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4" r:id="rId5"/>
    <p:sldId id="263" r:id="rId6"/>
    <p:sldId id="266" r:id="rId7"/>
    <p:sldId id="260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A1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375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7DB5-D9F8-56C9-6097-4E9E3E800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70E8A-752E-F8AC-7F65-E7A770822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7814-E224-6A53-EA7D-80827DC5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C868-820B-5B2E-84FC-890C55CE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024A-C4BD-AB9C-5F52-A9A4149C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6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98F6-5917-A90B-113B-1627A2E3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2B080-A159-4545-CDE6-96FF4ADF8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B6E3-9867-21FF-00FD-87DC422B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1BB9-66FE-EBF8-D5CB-00C72A76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FBB0-AE7C-A415-0097-D4591619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7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78111-2838-C731-204F-C3845EAEC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7B6C0-E215-FEAC-7C1B-3B061327F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0F4C-0150-39F5-46C7-F8EA1CAA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B869-03E5-49F0-68C4-6F32C689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204F-97BA-EA96-77DC-9A536F66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E044-2405-E1DC-D983-9F4A259B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F53E-1BC3-D94C-B6F7-4742E21C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AA9FA-80CA-2386-F9C5-F9FC853F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66FD-9F2F-0DEF-8B17-F33E1D41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81E3-BCD3-CBC0-83A9-30FD6F52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5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3D74-7F41-706B-BA87-3A175B99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1773-7321-BACB-2BBE-C7B79A07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231D-0DAC-3AA5-F2F4-381BBF51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EDE7-B532-E8D6-0707-80D20415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DABA-AF02-E995-CF14-1D78366B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4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4AE8-95BD-5863-9B45-B85D766C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55FA-6DD7-248F-2C83-4EEFA712D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6212-FFB2-E991-BD77-55CB3006B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7370A-731A-170C-2893-80B0530D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38B4-45EA-6B31-603F-79385543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E0785-DCBB-967C-C6E4-498996410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8540-5443-16DD-B18C-13B8788A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D465-7E78-0912-31AD-C06EB447E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41D0B-A852-4F9C-067A-3D3AD0BA3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EAA7D-266D-8654-0239-53F114C25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A93B2-43AE-A048-0EEF-2572F1707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6ADE1-FB6D-6173-2E0E-2A0FE1B5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A1AF1-BE50-EB9B-603D-46183E4E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3F3A21-F0D9-0794-CB4D-1978E9D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C7E8-D132-4C6E-7234-255B12FB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C7C5D-F6FF-4560-9B4A-EAF5F0CF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78F98-D0EB-7500-AF0C-2E3535FC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DF0BD-87C5-159D-9A39-7C93CD5D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8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D0E45-4FBB-2A7C-841E-791B98D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C554-2497-D552-B70E-51EE7265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8D464-09BD-393A-F591-C0C8055B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0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BDD2-1BCA-ABD7-0D21-1036AC62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899E-AE54-8A33-A634-6D64E5CB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31677-E4EB-9A7E-78A9-B2D1CFF08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C0C7-CDAF-96F4-E1AC-152A1BC7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73234-AB3E-C0D8-F457-0EB1AB97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3BD0F-95C6-49A1-9538-6834523D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3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D0BB-29D1-1E0C-B85E-27914CEA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861D0-AF89-53D7-5921-63A1D7E67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AF19-7009-F1D8-73DC-2E377510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627FE-FF8A-6BB5-DC6A-52E8864F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5F44-BEBB-AD4B-4468-51EDDF20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E7D07-D8C0-DA48-A741-FAE34092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08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171B3-3C8D-4A7C-2AB5-A87ECAB1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54B1-8EBD-020A-DDD8-C3B463B9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6FAD-B1E5-52E9-8CE5-9ECC9878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CCE2A-89A2-47C3-9EDE-524EBE8A990F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33B13-E6A6-71E1-ED74-84086A056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26E7-BCC3-1AE2-23CA-27221D836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75342-E138-488D-83DC-594D66711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straitsresearch.com/report/positioning-system-market#:~:text=Market%20Overview,an%20object's%20current%20ground%20position." TargetMode="Externa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3.svg"/><Relationship Id="rId9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172047" y="-308610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90702" y="2134834"/>
            <a:ext cx="8610598" cy="2805909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8664D-64DC-CD80-EF0F-5ED1B88B25C5}"/>
              </a:ext>
            </a:extLst>
          </p:cNvPr>
          <p:cNvGrpSpPr/>
          <p:nvPr/>
        </p:nvGrpSpPr>
        <p:grpSpPr>
          <a:xfrm>
            <a:off x="1961249" y="2650827"/>
            <a:ext cx="8269502" cy="1708160"/>
            <a:chOff x="1961249" y="2814513"/>
            <a:chExt cx="8269502" cy="17081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54B9EF-43D9-4F67-B4EA-3CEFAD3ED61D}"/>
                </a:ext>
              </a:extLst>
            </p:cNvPr>
            <p:cNvSpPr txBox="1"/>
            <p:nvPr/>
          </p:nvSpPr>
          <p:spPr>
            <a:xfrm>
              <a:off x="1961249" y="2814513"/>
              <a:ext cx="8269502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8800" b="1" i="0" dirty="0">
                  <a:solidFill>
                    <a:srgbClr val="000000"/>
                  </a:solidFill>
                  <a:effectLst/>
                  <a:latin typeface="Nohemi" pitchFamily="2" charset="0"/>
                </a:rPr>
                <a:t>SAFELANE API</a:t>
              </a:r>
              <a:endParaRPr lang="en-IN" sz="8800" dirty="0">
                <a:latin typeface="Nohemi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2D5193-9C38-ED81-D4FF-A46104D3B4A0}"/>
                </a:ext>
              </a:extLst>
            </p:cNvPr>
            <p:cNvSpPr txBox="1"/>
            <p:nvPr/>
          </p:nvSpPr>
          <p:spPr>
            <a:xfrm>
              <a:off x="3629025" y="3999453"/>
              <a:ext cx="493395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000000"/>
                  </a:solidFill>
                  <a:latin typeface="Nohemi Light" pitchFamily="2" charset="0"/>
                </a:rPr>
                <a:t>Revolutionizing Road Safety.</a:t>
              </a:r>
              <a:endParaRPr lang="en-IN" sz="2800" dirty="0">
                <a:latin typeface="Nohemi Light" pitchFamily="2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5635462" y="5127184"/>
            <a:ext cx="1954943" cy="599367"/>
            <a:chOff x="0" y="-19050"/>
            <a:chExt cx="1075555" cy="3297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3" name="Freeform 3"/>
          <p:cNvSpPr/>
          <p:nvPr/>
        </p:nvSpPr>
        <p:spPr>
          <a:xfrm rot="887923">
            <a:off x="8983889" y="-5858200"/>
            <a:ext cx="9318153" cy="9561538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688278" y="796908"/>
            <a:ext cx="9110434" cy="101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77"/>
              </a:lnSpc>
              <a:spcBef>
                <a:spcPct val="0"/>
              </a:spcBef>
            </a:pPr>
            <a:r>
              <a:rPr lang="en-US" sz="6288" dirty="0">
                <a:solidFill>
                  <a:srgbClr val="231F20"/>
                </a:solidFill>
                <a:latin typeface="Nohemi Extra Bold" pitchFamily="2" charset="0"/>
              </a:rPr>
              <a:t>What is our Main Idea?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735731" y="5296575"/>
            <a:ext cx="1704389" cy="295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1"/>
              </a:lnSpc>
              <a:spcBef>
                <a:spcPct val="0"/>
              </a:spcBef>
            </a:pPr>
            <a:r>
              <a:rPr lang="en-US" sz="1805" spc="177" dirty="0">
                <a:solidFill>
                  <a:srgbClr val="231F20"/>
                </a:solidFill>
                <a:latin typeface="Nohemi Light" pitchFamily="2" charset="0"/>
              </a:rPr>
              <a:t>STEP 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428370" y="2956539"/>
            <a:ext cx="1954943" cy="155672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22" name="Freeform 22"/>
          <p:cNvSpPr/>
          <p:nvPr/>
        </p:nvSpPr>
        <p:spPr>
          <a:xfrm rot="19714619">
            <a:off x="7693724" y="5088853"/>
            <a:ext cx="1184250" cy="334551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C06568-1FF2-DC69-D11C-B899D320A452}"/>
              </a:ext>
            </a:extLst>
          </p:cNvPr>
          <p:cNvGrpSpPr/>
          <p:nvPr/>
        </p:nvGrpSpPr>
        <p:grpSpPr>
          <a:xfrm>
            <a:off x="2428370" y="4632359"/>
            <a:ext cx="1954943" cy="564741"/>
            <a:chOff x="2840063" y="4597069"/>
            <a:chExt cx="1954943" cy="564741"/>
          </a:xfrm>
        </p:grpSpPr>
        <p:grpSp>
          <p:nvGrpSpPr>
            <p:cNvPr id="7" name="Group 7"/>
            <p:cNvGrpSpPr/>
            <p:nvPr/>
          </p:nvGrpSpPr>
          <p:grpSpPr>
            <a:xfrm>
              <a:off x="2840063" y="4597069"/>
              <a:ext cx="1954943" cy="564741"/>
              <a:chOff x="0" y="0"/>
              <a:chExt cx="1075555" cy="31070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228861"/>
                    </a:lnTo>
                    <a:cubicBezTo>
                      <a:pt x="1075555" y="250567"/>
                      <a:pt x="1066932" y="271385"/>
                      <a:pt x="1051584" y="286733"/>
                    </a:cubicBezTo>
                    <a:cubicBezTo>
                      <a:pt x="1036235" y="302082"/>
                      <a:pt x="1015418" y="310705"/>
                      <a:pt x="993712" y="310705"/>
                    </a:cubicBezTo>
                    <a:lnTo>
                      <a:pt x="81844" y="310705"/>
                    </a:lnTo>
                    <a:cubicBezTo>
                      <a:pt x="36643" y="310705"/>
                      <a:pt x="0" y="274062"/>
                      <a:pt x="0" y="228861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1075555" cy="32975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06"/>
                  </a:lnSpc>
                </a:pPr>
                <a:endParaRPr sz="1200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965340" y="4710230"/>
              <a:ext cx="1704389" cy="2952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91"/>
                </a:lnSpc>
                <a:spcBef>
                  <a:spcPct val="0"/>
                </a:spcBef>
              </a:pPr>
              <a:r>
                <a:rPr lang="en-US" sz="1805" spc="177" dirty="0">
                  <a:solidFill>
                    <a:srgbClr val="231F20"/>
                  </a:solidFill>
                  <a:latin typeface="Nohemi Light" pitchFamily="2" charset="0"/>
                </a:rPr>
                <a:t>STEP 1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565289" y="3031061"/>
            <a:ext cx="1692747" cy="1419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59"/>
              </a:lnSpc>
            </a:pP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Nohemi" pitchFamily="2" charset="0"/>
              </a:rPr>
              <a:t>We'll create 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Nohemi" pitchFamily="2" charset="0"/>
              </a:rPr>
              <a:t>SafeLane API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Nohemi" pitchFamily="2" charset="0"/>
              </a:rPr>
              <a:t>, using Google Maps’ API, to accurately offer     real-time notifications of nearby emergency vehicles. </a:t>
            </a:r>
            <a:endParaRPr lang="en-US" sz="1113" dirty="0">
              <a:solidFill>
                <a:schemeClr val="bg2">
                  <a:lumMod val="10000"/>
                </a:schemeClr>
              </a:solidFill>
              <a:latin typeface="Nohemi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F3D386-1427-2F02-9A80-99BC3E06A09A}"/>
              </a:ext>
            </a:extLst>
          </p:cNvPr>
          <p:cNvGrpSpPr/>
          <p:nvPr/>
        </p:nvGrpSpPr>
        <p:grpSpPr>
          <a:xfrm>
            <a:off x="5640981" y="2806103"/>
            <a:ext cx="1954943" cy="2235448"/>
            <a:chOff x="6047155" y="2780495"/>
            <a:chExt cx="1954943" cy="2235448"/>
          </a:xfrm>
        </p:grpSpPr>
        <p:grpSp>
          <p:nvGrpSpPr>
            <p:cNvPr id="10" name="Group 10"/>
            <p:cNvGrpSpPr/>
            <p:nvPr/>
          </p:nvGrpSpPr>
          <p:grpSpPr>
            <a:xfrm>
              <a:off x="6047155" y="2780495"/>
              <a:ext cx="1954943" cy="2235448"/>
              <a:chOff x="0" y="0"/>
              <a:chExt cx="1075555" cy="86243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780592"/>
                    </a:lnTo>
                    <a:cubicBezTo>
                      <a:pt x="1075555" y="825793"/>
                      <a:pt x="1038913" y="862436"/>
                      <a:pt x="993712" y="862436"/>
                    </a:cubicBezTo>
                    <a:lnTo>
                      <a:pt x="81844" y="862436"/>
                    </a:lnTo>
                    <a:cubicBezTo>
                      <a:pt x="60137" y="862436"/>
                      <a:pt x="39320" y="853813"/>
                      <a:pt x="23971" y="838465"/>
                    </a:cubicBezTo>
                    <a:cubicBezTo>
                      <a:pt x="8623" y="823116"/>
                      <a:pt x="0" y="802299"/>
                      <a:pt x="0" y="780592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1075555" cy="881486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06"/>
                  </a:lnSpc>
                </a:pPr>
                <a:endParaRPr sz="1200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6187228" y="2893578"/>
              <a:ext cx="1689593" cy="203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59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We'll market </a:t>
              </a: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SafeLane API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to </a:t>
              </a: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B2B sectors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such as car and ambulance manufacturers. Through targeted sales and strategic partnerships, we'll highlight its value in enhancing road safety.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8EF649-3050-4CDC-9B6D-AF2768DDFF11}"/>
              </a:ext>
            </a:extLst>
          </p:cNvPr>
          <p:cNvGrpSpPr/>
          <p:nvPr/>
        </p:nvGrpSpPr>
        <p:grpSpPr>
          <a:xfrm>
            <a:off x="8764934" y="2332652"/>
            <a:ext cx="1954943" cy="2504810"/>
            <a:chOff x="8697542" y="2332652"/>
            <a:chExt cx="1954943" cy="2504810"/>
          </a:xfrm>
        </p:grpSpPr>
        <p:grpSp>
          <p:nvGrpSpPr>
            <p:cNvPr id="16" name="Group 16"/>
            <p:cNvGrpSpPr/>
            <p:nvPr/>
          </p:nvGrpSpPr>
          <p:grpSpPr>
            <a:xfrm>
              <a:off x="8697542" y="2332652"/>
              <a:ext cx="1954943" cy="1835561"/>
              <a:chOff x="0" y="0"/>
              <a:chExt cx="1075555" cy="86243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780592"/>
                    </a:lnTo>
                    <a:cubicBezTo>
                      <a:pt x="1075555" y="825793"/>
                      <a:pt x="1038913" y="862436"/>
                      <a:pt x="993712" y="862436"/>
                    </a:cubicBezTo>
                    <a:lnTo>
                      <a:pt x="81844" y="862436"/>
                    </a:lnTo>
                    <a:cubicBezTo>
                      <a:pt x="60137" y="862436"/>
                      <a:pt x="39320" y="853813"/>
                      <a:pt x="23971" y="838465"/>
                    </a:cubicBezTo>
                    <a:cubicBezTo>
                      <a:pt x="8623" y="823116"/>
                      <a:pt x="0" y="802299"/>
                      <a:pt x="0" y="780592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19050"/>
                <a:ext cx="1075555" cy="881486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06"/>
                  </a:lnSpc>
                </a:pPr>
                <a:endParaRPr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8CF32-57A5-7559-6472-07B17B472D3E}"/>
                </a:ext>
              </a:extLst>
            </p:cNvPr>
            <p:cNvGrpSpPr/>
            <p:nvPr/>
          </p:nvGrpSpPr>
          <p:grpSpPr>
            <a:xfrm>
              <a:off x="8697542" y="4272721"/>
              <a:ext cx="1954943" cy="564741"/>
              <a:chOff x="8697542" y="4104890"/>
              <a:chExt cx="1954943" cy="564741"/>
            </a:xfrm>
          </p:grpSpPr>
          <p:grpSp>
            <p:nvGrpSpPr>
              <p:cNvPr id="19" name="Group 19"/>
              <p:cNvGrpSpPr/>
              <p:nvPr/>
            </p:nvGrpSpPr>
            <p:grpSpPr>
              <a:xfrm>
                <a:off x="8697542" y="4104890"/>
                <a:ext cx="1954943" cy="564741"/>
                <a:chOff x="0" y="0"/>
                <a:chExt cx="1075555" cy="310705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0" y="0"/>
                  <a:ext cx="1075555" cy="310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555" h="310705">
                      <a:moveTo>
                        <a:pt x="81844" y="0"/>
                      </a:moveTo>
                      <a:lnTo>
                        <a:pt x="993712" y="0"/>
                      </a:lnTo>
                      <a:cubicBezTo>
                        <a:pt x="1015418" y="0"/>
                        <a:pt x="1036235" y="8623"/>
                        <a:pt x="1051584" y="23971"/>
                      </a:cubicBezTo>
                      <a:cubicBezTo>
                        <a:pt x="1066932" y="39320"/>
                        <a:pt x="1075555" y="60137"/>
                        <a:pt x="1075555" y="81844"/>
                      </a:cubicBezTo>
                      <a:lnTo>
                        <a:pt x="1075555" y="228861"/>
                      </a:lnTo>
                      <a:cubicBezTo>
                        <a:pt x="1075555" y="250567"/>
                        <a:pt x="1066932" y="271385"/>
                        <a:pt x="1051584" y="286733"/>
                      </a:cubicBezTo>
                      <a:cubicBezTo>
                        <a:pt x="1036235" y="302082"/>
                        <a:pt x="1015418" y="310705"/>
                        <a:pt x="993712" y="310705"/>
                      </a:cubicBezTo>
                      <a:lnTo>
                        <a:pt x="81844" y="310705"/>
                      </a:lnTo>
                      <a:cubicBezTo>
                        <a:pt x="36643" y="310705"/>
                        <a:pt x="0" y="274062"/>
                        <a:pt x="0" y="228861"/>
                      </a:cubicBezTo>
                      <a:lnTo>
                        <a:pt x="0" y="81844"/>
                      </a:lnTo>
                      <a:cubicBezTo>
                        <a:pt x="0" y="60137"/>
                        <a:pt x="8623" y="39320"/>
                        <a:pt x="23971" y="23971"/>
                      </a:cubicBezTo>
                      <a:cubicBezTo>
                        <a:pt x="39320" y="8623"/>
                        <a:pt x="60137" y="0"/>
                        <a:pt x="8184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98824"/>
                  </a:srgbClr>
                </a:solidFill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0" y="-19050"/>
                  <a:ext cx="1075555" cy="329755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906"/>
                    </a:lnSpc>
                  </a:pPr>
                  <a:endParaRPr sz="1200"/>
                </a:p>
              </p:txBody>
            </p:sp>
          </p:grpSp>
          <p:sp>
            <p:nvSpPr>
              <p:cNvPr id="28" name="TextBox 28"/>
              <p:cNvSpPr txBox="1"/>
              <p:nvPr/>
            </p:nvSpPr>
            <p:spPr>
              <a:xfrm>
                <a:off x="8822819" y="4218051"/>
                <a:ext cx="1704389" cy="2952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91"/>
                  </a:lnSpc>
                  <a:spcBef>
                    <a:spcPct val="0"/>
                  </a:spcBef>
                </a:pPr>
                <a:r>
                  <a:rPr lang="en-US" sz="1805" spc="177" dirty="0">
                    <a:solidFill>
                      <a:srgbClr val="231F20"/>
                    </a:solidFill>
                    <a:latin typeface="Nohemi Light" pitchFamily="2" charset="0"/>
                  </a:rPr>
                  <a:t>STEP 3</a:t>
                </a: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8837615" y="2451360"/>
              <a:ext cx="1689593" cy="1625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59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We'll seamlessly integrate </a:t>
              </a:r>
              <a:r>
                <a:rPr lang="en-US" sz="1200" b="1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SafeLane API </a:t>
              </a: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into partner map systems, collaborating closely with their technical teams to optimize performance and functionality.</a:t>
              </a:r>
            </a:p>
          </p:txBody>
        </p:sp>
      </p:grpSp>
      <p:sp>
        <p:nvSpPr>
          <p:cNvPr id="30" name="Freeform 30"/>
          <p:cNvSpPr/>
          <p:nvPr/>
        </p:nvSpPr>
        <p:spPr>
          <a:xfrm rot="12629095" flipH="1">
            <a:off x="4479901" y="4832361"/>
            <a:ext cx="1184250" cy="334551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688278" y="1902400"/>
            <a:ext cx="7103756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40"/>
              </a:lnSpc>
            </a:pPr>
            <a:r>
              <a:rPr lang="en-US" sz="1600" dirty="0">
                <a:latin typeface="Nohemi" pitchFamily="2" charset="0"/>
              </a:rPr>
              <a:t>We will develop an API which will provide real-time notifications to users about nearby emergency vehicles such as ambulances and fire brigades and alert them.</a:t>
            </a:r>
            <a:endParaRPr lang="en-US" sz="1457" dirty="0">
              <a:solidFill>
                <a:srgbClr val="100F0D"/>
              </a:solidFill>
              <a:latin typeface="Nohemi" pitchFamily="2" charset="0"/>
            </a:endParaRPr>
          </a:p>
        </p:txBody>
      </p:sp>
      <p:sp>
        <p:nvSpPr>
          <p:cNvPr id="32" name="Freeform 32"/>
          <p:cNvSpPr/>
          <p:nvPr/>
        </p:nvSpPr>
        <p:spPr>
          <a:xfrm rot="887923">
            <a:off x="-5395263" y="4175952"/>
            <a:ext cx="9318153" cy="9561538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351785">
            <a:off x="6318384" y="4933388"/>
            <a:ext cx="6814279" cy="594183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984822">
            <a:off x="-2006947" y="-4340863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959825A-7F3F-D984-AEDA-3F0C80F93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649" y="428191"/>
            <a:ext cx="11696702" cy="600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06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590900">
            <a:off x="-5368379" y="-3903430"/>
            <a:ext cx="8073593" cy="8284470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2"/>
          <p:cNvGrpSpPr/>
          <p:nvPr/>
        </p:nvGrpSpPr>
        <p:grpSpPr>
          <a:xfrm>
            <a:off x="-2451854" y="-1836002"/>
            <a:ext cx="3306593" cy="330659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49570" y="590885"/>
            <a:ext cx="5792085" cy="890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66"/>
              </a:lnSpc>
            </a:pPr>
            <a:r>
              <a:rPr lang="en-US" sz="5483" dirty="0">
                <a:solidFill>
                  <a:srgbClr val="FFFFFF"/>
                </a:solidFill>
                <a:latin typeface="Nohemi Extra Bold" pitchFamily="2" charset="0"/>
              </a:rPr>
              <a:t>Why SafeLane?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463" y="1860253"/>
            <a:ext cx="6402540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Nohemi" pitchFamily="2" charset="0"/>
              </a:rPr>
              <a:t>Health Systems Transformation Platform r</a:t>
            </a: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eports that </a:t>
            </a:r>
            <a:r>
              <a:rPr lang="en-US" b="1" dirty="0">
                <a:solidFill>
                  <a:schemeClr val="bg1"/>
                </a:solidFill>
                <a:latin typeface="Nohemi" pitchFamily="2" charset="0"/>
              </a:rPr>
              <a:t>30%</a:t>
            </a: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 of deaths in emergencies occur due to delays in care, highlighting the systemic challenges.</a:t>
            </a:r>
          </a:p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Nohemi" pitchFamily="2" charset="0"/>
              </a:rPr>
              <a:t>Niti Aayog i</a:t>
            </a: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ndicates that nearly half of heart attack patients take over </a:t>
            </a:r>
            <a:r>
              <a:rPr lang="en-US" b="1" dirty="0">
                <a:solidFill>
                  <a:schemeClr val="bg1"/>
                </a:solidFill>
                <a:latin typeface="Nohemi" pitchFamily="2" charset="0"/>
              </a:rPr>
              <a:t>400 minutes</a:t>
            </a: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 to reach hospitals, significantly exceeding the "golden hour" for swift intervention.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47BBDD-1C8D-51AC-4D67-9FB9C61A4377}"/>
              </a:ext>
            </a:extLst>
          </p:cNvPr>
          <p:cNvGrpSpPr/>
          <p:nvPr/>
        </p:nvGrpSpPr>
        <p:grpSpPr>
          <a:xfrm>
            <a:off x="6965629" y="852359"/>
            <a:ext cx="8792636" cy="8792636"/>
            <a:chOff x="6687851" y="852359"/>
            <a:chExt cx="8792636" cy="8792636"/>
          </a:xfrm>
        </p:grpSpPr>
        <p:grpSp>
          <p:nvGrpSpPr>
            <p:cNvPr id="5" name="Group 5"/>
            <p:cNvGrpSpPr/>
            <p:nvPr/>
          </p:nvGrpSpPr>
          <p:grpSpPr>
            <a:xfrm>
              <a:off x="6687851" y="852359"/>
              <a:ext cx="8792636" cy="8792636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F4F5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906"/>
                  </a:lnSpc>
                </a:pPr>
                <a:endParaRPr sz="1200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7605486" y="2649366"/>
              <a:ext cx="4417038" cy="1477328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IN" sz="9600" dirty="0">
                  <a:solidFill>
                    <a:schemeClr val="bg2">
                      <a:lumMod val="10000"/>
                    </a:schemeClr>
                  </a:solidFill>
                  <a:latin typeface="Nohemi Extra Bold" pitchFamily="2" charset="0"/>
                </a:rPr>
                <a:t>30%</a:t>
              </a:r>
              <a:endParaRPr lang="en-US" sz="9600" dirty="0">
                <a:solidFill>
                  <a:schemeClr val="bg2">
                    <a:lumMod val="10000"/>
                  </a:schemeClr>
                </a:solidFill>
                <a:latin typeface="Nohemi Extra Bold" pitchFamily="2" charset="0"/>
              </a:endParaRP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 rotWithShape="1">
            <a:blip r:embed="rId4"/>
            <a:srcRect r="33343"/>
            <a:stretch/>
          </p:blipFill>
          <p:spPr>
            <a:xfrm>
              <a:off x="7274225" y="4014939"/>
              <a:ext cx="2891308" cy="1337877"/>
            </a:xfrm>
            <a:prstGeom prst="rect">
              <a:avLst/>
            </a:prstGeom>
          </p:spPr>
        </p:pic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C5A78D3-6482-C92A-A222-6C9AD9C82520}"/>
                </a:ext>
              </a:extLst>
            </p:cNvPr>
            <p:cNvSpPr txBox="1"/>
            <p:nvPr/>
          </p:nvSpPr>
          <p:spPr>
            <a:xfrm>
              <a:off x="9936664" y="3832007"/>
              <a:ext cx="1425283" cy="430887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IN" sz="2800" dirty="0">
                  <a:solidFill>
                    <a:schemeClr val="bg2">
                      <a:lumMod val="10000"/>
                    </a:schemeClr>
                  </a:solidFill>
                  <a:latin typeface="Nohemi Light" pitchFamily="2" charset="0"/>
                </a:rPr>
                <a:t>Deaths</a:t>
              </a:r>
              <a:endParaRPr lang="en-US" sz="2800" dirty="0">
                <a:solidFill>
                  <a:schemeClr val="bg2">
                    <a:lumMod val="10000"/>
                  </a:schemeClr>
                </a:solidFill>
                <a:latin typeface="Nohemi Light" pitchFamily="2" charset="0"/>
              </a:endParaRPr>
            </a:p>
          </p:txBody>
        </p:sp>
        <p:pic>
          <p:nvPicPr>
            <p:cNvPr id="15" name="Picture 13">
              <a:extLst>
                <a:ext uri="{FF2B5EF4-FFF2-40B4-BE49-F238E27FC236}">
                  <a16:creationId xmlns:a16="http://schemas.microsoft.com/office/drawing/2014/main" id="{835C8A8B-4F29-E4B0-B964-4268E054F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413" t="24706" r="7876" b="23560"/>
            <a:stretch/>
          </p:blipFill>
          <p:spPr>
            <a:xfrm>
              <a:off x="10165532" y="4346364"/>
              <a:ext cx="377826" cy="692150"/>
            </a:xfrm>
            <a:prstGeom prst="rect">
              <a:avLst/>
            </a:prstGeom>
          </p:spPr>
        </p:pic>
        <p:pic>
          <p:nvPicPr>
            <p:cNvPr id="16" name="Picture 13">
              <a:extLst>
                <a:ext uri="{FF2B5EF4-FFF2-40B4-BE49-F238E27FC236}">
                  <a16:creationId xmlns:a16="http://schemas.microsoft.com/office/drawing/2014/main" id="{B81FA289-5F0B-3762-761A-04DCB23CC1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413" t="24706" r="7876" b="23560"/>
            <a:stretch/>
          </p:blipFill>
          <p:spPr>
            <a:xfrm>
              <a:off x="10524310" y="4346364"/>
              <a:ext cx="377826" cy="692150"/>
            </a:xfrm>
            <a:prstGeom prst="rect">
              <a:avLst/>
            </a:prstGeom>
          </p:spPr>
        </p:pic>
        <p:pic>
          <p:nvPicPr>
            <p:cNvPr id="17" name="Picture 13">
              <a:extLst>
                <a:ext uri="{FF2B5EF4-FFF2-40B4-BE49-F238E27FC236}">
                  <a16:creationId xmlns:a16="http://schemas.microsoft.com/office/drawing/2014/main" id="{DCAEFA26-A847-D2D0-5013-EB08339F6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413" t="24706" r="7876" b="23560"/>
            <a:stretch/>
          </p:blipFill>
          <p:spPr>
            <a:xfrm>
              <a:off x="10880862" y="4346364"/>
              <a:ext cx="377826" cy="69215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AA66D1D-A9D1-68EB-04A2-8BBAF83A2337}"/>
              </a:ext>
            </a:extLst>
          </p:cNvPr>
          <p:cNvSpPr txBox="1"/>
          <p:nvPr/>
        </p:nvSpPr>
        <p:spPr>
          <a:xfrm>
            <a:off x="324271" y="4103760"/>
            <a:ext cx="483201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Nohemi" pitchFamily="2" charset="0"/>
              </a:rPr>
              <a:t>SafeLane</a:t>
            </a: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 addresses this challenge by providing real-time notifications to drivers about nearby emergency vehicles.</a:t>
            </a:r>
          </a:p>
          <a:p>
            <a:pPr marL="171450" indent="-17145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Nohemi" pitchFamily="2" charset="0"/>
              </a:rPr>
              <a:t>With the increasing adoption of GPS navigation systems, we offer a crucial solution to enhance road safety.</a:t>
            </a:r>
          </a:p>
        </p:txBody>
      </p:sp>
      <p:sp>
        <p:nvSpPr>
          <p:cNvPr id="9" name="Freeform 9"/>
          <p:cNvSpPr/>
          <p:nvPr/>
        </p:nvSpPr>
        <p:spPr>
          <a:xfrm rot="16200000">
            <a:off x="3470052" y="3628460"/>
            <a:ext cx="6694940" cy="6869807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8034777" y="745922"/>
            <a:ext cx="8314447" cy="3567653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3131298" y="6766972"/>
            <a:ext cx="8314447" cy="3567653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60668" y="774700"/>
            <a:ext cx="5157846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2"/>
              </a:lnSpc>
            </a:pPr>
            <a:r>
              <a:rPr lang="en-IN" sz="6288" dirty="0">
                <a:solidFill>
                  <a:srgbClr val="231F20"/>
                </a:solidFill>
                <a:latin typeface="Nohemi Extra Bold" pitchFamily="2" charset="0"/>
              </a:rPr>
              <a:t>Market Opportunity</a:t>
            </a:r>
            <a:endParaRPr lang="en-US" sz="6288" dirty="0">
              <a:solidFill>
                <a:srgbClr val="231F20"/>
              </a:solidFill>
              <a:latin typeface="Nohemi Extra Bold" pitchFamily="2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60667" y="2865871"/>
            <a:ext cx="5936327" cy="3477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The global car GPS navigation system market was valued at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$23,840 million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in 2022 and is expected to reach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$29,580 million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by 2029. (Source: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hemi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Straits Research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SafeLane API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 taps into this lucrative market by offering 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unique feature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for emergency vehicle notifications.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  <a:t>B2B businesses, including car manufacturers, ambulance manufacturers, and delivery services, stand to benefit from integrating SafeLane into their systems.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Nohemi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E6C494-7204-90DB-6879-9804F978DDA8}"/>
              </a:ext>
            </a:extLst>
          </p:cNvPr>
          <p:cNvGrpSpPr/>
          <p:nvPr/>
        </p:nvGrpSpPr>
        <p:grpSpPr>
          <a:xfrm>
            <a:off x="7396996" y="2137021"/>
            <a:ext cx="3250989" cy="3515426"/>
            <a:chOff x="5468810" y="2137021"/>
            <a:chExt cx="3250989" cy="3515426"/>
          </a:xfrm>
        </p:grpSpPr>
        <p:sp>
          <p:nvSpPr>
            <p:cNvPr id="5" name="Freeform 5"/>
            <p:cNvSpPr/>
            <p:nvPr/>
          </p:nvSpPr>
          <p:spPr>
            <a:xfrm>
              <a:off x="5468810" y="5308164"/>
              <a:ext cx="3250988" cy="344283"/>
            </a:xfrm>
            <a:custGeom>
              <a:avLst/>
              <a:gdLst/>
              <a:ahLst/>
              <a:cxnLst/>
              <a:rect l="l" t="t" r="r" b="b"/>
              <a:pathLst>
                <a:path w="4876482" h="516424">
                  <a:moveTo>
                    <a:pt x="0" y="0"/>
                  </a:moveTo>
                  <a:lnTo>
                    <a:pt x="4876483" y="0"/>
                  </a:lnTo>
                  <a:lnTo>
                    <a:pt x="4876483" y="516423"/>
                  </a:lnTo>
                  <a:lnTo>
                    <a:pt x="0" y="516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6495"/>
              </a:stretch>
            </a:blipFill>
          </p:spPr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C36147-2EC8-E28B-B2B9-0E94F5BF4C47}"/>
                </a:ext>
              </a:extLst>
            </p:cNvPr>
            <p:cNvGrpSpPr/>
            <p:nvPr/>
          </p:nvGrpSpPr>
          <p:grpSpPr>
            <a:xfrm>
              <a:off x="5480500" y="2137021"/>
              <a:ext cx="3239299" cy="3196543"/>
              <a:chOff x="5480500" y="2137021"/>
              <a:chExt cx="3239299" cy="3196543"/>
            </a:xfrm>
          </p:grpSpPr>
          <p:grpSp>
            <p:nvGrpSpPr>
              <p:cNvPr id="6" name="Group 6"/>
              <p:cNvGrpSpPr/>
              <p:nvPr/>
            </p:nvGrpSpPr>
            <p:grpSpPr>
              <a:xfrm>
                <a:off x="5480500" y="2137021"/>
                <a:ext cx="3239299" cy="3196543"/>
                <a:chOff x="0" y="0"/>
                <a:chExt cx="1279723" cy="1262832"/>
              </a:xfrm>
            </p:grpSpPr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1279723" cy="1262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62832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62832"/>
                      </a:lnTo>
                      <a:lnTo>
                        <a:pt x="0" y="1262832"/>
                      </a:ln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8" name="TextBox 8"/>
                <p:cNvSpPr txBox="1"/>
                <p:nvPr/>
              </p:nvSpPr>
              <p:spPr>
                <a:xfrm>
                  <a:off x="0" y="-57150"/>
                  <a:ext cx="1279723" cy="1319982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743"/>
                    </a:lnSpc>
                    <a:spcBef>
                      <a:spcPct val="0"/>
                    </a:spcBef>
                  </a:pPr>
                  <a:endParaRPr sz="1200"/>
                </a:p>
              </p:txBody>
            </p:sp>
          </p:grpSp>
          <p:sp>
            <p:nvSpPr>
              <p:cNvPr id="14" name="TextBox 14"/>
              <p:cNvSpPr txBox="1"/>
              <p:nvPr/>
            </p:nvSpPr>
            <p:spPr>
              <a:xfrm>
                <a:off x="5665816" y="4685960"/>
                <a:ext cx="2757105" cy="44448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755"/>
                  </a:lnSpc>
                </a:pPr>
                <a:r>
                  <a:rPr lang="en-US" sz="2721" spc="266" dirty="0">
                    <a:solidFill>
                      <a:srgbClr val="FDFBFB"/>
                    </a:solidFill>
                    <a:latin typeface="Nohemi Light" pitchFamily="2" charset="0"/>
                  </a:rPr>
                  <a:t>Growth</a:t>
                </a:r>
              </a:p>
            </p:txBody>
          </p:sp>
        </p:grpSp>
      </p:grpSp>
      <p:pic>
        <p:nvPicPr>
          <p:cNvPr id="1026" name="Picture 2" descr="chart growth&quot; Icon - Download for free – Iconduck">
            <a:extLst>
              <a:ext uri="{FF2B5EF4-FFF2-40B4-BE49-F238E27FC236}">
                <a16:creationId xmlns:a16="http://schemas.microsoft.com/office/drawing/2014/main" id="{28B6471C-0B15-DB63-B260-49B18D024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5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74" y="2566507"/>
            <a:ext cx="1992360" cy="199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15" name="Freeform 15"/>
          <p:cNvSpPr/>
          <p:nvPr/>
        </p:nvSpPr>
        <p:spPr>
          <a:xfrm rot="810032">
            <a:off x="-2307144" y="4428261"/>
            <a:ext cx="5531797" cy="5676284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15">
            <a:extLst>
              <a:ext uri="{FF2B5EF4-FFF2-40B4-BE49-F238E27FC236}">
                <a16:creationId xmlns:a16="http://schemas.microsoft.com/office/drawing/2014/main" id="{EB88A604-1F64-5F18-7442-5DDEE02CEAF9}"/>
              </a:ext>
            </a:extLst>
          </p:cNvPr>
          <p:cNvSpPr/>
          <p:nvPr/>
        </p:nvSpPr>
        <p:spPr>
          <a:xfrm rot="8776653">
            <a:off x="10423019" y="832521"/>
            <a:ext cx="5077705" cy="6858000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BD3B65-CED8-9684-261F-6DA8E13A00A9}"/>
              </a:ext>
            </a:extLst>
          </p:cNvPr>
          <p:cNvSpPr txBox="1"/>
          <p:nvPr/>
        </p:nvSpPr>
        <p:spPr>
          <a:xfrm>
            <a:off x="771080" y="141191"/>
            <a:ext cx="11185629" cy="105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288" dirty="0">
                <a:solidFill>
                  <a:srgbClr val="231F20"/>
                </a:solidFill>
                <a:latin typeface="Nohemi Extra Bold" pitchFamily="2" charset="0"/>
              </a:rPr>
              <a:t>Evaluating the Opportunity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AC9493-DDC4-3C20-AE42-B58BAC003EC1}"/>
              </a:ext>
            </a:extLst>
          </p:cNvPr>
          <p:cNvGrpSpPr/>
          <p:nvPr/>
        </p:nvGrpSpPr>
        <p:grpSpPr>
          <a:xfrm>
            <a:off x="1539744" y="1342352"/>
            <a:ext cx="9112512" cy="4789107"/>
            <a:chOff x="1428127" y="1337103"/>
            <a:chExt cx="9112512" cy="478910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3CA0CF-C9A9-2371-F634-83C354B7F84A}"/>
                </a:ext>
              </a:extLst>
            </p:cNvPr>
            <p:cNvGrpSpPr/>
            <p:nvPr/>
          </p:nvGrpSpPr>
          <p:grpSpPr>
            <a:xfrm>
              <a:off x="1428127" y="1337103"/>
              <a:ext cx="9112512" cy="1643616"/>
              <a:chOff x="1428127" y="2264203"/>
              <a:chExt cx="6501978" cy="164361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28128" y="3219254"/>
                <a:ext cx="6501977" cy="688565"/>
              </a:xfrm>
              <a:custGeom>
                <a:avLst/>
                <a:gdLst/>
                <a:ahLst/>
                <a:cxnLst/>
                <a:rect l="l" t="t" r="r" b="b"/>
                <a:pathLst>
                  <a:path w="9752965" h="1032847">
                    <a:moveTo>
                      <a:pt x="0" y="0"/>
                    </a:moveTo>
                    <a:lnTo>
                      <a:pt x="9752965" y="0"/>
                    </a:lnTo>
                    <a:lnTo>
                      <a:pt x="9752965" y="1032847"/>
                    </a:lnTo>
                    <a:lnTo>
                      <a:pt x="0" y="103284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grpSp>
            <p:nvGrpSpPr>
              <p:cNvPr id="8" name="Group 8"/>
              <p:cNvGrpSpPr/>
              <p:nvPr/>
            </p:nvGrpSpPr>
            <p:grpSpPr>
              <a:xfrm>
                <a:off x="1428127" y="2264203"/>
                <a:ext cx="6406696" cy="1299332"/>
                <a:chOff x="0" y="0"/>
                <a:chExt cx="3682024" cy="746746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0" y="0"/>
                  <a:ext cx="3682024" cy="74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024" h="746746">
                      <a:moveTo>
                        <a:pt x="0" y="0"/>
                      </a:moveTo>
                      <a:lnTo>
                        <a:pt x="3682024" y="0"/>
                      </a:lnTo>
                      <a:lnTo>
                        <a:pt x="3682024" y="746746"/>
                      </a:lnTo>
                      <a:lnTo>
                        <a:pt x="0" y="746746"/>
                      </a:lnTo>
                      <a:close/>
                    </a:path>
                  </a:pathLst>
                </a:custGeom>
                <a:solidFill>
                  <a:srgbClr val="EFEFEF"/>
                </a:solidFill>
              </p:spPr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0" y="-19050"/>
                  <a:ext cx="3682024" cy="765796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906"/>
                    </a:lnSpc>
                  </a:pPr>
                  <a:endParaRPr sz="1200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9CEF04-1A4B-F4F6-AFFA-63DD11F75078}"/>
                </a:ext>
              </a:extLst>
            </p:cNvPr>
            <p:cNvGrpSpPr/>
            <p:nvPr/>
          </p:nvGrpSpPr>
          <p:grpSpPr>
            <a:xfrm>
              <a:off x="1428127" y="2924531"/>
              <a:ext cx="9112512" cy="1643616"/>
              <a:chOff x="1428127" y="3851631"/>
              <a:chExt cx="6501978" cy="164361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1428128" y="4806682"/>
                <a:ext cx="6501977" cy="688565"/>
              </a:xfrm>
              <a:custGeom>
                <a:avLst/>
                <a:gdLst/>
                <a:ahLst/>
                <a:cxnLst/>
                <a:rect l="l" t="t" r="r" b="b"/>
                <a:pathLst>
                  <a:path w="9752965" h="1032847">
                    <a:moveTo>
                      <a:pt x="0" y="0"/>
                    </a:moveTo>
                    <a:lnTo>
                      <a:pt x="9752965" y="0"/>
                    </a:lnTo>
                    <a:lnTo>
                      <a:pt x="9752965" y="1032847"/>
                    </a:lnTo>
                    <a:lnTo>
                      <a:pt x="0" y="103284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grpSp>
            <p:nvGrpSpPr>
              <p:cNvPr id="12" name="Group 12"/>
              <p:cNvGrpSpPr/>
              <p:nvPr/>
            </p:nvGrpSpPr>
            <p:grpSpPr>
              <a:xfrm>
                <a:off x="1428127" y="3851631"/>
                <a:ext cx="6406696" cy="1299332"/>
                <a:chOff x="0" y="0"/>
                <a:chExt cx="3682024" cy="746746"/>
              </a:xfrm>
            </p:grpSpPr>
            <p:sp>
              <p:nvSpPr>
                <p:cNvPr id="13" name="Freeform 13"/>
                <p:cNvSpPr/>
                <p:nvPr/>
              </p:nvSpPr>
              <p:spPr>
                <a:xfrm>
                  <a:off x="0" y="0"/>
                  <a:ext cx="3682024" cy="74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024" h="746746">
                      <a:moveTo>
                        <a:pt x="0" y="0"/>
                      </a:moveTo>
                      <a:lnTo>
                        <a:pt x="3682024" y="0"/>
                      </a:lnTo>
                      <a:lnTo>
                        <a:pt x="3682024" y="746746"/>
                      </a:lnTo>
                      <a:lnTo>
                        <a:pt x="0" y="746746"/>
                      </a:lnTo>
                      <a:close/>
                    </a:path>
                  </a:pathLst>
                </a:custGeom>
                <a:solidFill>
                  <a:srgbClr val="EFEFEF"/>
                </a:solidFill>
              </p:spPr>
            </p:sp>
            <p:sp>
              <p:nvSpPr>
                <p:cNvPr id="14" name="TextBox 14"/>
                <p:cNvSpPr txBox="1"/>
                <p:nvPr/>
              </p:nvSpPr>
              <p:spPr>
                <a:xfrm>
                  <a:off x="0" y="-19050"/>
                  <a:ext cx="3682024" cy="765796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906"/>
                    </a:lnSpc>
                  </a:pPr>
                  <a:endParaRPr sz="1200"/>
                </a:p>
              </p:txBody>
            </p:sp>
          </p:grpSp>
        </p:grpSp>
        <p:sp>
          <p:nvSpPr>
            <p:cNvPr id="16" name="Freeform 16"/>
            <p:cNvSpPr/>
            <p:nvPr/>
          </p:nvSpPr>
          <p:spPr>
            <a:xfrm>
              <a:off x="1668624" y="1608987"/>
              <a:ext cx="772970" cy="785829"/>
            </a:xfrm>
            <a:custGeom>
              <a:avLst/>
              <a:gdLst/>
              <a:ahLst/>
              <a:cxnLst/>
              <a:rect l="l" t="t" r="r" b="b"/>
              <a:pathLst>
                <a:path w="1159455" h="1178744">
                  <a:moveTo>
                    <a:pt x="0" y="0"/>
                  </a:moveTo>
                  <a:lnTo>
                    <a:pt x="1159455" y="0"/>
                  </a:lnTo>
                  <a:lnTo>
                    <a:pt x="1159455" y="1178743"/>
                  </a:lnTo>
                  <a:lnTo>
                    <a:pt x="0" y="1178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687131" y="3179867"/>
              <a:ext cx="771099" cy="782481"/>
            </a:xfrm>
            <a:custGeom>
              <a:avLst/>
              <a:gdLst/>
              <a:ahLst/>
              <a:cxnLst/>
              <a:rect l="l" t="t" r="r" b="b"/>
              <a:pathLst>
                <a:path w="1156649" h="1173721">
                  <a:moveTo>
                    <a:pt x="0" y="0"/>
                  </a:moveTo>
                  <a:lnTo>
                    <a:pt x="1156649" y="0"/>
                  </a:lnTo>
                  <a:lnTo>
                    <a:pt x="1156649" y="1173721"/>
                  </a:lnTo>
                  <a:lnTo>
                    <a:pt x="0" y="11737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74C256-BEF4-18D1-6C4C-F6DCA3E8C5F2}"/>
                </a:ext>
              </a:extLst>
            </p:cNvPr>
            <p:cNvGrpSpPr/>
            <p:nvPr/>
          </p:nvGrpSpPr>
          <p:grpSpPr>
            <a:xfrm>
              <a:off x="1428127" y="4482594"/>
              <a:ext cx="9112512" cy="1643616"/>
              <a:chOff x="1428127" y="3851631"/>
              <a:chExt cx="6501978" cy="1643616"/>
            </a:xfrm>
          </p:grpSpPr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356B1B43-D3CE-9385-3208-25CC87B4929D}"/>
                  </a:ext>
                </a:extLst>
              </p:cNvPr>
              <p:cNvSpPr/>
              <p:nvPr/>
            </p:nvSpPr>
            <p:spPr>
              <a:xfrm>
                <a:off x="1428128" y="4806682"/>
                <a:ext cx="6501977" cy="688565"/>
              </a:xfrm>
              <a:custGeom>
                <a:avLst/>
                <a:gdLst/>
                <a:ahLst/>
                <a:cxnLst/>
                <a:rect l="l" t="t" r="r" b="b"/>
                <a:pathLst>
                  <a:path w="9752965" h="1032847">
                    <a:moveTo>
                      <a:pt x="0" y="0"/>
                    </a:moveTo>
                    <a:lnTo>
                      <a:pt x="9752965" y="0"/>
                    </a:lnTo>
                    <a:lnTo>
                      <a:pt x="9752965" y="1032847"/>
                    </a:lnTo>
                    <a:lnTo>
                      <a:pt x="0" y="1032847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grpSp>
            <p:nvGrpSpPr>
              <p:cNvPr id="22" name="Group 12">
                <a:extLst>
                  <a:ext uri="{FF2B5EF4-FFF2-40B4-BE49-F238E27FC236}">
                    <a16:creationId xmlns:a16="http://schemas.microsoft.com/office/drawing/2014/main" id="{0C3B7008-489F-0103-0FBE-2C28B54F65FD}"/>
                  </a:ext>
                </a:extLst>
              </p:cNvPr>
              <p:cNvGrpSpPr/>
              <p:nvPr/>
            </p:nvGrpSpPr>
            <p:grpSpPr>
              <a:xfrm>
                <a:off x="1428127" y="3851631"/>
                <a:ext cx="6406696" cy="1299332"/>
                <a:chOff x="0" y="0"/>
                <a:chExt cx="3682024" cy="746746"/>
              </a:xfrm>
            </p:grpSpPr>
            <p:sp>
              <p:nvSpPr>
                <p:cNvPr id="23" name="Freeform 13">
                  <a:extLst>
                    <a:ext uri="{FF2B5EF4-FFF2-40B4-BE49-F238E27FC236}">
                      <a16:creationId xmlns:a16="http://schemas.microsoft.com/office/drawing/2014/main" id="{A3872F57-6782-86DB-06F7-DC8929AF4AA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82024" cy="74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024" h="746746">
                      <a:moveTo>
                        <a:pt x="0" y="0"/>
                      </a:moveTo>
                      <a:lnTo>
                        <a:pt x="3682024" y="0"/>
                      </a:lnTo>
                      <a:lnTo>
                        <a:pt x="3682024" y="746746"/>
                      </a:lnTo>
                      <a:lnTo>
                        <a:pt x="0" y="746746"/>
                      </a:lnTo>
                      <a:close/>
                    </a:path>
                  </a:pathLst>
                </a:custGeom>
                <a:solidFill>
                  <a:srgbClr val="EFEFEF"/>
                </a:solidFill>
              </p:spPr>
            </p:sp>
            <p:sp>
              <p:nvSpPr>
                <p:cNvPr id="24" name="TextBox 14">
                  <a:extLst>
                    <a:ext uri="{FF2B5EF4-FFF2-40B4-BE49-F238E27FC236}">
                      <a16:creationId xmlns:a16="http://schemas.microsoft.com/office/drawing/2014/main" id="{32E196BE-0AF9-4A9B-8CC3-C48E771ABB1D}"/>
                    </a:ext>
                  </a:extLst>
                </p:cNvPr>
                <p:cNvSpPr txBox="1"/>
                <p:nvPr/>
              </p:nvSpPr>
              <p:spPr>
                <a:xfrm>
                  <a:off x="0" y="-19050"/>
                  <a:ext cx="3682024" cy="765796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1906"/>
                    </a:lnSpc>
                  </a:pPr>
                  <a:endParaRPr sz="1200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56DB14-4DC7-044F-FE69-3999402D2197}"/>
                </a:ext>
              </a:extLst>
            </p:cNvPr>
            <p:cNvSpPr txBox="1"/>
            <p:nvPr/>
          </p:nvSpPr>
          <p:spPr>
            <a:xfrm>
              <a:off x="2682091" y="1636640"/>
              <a:ext cx="746537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Market research indicates a growing demand for safety-focused features in GPS navigation systems.</a:t>
              </a:r>
              <a:endParaRPr lang="en-IN" sz="2000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50F4F7-44F4-1526-7538-6A570B658BC8}"/>
                </a:ext>
              </a:extLst>
            </p:cNvPr>
            <p:cNvSpPr txBox="1"/>
            <p:nvPr/>
          </p:nvSpPr>
          <p:spPr>
            <a:xfrm>
              <a:off x="2682091" y="3214956"/>
              <a:ext cx="736360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Competitive analysis reveals limited solutions addressing real-time emergency vehicle notifications.</a:t>
              </a:r>
              <a:endParaRPr lang="en-IN" sz="2000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58311E-3FB6-CBB4-C64B-F39744AC5002}"/>
                </a:ext>
              </a:extLst>
            </p:cNvPr>
            <p:cNvSpPr txBox="1"/>
            <p:nvPr/>
          </p:nvSpPr>
          <p:spPr>
            <a:xfrm>
              <a:off x="2682091" y="4609265"/>
              <a:ext cx="777094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10000"/>
                    </a:schemeClr>
                  </a:solidFill>
                  <a:latin typeface="Nohemi" pitchFamily="2" charset="0"/>
                </a:rPr>
                <a:t>Additionally, we’ll ask for feedback from potential B2B clients to gauge interest and validate the need for a real-time emergency vehicle notification system.</a:t>
              </a:r>
              <a:endParaRPr lang="en-IN" sz="2000" dirty="0">
                <a:solidFill>
                  <a:schemeClr val="bg2">
                    <a:lumMod val="10000"/>
                  </a:schemeClr>
                </a:solidFill>
                <a:latin typeface="Nohemi" pitchFamily="2" charset="0"/>
              </a:endParaRPr>
            </a:p>
          </p:txBody>
        </p:sp>
        <p:pic>
          <p:nvPicPr>
            <p:cNvPr id="2056" name="Picture 8" descr="feedback&quot; Icon - Download for free – Iconduck">
              <a:extLst>
                <a:ext uri="{FF2B5EF4-FFF2-40B4-BE49-F238E27FC236}">
                  <a16:creationId xmlns:a16="http://schemas.microsoft.com/office/drawing/2014/main" id="{968CCDE3-8355-8F27-A55C-F27B7C3A6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624" y="4731291"/>
              <a:ext cx="789606" cy="789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08F6F812-A5D7-8539-D74F-39534B875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92421"/>
              </p:ext>
            </p:extLst>
          </p:nvPr>
        </p:nvGraphicFramePr>
        <p:xfrm>
          <a:off x="0" y="2058584"/>
          <a:ext cx="12191996" cy="479941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095998">
                  <a:extLst>
                    <a:ext uri="{9D8B030D-6E8A-4147-A177-3AD203B41FA5}">
                      <a16:colId xmlns:a16="http://schemas.microsoft.com/office/drawing/2014/main" val="3405695328"/>
                    </a:ext>
                  </a:extLst>
                </a:gridCol>
                <a:gridCol w="6095998">
                  <a:extLst>
                    <a:ext uri="{9D8B030D-6E8A-4147-A177-3AD203B41FA5}">
                      <a16:colId xmlns:a16="http://schemas.microsoft.com/office/drawing/2014/main" val="1026269039"/>
                    </a:ext>
                  </a:extLst>
                </a:gridCol>
              </a:tblGrid>
              <a:tr h="37153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Nohemi" pitchFamily="2" charset="0"/>
                        </a:rPr>
                        <a:t> Identifying Potential Failures</a:t>
                      </a:r>
                      <a:endParaRPr lang="en-IN" dirty="0"/>
                    </a:p>
                  </a:txBody>
                  <a:tcPr anchor="ctr">
                    <a:solidFill>
                      <a:srgbClr val="1A1A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Nohemi" pitchFamily="2" charset="0"/>
                        </a:rPr>
                        <a:t>Flipping Challenges into Strategies</a:t>
                      </a:r>
                      <a:endParaRPr lang="en-IN" dirty="0"/>
                    </a:p>
                  </a:txBody>
                  <a:tcPr anchor="ctr">
                    <a:solidFill>
                      <a:srgbClr val="1A1A1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13401"/>
                  </a:ext>
                </a:extLst>
              </a:tr>
              <a:tr h="8855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Nohemi" pitchFamily="2" charset="0"/>
                          <a:ea typeface="+mn-ea"/>
                          <a:cs typeface="+mn-cs"/>
                        </a:rPr>
                        <a:t>Users may find the notifications intrusive or distracting.</a:t>
                      </a:r>
                      <a:endParaRPr lang="en-US" sz="1400" b="0" dirty="0">
                        <a:latin typeface="Nohemi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Customizable notification settings</a:t>
                      </a:r>
                    </a:p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Include an opt-in feature - receive emergency vehicle notifications only during specific times or in certain locations.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704747"/>
                  </a:ext>
                </a:extLst>
              </a:tr>
              <a:tr h="6718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Nohemi" pitchFamily="2" charset="0"/>
                          <a:ea typeface="+mn-ea"/>
                          <a:cs typeface="+mn-cs"/>
                        </a:rPr>
                        <a:t>Integration with existing mapping systems could be complex or incompatible.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Nohemi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Develop a flexible and modular API</a:t>
                      </a:r>
                    </a:p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Offer documentation, tutorials and support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167523"/>
                  </a:ext>
                </a:extLst>
              </a:tr>
              <a:tr h="88557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Nohemi" pitchFamily="2" charset="0"/>
                          <a:ea typeface="+mn-ea"/>
                          <a:cs typeface="+mn-cs"/>
                        </a:rPr>
                        <a:t>Legal and privacy concerns may arise regarding the collection and use of user data.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Nohemi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Implement robust data privacy measures, including encryption and anonymization</a:t>
                      </a:r>
                    </a:p>
                    <a:p>
                      <a:pPr marL="342900" indent="-342900" algn="l">
                        <a:spcBef>
                          <a:spcPts val="1200"/>
                        </a:spcBef>
                        <a:buAutoNum type="arabicPeriod" startAt="2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Ensure compliance with regulations such as GDPR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239340"/>
                  </a:ext>
                </a:extLst>
              </a:tr>
              <a:tr h="67181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Nohemi" pitchFamily="2" charset="0"/>
                          <a:ea typeface="+mn-ea"/>
                          <a:cs typeface="+mn-cs"/>
                        </a:rPr>
                        <a:t>Compatibility issues with older vehicle models or navigation systems used by B2B clients.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Nohemi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Develop backward compatibility modules or retrofitting solutions</a:t>
                      </a:r>
                    </a:p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Flexible deployment options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948449"/>
                  </a:ext>
                </a:extLst>
              </a:tr>
              <a:tr h="1313096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Nohemi" pitchFamily="2" charset="0"/>
                          <a:ea typeface="+mn-ea"/>
                          <a:cs typeface="+mn-cs"/>
                        </a:rPr>
                        <a:t>B2B skepticism or uncertainty about the reliability and effectiveness of SafeLane API.</a:t>
                      </a:r>
                      <a:endParaRPr lang="en-IN" sz="1400" b="0" i="0" kern="1200" dirty="0">
                        <a:solidFill>
                          <a:schemeClr val="dk1"/>
                        </a:solidFill>
                        <a:effectLst/>
                        <a:latin typeface="Nohemi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Provide B2B clients with access to case studies, testimonials, and success stories from other businesses that have successfully implemented SafeLane API</a:t>
                      </a:r>
                    </a:p>
                    <a:p>
                      <a:pPr marL="342900" indent="-342900" algn="l">
                        <a:spcBef>
                          <a:spcPts val="1200"/>
                        </a:spcBef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Nohemi" pitchFamily="2" charset="0"/>
                          <a:ea typeface="+mn-ea"/>
                          <a:cs typeface="+mn-cs"/>
                        </a:rPr>
                        <a:t>Offer pilot programs or trial periods to allow B2B clients to test the effectiveness of SafeLane API in real-world scenarios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Nohemi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108747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0"/>
            <a:ext cx="12192000" cy="20574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9015204" y="-2915268"/>
            <a:ext cx="5077705" cy="5210331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900913" y="-2295064"/>
            <a:ext cx="4473288" cy="4590127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AFE31-9143-A916-9A85-40C601F4DCFF}"/>
              </a:ext>
            </a:extLst>
          </p:cNvPr>
          <p:cNvSpPr txBox="1"/>
          <p:nvPr/>
        </p:nvSpPr>
        <p:spPr>
          <a:xfrm>
            <a:off x="457198" y="422240"/>
            <a:ext cx="1127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200" dirty="0">
                <a:solidFill>
                  <a:srgbClr val="FFFFFF"/>
                </a:solidFill>
                <a:latin typeface="Nohemi Extra Bold" pitchFamily="2" charset="0"/>
              </a:rPr>
              <a:t>Reverse Brainstorming</a:t>
            </a:r>
            <a:endParaRPr lang="en-IN" sz="7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380870" y="4214962"/>
            <a:ext cx="14182145" cy="6085430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562531" y="602589"/>
            <a:ext cx="9078627" cy="111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7"/>
              </a:lnSpc>
              <a:spcBef>
                <a:spcPct val="0"/>
              </a:spcBef>
            </a:pPr>
            <a:r>
              <a:rPr lang="en-US" sz="8800" dirty="0">
                <a:solidFill>
                  <a:srgbClr val="231F20"/>
                </a:solidFill>
                <a:latin typeface="Nohemi Extra Bold" pitchFamily="2" charset="0"/>
              </a:rPr>
              <a:t>Future Plans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EF7762-525E-8C48-594A-88A1B940EC1F}"/>
              </a:ext>
            </a:extLst>
          </p:cNvPr>
          <p:cNvGrpSpPr/>
          <p:nvPr/>
        </p:nvGrpSpPr>
        <p:grpSpPr>
          <a:xfrm>
            <a:off x="587604" y="2091643"/>
            <a:ext cx="11016792" cy="4449692"/>
            <a:chOff x="1516312" y="2435685"/>
            <a:chExt cx="9159376" cy="3699480"/>
          </a:xfrm>
        </p:grpSpPr>
        <p:grpSp>
          <p:nvGrpSpPr>
            <p:cNvPr id="9" name="Group 9"/>
            <p:cNvGrpSpPr/>
            <p:nvPr/>
          </p:nvGrpSpPr>
          <p:grpSpPr>
            <a:xfrm>
              <a:off x="4730023" y="3118742"/>
              <a:ext cx="2742119" cy="2724982"/>
              <a:chOff x="0" y="0"/>
              <a:chExt cx="1279723" cy="127172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279723" cy="1271725"/>
              </a:xfrm>
              <a:custGeom>
                <a:avLst/>
                <a:gdLst/>
                <a:ahLst/>
                <a:cxnLst/>
                <a:rect l="l" t="t" r="r" b="b"/>
                <a:pathLst>
                  <a:path w="1279723" h="1271725">
                    <a:moveTo>
                      <a:pt x="0" y="0"/>
                    </a:moveTo>
                    <a:lnTo>
                      <a:pt x="1279723" y="0"/>
                    </a:lnTo>
                    <a:lnTo>
                      <a:pt x="1279723" y="1271725"/>
                    </a:lnTo>
                    <a:lnTo>
                      <a:pt x="0" y="1271725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1279723" cy="13288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2214211" y="2435685"/>
              <a:ext cx="1366112" cy="13661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2743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B83FD9D-42DD-AB09-2A99-4AEE6B1EE4B3}"/>
                </a:ext>
              </a:extLst>
            </p:cNvPr>
            <p:cNvGrpSpPr/>
            <p:nvPr/>
          </p:nvGrpSpPr>
          <p:grpSpPr>
            <a:xfrm>
              <a:off x="1516312" y="2435685"/>
              <a:ext cx="9159376" cy="3699480"/>
              <a:chOff x="1516312" y="2435685"/>
              <a:chExt cx="9159376" cy="36994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7923673" y="5843724"/>
                <a:ext cx="2752015" cy="291441"/>
              </a:xfrm>
              <a:custGeom>
                <a:avLst/>
                <a:gdLst/>
                <a:ahLst/>
                <a:cxnLst/>
                <a:rect l="l" t="t" r="r" b="b"/>
                <a:pathLst>
                  <a:path w="4128022" h="437161">
                    <a:moveTo>
                      <a:pt x="0" y="0"/>
                    </a:moveTo>
                    <a:lnTo>
                      <a:pt x="4128022" y="0"/>
                    </a:lnTo>
                    <a:lnTo>
                      <a:pt x="4128022" y="437161"/>
                    </a:lnTo>
                    <a:lnTo>
                      <a:pt x="0" y="43716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grpSp>
            <p:nvGrpSpPr>
              <p:cNvPr id="5" name="Group 5"/>
              <p:cNvGrpSpPr/>
              <p:nvPr/>
            </p:nvGrpSpPr>
            <p:grpSpPr>
              <a:xfrm>
                <a:off x="7933569" y="3118742"/>
                <a:ext cx="2742119" cy="2724982"/>
                <a:chOff x="0" y="0"/>
                <a:chExt cx="1279723" cy="1271725"/>
              </a:xfrm>
            </p:grpSpPr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7" name="TextBox 7"/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743"/>
                    </a:lnSpc>
                    <a:spcBef>
                      <a:spcPct val="0"/>
                    </a:spcBef>
                  </a:pPr>
                  <a:endParaRPr sz="1200"/>
                </a:p>
              </p:txBody>
            </p:sp>
          </p:grpSp>
          <p:sp>
            <p:nvSpPr>
              <p:cNvPr id="8" name="Freeform 8"/>
              <p:cNvSpPr/>
              <p:nvPr/>
            </p:nvSpPr>
            <p:spPr>
              <a:xfrm>
                <a:off x="4720127" y="5843724"/>
                <a:ext cx="2752015" cy="291441"/>
              </a:xfrm>
              <a:custGeom>
                <a:avLst/>
                <a:gdLst/>
                <a:ahLst/>
                <a:cxnLst/>
                <a:rect l="l" t="t" r="r" b="b"/>
                <a:pathLst>
                  <a:path w="4128022" h="437161">
                    <a:moveTo>
                      <a:pt x="0" y="0"/>
                    </a:moveTo>
                    <a:lnTo>
                      <a:pt x="4128021" y="0"/>
                    </a:lnTo>
                    <a:lnTo>
                      <a:pt x="4128021" y="437161"/>
                    </a:lnTo>
                    <a:lnTo>
                      <a:pt x="0" y="43716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1516312" y="5843724"/>
                <a:ext cx="2752015" cy="291441"/>
              </a:xfrm>
              <a:custGeom>
                <a:avLst/>
                <a:gdLst/>
                <a:ahLst/>
                <a:cxnLst/>
                <a:rect l="l" t="t" r="r" b="b"/>
                <a:pathLst>
                  <a:path w="4128022" h="437161">
                    <a:moveTo>
                      <a:pt x="0" y="0"/>
                    </a:moveTo>
                    <a:lnTo>
                      <a:pt x="4128022" y="0"/>
                    </a:lnTo>
                    <a:lnTo>
                      <a:pt x="4128022" y="437161"/>
                    </a:lnTo>
                    <a:lnTo>
                      <a:pt x="0" y="43716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t="-86495"/>
                </a:stretch>
              </a:blipFill>
            </p:spPr>
          </p:sp>
          <p:grpSp>
            <p:nvGrpSpPr>
              <p:cNvPr id="13" name="Group 13"/>
              <p:cNvGrpSpPr/>
              <p:nvPr/>
            </p:nvGrpSpPr>
            <p:grpSpPr>
              <a:xfrm>
                <a:off x="1526208" y="3118742"/>
                <a:ext cx="2742119" cy="2724982"/>
                <a:chOff x="0" y="0"/>
                <a:chExt cx="1279723" cy="1271725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0" y="0"/>
                  <a:ext cx="1279723" cy="12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723" h="1271725">
                      <a:moveTo>
                        <a:pt x="0" y="0"/>
                      </a:moveTo>
                      <a:lnTo>
                        <a:pt x="1279723" y="0"/>
                      </a:lnTo>
                      <a:lnTo>
                        <a:pt x="1279723" y="1271725"/>
                      </a:lnTo>
                      <a:lnTo>
                        <a:pt x="0" y="1271725"/>
                      </a:ln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15" name="TextBox 15"/>
                <p:cNvSpPr txBox="1"/>
                <p:nvPr/>
              </p:nvSpPr>
              <p:spPr>
                <a:xfrm>
                  <a:off x="0" y="-57150"/>
                  <a:ext cx="1279723" cy="1328875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743"/>
                    </a:lnSpc>
                    <a:spcBef>
                      <a:spcPct val="0"/>
                    </a:spcBef>
                  </a:pPr>
                  <a:endParaRPr sz="1200"/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5413078" y="2435685"/>
                <a:ext cx="1366112" cy="1366112"/>
                <a:chOff x="0" y="0"/>
                <a:chExt cx="812800" cy="812800"/>
              </a:xfrm>
            </p:grpSpPr>
            <p:sp>
              <p:nvSpPr>
                <p:cNvPr id="20" name="Freeform 20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21" name="TextBox 21"/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743"/>
                    </a:lnSpc>
                    <a:spcBef>
                      <a:spcPct val="0"/>
                    </a:spcBef>
                  </a:pPr>
                  <a:endParaRPr sz="1200"/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8622473" y="2435685"/>
                <a:ext cx="1366112" cy="1366112"/>
                <a:chOff x="0" y="0"/>
                <a:chExt cx="812800" cy="812800"/>
              </a:xfrm>
            </p:grpSpPr>
            <p:sp>
              <p:nvSpPr>
                <p:cNvPr id="23" name="Freeform 23"/>
                <p:cNvSpPr/>
                <p:nvPr/>
              </p:nvSpPr>
              <p:spPr>
                <a:xfrm>
                  <a:off x="0" y="0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33867" tIns="33867" rIns="33867" bIns="33867" rtlCol="0" anchor="ctr"/>
                <a:lstStyle/>
                <a:p>
                  <a:pPr algn="ctr">
                    <a:lnSpc>
                      <a:spcPts val="2743"/>
                    </a:lnSpc>
                    <a:spcBef>
                      <a:spcPct val="0"/>
                    </a:spcBef>
                  </a:pPr>
                  <a:endParaRPr sz="1200"/>
                </a:p>
              </p:txBody>
            </p:sp>
          </p:grpSp>
          <p:sp>
            <p:nvSpPr>
              <p:cNvPr id="25" name="Freeform 25"/>
              <p:cNvSpPr/>
              <p:nvPr/>
            </p:nvSpPr>
            <p:spPr>
              <a:xfrm>
                <a:off x="2488419" y="2677977"/>
                <a:ext cx="807801" cy="881529"/>
              </a:xfrm>
              <a:custGeom>
                <a:avLst/>
                <a:gdLst/>
                <a:ahLst/>
                <a:cxnLst/>
                <a:rect l="l" t="t" r="r" b="b"/>
                <a:pathLst>
                  <a:path w="1211702" h="1322294">
                    <a:moveTo>
                      <a:pt x="0" y="0"/>
                    </a:moveTo>
                    <a:lnTo>
                      <a:pt x="1211702" y="0"/>
                    </a:lnTo>
                    <a:lnTo>
                      <a:pt x="1211702" y="1322294"/>
                    </a:lnTo>
                    <a:lnTo>
                      <a:pt x="0" y="13222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6" name="Freeform 26"/>
              <p:cNvSpPr/>
              <p:nvPr/>
            </p:nvSpPr>
            <p:spPr>
              <a:xfrm>
                <a:off x="5709106" y="2677977"/>
                <a:ext cx="773789" cy="929223"/>
              </a:xfrm>
              <a:custGeom>
                <a:avLst/>
                <a:gdLst/>
                <a:ahLst/>
                <a:cxnLst/>
                <a:rect l="l" t="t" r="r" b="b"/>
                <a:pathLst>
                  <a:path w="1160684" h="1393835">
                    <a:moveTo>
                      <a:pt x="0" y="0"/>
                    </a:moveTo>
                    <a:lnTo>
                      <a:pt x="1160684" y="0"/>
                    </a:lnTo>
                    <a:lnTo>
                      <a:pt x="1160684" y="1393835"/>
                    </a:lnTo>
                    <a:lnTo>
                      <a:pt x="0" y="1393835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7" name="Freeform 27"/>
              <p:cNvSpPr/>
              <p:nvPr/>
            </p:nvSpPr>
            <p:spPr>
              <a:xfrm>
                <a:off x="8848657" y="2657459"/>
                <a:ext cx="902047" cy="902047"/>
              </a:xfrm>
              <a:custGeom>
                <a:avLst/>
                <a:gdLst/>
                <a:ahLst/>
                <a:cxnLst/>
                <a:rect l="l" t="t" r="r" b="b"/>
                <a:pathLst>
                  <a:path w="1353071" h="1353071">
                    <a:moveTo>
                      <a:pt x="0" y="0"/>
                    </a:moveTo>
                    <a:lnTo>
                      <a:pt x="1353071" y="0"/>
                    </a:lnTo>
                    <a:lnTo>
                      <a:pt x="1353071" y="1353071"/>
                    </a:lnTo>
                    <a:lnTo>
                      <a:pt x="0" y="135307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1716393" y="3764565"/>
                <a:ext cx="2361749" cy="126471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00"/>
                  </a:lnSpc>
                  <a:spcBef>
                    <a:spcPts val="180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Nohemi" pitchFamily="2" charset="0"/>
                  </a:rPr>
                  <a:t>Expand SafeLane API into a </a:t>
                </a:r>
                <a:r>
                  <a:rPr lang="en-IN" sz="1600" dirty="0">
                    <a:solidFill>
                      <a:srgbClr val="FFFFFF"/>
                    </a:solidFill>
                    <a:latin typeface="Nohemi" pitchFamily="2" charset="0"/>
                  </a:rPr>
                  <a:t>standalone </a:t>
                </a:r>
                <a:r>
                  <a:rPr lang="en-IN" sz="1600" b="1" dirty="0">
                    <a:solidFill>
                      <a:srgbClr val="FFFFFF"/>
                    </a:solidFill>
                    <a:latin typeface="Nohemi" pitchFamily="2" charset="0"/>
                  </a:rPr>
                  <a:t>B2C application</a:t>
                </a:r>
                <a:r>
                  <a:rPr lang="en-IN" sz="1600" dirty="0">
                    <a:solidFill>
                      <a:srgbClr val="FFFFFF"/>
                    </a:solidFill>
                    <a:latin typeface="Nohemi" pitchFamily="2" charset="0"/>
                  </a:rPr>
                  <a:t> </a:t>
                </a:r>
                <a:r>
                  <a:rPr lang="en-US" sz="1600" dirty="0">
                    <a:solidFill>
                      <a:srgbClr val="FFFFFF"/>
                    </a:solidFill>
                    <a:latin typeface="Nohemi" pitchFamily="2" charset="0"/>
                  </a:rPr>
                  <a:t>for individual users, offering real-time emergency vehicle notifications for enhanced road safety.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4839094" y="3749803"/>
                <a:ext cx="2513814" cy="126471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000"/>
                  </a:lnSpc>
                  <a:spcBef>
                    <a:spcPts val="1800"/>
                  </a:spcBef>
                </a:pPr>
                <a:r>
                  <a:rPr lang="en-US" sz="1600" dirty="0">
                    <a:solidFill>
                      <a:srgbClr val="FDFBFB"/>
                    </a:solidFill>
                    <a:latin typeface="Nohemi" pitchFamily="2" charset="0"/>
                  </a:rPr>
                  <a:t>Integrate advanced route optimization algorithms to recommend the </a:t>
                </a:r>
                <a:r>
                  <a:rPr lang="en-US" sz="1600" b="1" dirty="0">
                    <a:solidFill>
                      <a:srgbClr val="FDFBFB"/>
                    </a:solidFill>
                    <a:latin typeface="Nohemi" pitchFamily="2" charset="0"/>
                  </a:rPr>
                  <a:t>best and shortest routes</a:t>
                </a:r>
                <a:r>
                  <a:rPr lang="en-US" sz="1600" dirty="0">
                    <a:solidFill>
                      <a:srgbClr val="FDFBFB"/>
                    </a:solidFill>
                    <a:latin typeface="Nohemi" pitchFamily="2" charset="0"/>
                  </a:rPr>
                  <a:t> based on real-time traffic conditions and emergency vehicle routes.</a:t>
                </a: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8127448" y="3749803"/>
                <a:ext cx="2361749" cy="126471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000"/>
                  </a:lnSpc>
                  <a:spcBef>
                    <a:spcPts val="1800"/>
                  </a:spcBef>
                </a:pPr>
                <a:r>
                  <a:rPr lang="en-US" sz="1600" dirty="0">
                    <a:solidFill>
                      <a:srgbClr val="FDFBFB"/>
                    </a:solidFill>
                    <a:latin typeface="Nohemi" pitchFamily="2" charset="0"/>
                  </a:rPr>
                  <a:t>Implement </a:t>
                </a:r>
                <a:r>
                  <a:rPr lang="en-US" sz="1600" b="1" dirty="0">
                    <a:solidFill>
                      <a:srgbClr val="FDFBFB"/>
                    </a:solidFill>
                    <a:latin typeface="Nohemi" pitchFamily="2" charset="0"/>
                  </a:rPr>
                  <a:t>crowdsourced reporting features </a:t>
                </a:r>
                <a:r>
                  <a:rPr lang="en-US" sz="1600" dirty="0">
                    <a:solidFill>
                      <a:srgbClr val="FDFBFB"/>
                    </a:solidFill>
                    <a:latin typeface="Nohemi" pitchFamily="2" charset="0"/>
                  </a:rPr>
                  <a:t>in the SafeLane app to provide real-time data on incidents and hazards for more efficient response efforts.</a:t>
                </a:r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1905636" y="5187876"/>
                <a:ext cx="1983262" cy="33041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05"/>
                  </a:lnSpc>
                  <a:spcBef>
                    <a:spcPct val="0"/>
                  </a:spcBef>
                </a:pPr>
                <a:r>
                  <a:rPr lang="en-US" sz="2033" spc="199" dirty="0">
                    <a:solidFill>
                      <a:srgbClr val="FDFBFB"/>
                    </a:solidFill>
                    <a:latin typeface="Nohemi Light" pitchFamily="2" charset="0"/>
                    <a:ea typeface="Oswald"/>
                  </a:rPr>
                  <a:t>PLAN°1</a:t>
                </a: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5110214" y="5187876"/>
                <a:ext cx="1983262" cy="33092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05"/>
                  </a:lnSpc>
                  <a:spcBef>
                    <a:spcPct val="0"/>
                  </a:spcBef>
                </a:pPr>
                <a:r>
                  <a:rPr lang="en-US" sz="2033" spc="199" dirty="0">
                    <a:solidFill>
                      <a:srgbClr val="FDFBFB"/>
                    </a:solidFill>
                    <a:latin typeface="Nohemi Light" pitchFamily="2" charset="0"/>
                  </a:rPr>
                  <a:t>PLAN°2</a:t>
                </a:r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8316692" y="5187876"/>
                <a:ext cx="1983262" cy="33092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805"/>
                  </a:lnSpc>
                  <a:spcBef>
                    <a:spcPct val="0"/>
                  </a:spcBef>
                </a:pPr>
                <a:r>
                  <a:rPr lang="en-US" sz="2033" spc="199" dirty="0">
                    <a:solidFill>
                      <a:srgbClr val="FDFBFB"/>
                    </a:solidFill>
                    <a:latin typeface="Nohemi Light" pitchFamily="2" charset="0"/>
                  </a:rPr>
                  <a:t>PLAN°3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6271427" y="-6206642"/>
            <a:ext cx="16024255" cy="164427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4440" y="783649"/>
            <a:ext cx="5398458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8000" spc="616" dirty="0">
                <a:solidFill>
                  <a:srgbClr val="231F20"/>
                </a:solidFill>
                <a:latin typeface="Nohemi Extra Bold" pitchFamily="2" charset="0"/>
              </a:rPr>
              <a:t>THANK</a:t>
            </a:r>
          </a:p>
          <a:p>
            <a:pPr>
              <a:spcBef>
                <a:spcPct val="0"/>
              </a:spcBef>
            </a:pPr>
            <a:r>
              <a:rPr lang="en-US" sz="8000" spc="616" dirty="0">
                <a:solidFill>
                  <a:srgbClr val="231F20"/>
                </a:solidFill>
                <a:latin typeface="Nohemi Extra Bold" pitchFamily="2" charset="0"/>
              </a:rPr>
              <a:t>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14926" y="1769561"/>
            <a:ext cx="1530793" cy="490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5"/>
              </a:lnSpc>
              <a:spcBef>
                <a:spcPct val="0"/>
              </a:spcBef>
            </a:pPr>
            <a:r>
              <a:rPr lang="en-US" sz="1423" spc="139" dirty="0">
                <a:solidFill>
                  <a:srgbClr val="231F20"/>
                </a:solidFill>
                <a:latin typeface="Nohemi Light" pitchFamily="2" charset="0"/>
              </a:rPr>
              <a:t>SAFELANE </a:t>
            </a:r>
          </a:p>
          <a:p>
            <a:pPr algn="r">
              <a:lnSpc>
                <a:spcPts val="1965"/>
              </a:lnSpc>
              <a:spcBef>
                <a:spcPct val="0"/>
              </a:spcBef>
            </a:pPr>
            <a:r>
              <a:rPr lang="en-US" sz="1423" spc="139" dirty="0">
                <a:solidFill>
                  <a:srgbClr val="231F20"/>
                </a:solidFill>
                <a:latin typeface="Nohemi Light" pitchFamily="2" charset="0"/>
              </a:rPr>
              <a:t>API</a:t>
            </a:r>
          </a:p>
        </p:txBody>
      </p:sp>
      <p:sp>
        <p:nvSpPr>
          <p:cNvPr id="8" name="Freeform 8"/>
          <p:cNvSpPr/>
          <p:nvPr/>
        </p:nvSpPr>
        <p:spPr>
          <a:xfrm flipH="1">
            <a:off x="-2836102" y="4984041"/>
            <a:ext cx="7921063" cy="2376319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B3776853-9477-7E4D-0B6E-5BE4FE43AF29}"/>
              </a:ext>
            </a:extLst>
          </p:cNvPr>
          <p:cNvSpPr txBox="1"/>
          <p:nvPr/>
        </p:nvSpPr>
        <p:spPr>
          <a:xfrm>
            <a:off x="964174" y="4128601"/>
            <a:ext cx="5398458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Submitted by: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Abhiraj Chaudhuri - 22000214 (Batch A)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Abhishek Yadav - 22000215 (Batch A)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Ajin K James - 22000216 (Batch A)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Rohan </a:t>
            </a:r>
            <a:r>
              <a:rPr lang="en-US" sz="2000" dirty="0" err="1">
                <a:solidFill>
                  <a:srgbClr val="231F20"/>
                </a:solidFill>
                <a:latin typeface="Nohemi" pitchFamily="2" charset="0"/>
              </a:rPr>
              <a:t>Agarkar</a:t>
            </a: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 - 22000269 (Batch B)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231F20"/>
                </a:solidFill>
                <a:latin typeface="Nohemi" pitchFamily="2" charset="0"/>
              </a:rPr>
              <a:t>Parita Tarvani - 22000781 (Batch 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641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Nohemi</vt:lpstr>
      <vt:lpstr>Nohemi Extra Bold</vt:lpstr>
      <vt:lpstr>Nohemi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Bunny2</dc:creator>
  <cp:lastModifiedBy>Bunny2</cp:lastModifiedBy>
  <cp:revision>66</cp:revision>
  <dcterms:created xsi:type="dcterms:W3CDTF">2024-02-21T16:07:32Z</dcterms:created>
  <dcterms:modified xsi:type="dcterms:W3CDTF">2024-02-21T18:49:36Z</dcterms:modified>
</cp:coreProperties>
</file>