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58" r:id="rId5"/>
    <p:sldId id="259" r:id="rId6"/>
    <p:sldId id="260" r:id="rId7"/>
    <p:sldId id="261" r:id="rId8"/>
    <p:sldId id="262" r:id="rId9"/>
    <p:sldId id="263" r:id="rId10"/>
    <p:sldId id="266" r:id="rId11"/>
    <p:sldId id="264" r:id="rId12"/>
    <p:sldId id="273" r:id="rId13"/>
    <p:sldId id="274" r:id="rId14"/>
    <p:sldId id="265" r:id="rId15"/>
    <p:sldId id="267" r:id="rId16"/>
    <p:sldId id="272" r:id="rId17"/>
    <p:sldId id="268" r:id="rId18"/>
    <p:sldId id="271"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5007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07110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74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267482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947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092111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94486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40559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53232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1C4A8-702C-4045-922D-5BE99743A69A}"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104778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D1C4A8-702C-4045-922D-5BE99743A69A}"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17572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D1C4A8-702C-4045-922D-5BE99743A69A}"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424562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D1C4A8-702C-4045-922D-5BE99743A69A}"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181647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1C4A8-702C-4045-922D-5BE99743A69A}"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21063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D1C4A8-702C-4045-922D-5BE99743A69A}"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130725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1C4A8-702C-4045-922D-5BE99743A69A}"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185186-ACDF-427B-BFE7-7E44204AD7CB}" type="slidenum">
              <a:rPr lang="en-IN" smtClean="0"/>
              <a:t>‹#›</a:t>
            </a:fld>
            <a:endParaRPr lang="en-IN"/>
          </a:p>
        </p:txBody>
      </p:sp>
    </p:spTree>
    <p:extLst>
      <p:ext uri="{BB962C8B-B14F-4D97-AF65-F5344CB8AC3E}">
        <p14:creationId xmlns:p14="http://schemas.microsoft.com/office/powerpoint/2010/main" val="313140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D1C4A8-702C-4045-922D-5BE99743A69A}" type="datetimeFigureOut">
              <a:rPr lang="en-IN" smtClean="0"/>
              <a:t>08-02-2022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185186-ACDF-427B-BFE7-7E44204AD7CB}" type="slidenum">
              <a:rPr lang="en-IN" smtClean="0"/>
              <a:t>‹#›</a:t>
            </a:fld>
            <a:endParaRPr lang="en-IN"/>
          </a:p>
        </p:txBody>
      </p:sp>
    </p:spTree>
    <p:extLst>
      <p:ext uri="{BB962C8B-B14F-4D97-AF65-F5344CB8AC3E}">
        <p14:creationId xmlns:p14="http://schemas.microsoft.com/office/powerpoint/2010/main" val="3091219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3068" y="840441"/>
            <a:ext cx="8476681" cy="1646302"/>
          </a:xfrm>
        </p:spPr>
        <p:txBody>
          <a:bodyPr/>
          <a:lstStyle/>
          <a:p>
            <a:pPr algn="ctr"/>
            <a:r>
              <a:rPr lang="en-IN" dirty="0"/>
              <a:t>OBSTACLE AVOIDANCE CAR </a:t>
            </a:r>
            <a:r>
              <a:rPr lang="en-IN" sz="3600" dirty="0"/>
              <a:t>USING</a:t>
            </a:r>
            <a:br>
              <a:rPr lang="en-IN" sz="3600" dirty="0"/>
            </a:br>
            <a:r>
              <a:rPr lang="en-IN" sz="3600" dirty="0"/>
              <a:t>ULTRASONIC SENSOR &amp; SERVO MOTOR</a:t>
            </a:r>
          </a:p>
        </p:txBody>
      </p:sp>
      <p:sp>
        <p:nvSpPr>
          <p:cNvPr id="3" name="Subtitle 2"/>
          <p:cNvSpPr>
            <a:spLocks noGrp="1"/>
          </p:cNvSpPr>
          <p:nvPr>
            <p:ph type="subTitle" idx="1"/>
          </p:nvPr>
        </p:nvSpPr>
        <p:spPr>
          <a:xfrm>
            <a:off x="1307940" y="4548368"/>
            <a:ext cx="7766936" cy="1096899"/>
          </a:xfrm>
        </p:spPr>
        <p:txBody>
          <a:bodyPr>
            <a:noAutofit/>
          </a:bodyPr>
          <a:lstStyle/>
          <a:p>
            <a:r>
              <a:rPr lang="en-IN" sz="3600" dirty="0"/>
              <a:t>Abhishek Kumar</a:t>
            </a:r>
          </a:p>
        </p:txBody>
      </p:sp>
      <p:sp>
        <p:nvSpPr>
          <p:cNvPr id="4" name="TextBox 3"/>
          <p:cNvSpPr txBox="1"/>
          <p:nvPr/>
        </p:nvSpPr>
        <p:spPr>
          <a:xfrm>
            <a:off x="1105469" y="3727667"/>
            <a:ext cx="2862450" cy="646331"/>
          </a:xfrm>
          <a:prstGeom prst="rect">
            <a:avLst/>
          </a:prstGeom>
          <a:noFill/>
        </p:spPr>
        <p:txBody>
          <a:bodyPr wrap="none" rtlCol="0">
            <a:spAutoFit/>
          </a:bodyPr>
          <a:lstStyle/>
          <a:p>
            <a:r>
              <a:rPr lang="en-IN" sz="3600" dirty="0">
                <a:solidFill>
                  <a:schemeClr val="tx1">
                    <a:lumMod val="50000"/>
                    <a:lumOff val="50000"/>
                  </a:schemeClr>
                </a:solidFill>
              </a:rPr>
              <a:t>Presented By</a:t>
            </a:r>
          </a:p>
        </p:txBody>
      </p:sp>
    </p:spTree>
    <p:extLst>
      <p:ext uri="{BB962C8B-B14F-4D97-AF65-F5344CB8AC3E}">
        <p14:creationId xmlns:p14="http://schemas.microsoft.com/office/powerpoint/2010/main" val="175134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H-Bridge motor drivers L293D</a:t>
            </a:r>
          </a:p>
        </p:txBody>
      </p:sp>
      <p:sp>
        <p:nvSpPr>
          <p:cNvPr id="3" name="Content Placeholder 2"/>
          <p:cNvSpPr>
            <a:spLocks noGrp="1"/>
          </p:cNvSpPr>
          <p:nvPr>
            <p:ph idx="1"/>
          </p:nvPr>
        </p:nvSpPr>
        <p:spPr>
          <a:xfrm>
            <a:off x="677334" y="1710213"/>
            <a:ext cx="8596668" cy="3448641"/>
          </a:xfrm>
        </p:spPr>
        <p:txBody>
          <a:bodyPr>
            <a:normAutofit/>
          </a:bodyPr>
          <a:lstStyle/>
          <a:p>
            <a:pPr algn="just">
              <a:lnSpc>
                <a:spcPct val="150000"/>
              </a:lnSpc>
            </a:pPr>
            <a:r>
              <a:rPr lang="en-US" sz="2000" dirty="0"/>
              <a:t>L293D is a dual H-bridge motor driver integrated circuit (IC).</a:t>
            </a:r>
          </a:p>
          <a:p>
            <a:pPr algn="just">
              <a:lnSpc>
                <a:spcPct val="150000"/>
              </a:lnSpc>
            </a:pPr>
            <a:r>
              <a:rPr lang="en-US" sz="2000" dirty="0"/>
              <a:t>Motor drivers act as current amplifiers since they take a low current control signal and provide a higher-current signal.</a:t>
            </a:r>
          </a:p>
          <a:p>
            <a:pPr algn="just">
              <a:lnSpc>
                <a:spcPct val="150000"/>
              </a:lnSpc>
            </a:pPr>
            <a:r>
              <a:rPr lang="en-US" sz="2000" dirty="0"/>
              <a:t>L293D contains two inbuilt H-bridge driver circuits. In its common mode of operation, two DC motors can be driven simultaneously, both in forward and reverse direction.</a:t>
            </a:r>
            <a:endParaRPr lang="en-IN" sz="2000" dirty="0"/>
          </a:p>
        </p:txBody>
      </p:sp>
    </p:spTree>
    <p:extLst>
      <p:ext uri="{BB962C8B-B14F-4D97-AF65-F5344CB8AC3E}">
        <p14:creationId xmlns:p14="http://schemas.microsoft.com/office/powerpoint/2010/main" val="191881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for obstacle avoidance robot</a:t>
            </a:r>
            <a:br>
              <a:rPr lang="en-IN" dirty="0"/>
            </a:br>
            <a:endParaRPr lang="en-IN" dirty="0"/>
          </a:p>
        </p:txBody>
      </p:sp>
      <p:pic>
        <p:nvPicPr>
          <p:cNvPr id="4" name="Picture 3"/>
          <p:cNvPicPr/>
          <p:nvPr/>
        </p:nvPicPr>
        <p:blipFill>
          <a:blip r:embed="rId2"/>
          <a:stretch>
            <a:fillRect/>
          </a:stretch>
        </p:blipFill>
        <p:spPr>
          <a:xfrm>
            <a:off x="1363790" y="1367387"/>
            <a:ext cx="6592855" cy="5210834"/>
          </a:xfrm>
          <a:prstGeom prst="rect">
            <a:avLst/>
          </a:prstGeom>
        </p:spPr>
      </p:pic>
    </p:spTree>
    <p:extLst>
      <p:ext uri="{BB962C8B-B14F-4D97-AF65-F5344CB8AC3E}">
        <p14:creationId xmlns:p14="http://schemas.microsoft.com/office/powerpoint/2010/main" val="29794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a:t>
            </a:r>
          </a:p>
        </p:txBody>
      </p:sp>
      <p:sp>
        <p:nvSpPr>
          <p:cNvPr id="3" name="Content Placeholder 2"/>
          <p:cNvSpPr>
            <a:spLocks noGrp="1"/>
          </p:cNvSpPr>
          <p:nvPr>
            <p:ph idx="1"/>
          </p:nvPr>
        </p:nvSpPr>
        <p:spPr>
          <a:xfrm>
            <a:off x="677334" y="1638490"/>
            <a:ext cx="8596668" cy="3766024"/>
          </a:xfrm>
        </p:spPr>
        <p:txBody>
          <a:bodyPr>
            <a:normAutofit/>
          </a:bodyPr>
          <a:lstStyle/>
          <a:p>
            <a:pPr algn="just">
              <a:lnSpc>
                <a:spcPct val="150000"/>
              </a:lnSpc>
            </a:pPr>
            <a:r>
              <a:rPr lang="en-US" dirty="0"/>
              <a:t>The obstacle avoidance robotic car uses ultrasonic sensors for its movements. Arduino is used to achieve the desired operation.</a:t>
            </a:r>
          </a:p>
          <a:p>
            <a:pPr algn="just">
              <a:lnSpc>
                <a:spcPct val="150000"/>
              </a:lnSpc>
            </a:pPr>
            <a:r>
              <a:rPr lang="en-IN" dirty="0"/>
              <a:t>The </a:t>
            </a:r>
            <a:r>
              <a:rPr lang="en-US" dirty="0"/>
              <a:t>ultrasonic sensor is attached in front of the robot.</a:t>
            </a:r>
          </a:p>
          <a:p>
            <a:pPr algn="just">
              <a:lnSpc>
                <a:spcPct val="150000"/>
              </a:lnSpc>
            </a:pPr>
            <a:r>
              <a:rPr lang="en-US" dirty="0"/>
              <a:t>Whenever the car is going on the desired path the ultrasonic sensor transmits the ultrasonic waves continuously from its sensor head.</a:t>
            </a:r>
          </a:p>
          <a:p>
            <a:pPr algn="just">
              <a:lnSpc>
                <a:spcPct val="150000"/>
              </a:lnSpc>
            </a:pPr>
            <a:r>
              <a:rPr lang="en-US" dirty="0"/>
              <a:t>Whenever an obstacle comes ahead of it the ultrasonic waves are reflected back from an object and that information is passed to the </a:t>
            </a:r>
            <a:r>
              <a:rPr lang="en-IN" dirty="0"/>
              <a:t>Arduino Uno.</a:t>
            </a:r>
          </a:p>
        </p:txBody>
      </p:sp>
    </p:spTree>
    <p:extLst>
      <p:ext uri="{BB962C8B-B14F-4D97-AF65-F5344CB8AC3E}">
        <p14:creationId xmlns:p14="http://schemas.microsoft.com/office/powerpoint/2010/main" val="291242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561" y="481915"/>
            <a:ext cx="8480314" cy="4663292"/>
          </a:xfrm>
        </p:spPr>
        <p:txBody>
          <a:bodyPr/>
          <a:lstStyle/>
          <a:p>
            <a:pPr algn="just">
              <a:lnSpc>
                <a:spcPct val="150000"/>
              </a:lnSpc>
            </a:pPr>
            <a:r>
              <a:rPr lang="en-US" dirty="0"/>
              <a:t>The Arduino controls the motors left, right, back, front, based on ultrasonic signals.</a:t>
            </a:r>
          </a:p>
          <a:p>
            <a:pPr algn="just">
              <a:lnSpc>
                <a:spcPct val="150000"/>
              </a:lnSpc>
            </a:pPr>
            <a:r>
              <a:rPr lang="en-US" dirty="0"/>
              <a:t>When ultrasonic sensor detect the object which is kept inside the path it will send the signal toward the Arduino Uno and according to that it will rotate the motor.</a:t>
            </a:r>
          </a:p>
          <a:p>
            <a:pPr algn="just">
              <a:lnSpc>
                <a:spcPct val="150000"/>
              </a:lnSpc>
            </a:pPr>
            <a:r>
              <a:rPr lang="en-US" dirty="0"/>
              <a:t>The vehicle moves forward in that direction where it gets the maximum distance.</a:t>
            </a:r>
          </a:p>
          <a:p>
            <a:pPr algn="just">
              <a:lnSpc>
                <a:spcPct val="150000"/>
              </a:lnSpc>
            </a:pPr>
            <a:r>
              <a:rPr lang="en-US" dirty="0"/>
              <a:t>Similarly in every time when ever an obstacle in found to be in path of car it will detect it and rotate the car in particular direction to avoid the obstacle.</a:t>
            </a:r>
            <a:endParaRPr lang="en-IN" dirty="0"/>
          </a:p>
          <a:p>
            <a:pPr algn="just">
              <a:lnSpc>
                <a:spcPct val="150000"/>
              </a:lnSpc>
            </a:pPr>
            <a:endParaRPr lang="en-IN" dirty="0"/>
          </a:p>
        </p:txBody>
      </p:sp>
    </p:spTree>
    <p:extLst>
      <p:ext uri="{BB962C8B-B14F-4D97-AF65-F5344CB8AC3E}">
        <p14:creationId xmlns:p14="http://schemas.microsoft.com/office/powerpoint/2010/main" val="44387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p>
        </p:txBody>
      </p:sp>
      <p:pic>
        <p:nvPicPr>
          <p:cNvPr id="7" name="Picture 6"/>
          <p:cNvPicPr/>
          <p:nvPr/>
        </p:nvPicPr>
        <p:blipFill>
          <a:blip r:embed="rId2"/>
          <a:stretch>
            <a:fillRect/>
          </a:stretch>
        </p:blipFill>
        <p:spPr>
          <a:xfrm>
            <a:off x="473878" y="1402246"/>
            <a:ext cx="8110566" cy="4752893"/>
          </a:xfrm>
          <a:prstGeom prst="rect">
            <a:avLst/>
          </a:prstGeom>
        </p:spPr>
      </p:pic>
    </p:spTree>
    <p:extLst>
      <p:ext uri="{BB962C8B-B14F-4D97-AF65-F5344CB8AC3E}">
        <p14:creationId xmlns:p14="http://schemas.microsoft.com/office/powerpoint/2010/main" val="78895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Connections</a:t>
            </a:r>
          </a:p>
        </p:txBody>
      </p:sp>
      <p:pic>
        <p:nvPicPr>
          <p:cNvPr id="4" name="Picture 3"/>
          <p:cNvPicPr/>
          <p:nvPr/>
        </p:nvPicPr>
        <p:blipFill>
          <a:blip r:embed="rId2"/>
          <a:stretch>
            <a:fillRect/>
          </a:stretch>
        </p:blipFill>
        <p:spPr>
          <a:xfrm>
            <a:off x="677334" y="1467641"/>
            <a:ext cx="7756982" cy="4605613"/>
          </a:xfrm>
          <a:prstGeom prst="rect">
            <a:avLst/>
          </a:prstGeom>
        </p:spPr>
      </p:pic>
    </p:spTree>
    <p:extLst>
      <p:ext uri="{BB962C8B-B14F-4D97-AF65-F5344CB8AC3E}">
        <p14:creationId xmlns:p14="http://schemas.microsoft.com/office/powerpoint/2010/main" val="239846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a:xfrm>
            <a:off x="677334" y="1560087"/>
            <a:ext cx="8596668" cy="3880773"/>
          </a:xfrm>
        </p:spPr>
        <p:txBody>
          <a:bodyPr>
            <a:normAutofit/>
          </a:bodyPr>
          <a:lstStyle/>
          <a:p>
            <a:pPr algn="just">
              <a:lnSpc>
                <a:spcPct val="150000"/>
              </a:lnSpc>
            </a:pPr>
            <a:r>
              <a:rPr lang="en-US" sz="2000" dirty="0"/>
              <a:t>It can be used as a movable Surveillance System.</a:t>
            </a:r>
          </a:p>
          <a:p>
            <a:pPr algn="just">
              <a:lnSpc>
                <a:spcPct val="150000"/>
              </a:lnSpc>
            </a:pPr>
            <a:r>
              <a:rPr lang="en-US" sz="2000" dirty="0"/>
              <a:t>It can be controlled remotely.</a:t>
            </a:r>
          </a:p>
          <a:p>
            <a:pPr algn="just">
              <a:lnSpc>
                <a:spcPct val="150000"/>
              </a:lnSpc>
            </a:pPr>
            <a:r>
              <a:rPr lang="en-US" sz="2000" dirty="0"/>
              <a:t>It does not require Man Power.</a:t>
            </a:r>
          </a:p>
          <a:p>
            <a:pPr algn="just">
              <a:lnSpc>
                <a:spcPct val="150000"/>
              </a:lnSpc>
            </a:pPr>
            <a:r>
              <a:rPr lang="en-US" sz="2000" dirty="0"/>
              <a:t>It can be used for critical application like flood, bomb disposal, Fire, Terrorist attack, Earth quake, Spying.</a:t>
            </a:r>
            <a:endParaRPr lang="en-IN" sz="2000" dirty="0"/>
          </a:p>
        </p:txBody>
      </p:sp>
    </p:spTree>
    <p:extLst>
      <p:ext uri="{BB962C8B-B14F-4D97-AF65-F5344CB8AC3E}">
        <p14:creationId xmlns:p14="http://schemas.microsoft.com/office/powerpoint/2010/main" val="298408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0293"/>
            <a:ext cx="8596668" cy="1320800"/>
          </a:xfrm>
        </p:spPr>
        <p:txBody>
          <a:bodyPr/>
          <a:lstStyle/>
          <a:p>
            <a:r>
              <a:rPr lang="en-IN" dirty="0"/>
              <a:t>Applications</a:t>
            </a:r>
          </a:p>
        </p:txBody>
      </p:sp>
      <p:sp>
        <p:nvSpPr>
          <p:cNvPr id="3" name="Content Placeholder 2"/>
          <p:cNvSpPr>
            <a:spLocks noGrp="1"/>
          </p:cNvSpPr>
          <p:nvPr>
            <p:ph idx="1"/>
          </p:nvPr>
        </p:nvSpPr>
        <p:spPr>
          <a:xfrm>
            <a:off x="677334" y="1037989"/>
            <a:ext cx="8596668" cy="3571470"/>
          </a:xfrm>
        </p:spPr>
        <p:txBody>
          <a:bodyPr>
            <a:normAutofit lnSpcReduction="10000"/>
          </a:bodyPr>
          <a:lstStyle/>
          <a:p>
            <a:pPr algn="just">
              <a:lnSpc>
                <a:spcPct val="150000"/>
              </a:lnSpc>
            </a:pPr>
            <a:r>
              <a:rPr lang="en-IN" dirty="0"/>
              <a:t>Automated lawn mover</a:t>
            </a:r>
          </a:p>
          <a:p>
            <a:pPr algn="just">
              <a:lnSpc>
                <a:spcPct val="150000"/>
              </a:lnSpc>
            </a:pPr>
            <a:r>
              <a:rPr lang="en-US" dirty="0"/>
              <a:t>Obstacle avoiding robots can be used in almost all mobile robot navigation </a:t>
            </a:r>
            <a:r>
              <a:rPr lang="en-IN" dirty="0"/>
              <a:t>systems.</a:t>
            </a:r>
          </a:p>
          <a:p>
            <a:pPr algn="just">
              <a:lnSpc>
                <a:spcPct val="150000"/>
              </a:lnSpc>
            </a:pPr>
            <a:r>
              <a:rPr lang="en-IN" dirty="0"/>
              <a:t>Unmanned vehicle driving</a:t>
            </a:r>
          </a:p>
          <a:p>
            <a:pPr algn="just">
              <a:lnSpc>
                <a:spcPct val="150000"/>
              </a:lnSpc>
            </a:pPr>
            <a:r>
              <a:rPr lang="en-US" dirty="0"/>
              <a:t>Mining Vehicle that uses Obstacle Detection</a:t>
            </a:r>
          </a:p>
          <a:p>
            <a:pPr algn="just">
              <a:lnSpc>
                <a:spcPct val="150000"/>
              </a:lnSpc>
            </a:pPr>
            <a:r>
              <a:rPr lang="en-US" dirty="0"/>
              <a:t>It can be used for army applications</a:t>
            </a:r>
          </a:p>
          <a:p>
            <a:pPr algn="just">
              <a:lnSpc>
                <a:spcPct val="150000"/>
              </a:lnSpc>
            </a:pPr>
            <a:r>
              <a:rPr lang="en-US" dirty="0"/>
              <a:t>Obstacle sensing robot can be applied at toys where small children will </a:t>
            </a:r>
            <a:r>
              <a:rPr lang="en-IN" dirty="0"/>
              <a:t>play</a:t>
            </a:r>
          </a:p>
        </p:txBody>
      </p:sp>
      <p:pic>
        <p:nvPicPr>
          <p:cNvPr id="4" name="Picture 3"/>
          <p:cNvPicPr/>
          <p:nvPr/>
        </p:nvPicPr>
        <p:blipFill>
          <a:blip r:embed="rId2"/>
          <a:stretch>
            <a:fillRect/>
          </a:stretch>
        </p:blipFill>
        <p:spPr>
          <a:xfrm>
            <a:off x="1332192" y="4582163"/>
            <a:ext cx="5641814" cy="2023353"/>
          </a:xfrm>
          <a:prstGeom prst="rect">
            <a:avLst/>
          </a:prstGeom>
        </p:spPr>
      </p:pic>
    </p:spTree>
    <p:extLst>
      <p:ext uri="{BB962C8B-B14F-4D97-AF65-F5344CB8AC3E}">
        <p14:creationId xmlns:p14="http://schemas.microsoft.com/office/powerpoint/2010/main" val="159738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a:t>The goal of our project is to create a autonomous robot which intelligently detects the obstacle in his path and navigate according to the actions we set for it.</a:t>
            </a:r>
            <a:endParaRPr lang="en-IN" sz="2000" dirty="0"/>
          </a:p>
        </p:txBody>
      </p:sp>
    </p:spTree>
    <p:extLst>
      <p:ext uri="{BB962C8B-B14F-4D97-AF65-F5344CB8AC3E}">
        <p14:creationId xmlns:p14="http://schemas.microsoft.com/office/powerpoint/2010/main" val="366260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Obstacle avoidance robot</a:t>
            </a:r>
          </a:p>
        </p:txBody>
      </p:sp>
      <p:pic>
        <p:nvPicPr>
          <p:cNvPr id="5" name="Picture 4"/>
          <p:cNvPicPr/>
          <p:nvPr/>
        </p:nvPicPr>
        <p:blipFill>
          <a:blip r:embed="rId2"/>
          <a:stretch>
            <a:fillRect/>
          </a:stretch>
        </p:blipFill>
        <p:spPr>
          <a:xfrm>
            <a:off x="1137804" y="1666732"/>
            <a:ext cx="7239000" cy="4343400"/>
          </a:xfrm>
          <a:prstGeom prst="rect">
            <a:avLst/>
          </a:prstGeom>
        </p:spPr>
      </p:pic>
    </p:spTree>
    <p:extLst>
      <p:ext uri="{BB962C8B-B14F-4D97-AF65-F5344CB8AC3E}">
        <p14:creationId xmlns:p14="http://schemas.microsoft.com/office/powerpoint/2010/main" val="134745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t>Abstract</a:t>
            </a:r>
            <a:endParaRPr lang="en-IN" sz="4400" dirty="0"/>
          </a:p>
        </p:txBody>
      </p:sp>
      <p:sp>
        <p:nvSpPr>
          <p:cNvPr id="3" name="Content Placeholder 2"/>
          <p:cNvSpPr>
            <a:spLocks noGrp="1"/>
          </p:cNvSpPr>
          <p:nvPr>
            <p:ph idx="1"/>
          </p:nvPr>
        </p:nvSpPr>
        <p:spPr>
          <a:xfrm>
            <a:off x="677334" y="1677989"/>
            <a:ext cx="8596668" cy="4024311"/>
          </a:xfrm>
        </p:spPr>
        <p:txBody>
          <a:bodyPr/>
          <a:lstStyle/>
          <a:p>
            <a:pPr algn="just">
              <a:lnSpc>
                <a:spcPct val="150000"/>
              </a:lnSpc>
            </a:pPr>
            <a:r>
              <a:rPr lang="en-US" dirty="0"/>
              <a:t>The main scope of project is to automatically changing the direction of robotic vehicle as required whenever any obstacle </a:t>
            </a:r>
            <a:r>
              <a:rPr lang="en-IN" dirty="0"/>
              <a:t>comes on its way.</a:t>
            </a:r>
          </a:p>
          <a:p>
            <a:pPr algn="just">
              <a:lnSpc>
                <a:spcPct val="150000"/>
              </a:lnSpc>
            </a:pPr>
            <a:r>
              <a:rPr lang="en-US" dirty="0"/>
              <a:t>Here an ultrasonic sensor is used which detects the presence of any obstacle and sends the signal to Arduino which changes the direction of the car.</a:t>
            </a:r>
          </a:p>
          <a:p>
            <a:pPr algn="just">
              <a:lnSpc>
                <a:spcPct val="150000"/>
              </a:lnSpc>
            </a:pPr>
            <a:r>
              <a:rPr lang="en-US" dirty="0"/>
              <a:t>This car will keep on moving in straight line until something comes in its path that’s when it decides to turns into some other direction so it </a:t>
            </a:r>
            <a:r>
              <a:rPr lang="en-IN" dirty="0"/>
              <a:t>successfully avoids the obstacle.</a:t>
            </a:r>
          </a:p>
        </p:txBody>
      </p:sp>
    </p:spTree>
    <p:extLst>
      <p:ext uri="{BB962C8B-B14F-4D97-AF65-F5344CB8AC3E}">
        <p14:creationId xmlns:p14="http://schemas.microsoft.com/office/powerpoint/2010/main" val="310979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208" y="1123359"/>
            <a:ext cx="8596668" cy="3880773"/>
          </a:xfrm>
        </p:spPr>
        <p:txBody>
          <a:bodyPr>
            <a:normAutofit/>
          </a:bodyPr>
          <a:lstStyle/>
          <a:p>
            <a:pPr marL="0" indent="0" algn="ctr">
              <a:buNone/>
            </a:pPr>
            <a:endParaRPr lang="en-IN" sz="8000" b="1" i="1" dirty="0"/>
          </a:p>
          <a:p>
            <a:pPr marL="0" indent="0" algn="ctr">
              <a:buNone/>
            </a:pPr>
            <a:r>
              <a:rPr lang="en-IN" sz="8000" b="1" i="1" dirty="0"/>
              <a:t>THANK YOU</a:t>
            </a:r>
          </a:p>
        </p:txBody>
      </p:sp>
    </p:spTree>
    <p:extLst>
      <p:ext uri="{BB962C8B-B14F-4D97-AF65-F5344CB8AC3E}">
        <p14:creationId xmlns:p14="http://schemas.microsoft.com/office/powerpoint/2010/main" val="19074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Components Required</a:t>
            </a:r>
            <a:endParaRPr lang="en-IN" dirty="0"/>
          </a:p>
        </p:txBody>
      </p:sp>
      <p:sp>
        <p:nvSpPr>
          <p:cNvPr id="3" name="Content Placeholder 2"/>
          <p:cNvSpPr>
            <a:spLocks noGrp="1"/>
          </p:cNvSpPr>
          <p:nvPr>
            <p:ph idx="1"/>
          </p:nvPr>
        </p:nvSpPr>
        <p:spPr>
          <a:xfrm>
            <a:off x="677334" y="1532792"/>
            <a:ext cx="8596668" cy="4103733"/>
          </a:xfrm>
        </p:spPr>
        <p:txBody>
          <a:bodyPr>
            <a:normAutofit lnSpcReduction="10000"/>
          </a:bodyPr>
          <a:lstStyle/>
          <a:p>
            <a:pPr algn="just">
              <a:lnSpc>
                <a:spcPct val="150000"/>
              </a:lnSpc>
            </a:pPr>
            <a:r>
              <a:rPr lang="en-IN" dirty="0"/>
              <a:t>Arduino UNO</a:t>
            </a:r>
          </a:p>
          <a:p>
            <a:pPr algn="just">
              <a:lnSpc>
                <a:spcPct val="150000"/>
              </a:lnSpc>
            </a:pPr>
            <a:r>
              <a:rPr lang="en-IN" dirty="0"/>
              <a:t>H-Bridge motor drivers L293D</a:t>
            </a:r>
          </a:p>
          <a:p>
            <a:pPr algn="just">
              <a:lnSpc>
                <a:spcPct val="150000"/>
              </a:lnSpc>
            </a:pPr>
            <a:r>
              <a:rPr lang="en-IN" dirty="0"/>
              <a:t>Ultrasonic sensor</a:t>
            </a:r>
          </a:p>
          <a:p>
            <a:pPr algn="just">
              <a:lnSpc>
                <a:spcPct val="150000"/>
              </a:lnSpc>
            </a:pPr>
            <a:r>
              <a:rPr lang="en-IN" dirty="0"/>
              <a:t>Motor chassis</a:t>
            </a:r>
          </a:p>
          <a:p>
            <a:pPr algn="just">
              <a:lnSpc>
                <a:spcPct val="150000"/>
              </a:lnSpc>
            </a:pPr>
            <a:r>
              <a:rPr lang="en-IN" dirty="0"/>
              <a:t>Male/Female jumper wire</a:t>
            </a:r>
          </a:p>
          <a:p>
            <a:pPr algn="just">
              <a:lnSpc>
                <a:spcPct val="150000"/>
              </a:lnSpc>
            </a:pPr>
            <a:r>
              <a:rPr lang="en-IN" dirty="0"/>
              <a:t>Breadboard</a:t>
            </a:r>
          </a:p>
          <a:p>
            <a:pPr algn="just">
              <a:lnSpc>
                <a:spcPct val="150000"/>
              </a:lnSpc>
            </a:pPr>
            <a:r>
              <a:rPr lang="en-US" dirty="0"/>
              <a:t>DC motors</a:t>
            </a:r>
          </a:p>
          <a:p>
            <a:pPr algn="just">
              <a:lnSpc>
                <a:spcPct val="150000"/>
              </a:lnSpc>
            </a:pPr>
            <a:r>
              <a:rPr lang="en-US" dirty="0"/>
              <a:t>12V Battery</a:t>
            </a:r>
            <a:endParaRPr lang="en-IN" dirty="0"/>
          </a:p>
          <a:p>
            <a:pPr algn="just">
              <a:lnSpc>
                <a:spcPct val="150000"/>
              </a:lnSpc>
            </a:pPr>
            <a:endParaRPr lang="en-IN" dirty="0"/>
          </a:p>
          <a:p>
            <a:pPr algn="just">
              <a:lnSpc>
                <a:spcPct val="150000"/>
              </a:lnSpc>
            </a:pPr>
            <a:endParaRPr lang="en-IN" dirty="0"/>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4239764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obstacle avoidance robot?</a:t>
            </a:r>
          </a:p>
        </p:txBody>
      </p:sp>
      <p:sp>
        <p:nvSpPr>
          <p:cNvPr id="3" name="Content Placeholder 2"/>
          <p:cNvSpPr>
            <a:spLocks noGrp="1"/>
          </p:cNvSpPr>
          <p:nvPr>
            <p:ph idx="1"/>
          </p:nvPr>
        </p:nvSpPr>
        <p:spPr>
          <a:xfrm>
            <a:off x="588434" y="1697833"/>
            <a:ext cx="8596668" cy="925511"/>
          </a:xfrm>
        </p:spPr>
        <p:txBody>
          <a:bodyPr/>
          <a:lstStyle/>
          <a:p>
            <a:pPr>
              <a:lnSpc>
                <a:spcPct val="150000"/>
              </a:lnSpc>
            </a:pPr>
            <a:r>
              <a:rPr lang="en-US" dirty="0"/>
              <a:t>Obstacle avoidance is a means of a car being able to move around in an unknown environment without colliding with surrounding objects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2975097"/>
            <a:ext cx="6610350" cy="3065461"/>
          </a:xfrm>
          <a:prstGeom prst="rect">
            <a:avLst/>
          </a:prstGeom>
          <a:ln>
            <a:solidFill>
              <a:schemeClr val="accent5">
                <a:lumMod val="75000"/>
              </a:schemeClr>
            </a:solidFill>
          </a:ln>
        </p:spPr>
      </p:pic>
    </p:spTree>
    <p:extLst>
      <p:ext uri="{BB962C8B-B14F-4D97-AF65-F5344CB8AC3E}">
        <p14:creationId xmlns:p14="http://schemas.microsoft.com/office/powerpoint/2010/main" val="274716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sensor?</a:t>
            </a:r>
          </a:p>
        </p:txBody>
      </p:sp>
      <p:sp>
        <p:nvSpPr>
          <p:cNvPr id="3" name="Content Placeholder 2"/>
          <p:cNvSpPr>
            <a:spLocks noGrp="1"/>
          </p:cNvSpPr>
          <p:nvPr>
            <p:ph idx="1"/>
          </p:nvPr>
        </p:nvSpPr>
        <p:spPr>
          <a:xfrm>
            <a:off x="677334" y="1601031"/>
            <a:ext cx="8596668" cy="3880773"/>
          </a:xfrm>
        </p:spPr>
        <p:txBody>
          <a:bodyPr>
            <a:normAutofit/>
          </a:bodyPr>
          <a:lstStyle/>
          <a:p>
            <a:pPr algn="just">
              <a:lnSpc>
                <a:spcPct val="150000"/>
              </a:lnSpc>
            </a:pPr>
            <a:r>
              <a:rPr lang="en-US" sz="2000" dirty="0"/>
              <a:t>A sensor is a device that detects and responds to some type of input from </a:t>
            </a:r>
            <a:r>
              <a:rPr lang="en-IN" sz="2000" dirty="0"/>
              <a:t>the physical environment.</a:t>
            </a:r>
          </a:p>
          <a:p>
            <a:pPr algn="just">
              <a:lnSpc>
                <a:spcPct val="150000"/>
              </a:lnSpc>
            </a:pPr>
            <a:r>
              <a:rPr lang="en-US" sz="2000" dirty="0"/>
              <a:t>The specific input could be light, heat, motion, moisture, pressure.</a:t>
            </a:r>
          </a:p>
          <a:p>
            <a:pPr algn="just">
              <a:lnSpc>
                <a:spcPct val="150000"/>
              </a:lnSpc>
            </a:pPr>
            <a:r>
              <a:rPr lang="en-US" sz="2000" dirty="0"/>
              <a:t>The output is generally a signal that is converted to human-readable form.</a:t>
            </a:r>
            <a:endParaRPr lang="en-IN" sz="2000" dirty="0"/>
          </a:p>
        </p:txBody>
      </p:sp>
    </p:spTree>
    <p:extLst>
      <p:ext uri="{BB962C8B-B14F-4D97-AF65-F5344CB8AC3E}">
        <p14:creationId xmlns:p14="http://schemas.microsoft.com/office/powerpoint/2010/main" val="442037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Ultrasonic Sensor</a:t>
            </a:r>
          </a:p>
        </p:txBody>
      </p:sp>
      <p:sp>
        <p:nvSpPr>
          <p:cNvPr id="3" name="Content Placeholder 2"/>
          <p:cNvSpPr>
            <a:spLocks noGrp="1"/>
          </p:cNvSpPr>
          <p:nvPr>
            <p:ph idx="1"/>
          </p:nvPr>
        </p:nvSpPr>
        <p:spPr>
          <a:xfrm>
            <a:off x="677334" y="1494882"/>
            <a:ext cx="8596668" cy="3198811"/>
          </a:xfrm>
        </p:spPr>
        <p:txBody>
          <a:bodyPr>
            <a:normAutofit lnSpcReduction="10000"/>
          </a:bodyPr>
          <a:lstStyle/>
          <a:p>
            <a:pPr marL="0" indent="0">
              <a:buNone/>
            </a:pPr>
            <a:r>
              <a:rPr lang="en-IN" sz="2400" b="1" dirty="0"/>
              <a:t>What is a ultrasonic?</a:t>
            </a:r>
          </a:p>
          <a:p>
            <a:pPr marL="914400" lvl="2" indent="0">
              <a:buNone/>
            </a:pPr>
            <a:r>
              <a:rPr lang="en-IN" dirty="0"/>
              <a:t>ULTRA – BEYOND</a:t>
            </a:r>
          </a:p>
          <a:p>
            <a:pPr marL="914400" lvl="2" indent="0">
              <a:buNone/>
            </a:pPr>
            <a:r>
              <a:rPr lang="en-IN" dirty="0"/>
              <a:t>SONIC – SOUND</a:t>
            </a:r>
          </a:p>
          <a:p>
            <a:r>
              <a:rPr lang="en-US" dirty="0"/>
              <a:t>The sound beyond human hearing range ( 20,000 Hz ) is known as </a:t>
            </a:r>
            <a:r>
              <a:rPr lang="en-IN" dirty="0"/>
              <a:t>ultrasonic.</a:t>
            </a:r>
          </a:p>
          <a:p>
            <a:endParaRPr lang="en-IN" sz="600" dirty="0"/>
          </a:p>
          <a:p>
            <a:pPr marL="0" indent="0">
              <a:buNone/>
            </a:pPr>
            <a:r>
              <a:rPr lang="en-IN" sz="2400" b="1" dirty="0"/>
              <a:t>Ultrasonic sensor?</a:t>
            </a:r>
          </a:p>
          <a:p>
            <a:pPr marL="0" indent="0" algn="just">
              <a:lnSpc>
                <a:spcPct val="150000"/>
              </a:lnSpc>
              <a:buNone/>
            </a:pPr>
            <a:r>
              <a:rPr lang="en-US" dirty="0"/>
              <a:t>	Ultrasonic sensors are sensors that convert ultrasound waves to electrical 	signals or vice versa.</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68508">
            <a:off x="3235325" y="4564393"/>
            <a:ext cx="4324350" cy="2143125"/>
          </a:xfrm>
          <a:prstGeom prst="rect">
            <a:avLst/>
          </a:prstGeom>
        </p:spPr>
      </p:pic>
    </p:spTree>
    <p:extLst>
      <p:ext uri="{BB962C8B-B14F-4D97-AF65-F5344CB8AC3E}">
        <p14:creationId xmlns:p14="http://schemas.microsoft.com/office/powerpoint/2010/main" val="253127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an ultrasonic sensor works?</a:t>
            </a:r>
            <a:endParaRPr lang="en-IN" dirty="0"/>
          </a:p>
        </p:txBody>
      </p:sp>
      <p:sp>
        <p:nvSpPr>
          <p:cNvPr id="3" name="Content Placeholder 2"/>
          <p:cNvSpPr>
            <a:spLocks noGrp="1"/>
          </p:cNvSpPr>
          <p:nvPr>
            <p:ph idx="1"/>
          </p:nvPr>
        </p:nvSpPr>
        <p:spPr>
          <a:xfrm>
            <a:off x="677334" y="1589089"/>
            <a:ext cx="8596668" cy="3681411"/>
          </a:xfrm>
        </p:spPr>
        <p:txBody>
          <a:bodyPr>
            <a:normAutofit/>
          </a:bodyPr>
          <a:lstStyle/>
          <a:p>
            <a:pPr marL="0" indent="0">
              <a:buNone/>
            </a:pPr>
            <a:r>
              <a:rPr lang="en-US" sz="2400" b="1" dirty="0"/>
              <a:t>How does a bat sense distance</a:t>
            </a:r>
            <a:endParaRPr lang="en-US" sz="2200" b="1" dirty="0"/>
          </a:p>
          <a:p>
            <a:pPr algn="just">
              <a:lnSpc>
                <a:spcPct val="150000"/>
              </a:lnSpc>
            </a:pPr>
            <a:r>
              <a:rPr lang="en-US" sz="2000" dirty="0"/>
              <a:t>Bats sense distance using sound.</a:t>
            </a:r>
          </a:p>
          <a:p>
            <a:pPr algn="just">
              <a:lnSpc>
                <a:spcPct val="150000"/>
              </a:lnSpc>
            </a:pPr>
            <a:r>
              <a:rPr lang="en-US" sz="2000" dirty="0"/>
              <a:t>They emit sound waves and receive back reflected waves.</a:t>
            </a:r>
          </a:p>
          <a:p>
            <a:pPr algn="just">
              <a:lnSpc>
                <a:spcPct val="150000"/>
              </a:lnSpc>
            </a:pPr>
            <a:r>
              <a:rPr lang="en-US" sz="2000" dirty="0"/>
              <a:t>The time it takes to receive the waves back provides them with a very good estimate of the distance.</a:t>
            </a:r>
          </a:p>
          <a:p>
            <a:pPr algn="just">
              <a:lnSpc>
                <a:spcPct val="150000"/>
              </a:lnSpc>
            </a:pPr>
            <a:r>
              <a:rPr lang="en-US" sz="2000" dirty="0"/>
              <a:t>This is exactly how ultrasonic sensors estimate distance.</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193" y="4886325"/>
            <a:ext cx="6534150" cy="1971675"/>
          </a:xfrm>
          <a:prstGeom prst="rect">
            <a:avLst/>
          </a:prstGeom>
        </p:spPr>
      </p:pic>
    </p:spTree>
    <p:extLst>
      <p:ext uri="{BB962C8B-B14F-4D97-AF65-F5344CB8AC3E}">
        <p14:creationId xmlns:p14="http://schemas.microsoft.com/office/powerpoint/2010/main" val="159111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38" y="679807"/>
            <a:ext cx="8596668" cy="3086975"/>
          </a:xfrm>
        </p:spPr>
        <p:txBody>
          <a:bodyPr/>
          <a:lstStyle/>
          <a:p>
            <a:pPr marL="0" indent="0">
              <a:buNone/>
            </a:pPr>
            <a:r>
              <a:rPr lang="en-US" b="1" dirty="0"/>
              <a:t>An ultrasonic sensor has two parts:</a:t>
            </a:r>
          </a:p>
          <a:p>
            <a:pPr marL="0" indent="0">
              <a:buNone/>
            </a:pPr>
            <a:endParaRPr lang="en-US" sz="100" b="1" dirty="0"/>
          </a:p>
          <a:p>
            <a:pPr algn="just">
              <a:lnSpc>
                <a:spcPct val="150000"/>
              </a:lnSpc>
            </a:pPr>
            <a:r>
              <a:rPr lang="en-US" b="1" dirty="0"/>
              <a:t>A transmitter that sends out a signal that humans cannot hear.</a:t>
            </a:r>
          </a:p>
          <a:p>
            <a:pPr algn="just">
              <a:lnSpc>
                <a:spcPct val="150000"/>
              </a:lnSpc>
            </a:pPr>
            <a:r>
              <a:rPr lang="en-US" b="1" dirty="0"/>
              <a:t>A receiver that receives the signal after it has bounced off nearby objects.</a:t>
            </a:r>
          </a:p>
          <a:p>
            <a:pPr algn="just">
              <a:lnSpc>
                <a:spcPct val="150000"/>
              </a:lnSpc>
            </a:pPr>
            <a:r>
              <a:rPr lang="en-US" b="1" dirty="0"/>
              <a:t>The sensor sends out its signal and determines how long the signal </a:t>
            </a:r>
            <a:r>
              <a:rPr lang="en-IN" b="1" dirty="0"/>
              <a:t>takes to come back.</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761" y="3523536"/>
            <a:ext cx="7772045" cy="2194876"/>
          </a:xfrm>
          <a:prstGeom prst="rect">
            <a:avLst/>
          </a:prstGeom>
        </p:spPr>
      </p:pic>
    </p:spTree>
    <p:extLst>
      <p:ext uri="{BB962C8B-B14F-4D97-AF65-F5344CB8AC3E}">
        <p14:creationId xmlns:p14="http://schemas.microsoft.com/office/powerpoint/2010/main" val="374242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SERVO MOTOR</a:t>
            </a:r>
          </a:p>
        </p:txBody>
      </p:sp>
      <p:sp>
        <p:nvSpPr>
          <p:cNvPr id="3" name="Content Placeholder 2"/>
          <p:cNvSpPr>
            <a:spLocks noGrp="1"/>
          </p:cNvSpPr>
          <p:nvPr>
            <p:ph idx="1"/>
          </p:nvPr>
        </p:nvSpPr>
        <p:spPr>
          <a:xfrm>
            <a:off x="677334" y="1619140"/>
            <a:ext cx="8596668" cy="2520593"/>
          </a:xfrm>
        </p:spPr>
        <p:txBody>
          <a:bodyPr/>
          <a:lstStyle/>
          <a:p>
            <a:pPr marL="0" indent="0">
              <a:buNone/>
            </a:pPr>
            <a:r>
              <a:rPr lang="en-US" sz="2800" b="1" dirty="0"/>
              <a:t>What is a servo motor?</a:t>
            </a:r>
          </a:p>
          <a:p>
            <a:pPr algn="just">
              <a:lnSpc>
                <a:spcPct val="150000"/>
              </a:lnSpc>
            </a:pPr>
            <a:r>
              <a:rPr lang="en-US" dirty="0"/>
              <a:t>A servomotor is a rotary actuator or linear actuator that allows for precise control of angular or linear position, velocity and acceleration.</a:t>
            </a:r>
          </a:p>
          <a:p>
            <a:pPr algn="just">
              <a:lnSpc>
                <a:spcPct val="150000"/>
              </a:lnSpc>
            </a:pPr>
            <a:r>
              <a:rPr lang="en-US" dirty="0"/>
              <a:t>It consists of a suitable motor coupled to a sensor for position </a:t>
            </a:r>
            <a:r>
              <a:rPr lang="en-IN" dirty="0"/>
              <a:t>feedback.</a:t>
            </a:r>
          </a:p>
        </p:txBody>
      </p:sp>
      <p:pic>
        <p:nvPicPr>
          <p:cNvPr id="4" name="Picture 3"/>
          <p:cNvPicPr/>
          <p:nvPr/>
        </p:nvPicPr>
        <p:blipFill>
          <a:blip r:embed="rId2"/>
          <a:stretch>
            <a:fillRect/>
          </a:stretch>
        </p:blipFill>
        <p:spPr>
          <a:xfrm>
            <a:off x="2571561" y="3828472"/>
            <a:ext cx="4483100" cy="2531110"/>
          </a:xfrm>
          <a:prstGeom prst="rect">
            <a:avLst/>
          </a:prstGeom>
        </p:spPr>
      </p:pic>
    </p:spTree>
    <p:extLst>
      <p:ext uri="{BB962C8B-B14F-4D97-AF65-F5344CB8AC3E}">
        <p14:creationId xmlns:p14="http://schemas.microsoft.com/office/powerpoint/2010/main" val="23944666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TotalTime>
  <Words>786</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OBSTACLE AVOIDANCE CAR USING ULTRASONIC SENSOR &amp; SERVO MOTOR</vt:lpstr>
      <vt:lpstr>Abstract</vt:lpstr>
      <vt:lpstr>Components Required</vt:lpstr>
      <vt:lpstr>What is a obstacle avoidance robot?</vt:lpstr>
      <vt:lpstr>What is a sensor?</vt:lpstr>
      <vt:lpstr>Introduction to Ultrasonic Sensor</vt:lpstr>
      <vt:lpstr>How does an ultrasonic sensor works?</vt:lpstr>
      <vt:lpstr>PowerPoint Presentation</vt:lpstr>
      <vt:lpstr>SERVO MOTOR</vt:lpstr>
      <vt:lpstr>H-Bridge motor drivers L293D</vt:lpstr>
      <vt:lpstr>Algorithm for obstacle avoidance robot </vt:lpstr>
      <vt:lpstr>WORKING</vt:lpstr>
      <vt:lpstr>PowerPoint Presentation</vt:lpstr>
      <vt:lpstr>BLOCK DIAGRAM</vt:lpstr>
      <vt:lpstr>Connections</vt:lpstr>
      <vt:lpstr>ADVANTAGES</vt:lpstr>
      <vt:lpstr>Applications</vt:lpstr>
      <vt:lpstr>CONCLUSION</vt:lpstr>
      <vt:lpstr>Obstacle avoidance robot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OBSTACLE AVOIDANCE CAR USING ULTRASONIC SENSOR</dc:title>
  <dc:creator>ABHISHEK</dc:creator>
  <cp:lastModifiedBy>Kumar, Abhishek (Cognizant)</cp:lastModifiedBy>
  <cp:revision>10</cp:revision>
  <dcterms:created xsi:type="dcterms:W3CDTF">2020-12-27T13:06:58Z</dcterms:created>
  <dcterms:modified xsi:type="dcterms:W3CDTF">2022-02-08T14:22:26Z</dcterms:modified>
</cp:coreProperties>
</file>