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5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62"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78E04C-E9E9-409F-B849-3B5BB7D49252}" type="datetimeFigureOut">
              <a:rPr lang="en-IN" smtClean="0"/>
              <a:t>06-08-2015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30CE99-4EFE-4822-897F-4E398B905CAD}"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78E04C-E9E9-409F-B849-3B5BB7D49252}" type="datetimeFigureOut">
              <a:rPr lang="en-IN" smtClean="0"/>
              <a:t>06-08-2015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30CE99-4EFE-4822-897F-4E398B905CA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78E04C-E9E9-409F-B849-3B5BB7D49252}" type="datetimeFigureOut">
              <a:rPr lang="en-IN" smtClean="0"/>
              <a:t>06-08-2015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30CE99-4EFE-4822-897F-4E398B905CA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78E04C-E9E9-409F-B849-3B5BB7D49252}" type="datetimeFigureOut">
              <a:rPr lang="en-IN" smtClean="0"/>
              <a:t>06-08-2015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30CE99-4EFE-4822-897F-4E398B905CA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78E04C-E9E9-409F-B849-3B5BB7D49252}" type="datetimeFigureOut">
              <a:rPr lang="en-IN" smtClean="0"/>
              <a:t>06-08-2015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30CE99-4EFE-4822-897F-4E398B905CAD}"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78E04C-E9E9-409F-B849-3B5BB7D49252}" type="datetimeFigureOut">
              <a:rPr lang="en-IN" smtClean="0"/>
              <a:t>06-08-2015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30CE99-4EFE-4822-897F-4E398B905CA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78E04C-E9E9-409F-B849-3B5BB7D49252}" type="datetimeFigureOut">
              <a:rPr lang="en-IN" smtClean="0"/>
              <a:t>06-08-2015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30CE99-4EFE-4822-897F-4E398B905CAD}"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78E04C-E9E9-409F-B849-3B5BB7D49252}" type="datetimeFigureOut">
              <a:rPr lang="en-IN" smtClean="0"/>
              <a:t>06-08-2015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30CE99-4EFE-4822-897F-4E398B905CA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78E04C-E9E9-409F-B849-3B5BB7D49252}" type="datetimeFigureOut">
              <a:rPr lang="en-IN" smtClean="0"/>
              <a:t>06-08-2015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30CE99-4EFE-4822-897F-4E398B905CA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78E04C-E9E9-409F-B849-3B5BB7D49252}" type="datetimeFigureOut">
              <a:rPr lang="en-IN" smtClean="0"/>
              <a:t>06-08-2015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30CE99-4EFE-4822-897F-4E398B905CAD}"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78E04C-E9E9-409F-B849-3B5BB7D49252}" type="datetimeFigureOut">
              <a:rPr lang="en-IN" smtClean="0"/>
              <a:t>06-08-2015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30CE99-4EFE-4822-897F-4E398B905CA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2878E04C-E9E9-409F-B849-3B5BB7D49252}" type="datetimeFigureOut">
              <a:rPr lang="en-IN" smtClean="0"/>
              <a:t>06-08-2015</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7130CE99-4EFE-4822-897F-4E398B905CA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Content Origin</a:t>
            </a:r>
            <a:endParaRPr lang="en-IN" dirty="0"/>
          </a:p>
        </p:txBody>
      </p:sp>
      <p:sp>
        <p:nvSpPr>
          <p:cNvPr id="3" name="Subtitle 2"/>
          <p:cNvSpPr>
            <a:spLocks noGrp="1"/>
          </p:cNvSpPr>
          <p:nvPr>
            <p:ph type="subTitle" idx="1"/>
          </p:nvPr>
        </p:nvSpPr>
        <p:spPr/>
        <p:txBody>
          <a:bodyPr/>
          <a:lstStyle/>
          <a:p>
            <a:r>
              <a:rPr lang="en-IN" dirty="0" err="1" smtClean="0"/>
              <a:t>Abhishek</a:t>
            </a:r>
            <a:r>
              <a:rPr lang="en-IN" dirty="0" smtClean="0"/>
              <a:t> </a:t>
            </a:r>
            <a:r>
              <a:rPr lang="en-IN" dirty="0" err="1" smtClean="0"/>
              <a:t>Garai</a:t>
            </a:r>
            <a:endParaRPr lang="en-IN" dirty="0"/>
          </a:p>
        </p:txBody>
      </p:sp>
    </p:spTree>
    <p:extLst>
      <p:ext uri="{BB962C8B-B14F-4D97-AF65-F5344CB8AC3E}">
        <p14:creationId xmlns:p14="http://schemas.microsoft.com/office/powerpoint/2010/main" val="1296243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Recap</a:t>
            </a:r>
            <a:r>
              <a:rPr lang="en-IN" dirty="0" smtClean="0"/>
              <a:t> </a:t>
            </a:r>
            <a:r>
              <a:rPr lang="en-IN" dirty="0" smtClean="0"/>
              <a:t>Features / Tasks</a:t>
            </a:r>
            <a:endParaRPr lang="en-IN"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IN" dirty="0" smtClean="0"/>
              <a:t>Extracts the source/origin of a video/image when user clicks on the extension button on the menu-bar.</a:t>
            </a:r>
          </a:p>
          <a:p>
            <a:pPr marL="457200" indent="-457200">
              <a:buFont typeface="+mj-lt"/>
              <a:buAutoNum type="arabicPeriod"/>
            </a:pPr>
            <a:r>
              <a:rPr lang="en-IN" dirty="0" smtClean="0"/>
              <a:t>For multiple instances of objects such as result page of </a:t>
            </a:r>
            <a:r>
              <a:rPr lang="en-IN" dirty="0" err="1" smtClean="0"/>
              <a:t>google</a:t>
            </a:r>
            <a:r>
              <a:rPr lang="en-IN" dirty="0" smtClean="0"/>
              <a:t> image search, retrieves source of all the images in the page.</a:t>
            </a:r>
          </a:p>
          <a:p>
            <a:pPr marL="457200" indent="-457200">
              <a:buFont typeface="+mj-lt"/>
              <a:buAutoNum type="arabicPeriod"/>
            </a:pPr>
            <a:r>
              <a:rPr lang="en-IN" dirty="0" smtClean="0"/>
              <a:t>Provide the user to Download a file containing the source.</a:t>
            </a:r>
          </a:p>
          <a:p>
            <a:pPr marL="457200" indent="-457200">
              <a:buFont typeface="+mj-lt"/>
              <a:buAutoNum type="arabicPeriod"/>
            </a:pPr>
            <a:r>
              <a:rPr lang="en-IN" dirty="0" smtClean="0"/>
              <a:t>Provides the count of the number of source links available in the page and provide a list of all the links</a:t>
            </a:r>
            <a:endParaRPr lang="en-IN" dirty="0"/>
          </a:p>
        </p:txBody>
      </p:sp>
    </p:spTree>
    <p:extLst>
      <p:ext uri="{BB962C8B-B14F-4D97-AF65-F5344CB8AC3E}">
        <p14:creationId xmlns:p14="http://schemas.microsoft.com/office/powerpoint/2010/main" val="660015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Attribute 1: Extract the Content Origin of a single object </a:t>
            </a:r>
            <a:endParaRPr lang="en-IN" sz="2800" dirty="0"/>
          </a:p>
        </p:txBody>
      </p:sp>
      <p:sp>
        <p:nvSpPr>
          <p:cNvPr id="3" name="Content Placeholder 2"/>
          <p:cNvSpPr>
            <a:spLocks noGrp="1"/>
          </p:cNvSpPr>
          <p:nvPr>
            <p:ph idx="1"/>
          </p:nvPr>
        </p:nvSpPr>
        <p:spPr/>
        <p:txBody>
          <a:bodyPr>
            <a:normAutofit fontScale="92500" lnSpcReduction="10000"/>
          </a:bodyPr>
          <a:lstStyle/>
          <a:p>
            <a:pPr>
              <a:buFont typeface="Courier New" pitchFamily="49" charset="0"/>
              <a:buChar char="o"/>
            </a:pPr>
            <a:r>
              <a:rPr lang="en-IN" u="sng" dirty="0" smtClean="0"/>
              <a:t>Permissions:</a:t>
            </a:r>
            <a:r>
              <a:rPr lang="en-IN" dirty="0" smtClean="0"/>
              <a:t>	</a:t>
            </a:r>
          </a:p>
          <a:p>
            <a:pPr lvl="1">
              <a:buFont typeface="Wingdings" pitchFamily="2" charset="2"/>
              <a:buChar char="Ø"/>
            </a:pPr>
            <a:r>
              <a:rPr lang="en-IN" dirty="0" err="1" smtClean="0"/>
              <a:t>chrome.tabs</a:t>
            </a:r>
            <a:endParaRPr lang="en-IN" dirty="0" smtClean="0"/>
          </a:p>
          <a:p>
            <a:pPr lvl="1">
              <a:buFont typeface="Wingdings" pitchFamily="2" charset="2"/>
              <a:buChar char="Ø"/>
            </a:pPr>
            <a:r>
              <a:rPr lang="en-IN" dirty="0"/>
              <a:t>message </a:t>
            </a:r>
            <a:r>
              <a:rPr lang="en-IN" dirty="0" smtClean="0"/>
              <a:t>passing</a:t>
            </a:r>
          </a:p>
          <a:p>
            <a:pPr lvl="1">
              <a:buFont typeface="Wingdings" pitchFamily="2" charset="2"/>
              <a:buChar char="Ø"/>
            </a:pPr>
            <a:r>
              <a:rPr lang="en-IN" dirty="0" smtClean="0"/>
              <a:t>context types and menus</a:t>
            </a:r>
          </a:p>
          <a:p>
            <a:pPr>
              <a:buFont typeface="Courier New" pitchFamily="49" charset="0"/>
              <a:buChar char="o"/>
            </a:pPr>
            <a:r>
              <a:rPr lang="en-IN" u="sng" dirty="0" smtClean="0"/>
              <a:t>Implementation Details:</a:t>
            </a:r>
          </a:p>
          <a:p>
            <a:pPr lvl="1">
              <a:buFont typeface="Wingdings" pitchFamily="2" charset="2"/>
              <a:buChar char="Ø"/>
            </a:pPr>
            <a:r>
              <a:rPr lang="en-IN" dirty="0" smtClean="0"/>
              <a:t>We query the tabs API of chrome extension to retrieve specific page properties that are provided access through it.</a:t>
            </a:r>
          </a:p>
          <a:p>
            <a:pPr lvl="1">
              <a:buFont typeface="Wingdings" pitchFamily="2" charset="2"/>
              <a:buChar char="Ø"/>
            </a:pPr>
            <a:r>
              <a:rPr lang="en-IN" dirty="0" smtClean="0"/>
              <a:t>Here, we access the </a:t>
            </a:r>
            <a:r>
              <a:rPr lang="en-IN" dirty="0" err="1" smtClean="0"/>
              <a:t>url</a:t>
            </a:r>
            <a:r>
              <a:rPr lang="en-IN" dirty="0" smtClean="0"/>
              <a:t> property of the API and send a message to the background page to display the contents i.e. the link.</a:t>
            </a:r>
          </a:p>
          <a:p>
            <a:pPr lvl="1">
              <a:buFont typeface="Wingdings" pitchFamily="2" charset="2"/>
              <a:buChar char="Ø"/>
            </a:pPr>
            <a:r>
              <a:rPr lang="en-IN" dirty="0" smtClean="0"/>
              <a:t>Chrome context type property provides the required context and permission for the messages to be passed across components securely.</a:t>
            </a:r>
          </a:p>
          <a:p>
            <a:pPr lvl="1">
              <a:buFont typeface="Wingdings" pitchFamily="2" charset="2"/>
              <a:buChar char="Ø"/>
            </a:pPr>
            <a:endParaRPr lang="en-IN" u="sng" dirty="0" smtClean="0"/>
          </a:p>
          <a:p>
            <a:pPr lvl="1">
              <a:buFont typeface="Wingdings" pitchFamily="2" charset="2"/>
              <a:buChar char="Ø"/>
            </a:pPr>
            <a:endParaRPr lang="en-IN" u="sng" dirty="0" smtClean="0"/>
          </a:p>
          <a:p>
            <a:pPr marL="274320" lvl="1" indent="0">
              <a:buNone/>
            </a:pPr>
            <a:r>
              <a:rPr lang="en-IN" dirty="0"/>
              <a:t>	</a:t>
            </a:r>
            <a:r>
              <a:rPr lang="en-IN" dirty="0" smtClean="0"/>
              <a:t>				</a:t>
            </a:r>
          </a:p>
          <a:p>
            <a:endParaRPr lang="en-IN" dirty="0" smtClean="0"/>
          </a:p>
          <a:p>
            <a:pPr lvl="1">
              <a:buFont typeface="Wingdings" pitchFamily="2" charset="2"/>
              <a:buChar char="Ø"/>
            </a:pPr>
            <a:endParaRPr lang="en-IN" dirty="0" smtClean="0"/>
          </a:p>
          <a:p>
            <a:pPr lvl="1">
              <a:buFont typeface="Wingdings" pitchFamily="2" charset="2"/>
              <a:buChar char="Ø"/>
            </a:pPr>
            <a:endParaRPr lang="en-IN" dirty="0" smtClean="0"/>
          </a:p>
          <a:p>
            <a:pPr lvl="1">
              <a:buFont typeface="Wingdings" pitchFamily="2" charset="2"/>
              <a:buChar char="Ø"/>
            </a:pPr>
            <a:endParaRPr lang="en-IN" dirty="0"/>
          </a:p>
        </p:txBody>
      </p:sp>
    </p:spTree>
    <p:extLst>
      <p:ext uri="{BB962C8B-B14F-4D97-AF65-F5344CB8AC3E}">
        <p14:creationId xmlns:p14="http://schemas.microsoft.com/office/powerpoint/2010/main" val="2739634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Attribute </a:t>
            </a:r>
            <a:r>
              <a:rPr lang="en-IN" sz="2800" dirty="0" smtClean="0"/>
              <a:t>2: </a:t>
            </a:r>
            <a:r>
              <a:rPr lang="en-IN" sz="2800" dirty="0"/>
              <a:t>Extract </a:t>
            </a:r>
            <a:r>
              <a:rPr lang="en-IN" sz="2800" dirty="0" smtClean="0"/>
              <a:t>Content </a:t>
            </a:r>
            <a:r>
              <a:rPr lang="en-IN" sz="2800" dirty="0"/>
              <a:t>Origin of a </a:t>
            </a:r>
            <a:r>
              <a:rPr lang="en-IN" sz="2800" dirty="0" smtClean="0"/>
              <a:t>multiple objects</a:t>
            </a:r>
            <a:endParaRPr lang="en-IN" sz="2800" dirty="0"/>
          </a:p>
        </p:txBody>
      </p:sp>
      <p:sp>
        <p:nvSpPr>
          <p:cNvPr id="3" name="Content Placeholder 2"/>
          <p:cNvSpPr>
            <a:spLocks noGrp="1"/>
          </p:cNvSpPr>
          <p:nvPr>
            <p:ph idx="1"/>
          </p:nvPr>
        </p:nvSpPr>
        <p:spPr/>
        <p:txBody>
          <a:bodyPr/>
          <a:lstStyle/>
          <a:p>
            <a:r>
              <a:rPr lang="en-IN" u="sng" dirty="0"/>
              <a:t>Permissions:</a:t>
            </a:r>
            <a:r>
              <a:rPr lang="en-IN" dirty="0"/>
              <a:t>	</a:t>
            </a:r>
          </a:p>
          <a:p>
            <a:pPr lvl="1">
              <a:buFont typeface="Wingdings" pitchFamily="2" charset="2"/>
              <a:buChar char="Ø"/>
            </a:pPr>
            <a:r>
              <a:rPr lang="en-IN" dirty="0" err="1"/>
              <a:t>chrome.tabs</a:t>
            </a:r>
            <a:endParaRPr lang="en-IN" dirty="0"/>
          </a:p>
          <a:p>
            <a:pPr lvl="1">
              <a:buFont typeface="Wingdings" pitchFamily="2" charset="2"/>
              <a:buChar char="Ø"/>
            </a:pPr>
            <a:r>
              <a:rPr lang="en-IN" dirty="0" err="1"/>
              <a:t>c</a:t>
            </a:r>
            <a:r>
              <a:rPr lang="en-IN" dirty="0" err="1" smtClean="0"/>
              <a:t>hrome.executescript</a:t>
            </a:r>
            <a:endParaRPr lang="en-IN" dirty="0" smtClean="0"/>
          </a:p>
          <a:p>
            <a:pPr lvl="1">
              <a:buFont typeface="Wingdings" pitchFamily="2" charset="2"/>
              <a:buChar char="Ø"/>
            </a:pPr>
            <a:r>
              <a:rPr lang="en-IN" dirty="0" err="1" smtClean="0"/>
              <a:t>chrome.localstorage</a:t>
            </a:r>
            <a:endParaRPr lang="en-IN" dirty="0" smtClean="0"/>
          </a:p>
          <a:p>
            <a:pPr lvl="1">
              <a:buFont typeface="Wingdings" pitchFamily="2" charset="2"/>
              <a:buChar char="Ø"/>
            </a:pPr>
            <a:r>
              <a:rPr lang="en-IN" dirty="0" err="1" smtClean="0"/>
              <a:t>chrome.document.links</a:t>
            </a:r>
            <a:r>
              <a:rPr lang="en-IN" dirty="0"/>
              <a:t> </a:t>
            </a:r>
            <a:r>
              <a:rPr lang="en-IN" dirty="0" smtClean="0"/>
              <a:t>( multiple functions )</a:t>
            </a:r>
          </a:p>
          <a:p>
            <a:pPr>
              <a:buFont typeface="Courier New" pitchFamily="49" charset="0"/>
              <a:buChar char="o"/>
            </a:pPr>
            <a:r>
              <a:rPr lang="en-IN" u="sng" dirty="0"/>
              <a:t>Implementation Details:</a:t>
            </a:r>
            <a:r>
              <a:rPr lang="en-IN" dirty="0"/>
              <a:t> </a:t>
            </a:r>
            <a:endParaRPr lang="en-IN" dirty="0" smtClean="0"/>
          </a:p>
          <a:p>
            <a:pPr lvl="1">
              <a:buFont typeface="Wingdings" pitchFamily="2" charset="2"/>
              <a:buChar char="Ø"/>
            </a:pPr>
            <a:r>
              <a:rPr lang="en-IN" dirty="0" smtClean="0"/>
              <a:t>The chrome API provides functions to traverse the page DOM to extract required details </a:t>
            </a:r>
          </a:p>
          <a:p>
            <a:pPr lvl="1">
              <a:buFont typeface="Wingdings" pitchFamily="2" charset="2"/>
              <a:buChar char="Ø"/>
            </a:pPr>
            <a:r>
              <a:rPr lang="en-IN" dirty="0" smtClean="0"/>
              <a:t>For </a:t>
            </a:r>
            <a:r>
              <a:rPr lang="en-IN" dirty="0" err="1" smtClean="0"/>
              <a:t>Eg</a:t>
            </a:r>
            <a:r>
              <a:rPr lang="en-IN" dirty="0" smtClean="0"/>
              <a:t>. Number of links available on a page, </a:t>
            </a:r>
            <a:r>
              <a:rPr lang="en-IN" dirty="0" err="1" smtClean="0"/>
              <a:t>uniques</a:t>
            </a:r>
            <a:r>
              <a:rPr lang="en-IN" dirty="0" smtClean="0"/>
              <a:t> links among them etc.</a:t>
            </a:r>
          </a:p>
          <a:p>
            <a:pPr lvl="1">
              <a:buFont typeface="Wingdings" pitchFamily="2" charset="2"/>
              <a:buChar char="Ø"/>
            </a:pPr>
            <a:r>
              <a:rPr lang="en-IN" dirty="0" smtClean="0"/>
              <a:t>The links extracted, if they are not encrypted using https, simple DOM traversal may leak the </a:t>
            </a:r>
            <a:r>
              <a:rPr lang="en-IN" dirty="0" err="1" smtClean="0"/>
              <a:t>url</a:t>
            </a:r>
            <a:r>
              <a:rPr lang="en-IN" dirty="0" smtClean="0"/>
              <a:t> parameters.</a:t>
            </a:r>
            <a:endParaRPr lang="en-IN" dirty="0"/>
          </a:p>
          <a:p>
            <a:pPr lvl="1">
              <a:buFont typeface="Wingdings" pitchFamily="2" charset="2"/>
              <a:buChar char="Ø"/>
            </a:pPr>
            <a:endParaRPr lang="en-IN" dirty="0" smtClean="0"/>
          </a:p>
          <a:p>
            <a:pPr lvl="1">
              <a:buFont typeface="Wingdings" pitchFamily="2" charset="2"/>
              <a:buChar char="Ø"/>
            </a:pPr>
            <a:endParaRPr lang="en-IN" dirty="0"/>
          </a:p>
        </p:txBody>
      </p:sp>
    </p:spTree>
    <p:extLst>
      <p:ext uri="{BB962C8B-B14F-4D97-AF65-F5344CB8AC3E}">
        <p14:creationId xmlns:p14="http://schemas.microsoft.com/office/powerpoint/2010/main" val="1003085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Attribute </a:t>
            </a:r>
            <a:r>
              <a:rPr lang="en-IN" sz="3200" dirty="0" smtClean="0"/>
              <a:t>3: Download All Valid Source Links</a:t>
            </a:r>
            <a:endParaRPr lang="en-IN" sz="3200" dirty="0"/>
          </a:p>
        </p:txBody>
      </p:sp>
      <p:sp>
        <p:nvSpPr>
          <p:cNvPr id="3" name="Content Placeholder 2"/>
          <p:cNvSpPr>
            <a:spLocks noGrp="1"/>
          </p:cNvSpPr>
          <p:nvPr>
            <p:ph idx="1"/>
          </p:nvPr>
        </p:nvSpPr>
        <p:spPr/>
        <p:txBody>
          <a:bodyPr>
            <a:normAutofit fontScale="92500" lnSpcReduction="10000"/>
          </a:bodyPr>
          <a:lstStyle/>
          <a:p>
            <a:r>
              <a:rPr lang="en-IN" u="sng" dirty="0"/>
              <a:t>Permissions:</a:t>
            </a:r>
            <a:r>
              <a:rPr lang="en-IN" dirty="0"/>
              <a:t>	</a:t>
            </a:r>
          </a:p>
          <a:p>
            <a:pPr lvl="1">
              <a:buFont typeface="Wingdings" pitchFamily="2" charset="2"/>
              <a:buChar char="Ø"/>
            </a:pPr>
            <a:r>
              <a:rPr lang="en-IN" dirty="0" err="1" smtClean="0"/>
              <a:t>chrome.tabs</a:t>
            </a:r>
            <a:endParaRPr lang="en-IN" dirty="0" smtClean="0"/>
          </a:p>
          <a:p>
            <a:pPr lvl="1">
              <a:buFont typeface="Wingdings" pitchFamily="2" charset="2"/>
              <a:buChar char="Ø"/>
            </a:pPr>
            <a:r>
              <a:rPr lang="en-IN" dirty="0" err="1"/>
              <a:t>chrome.executescript</a:t>
            </a:r>
            <a:endParaRPr lang="en-IN" dirty="0"/>
          </a:p>
          <a:p>
            <a:pPr lvl="1">
              <a:buFont typeface="Wingdings" pitchFamily="2" charset="2"/>
              <a:buChar char="Ø"/>
            </a:pPr>
            <a:r>
              <a:rPr lang="en-IN" dirty="0" err="1" smtClean="0"/>
              <a:t>chrome.localstorage</a:t>
            </a:r>
            <a:endParaRPr lang="en-IN" dirty="0" smtClean="0"/>
          </a:p>
          <a:p>
            <a:pPr lvl="1">
              <a:buFont typeface="Wingdings" pitchFamily="2" charset="2"/>
              <a:buChar char="Ø"/>
            </a:pPr>
            <a:r>
              <a:rPr lang="en-IN" dirty="0" smtClean="0"/>
              <a:t>access to page DOM structure</a:t>
            </a:r>
          </a:p>
          <a:p>
            <a:pPr>
              <a:buFont typeface="Courier New" pitchFamily="49" charset="0"/>
              <a:buChar char="o"/>
            </a:pPr>
            <a:r>
              <a:rPr lang="en-IN" u="sng" dirty="0"/>
              <a:t>Implementation Details:</a:t>
            </a:r>
            <a:r>
              <a:rPr lang="en-IN" dirty="0"/>
              <a:t> </a:t>
            </a:r>
            <a:endParaRPr lang="en-IN" dirty="0" smtClean="0"/>
          </a:p>
          <a:p>
            <a:pPr lvl="1">
              <a:buFont typeface="Wingdings" pitchFamily="2" charset="2"/>
              <a:buChar char="Ø"/>
            </a:pPr>
            <a:r>
              <a:rPr lang="en-IN" dirty="0" smtClean="0"/>
              <a:t>Create an immutable file using the Blob class available in </a:t>
            </a:r>
            <a:r>
              <a:rPr lang="en-IN" dirty="0" err="1" smtClean="0"/>
              <a:t>javascript</a:t>
            </a:r>
            <a:r>
              <a:rPr lang="en-IN" dirty="0" smtClean="0"/>
              <a:t> and through the chrome </a:t>
            </a:r>
            <a:r>
              <a:rPr lang="en-IN" dirty="0" err="1" smtClean="0"/>
              <a:t>localStorage</a:t>
            </a:r>
            <a:r>
              <a:rPr lang="en-IN" dirty="0" smtClean="0"/>
              <a:t> class we provide access to the local machine.</a:t>
            </a:r>
          </a:p>
          <a:p>
            <a:pPr lvl="1">
              <a:buFont typeface="Wingdings" pitchFamily="2" charset="2"/>
              <a:buChar char="Ø"/>
            </a:pPr>
            <a:r>
              <a:rPr lang="en-IN" dirty="0" smtClean="0"/>
              <a:t>Further, enumerate a click and download by traversing the DOM of the page through API available in </a:t>
            </a:r>
            <a:r>
              <a:rPr lang="en-IN" dirty="0" err="1" smtClean="0"/>
              <a:t>javascript</a:t>
            </a:r>
            <a:r>
              <a:rPr lang="en-IN" dirty="0" smtClean="0"/>
              <a:t>.</a:t>
            </a:r>
          </a:p>
          <a:p>
            <a:pPr lvl="1">
              <a:buFont typeface="Wingdings" pitchFamily="2" charset="2"/>
              <a:buChar char="Ø"/>
            </a:pPr>
            <a:r>
              <a:rPr lang="en-IN" dirty="0" smtClean="0"/>
              <a:t>And, since the DOM is structured like a tree, we API needs the visited nodes to b deleted else it moves into an infinite loop.</a:t>
            </a:r>
            <a:endParaRPr lang="en-IN" dirty="0"/>
          </a:p>
          <a:p>
            <a:pPr lvl="1">
              <a:buFont typeface="Wingdings" pitchFamily="2" charset="2"/>
              <a:buChar char="Ø"/>
            </a:pPr>
            <a:endParaRPr lang="en-IN" dirty="0" smtClean="0"/>
          </a:p>
          <a:p>
            <a:pPr marL="274320" lvl="1" indent="0">
              <a:buNone/>
            </a:pPr>
            <a:r>
              <a:rPr lang="en-IN" dirty="0" smtClean="0"/>
              <a:t> </a:t>
            </a:r>
          </a:p>
          <a:p>
            <a:pPr lvl="1">
              <a:buFont typeface="Wingdings" pitchFamily="2" charset="2"/>
              <a:buChar char="Ø"/>
            </a:pPr>
            <a:endParaRPr lang="en-IN" dirty="0"/>
          </a:p>
          <a:p>
            <a:pPr lvl="1">
              <a:buFont typeface="Wingdings" pitchFamily="2" charset="2"/>
              <a:buChar char="Ø"/>
            </a:pPr>
            <a:endParaRPr lang="en-IN" dirty="0"/>
          </a:p>
          <a:p>
            <a:endParaRPr lang="en-IN" dirty="0"/>
          </a:p>
        </p:txBody>
      </p:sp>
    </p:spTree>
    <p:extLst>
      <p:ext uri="{BB962C8B-B14F-4D97-AF65-F5344CB8AC3E}">
        <p14:creationId xmlns:p14="http://schemas.microsoft.com/office/powerpoint/2010/main" val="1466345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Attribute </a:t>
            </a:r>
            <a:r>
              <a:rPr lang="en-IN" dirty="0" smtClean="0"/>
              <a:t>4: Provide Statistics</a:t>
            </a:r>
            <a:endParaRPr lang="en-IN" dirty="0"/>
          </a:p>
        </p:txBody>
      </p:sp>
      <p:sp>
        <p:nvSpPr>
          <p:cNvPr id="3" name="Content Placeholder 2"/>
          <p:cNvSpPr>
            <a:spLocks noGrp="1"/>
          </p:cNvSpPr>
          <p:nvPr>
            <p:ph idx="1"/>
          </p:nvPr>
        </p:nvSpPr>
        <p:spPr/>
        <p:txBody>
          <a:bodyPr/>
          <a:lstStyle/>
          <a:p>
            <a:r>
              <a:rPr lang="en-IN" u="sng" dirty="0"/>
              <a:t>Permissions:</a:t>
            </a:r>
            <a:r>
              <a:rPr lang="en-IN" dirty="0"/>
              <a:t>	</a:t>
            </a:r>
          </a:p>
          <a:p>
            <a:pPr lvl="1">
              <a:buFont typeface="Wingdings" pitchFamily="2" charset="2"/>
              <a:buChar char="Ø"/>
            </a:pPr>
            <a:r>
              <a:rPr lang="en-IN" dirty="0" err="1"/>
              <a:t>chrome.tabs</a:t>
            </a:r>
            <a:endParaRPr lang="en-IN" dirty="0"/>
          </a:p>
          <a:p>
            <a:pPr lvl="1">
              <a:buFont typeface="Wingdings" pitchFamily="2" charset="2"/>
              <a:buChar char="Ø"/>
            </a:pPr>
            <a:r>
              <a:rPr lang="en-IN" dirty="0" err="1"/>
              <a:t>chrome.executescript</a:t>
            </a:r>
            <a:endParaRPr lang="en-IN" dirty="0"/>
          </a:p>
          <a:p>
            <a:pPr lvl="1">
              <a:buFont typeface="Wingdings" pitchFamily="2" charset="2"/>
              <a:buChar char="Ø"/>
            </a:pPr>
            <a:r>
              <a:rPr lang="en-IN" dirty="0" smtClean="0"/>
              <a:t>access </a:t>
            </a:r>
            <a:r>
              <a:rPr lang="en-IN" dirty="0"/>
              <a:t>to page DOM </a:t>
            </a:r>
            <a:r>
              <a:rPr lang="en-IN" dirty="0" smtClean="0"/>
              <a:t>structure &amp; APIs to extract details</a:t>
            </a:r>
          </a:p>
          <a:p>
            <a:pPr>
              <a:buFont typeface="Courier New" pitchFamily="49" charset="0"/>
              <a:buChar char="o"/>
            </a:pPr>
            <a:r>
              <a:rPr lang="en-IN" u="sng" dirty="0" smtClean="0"/>
              <a:t>Implementation Details:</a:t>
            </a:r>
            <a:r>
              <a:rPr lang="en-IN" dirty="0" smtClean="0"/>
              <a:t> </a:t>
            </a:r>
          </a:p>
          <a:p>
            <a:pPr lvl="1">
              <a:buFont typeface="Wingdings" pitchFamily="2" charset="2"/>
              <a:buChar char="Ø"/>
            </a:pPr>
            <a:r>
              <a:rPr lang="en-IN" dirty="0" smtClean="0"/>
              <a:t>Multiple API routines available to retrieve class of links in a page</a:t>
            </a:r>
          </a:p>
          <a:p>
            <a:pPr lvl="1">
              <a:buFont typeface="Wingdings" pitchFamily="2" charset="2"/>
              <a:buChar char="Ø"/>
            </a:pPr>
            <a:r>
              <a:rPr lang="en-IN" dirty="0" smtClean="0"/>
              <a:t>Create </a:t>
            </a:r>
            <a:r>
              <a:rPr lang="en-IN" dirty="0" err="1" smtClean="0"/>
              <a:t>XMLHttpRequest</a:t>
            </a:r>
            <a:r>
              <a:rPr lang="en-IN" dirty="0" smtClean="0"/>
              <a:t> to validate the accessibility of the links through methods of POST &amp; GET</a:t>
            </a:r>
          </a:p>
          <a:p>
            <a:pPr lvl="1">
              <a:buFont typeface="Wingdings" pitchFamily="2" charset="2"/>
              <a:buChar char="Ø"/>
            </a:pPr>
            <a:r>
              <a:rPr lang="en-IN" dirty="0" smtClean="0"/>
              <a:t>Above API functions traverses the complete page DOM and hence are slow in case of pages having </a:t>
            </a:r>
            <a:r>
              <a:rPr lang="en-IN" dirty="0" err="1" smtClean="0"/>
              <a:t>mashups</a:t>
            </a:r>
            <a:r>
              <a:rPr lang="en-IN" dirty="0" smtClean="0"/>
              <a:t> and advertisements</a:t>
            </a:r>
            <a:endParaRPr lang="en-IN" dirty="0"/>
          </a:p>
          <a:p>
            <a:endParaRPr lang="en-IN" dirty="0"/>
          </a:p>
        </p:txBody>
      </p:sp>
    </p:spTree>
    <p:extLst>
      <p:ext uri="{BB962C8B-B14F-4D97-AF65-F5344CB8AC3E}">
        <p14:creationId xmlns:p14="http://schemas.microsoft.com/office/powerpoint/2010/main" val="3823258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DEMO</a:t>
            </a:r>
            <a:endParaRPr lang="en-IN" dirty="0"/>
          </a:p>
        </p:txBody>
      </p:sp>
    </p:spTree>
    <p:extLst>
      <p:ext uri="{BB962C8B-B14F-4D97-AF65-F5344CB8AC3E}">
        <p14:creationId xmlns:p14="http://schemas.microsoft.com/office/powerpoint/2010/main" val="15142638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Some Interesting Facts</a:t>
            </a:r>
            <a:endParaRPr lang="en-IN" dirty="0"/>
          </a:p>
        </p:txBody>
      </p:sp>
      <p:sp>
        <p:nvSpPr>
          <p:cNvPr id="2" name="Content Placeholder 1"/>
          <p:cNvSpPr>
            <a:spLocks noGrp="1"/>
          </p:cNvSpPr>
          <p:nvPr>
            <p:ph idx="1"/>
          </p:nvPr>
        </p:nvSpPr>
        <p:spPr/>
        <p:txBody>
          <a:bodyPr>
            <a:normAutofit lnSpcReduction="10000"/>
          </a:bodyPr>
          <a:lstStyle/>
          <a:p>
            <a:r>
              <a:rPr lang="en-IN" dirty="0" smtClean="0"/>
              <a:t>Chrome extension interfaces do not have direct access to the DOM structures of popular sites like </a:t>
            </a:r>
            <a:r>
              <a:rPr lang="en-IN" dirty="0" err="1" smtClean="0"/>
              <a:t>youtube</a:t>
            </a:r>
            <a:r>
              <a:rPr lang="en-IN" dirty="0" smtClean="0"/>
              <a:t>, </a:t>
            </a:r>
            <a:r>
              <a:rPr lang="en-IN" dirty="0" err="1" smtClean="0"/>
              <a:t>dailymotion</a:t>
            </a:r>
            <a:r>
              <a:rPr lang="en-IN" dirty="0" smtClean="0"/>
              <a:t>. </a:t>
            </a:r>
          </a:p>
          <a:p>
            <a:pPr lvl="1"/>
            <a:r>
              <a:rPr lang="en-IN" dirty="0" smtClean="0"/>
              <a:t>These sites implement policies that block any API to traverse their DOM structures directly. ( Mostly through </a:t>
            </a:r>
            <a:r>
              <a:rPr lang="en-IN" dirty="0"/>
              <a:t>s</a:t>
            </a:r>
            <a:r>
              <a:rPr lang="en-IN" dirty="0" smtClean="0"/>
              <a:t>ome variation of CSP )</a:t>
            </a:r>
            <a:endParaRPr lang="en-IN" dirty="0"/>
          </a:p>
          <a:p>
            <a:r>
              <a:rPr lang="en-IN" dirty="0" smtClean="0"/>
              <a:t>Programmatically generating HTTP requests are sometimes blocked by websites suspecting web-crawlers.</a:t>
            </a:r>
          </a:p>
          <a:p>
            <a:r>
              <a:rPr lang="en-IN" dirty="0" smtClean="0"/>
              <a:t>Accessing the extracted links also inherited the state within the browser local storage and hence it may be a security threat.</a:t>
            </a:r>
          </a:p>
          <a:p>
            <a:r>
              <a:rPr lang="en-IN" dirty="0" smtClean="0"/>
              <a:t>The data based on the page characteristics are never directly displayed from the page, they are always stored in the browser local storage and then displayed from there.(HTTP cookies and Flash cookies for tracking )</a:t>
            </a:r>
          </a:p>
          <a:p>
            <a:endParaRPr lang="en-IN" dirty="0"/>
          </a:p>
        </p:txBody>
      </p:sp>
    </p:spTree>
    <p:extLst>
      <p:ext uri="{BB962C8B-B14F-4D97-AF65-F5344CB8AC3E}">
        <p14:creationId xmlns:p14="http://schemas.microsoft.com/office/powerpoint/2010/main" val="25688868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578</TotalTime>
  <Words>241</Words>
  <Application>Microsoft Office PowerPoint</Application>
  <PresentationFormat>On-screen Show (4:3)</PresentationFormat>
  <Paragraphs>60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Clarity</vt:lpstr>
      <vt:lpstr>Content Origin</vt:lpstr>
      <vt:lpstr>Recap Features / Tasks</vt:lpstr>
      <vt:lpstr>Attribute 1: Extract the Content Origin of a single object </vt:lpstr>
      <vt:lpstr>Attribute 2: Extract Content Origin of a multiple objects</vt:lpstr>
      <vt:lpstr>Attribute 3: Download All Valid Source Links</vt:lpstr>
      <vt:lpstr>Attribute 4: Provide Statistics</vt:lpstr>
      <vt:lpstr>    DEMO</vt:lpstr>
      <vt:lpstr>Some Interesting Facts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Origin</dc:title>
  <dc:creator>Abhishek Garai</dc:creator>
  <cp:lastModifiedBy>Abhishek Garai</cp:lastModifiedBy>
  <cp:revision>32</cp:revision>
  <dcterms:created xsi:type="dcterms:W3CDTF">2015-07-09T22:46:40Z</dcterms:created>
  <dcterms:modified xsi:type="dcterms:W3CDTF">2015-08-07T04:17:24Z</dcterms:modified>
</cp:coreProperties>
</file>