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32918400"/>
  <p:notesSz cx="6989763" cy="92757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98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96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797" algn="l" defTabSz="914199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FF6"/>
    <a:srgbClr val="E6E6FF"/>
    <a:srgbClr val="6B6BCF"/>
    <a:srgbClr val="2D2D8A"/>
    <a:srgbClr val="FAD58D"/>
    <a:srgbClr val="FFCC66"/>
    <a:srgbClr val="CC0000"/>
    <a:srgbClr val="DDDDDD"/>
    <a:srgbClr val="CC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7153" autoAdjust="0"/>
  </p:normalViewPr>
  <p:slideViewPr>
    <p:cSldViewPr>
      <p:cViewPr>
        <p:scale>
          <a:sx n="40" d="100"/>
          <a:sy n="40" d="100"/>
        </p:scale>
        <p:origin x="-648" y="-126"/>
      </p:cViewPr>
      <p:guideLst>
        <p:guide orient="horz" pos="16848"/>
        <p:guide pos="681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79674-D9E7-4B33-9FD1-83DFC0E5F942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0BF3-A1C2-4726-92FF-55DEA05C0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651" y="0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695325"/>
            <a:ext cx="2316162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610" y="4406622"/>
            <a:ext cx="5590544" cy="417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l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651" y="8811659"/>
            <a:ext cx="3029530" cy="46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8" tIns="46445" rIns="92888" bIns="46445" numCol="1" anchor="b" anchorCtr="0" compatLnSpc="1">
            <a:prstTxWarp prst="textNoShape">
              <a:avLst/>
            </a:prstTxWarp>
          </a:bodyPr>
          <a:lstStyle>
            <a:lvl1pPr algn="r" defTabSz="927856">
              <a:defRPr sz="1300">
                <a:latin typeface="Arial" charset="0"/>
              </a:defRPr>
            </a:lvl1pPr>
          </a:lstStyle>
          <a:p>
            <a:pPr>
              <a:defRPr/>
            </a:pPr>
            <a:fld id="{EF0D31B0-2151-4234-BF4E-19D776926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0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8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97" algn="l" defTabSz="45709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38388" y="695325"/>
            <a:ext cx="2316162" cy="34782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584950"/>
            <a:ext cx="21945600" cy="98742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4" name="Picture 11" descr="cmr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1" y="7683499"/>
            <a:ext cx="19024599" cy="762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5360651" y="31159449"/>
            <a:ext cx="6584950" cy="1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smtClean="0">
                <a:cs typeface="Arial" charset="0"/>
              </a:rPr>
              <a:t>© 2009 Carnegie Mellon CyLab. All rights reserved.</a:t>
            </a:r>
            <a:r>
              <a:rPr lang="en-US" sz="6400" smtClean="0">
                <a:cs typeface="Arial" charset="0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44651" y="18656300"/>
            <a:ext cx="18656300" cy="7054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4151" y="31089600"/>
            <a:ext cx="6946901" cy="1466850"/>
          </a:xfrm>
        </p:spPr>
        <p:txBody>
          <a:bodyPr/>
          <a:lstStyle>
            <a:lvl1pPr>
              <a:defRPr sz="4900"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17852" y="730251"/>
            <a:ext cx="5029200" cy="28676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0" y="730251"/>
            <a:ext cx="14935201" cy="28676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3" y="21153440"/>
            <a:ext cx="18653124" cy="653732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3" y="13952539"/>
            <a:ext cx="18653124" cy="72009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57098" indent="0">
              <a:buNone/>
              <a:defRPr sz="1800"/>
            </a:lvl2pPr>
            <a:lvl3pPr marL="914199" indent="0">
              <a:buNone/>
              <a:defRPr sz="1500"/>
            </a:lvl3pPr>
            <a:lvl4pPr marL="1371298" indent="0">
              <a:buNone/>
              <a:defRPr sz="1300"/>
            </a:lvl4pPr>
            <a:lvl5pPr marL="1828399" indent="0">
              <a:buNone/>
              <a:defRPr sz="1300"/>
            </a:lvl5pPr>
            <a:lvl6pPr marL="2285497" indent="0">
              <a:buNone/>
              <a:defRPr sz="1300"/>
            </a:lvl6pPr>
            <a:lvl7pPr marL="2742598" indent="0">
              <a:buNone/>
              <a:defRPr sz="1300"/>
            </a:lvl7pPr>
            <a:lvl8pPr marL="3199696" indent="0">
              <a:buNone/>
              <a:defRPr sz="1300"/>
            </a:lvl8pPr>
            <a:lvl9pPr marL="3656797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49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1" y="7683502"/>
            <a:ext cx="9798050" cy="2172334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4" y="1317627"/>
            <a:ext cx="19751675" cy="54863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5" y="7369175"/>
            <a:ext cx="9696450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5" y="10439402"/>
            <a:ext cx="9696450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8" y="7369175"/>
            <a:ext cx="9701212" cy="307022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8" indent="0">
              <a:buNone/>
              <a:defRPr sz="2100" b="1"/>
            </a:lvl2pPr>
            <a:lvl3pPr marL="914199" indent="0">
              <a:buNone/>
              <a:defRPr sz="1800" b="1"/>
            </a:lvl3pPr>
            <a:lvl4pPr marL="1371298" indent="0">
              <a:buNone/>
              <a:defRPr sz="1500" b="1"/>
            </a:lvl4pPr>
            <a:lvl5pPr marL="1828399" indent="0">
              <a:buNone/>
              <a:defRPr sz="1500" b="1"/>
            </a:lvl5pPr>
            <a:lvl6pPr marL="2285497" indent="0">
              <a:buNone/>
              <a:defRPr sz="1500" b="1"/>
            </a:lvl6pPr>
            <a:lvl7pPr marL="2742598" indent="0">
              <a:buNone/>
              <a:defRPr sz="1500" b="1"/>
            </a:lvl7pPr>
            <a:lvl8pPr marL="3199696" indent="0">
              <a:buNone/>
              <a:defRPr sz="1500" b="1"/>
            </a:lvl8pPr>
            <a:lvl9pPr marL="365679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8" y="10439402"/>
            <a:ext cx="9701212" cy="1896586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5" y="1311276"/>
            <a:ext cx="7219950" cy="557688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9" y="1311276"/>
            <a:ext cx="12268199" cy="28093988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5" y="6888163"/>
            <a:ext cx="7219950" cy="22517101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6" y="23042565"/>
            <a:ext cx="13166726" cy="27209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6" y="2941640"/>
            <a:ext cx="13166726" cy="19750086"/>
          </a:xfrm>
        </p:spPr>
        <p:txBody>
          <a:bodyPr/>
          <a:lstStyle>
            <a:lvl1pPr marL="0" indent="0">
              <a:buNone/>
              <a:defRPr sz="3100"/>
            </a:lvl1pPr>
            <a:lvl2pPr marL="457098" indent="0">
              <a:buNone/>
              <a:defRPr sz="2800"/>
            </a:lvl2pPr>
            <a:lvl3pPr marL="914199" indent="0">
              <a:buNone/>
              <a:defRPr sz="2300"/>
            </a:lvl3pPr>
            <a:lvl4pPr marL="1371298" indent="0">
              <a:buNone/>
              <a:defRPr sz="2100"/>
            </a:lvl4pPr>
            <a:lvl5pPr marL="1828399" indent="0">
              <a:buNone/>
              <a:defRPr sz="2100"/>
            </a:lvl5pPr>
            <a:lvl6pPr marL="2285497" indent="0">
              <a:buNone/>
              <a:defRPr sz="2100"/>
            </a:lvl6pPr>
            <a:lvl7pPr marL="2742598" indent="0">
              <a:buNone/>
              <a:defRPr sz="2100"/>
            </a:lvl7pPr>
            <a:lvl8pPr marL="3199696" indent="0">
              <a:buNone/>
              <a:defRPr sz="2100"/>
            </a:lvl8pPr>
            <a:lvl9pPr marL="365679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6" y="25763537"/>
            <a:ext cx="13166726" cy="3862388"/>
          </a:xfrm>
        </p:spPr>
        <p:txBody>
          <a:bodyPr/>
          <a:lstStyle>
            <a:lvl1pPr marL="0" indent="0">
              <a:buNone/>
              <a:defRPr sz="1300"/>
            </a:lvl1pPr>
            <a:lvl2pPr marL="457098" indent="0">
              <a:buNone/>
              <a:defRPr sz="1300"/>
            </a:lvl2pPr>
            <a:lvl3pPr marL="914199" indent="0">
              <a:buNone/>
              <a:defRPr sz="1000"/>
            </a:lvl3pPr>
            <a:lvl4pPr marL="1371298" indent="0">
              <a:buNone/>
              <a:defRPr sz="800"/>
            </a:lvl4pPr>
            <a:lvl5pPr marL="1828399" indent="0">
              <a:buNone/>
              <a:defRPr sz="800"/>
            </a:lvl5pPr>
            <a:lvl6pPr marL="2285497" indent="0">
              <a:buNone/>
              <a:defRPr sz="800"/>
            </a:lvl6pPr>
            <a:lvl7pPr marL="2742598" indent="0">
              <a:buNone/>
              <a:defRPr sz="800"/>
            </a:lvl7pPr>
            <a:lvl8pPr marL="3199696" indent="0">
              <a:buNone/>
              <a:defRPr sz="800"/>
            </a:lvl8pPr>
            <a:lvl9pPr marL="365679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http://mobilityresearchcenter.org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66"/>
            </a:gs>
            <a:gs pos="100000">
              <a:srgbClr val="DDDD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533400"/>
            <a:ext cx="13106399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POSTER TITLE</a:t>
            </a:r>
            <a:br>
              <a:rPr lang="en-US" dirty="0" smtClean="0"/>
            </a:br>
            <a:r>
              <a:rPr lang="en-US" dirty="0" smtClean="0"/>
              <a:t>Subheading</a:t>
            </a:r>
            <a:br>
              <a:rPr lang="en-US" dirty="0" smtClean="0"/>
            </a:br>
            <a:r>
              <a:rPr lang="en-US" dirty="0" smtClean="0"/>
              <a:t>Your name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552" y="7683502"/>
            <a:ext cx="19748499" cy="217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32080200"/>
            <a:ext cx="88392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35" tIns="156716" rIns="313435" bIns="156716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  <a:cs typeface="Calibri"/>
              </a:defRPr>
            </a:lvl1pPr>
          </a:lstStyle>
          <a:p>
            <a:pPr algn="l">
              <a:defRPr/>
            </a:pPr>
            <a:r>
              <a:rPr lang="en-US" smtClean="0"/>
              <a:t>http://mobilityresearchcenter.org </a:t>
            </a:r>
            <a:endParaRPr lang="en-US" dirty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12420600" y="32080200"/>
            <a:ext cx="9220201" cy="6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13435" tIns="156716" rIns="313435" bIns="156716">
            <a:spAutoFit/>
          </a:bodyPr>
          <a:lstStyle>
            <a:lvl1pPr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3136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dirty="0" smtClean="0">
                <a:latin typeface="Calibri"/>
                <a:cs typeface="Calibri"/>
              </a:rPr>
              <a:t>This</a:t>
            </a:r>
            <a:r>
              <a:rPr lang="en-US" baseline="0" dirty="0" smtClean="0">
                <a:latin typeface="Calibri"/>
                <a:cs typeface="Calibri"/>
              </a:rPr>
              <a:t> work was partially supported by </a:t>
            </a:r>
            <a:r>
              <a:rPr lang="en-US" baseline="0" dirty="0" err="1" smtClean="0">
                <a:latin typeface="Calibri"/>
                <a:cs typeface="Calibri"/>
              </a:rPr>
              <a:t>Nvidia</a:t>
            </a:r>
            <a:r>
              <a:rPr lang="en-US" baseline="0" dirty="0" smtClean="0">
                <a:latin typeface="Calibri"/>
                <a:cs typeface="Calibri"/>
              </a:rPr>
              <a:t>.</a:t>
            </a: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4" name="Picture 3" descr="Header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7" b="35624"/>
          <a:stretch/>
        </p:blipFill>
        <p:spPr>
          <a:xfrm>
            <a:off x="0" y="0"/>
            <a:ext cx="21945600" cy="18208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3136211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/>
          <a:ea typeface="ＭＳ Ｐゴシック" charset="-128"/>
          <a:cs typeface="Calibri"/>
        </a:defRPr>
      </a:lvl1pPr>
      <a:lvl2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3136211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0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1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298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399" algn="ctr" defTabSz="3136211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99961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4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14160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600">
          <a:solidFill>
            <a:schemeClr val="tx1"/>
          </a:solidFill>
          <a:latin typeface="+mn-lt"/>
          <a:ea typeface="ＭＳ Ｐゴシック" charset="-128"/>
        </a:defRPr>
      </a:lvl2pPr>
      <a:lvl3pPr marL="1942673" indent="-399961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3100">
          <a:solidFill>
            <a:schemeClr val="tx1"/>
          </a:solidFill>
          <a:latin typeface="+mn-lt"/>
          <a:ea typeface="ＭＳ Ｐゴシック" charset="-128"/>
        </a:defRPr>
      </a:lvl3pPr>
      <a:lvl4pPr marL="2742598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4pPr>
      <a:lvl5pPr marL="3485385" indent="-514238" algn="l" defTabSz="3136211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5pPr>
      <a:lvl6pPr marL="39424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6pPr>
      <a:lvl7pPr marL="4399585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7pPr>
      <a:lvl8pPr marL="4856683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8pPr>
      <a:lvl9pPr marL="5313784" indent="-514238" algn="l" defTabSz="3136211" rtl="0" fontAlgn="base"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»"/>
        <a:defRPr sz="3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9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8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7" algn="l" defTabSz="4570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76" y="152400"/>
            <a:ext cx="16498824" cy="1327150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6600" dirty="0" smtClean="0">
                <a:latin typeface="Distant Galaxy"/>
              </a:rPr>
              <a:t>Travel</a:t>
            </a:r>
            <a:r>
              <a:rPr lang="en-US" sz="6600" baseline="0" dirty="0" smtClean="0">
                <a:latin typeface="Distant Galaxy"/>
              </a:rPr>
              <a:t> Buddy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err="1" smtClean="0">
                <a:latin typeface="Distant Galaxy"/>
              </a:rPr>
              <a:t>Preeti</a:t>
            </a:r>
            <a:r>
              <a:rPr lang="en-US" sz="1600" baseline="0" dirty="0" smtClean="0">
                <a:latin typeface="Distant Galaxy"/>
              </a:rPr>
              <a:t> </a:t>
            </a:r>
            <a:r>
              <a:rPr lang="en-US" sz="1600" baseline="0" dirty="0" err="1" smtClean="0">
                <a:latin typeface="Distant Galaxy"/>
              </a:rPr>
              <a:t>Ravindra</a:t>
            </a:r>
            <a:r>
              <a:rPr lang="en-US" sz="1600" baseline="0" dirty="0" smtClean="0">
                <a:latin typeface="Distant Galaxy"/>
              </a:rPr>
              <a:t> </a:t>
            </a:r>
            <a:r>
              <a:rPr lang="en-US" sz="1600" baseline="0" dirty="0" err="1" smtClean="0">
                <a:latin typeface="Distant Galaxy"/>
              </a:rPr>
              <a:t>Abhishek</a:t>
            </a:r>
            <a:r>
              <a:rPr lang="en-US" sz="1600" baseline="0" dirty="0" smtClean="0">
                <a:latin typeface="Distant Galaxy"/>
              </a:rPr>
              <a:t> </a:t>
            </a:r>
            <a:r>
              <a:rPr lang="en-US" sz="1600" baseline="0" dirty="0" err="1" smtClean="0">
                <a:latin typeface="Distant Galaxy"/>
              </a:rPr>
              <a:t>Garai</a:t>
            </a:r>
            <a:endParaRPr lang="en-US" sz="1600" dirty="0">
              <a:latin typeface="Distant Galaxy"/>
            </a:endParaRPr>
          </a:p>
        </p:txBody>
      </p:sp>
      <p:sp>
        <p:nvSpPr>
          <p:cNvPr id="3084" name="Rectangle 111"/>
          <p:cNvSpPr>
            <a:spLocks noChangeArrowheads="1"/>
          </p:cNvSpPr>
          <p:nvPr/>
        </p:nvSpPr>
        <p:spPr bwMode="auto">
          <a:xfrm>
            <a:off x="8534400" y="32004000"/>
            <a:ext cx="480059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/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917421" y="17399002"/>
            <a:ext cx="184624" cy="446258"/>
          </a:xfrm>
          <a:prstGeom prst="rect">
            <a:avLst/>
          </a:prstGeom>
          <a:noFill/>
        </p:spPr>
        <p:txBody>
          <a:bodyPr wrap="none" lIns="91419" tIns="45711" rIns="91419" bIns="45711" rtlCol="0">
            <a:spAutoFit/>
          </a:bodyPr>
          <a:lstStyle/>
          <a:p>
            <a:endParaRPr lang="en-US" dirty="0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454152" y="2431093"/>
            <a:ext cx="20958048" cy="101419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The thought of </a:t>
            </a:r>
            <a:r>
              <a:rPr lang="en-US" sz="3100" b="1" dirty="0" smtClean="0">
                <a:latin typeface="Georgia" pitchFamily="18" charset="0"/>
                <a:cs typeface="Calibri"/>
              </a:rPr>
              <a:t>developing an Android App like ‘Travel Buddy’ emerged when we were confronted with a typical situation </a:t>
            </a:r>
            <a:r>
              <a:rPr lang="en-US" sz="3100" b="1" dirty="0">
                <a:latin typeface="Georgia" pitchFamily="18" charset="0"/>
                <a:cs typeface="Calibri"/>
              </a:rPr>
              <a:t>experienced by </a:t>
            </a:r>
            <a:r>
              <a:rPr lang="en-US" sz="3100" b="1" dirty="0" smtClean="0">
                <a:latin typeface="Georgia" pitchFamily="18" charset="0"/>
                <a:cs typeface="Calibri"/>
              </a:rPr>
              <a:t>people especially </a:t>
            </a:r>
            <a:r>
              <a:rPr lang="en-US" sz="3100" b="1" dirty="0">
                <a:latin typeface="Georgia" pitchFamily="18" charset="0"/>
                <a:cs typeface="Calibri"/>
              </a:rPr>
              <a:t>travellers while planning a trip or occasion </a:t>
            </a:r>
            <a:r>
              <a:rPr lang="en-US" sz="3100" b="1" dirty="0" smtClean="0">
                <a:latin typeface="Georgia" pitchFamily="18" charset="0"/>
                <a:cs typeface="Calibri"/>
              </a:rPr>
              <a:t>with the intention to provide a workaround</a:t>
            </a: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r>
              <a:rPr lang="en-US" sz="3100" b="1" dirty="0" smtClean="0">
                <a:latin typeface="Georgia" pitchFamily="18" charset="0"/>
                <a:cs typeface="Calibri"/>
              </a:rPr>
              <a:t>     </a:t>
            </a:r>
            <a:r>
              <a:rPr lang="en-US" sz="3100" dirty="0" smtClean="0">
                <a:latin typeface="AR BERKLEY" pitchFamily="2" charset="0"/>
                <a:cs typeface="Calibri"/>
              </a:rPr>
              <a:t>PROBLEM SCENARIO</a:t>
            </a:r>
            <a:endParaRPr lang="en-US" sz="3100" b="1" dirty="0" smtClean="0">
              <a:latin typeface="Georgia" pitchFamily="18" charset="0"/>
              <a:cs typeface="Calibri"/>
            </a:endParaRP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So many of us might have faced the situation wherein we plan an event/trip to a place with our peer-group considering (with their intent) that all the members would be joining the event </a:t>
            </a: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But more than often there is always a spoiler member who backs-off at the last moment prompting others to back-off as well, ultimately leading to the cancellation of the plan making the members genuinely interested to be upset.</a:t>
            </a: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Our intention was to keep the plan viable for the interested and eager members of the group.</a:t>
            </a: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 smtClean="0">
              <a:latin typeface="Georgia" pitchFamily="18" charset="0"/>
              <a:cs typeface="Calibri"/>
            </a:endParaRP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r>
              <a:rPr lang="en-US" sz="3100" b="1" dirty="0">
                <a:latin typeface="Georgia" pitchFamily="18" charset="0"/>
                <a:cs typeface="Calibri"/>
              </a:rPr>
              <a:t> </a:t>
            </a:r>
            <a:r>
              <a:rPr lang="en-US" sz="3100" b="1" dirty="0" smtClean="0">
                <a:latin typeface="Georgia" pitchFamily="18" charset="0"/>
                <a:cs typeface="Calibri"/>
              </a:rPr>
              <a:t>    </a:t>
            </a:r>
            <a:r>
              <a:rPr lang="en-US" sz="3100" dirty="0" smtClean="0">
                <a:latin typeface="AR BERKLEY" pitchFamily="2" charset="0"/>
                <a:cs typeface="Calibri"/>
              </a:rPr>
              <a:t>PROPOSED SOLUTION</a:t>
            </a:r>
            <a:endParaRPr lang="en-US" sz="3100" b="1" dirty="0">
              <a:latin typeface="Georgia" pitchFamily="18" charset="0"/>
              <a:cs typeface="Calibri"/>
            </a:endParaRP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Our App targets specifically the globetrotters, tourists and visitors for whom</a:t>
            </a: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r>
              <a:rPr lang="en-US" sz="3100" b="1" dirty="0" smtClean="0">
                <a:latin typeface="Georgia" pitchFamily="18" charset="0"/>
                <a:cs typeface="Calibri"/>
              </a:rPr>
              <a:t>     the foremost criteria is to enjoy the trip and its always troublesome for them</a:t>
            </a: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r>
              <a:rPr lang="en-US" sz="3100" b="1" dirty="0">
                <a:latin typeface="Georgia" pitchFamily="18" charset="0"/>
                <a:cs typeface="Calibri"/>
              </a:rPr>
              <a:t> </a:t>
            </a:r>
            <a:r>
              <a:rPr lang="en-US" sz="3100" b="1" dirty="0" smtClean="0">
                <a:latin typeface="Georgia" pitchFamily="18" charset="0"/>
                <a:cs typeface="Calibri"/>
              </a:rPr>
              <a:t>    to find a peer group to visit a place.</a:t>
            </a:r>
            <a:endParaRPr lang="en-US" sz="3100" b="1" dirty="0">
              <a:latin typeface="Georgia" pitchFamily="18" charset="0"/>
              <a:cs typeface="Calibri"/>
            </a:endParaRP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  <a:cs typeface="Calibri"/>
              </a:rPr>
              <a:t>This App makes it convenient for people to connect with each other through</a:t>
            </a:r>
          </a:p>
          <a:p>
            <a:pPr algn="l" defTabSz="3136211">
              <a:spcBef>
                <a:spcPct val="20000"/>
              </a:spcBef>
              <a:buClr>
                <a:srgbClr val="CC0000"/>
              </a:buClr>
            </a:pPr>
            <a:r>
              <a:rPr lang="en-US" sz="3100" b="1" dirty="0" smtClean="0">
                <a:latin typeface="Georgia" pitchFamily="18" charset="0"/>
                <a:cs typeface="Calibri"/>
              </a:rPr>
              <a:t>     the modern-era smart-phones and make groups to visit places &amp; make friends</a:t>
            </a:r>
          </a:p>
          <a:p>
            <a:pPr marL="457200" indent="-457200" algn="l" defTabSz="313621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3100" b="1" dirty="0">
              <a:latin typeface="Georgia" pitchFamily="18" charset="0"/>
              <a:cs typeface="Calibri"/>
            </a:endParaRPr>
          </a:p>
        </p:txBody>
      </p:sp>
      <p:sp>
        <p:nvSpPr>
          <p:cNvPr id="3082" name="Rectangle 89"/>
          <p:cNvSpPr>
            <a:spLocks noChangeArrowheads="1"/>
          </p:cNvSpPr>
          <p:nvPr/>
        </p:nvSpPr>
        <p:spPr bwMode="auto">
          <a:xfrm>
            <a:off x="13595413" y="5750491"/>
            <a:ext cx="6477000" cy="431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algn="l" defTabSz="313621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endParaRPr lang="en-US" sz="3100" b="1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93776" y="13335000"/>
            <a:ext cx="20958048" cy="8872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" name="Rectangle 82"/>
          <p:cNvSpPr>
            <a:spLocks noChangeArrowheads="1"/>
          </p:cNvSpPr>
          <p:nvPr/>
        </p:nvSpPr>
        <p:spPr bwMode="auto">
          <a:xfrm>
            <a:off x="724315" y="13635243"/>
            <a:ext cx="20344570" cy="82616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 algn="l"/>
            <a:r>
              <a:rPr lang="en-US" sz="3100" b="1" dirty="0">
                <a:latin typeface="Georgia" pitchFamily="18" charset="0"/>
                <a:cs typeface="Calibri"/>
              </a:rPr>
              <a:t>Some of the technical and designing challenges </a:t>
            </a:r>
            <a:r>
              <a:rPr lang="en-US" sz="3100" b="1" dirty="0" smtClean="0">
                <a:latin typeface="Georgia" pitchFamily="18" charset="0"/>
              </a:rPr>
              <a:t>faced during the project are discussed below:</a:t>
            </a:r>
          </a:p>
          <a:p>
            <a:pPr algn="l"/>
            <a:endParaRPr lang="en-US" sz="3100" b="1" dirty="0" smtClean="0">
              <a:latin typeface="Georgia" pitchFamily="18" charset="0"/>
            </a:endParaRP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From the design perspective our initial challenge was to brainstorm a grouping strategy that </a:t>
            </a:r>
          </a:p>
          <a:p>
            <a:pPr algn="l">
              <a:buClr>
                <a:srgbClr val="C00000"/>
              </a:buClr>
            </a:pPr>
            <a:r>
              <a:rPr lang="en-US" sz="3100" b="1" dirty="0">
                <a:latin typeface="Georgia" pitchFamily="18" charset="0"/>
              </a:rPr>
              <a:t> </a:t>
            </a:r>
            <a:r>
              <a:rPr lang="en-US" sz="3100" b="1" dirty="0" smtClean="0">
                <a:latin typeface="Georgia" pitchFamily="18" charset="0"/>
              </a:rPr>
              <a:t>    </a:t>
            </a:r>
            <a:r>
              <a:rPr lang="en-US" sz="3100" b="1" dirty="0" smtClean="0">
                <a:latin typeface="Georgia" pitchFamily="18" charset="0"/>
              </a:rPr>
              <a:t>would </a:t>
            </a:r>
            <a:r>
              <a:rPr lang="en-US" sz="3100" b="1" dirty="0" smtClean="0">
                <a:latin typeface="Georgia" pitchFamily="18" charset="0"/>
              </a:rPr>
              <a:t>best suit the requirements of the tourists. For instance, group by proximity, group by trips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Further, during the design we were also confronted with the issue of how should we represent the</a:t>
            </a:r>
          </a:p>
          <a:p>
            <a:pPr algn="l">
              <a:buClr>
                <a:srgbClr val="C00000"/>
              </a:buClr>
            </a:pPr>
            <a:r>
              <a:rPr lang="en-US" sz="3100" b="1" dirty="0" smtClean="0">
                <a:latin typeface="Georgia" pitchFamily="18" charset="0"/>
              </a:rPr>
              <a:t>     the data and connect the users i.e. either through instant messaging, contact and email sharing</a:t>
            </a:r>
          </a:p>
          <a:p>
            <a:pPr algn="l">
              <a:buClr>
                <a:srgbClr val="C00000"/>
              </a:buClr>
            </a:pPr>
            <a:r>
              <a:rPr lang="en-US" sz="3100" b="1" dirty="0">
                <a:latin typeface="Georgia" pitchFamily="18" charset="0"/>
              </a:rPr>
              <a:t> </a:t>
            </a:r>
            <a:r>
              <a:rPr lang="en-US" sz="3100" b="1" dirty="0" smtClean="0">
                <a:latin typeface="Georgia" pitchFamily="18" charset="0"/>
              </a:rPr>
              <a:t>    or a design similar to a social network website of making connections.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We were also concerned about which particular hardware feature to utilize to implement the </a:t>
            </a:r>
          </a:p>
          <a:p>
            <a:pPr algn="l">
              <a:buClr>
                <a:srgbClr val="C00000"/>
              </a:buClr>
            </a:pPr>
            <a:r>
              <a:rPr lang="en-US" sz="3100" b="1" dirty="0" smtClean="0">
                <a:latin typeface="Georgia" pitchFamily="18" charset="0"/>
              </a:rPr>
              <a:t>     the above strategies i.e. </a:t>
            </a:r>
            <a:r>
              <a:rPr lang="en-US" sz="3100" b="1" dirty="0">
                <a:latin typeface="Georgia" pitchFamily="18" charset="0"/>
              </a:rPr>
              <a:t>B</a:t>
            </a:r>
            <a:r>
              <a:rPr lang="en-US" sz="3100" b="1" dirty="0" smtClean="0">
                <a:latin typeface="Georgia" pitchFamily="18" charset="0"/>
              </a:rPr>
              <a:t>luetooth, GPS, Maps etc. 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endParaRPr lang="en-US" sz="3100" b="1" dirty="0" smtClean="0">
              <a:latin typeface="Georgia" pitchFamily="18" charset="0"/>
            </a:endParaRP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Now, from the technical perspective our initial concern was to design the structure for the</a:t>
            </a:r>
          </a:p>
          <a:p>
            <a:pPr algn="l">
              <a:buClr>
                <a:srgbClr val="C00000"/>
              </a:buClr>
            </a:pPr>
            <a:r>
              <a:rPr lang="en-US" sz="3100" b="1" dirty="0" smtClean="0">
                <a:latin typeface="Georgia" pitchFamily="18" charset="0"/>
              </a:rPr>
              <a:t>     problem using modular programming and define objects and interactions between them.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Subsequently, understanding the functioning of the Android APIs and the designing strategy</a:t>
            </a:r>
          </a:p>
          <a:p>
            <a:pPr algn="l">
              <a:buClr>
                <a:srgbClr val="C00000"/>
              </a:buClr>
            </a:pPr>
            <a:r>
              <a:rPr lang="en-US" sz="3100" b="1" dirty="0">
                <a:latin typeface="Georgia" pitchFamily="18" charset="0"/>
              </a:rPr>
              <a:t> </a:t>
            </a:r>
            <a:r>
              <a:rPr lang="en-US" sz="3100" b="1" dirty="0" smtClean="0">
                <a:latin typeface="Georgia" pitchFamily="18" charset="0"/>
              </a:rPr>
              <a:t>    used by Android i.e. through actions and activities was another major concern.</a:t>
            </a:r>
          </a:p>
          <a:p>
            <a:pPr marL="457200" indent="-457200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3100" b="1" dirty="0" smtClean="0">
                <a:latin typeface="Georgia" pitchFamily="18" charset="0"/>
              </a:rPr>
              <a:t>Also, connectivity of the Front-End module, the Back-End Database with the UI and deploying</a:t>
            </a:r>
          </a:p>
          <a:p>
            <a:pPr algn="l">
              <a:buClr>
                <a:srgbClr val="C00000"/>
              </a:buClr>
            </a:pPr>
            <a:r>
              <a:rPr lang="en-US" sz="3100" b="1" dirty="0">
                <a:latin typeface="Georgia" pitchFamily="18" charset="0"/>
              </a:rPr>
              <a:t> </a:t>
            </a:r>
            <a:r>
              <a:rPr lang="en-US" sz="3100" b="1" dirty="0" smtClean="0">
                <a:latin typeface="Georgia" pitchFamily="18" charset="0"/>
              </a:rPr>
              <a:t>   the application remotely seemed to be the most time consuming task in the project.</a:t>
            </a:r>
          </a:p>
          <a:p>
            <a:pPr marL="457200" indent="-457200" algn="l">
              <a:buClr>
                <a:srgbClr val="C00000"/>
              </a:buClr>
              <a:buFont typeface="Arial" pitchFamily="34" charset="0"/>
              <a:buChar char="•"/>
            </a:pPr>
            <a:endParaRPr lang="en-US" sz="3100" b="1" dirty="0" smtClean="0">
              <a:latin typeface="Georgia" pitchFamily="18" charset="0"/>
            </a:endParaRPr>
          </a:p>
        </p:txBody>
      </p:sp>
      <p:sp>
        <p:nvSpPr>
          <p:cNvPr id="16" name="AutoShape 57"/>
          <p:cNvSpPr>
            <a:spLocks noChangeArrowheads="1"/>
          </p:cNvSpPr>
          <p:nvPr/>
        </p:nvSpPr>
        <p:spPr bwMode="auto">
          <a:xfrm>
            <a:off x="228600" y="128778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Challenges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188976" y="1981200"/>
            <a:ext cx="182880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The idea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773400" y="32232600"/>
            <a:ext cx="5628501" cy="457200"/>
          </a:xfrm>
          <a:prstGeom prst="rect">
            <a:avLst/>
          </a:prstGeom>
          <a:solidFill>
            <a:srgbClr val="E6E6FF"/>
          </a:solidFill>
          <a:ln w="9525" cap="flat" cmpd="sng" algn="ctr">
            <a:solidFill>
              <a:srgbClr val="E6E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136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93776" y="23088600"/>
            <a:ext cx="20958048" cy="960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13435" tIns="156716" rIns="313435" bIns="156716"/>
          <a:lstStyle/>
          <a:p>
            <a:pPr marL="399961" indent="-399961" defTabSz="3136211">
              <a:spcBef>
                <a:spcPct val="20000"/>
              </a:spcBef>
              <a:buClr>
                <a:srgbClr val="CC0000"/>
              </a:buClr>
            </a:pPr>
            <a:endParaRPr lang="en-US" sz="3100" b="1" dirty="0">
              <a:latin typeface="Calibri"/>
              <a:cs typeface="Calibri"/>
            </a:endParaRPr>
          </a:p>
        </p:txBody>
      </p:sp>
      <p:sp>
        <p:nvSpPr>
          <p:cNvPr id="172" name="Rectangle 82"/>
          <p:cNvSpPr>
            <a:spLocks noChangeArrowheads="1"/>
          </p:cNvSpPr>
          <p:nvPr/>
        </p:nvSpPr>
        <p:spPr bwMode="auto">
          <a:xfrm>
            <a:off x="785648" y="23341965"/>
            <a:ext cx="20421600" cy="91192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9" tIns="45711" rIns="91419" bIns="45711" anchor="ctr"/>
          <a:lstStyle/>
          <a:p>
            <a:pPr algn="l"/>
            <a:r>
              <a:rPr lang="en-US" sz="3100" b="1" u="sng" dirty="0">
                <a:latin typeface="Georgia" pitchFamily="18" charset="0"/>
              </a:rPr>
              <a:t>Travel-aid</a:t>
            </a:r>
            <a:r>
              <a:rPr lang="en-US" sz="3100" b="1" dirty="0">
                <a:latin typeface="Georgia" pitchFamily="18" charset="0"/>
              </a:rPr>
              <a:t> - Assist tourists in planning and finding people for visiting a particular place based </a:t>
            </a:r>
            <a:endParaRPr lang="en-US" sz="3100" b="1" dirty="0" smtClean="0">
              <a:latin typeface="Georgia" pitchFamily="18" charset="0"/>
            </a:endParaRPr>
          </a:p>
          <a:p>
            <a:pPr algn="l"/>
            <a:r>
              <a:rPr lang="en-US" sz="3100" b="1" dirty="0" smtClean="0">
                <a:latin typeface="Georgia" pitchFamily="18" charset="0"/>
              </a:rPr>
              <a:t>on </a:t>
            </a:r>
            <a:r>
              <a:rPr lang="en-US" sz="3100" b="1" dirty="0">
                <a:latin typeface="Georgia" pitchFamily="18" charset="0"/>
              </a:rPr>
              <a:t>user input and proximity</a:t>
            </a:r>
            <a:endParaRPr lang="en-IN" sz="3100" b="1" dirty="0">
              <a:latin typeface="Georgia" pitchFamily="18" charset="0"/>
            </a:endParaRPr>
          </a:p>
          <a:p>
            <a:pPr algn="l"/>
            <a:r>
              <a:rPr lang="en-US" sz="3100" b="1" dirty="0">
                <a:latin typeface="Georgia" pitchFamily="18" charset="0"/>
              </a:rPr>
              <a:t> </a:t>
            </a:r>
            <a:endParaRPr lang="en-IN" sz="3100" b="1" dirty="0">
              <a:latin typeface="Georgia" pitchFamily="18" charset="0"/>
            </a:endParaRPr>
          </a:p>
          <a:p>
            <a:pPr algn="l"/>
            <a:r>
              <a:rPr lang="en-US" sz="3100" b="1" u="sng" dirty="0">
                <a:latin typeface="Georgia" pitchFamily="18" charset="0"/>
              </a:rPr>
              <a:t>Saves money</a:t>
            </a:r>
            <a:r>
              <a:rPr lang="en-US" sz="3100" b="1" dirty="0">
                <a:latin typeface="Georgia" pitchFamily="18" charset="0"/>
              </a:rPr>
              <a:t> - The summary of special offers will encourage the user to save some money</a:t>
            </a:r>
            <a:endParaRPr lang="en-IN" sz="3100" b="1" dirty="0">
              <a:latin typeface="Georgia" pitchFamily="18" charset="0"/>
            </a:endParaRPr>
          </a:p>
          <a:p>
            <a:pPr algn="l"/>
            <a:r>
              <a:rPr lang="en-US" sz="3100" b="1" dirty="0">
                <a:latin typeface="Georgia" pitchFamily="18" charset="0"/>
              </a:rPr>
              <a:t> </a:t>
            </a:r>
            <a:endParaRPr lang="en-IN" sz="3100" b="1" dirty="0">
              <a:latin typeface="Georgia" pitchFamily="18" charset="0"/>
            </a:endParaRPr>
          </a:p>
          <a:p>
            <a:pPr algn="l"/>
            <a:r>
              <a:rPr lang="en-US" sz="3100" b="1" u="sng" dirty="0">
                <a:latin typeface="Georgia" pitchFamily="18" charset="0"/>
              </a:rPr>
              <a:t>Saves time</a:t>
            </a:r>
            <a:r>
              <a:rPr lang="en-US" sz="3100" b="1" dirty="0">
                <a:latin typeface="Georgia" pitchFamily="18" charset="0"/>
              </a:rPr>
              <a:t> – Saves time as the users get all the necessary details at a single place through the </a:t>
            </a:r>
            <a:r>
              <a:rPr lang="en-US" sz="3100" b="1" dirty="0" smtClean="0">
                <a:latin typeface="Georgia" pitchFamily="18" charset="0"/>
              </a:rPr>
              <a:t>app</a:t>
            </a:r>
            <a:endParaRPr lang="en-IN" sz="3100" b="1" dirty="0">
              <a:latin typeface="Georgia" pitchFamily="18" charset="0"/>
            </a:endParaRPr>
          </a:p>
        </p:txBody>
      </p:sp>
      <p:sp>
        <p:nvSpPr>
          <p:cNvPr id="70" name="AutoShape 57"/>
          <p:cNvSpPr>
            <a:spLocks noChangeArrowheads="1"/>
          </p:cNvSpPr>
          <p:nvPr/>
        </p:nvSpPr>
        <p:spPr bwMode="auto">
          <a:xfrm>
            <a:off x="228600" y="22555200"/>
            <a:ext cx="18440400" cy="914400"/>
          </a:xfrm>
          <a:prstGeom prst="roundRect">
            <a:avLst>
              <a:gd name="adj" fmla="val 194"/>
            </a:avLst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lIns="457098" tIns="45711" rIns="91419" bIns="173736" anchor="ctr"/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Distant Galaxy"/>
              </a:rPr>
              <a:t>Notable Features</a:t>
            </a:r>
            <a:endParaRPr lang="en-US" sz="5400" b="1" dirty="0">
              <a:solidFill>
                <a:schemeClr val="bg1"/>
              </a:solidFill>
              <a:latin typeface="Distant Galaxy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95" y="8304756"/>
            <a:ext cx="3810000" cy="352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rcv3">
  <a:themeElements>
    <a:clrScheme name="mrcv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c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6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rc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mrcv3</Template>
  <TotalTime>6027996</TotalTime>
  <Words>442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mrcv3</vt:lpstr>
      <vt:lpstr> Travel Buddy Preeti Ravindra Abhishek Garai</vt:lpstr>
    </vt:vector>
  </TitlesOfParts>
  <Company>Carnegie Mellon 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Griss</dc:creator>
  <cp:lastModifiedBy>Abhishek Garai</cp:lastModifiedBy>
  <cp:revision>284</cp:revision>
  <cp:lastPrinted>2014-07-17T02:56:09Z</cp:lastPrinted>
  <dcterms:created xsi:type="dcterms:W3CDTF">2001-01-01T00:02:23Z</dcterms:created>
  <dcterms:modified xsi:type="dcterms:W3CDTF">2015-12-11T13:47:46Z</dcterms:modified>
</cp:coreProperties>
</file>