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0" r:id="rId6"/>
    <p:sldId id="273" r:id="rId7"/>
    <p:sldId id="271" r:id="rId8"/>
    <p:sldId id="264" r:id="rId9"/>
    <p:sldId id="266" r:id="rId10"/>
    <p:sldId id="261" r:id="rId11"/>
    <p:sldId id="262" r:id="rId12"/>
    <p:sldId id="263" r:id="rId13"/>
    <p:sldId id="265" r:id="rId14"/>
    <p:sldId id="267" r:id="rId15"/>
    <p:sldId id="274" r:id="rId16"/>
    <p:sldId id="269" r:id="rId17"/>
    <p:sldId id="268" r:id="rId18"/>
    <p:sldId id="276" r:id="rId19"/>
    <p:sldId id="277" r:id="rId20"/>
    <p:sldId id="278" r:id="rId21"/>
    <p:sldId id="260" r:id="rId22"/>
    <p:sldId id="272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F1D936-F850-407C-906D-E286913504DD}">
          <p14:sldIdLst>
            <p14:sldId id="256"/>
            <p14:sldId id="257"/>
            <p14:sldId id="258"/>
            <p14:sldId id="259"/>
            <p14:sldId id="270"/>
            <p14:sldId id="273"/>
            <p14:sldId id="271"/>
            <p14:sldId id="264"/>
            <p14:sldId id="266"/>
            <p14:sldId id="261"/>
            <p14:sldId id="262"/>
            <p14:sldId id="263"/>
            <p14:sldId id="265"/>
            <p14:sldId id="267"/>
          </p14:sldIdLst>
        </p14:section>
        <p14:section name="Untitled Section" id="{07381EEE-5BA4-42DF-A3D8-6B810E6108BA}">
          <p14:sldIdLst>
            <p14:sldId id="274"/>
            <p14:sldId id="269"/>
            <p14:sldId id="268"/>
            <p14:sldId id="276"/>
            <p14:sldId id="277"/>
            <p14:sldId id="278"/>
            <p14:sldId id="260"/>
            <p14:sldId id="272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his_000\Desktop\pivotal\dropped%20call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his_000\Desktop\pivotal\dropped%20call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his_000\Desktop\pivotal\dropped%20cal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Calls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 sec</c:v>
                </c:pt>
                <c:pt idx="1">
                  <c:v>2-15 secs</c:v>
                </c:pt>
                <c:pt idx="2">
                  <c:v>16-30 secs</c:v>
                </c:pt>
                <c:pt idx="3">
                  <c:v>31-106 secs</c:v>
                </c:pt>
                <c:pt idx="4">
                  <c:v>107-599 secs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145654</c:v>
                </c:pt>
                <c:pt idx="2">
                  <c:v>5549</c:v>
                </c:pt>
                <c:pt idx="3">
                  <c:v>1482</c:v>
                </c:pt>
                <c:pt idx="4">
                  <c:v>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cat>
            <c:strRef>
              <c:f>Sheet1!$A$10:$A$12</c:f>
              <c:strCache>
                <c:ptCount val="3"/>
                <c:pt idx="0">
                  <c:v>9th Aug</c:v>
                </c:pt>
                <c:pt idx="1">
                  <c:v>10th Aug</c:v>
                </c:pt>
                <c:pt idx="2">
                  <c:v>11th Aug</c:v>
                </c:pt>
              </c:strCache>
            </c:strRef>
          </c:cat>
          <c:val>
            <c:numRef>
              <c:f>Sheet1!$B$10:$B$12</c:f>
              <c:numCache>
                <c:formatCode>General</c:formatCode>
                <c:ptCount val="3"/>
                <c:pt idx="0">
                  <c:v>51.622199999999999</c:v>
                </c:pt>
                <c:pt idx="1">
                  <c:v>48.158700000000003</c:v>
                </c:pt>
                <c:pt idx="2">
                  <c:v>47.032499999999999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254976"/>
        <c:axId val="180256768"/>
      </c:lineChart>
      <c:catAx>
        <c:axId val="1802549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80256768"/>
        <c:crosses val="autoZero"/>
        <c:auto val="1"/>
        <c:lblAlgn val="ctr"/>
        <c:lblOffset val="100"/>
        <c:noMultiLvlLbl val="0"/>
      </c:catAx>
      <c:valAx>
        <c:axId val="1802567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 smtClean="0"/>
                  <a:t>Avg. Duration</a:t>
                </a:r>
                <a:endParaRPr lang="en-IN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80254976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Sheet1!$L$6</c:f>
              <c:strCache>
                <c:ptCount val="1"/>
                <c:pt idx="0">
                  <c:v>% Dropped Calls</c:v>
                </c:pt>
              </c:strCache>
            </c:strRef>
          </c:tx>
          <c:cat>
            <c:strRef>
              <c:f>Sheet1!$A$17:$A$21</c:f>
              <c:strCache>
                <c:ptCount val="5"/>
                <c:pt idx="0">
                  <c:v>Instagram</c:v>
                </c:pt>
                <c:pt idx="1">
                  <c:v>Yahoo</c:v>
                </c:pt>
                <c:pt idx="2">
                  <c:v>Facebook</c:v>
                </c:pt>
                <c:pt idx="3">
                  <c:v>Snapshat</c:v>
                </c:pt>
                <c:pt idx="4">
                  <c:v>Google</c:v>
                </c:pt>
              </c:strCache>
            </c:strRef>
          </c:cat>
          <c:val>
            <c:numRef>
              <c:f>Sheet1!$L$7:$L$11</c:f>
              <c:numCache>
                <c:formatCode>General</c:formatCode>
                <c:ptCount val="5"/>
                <c:pt idx="0">
                  <c:v>19.997087577857648</c:v>
                </c:pt>
                <c:pt idx="1">
                  <c:v>19.994439921364602</c:v>
                </c:pt>
                <c:pt idx="2">
                  <c:v>19.889857489889263</c:v>
                </c:pt>
                <c:pt idx="3">
                  <c:v>20.061293247814032</c:v>
                </c:pt>
                <c:pt idx="4">
                  <c:v>20.057321763074459</c:v>
                </c:pt>
              </c:numCache>
            </c:numRef>
          </c:val>
        </c:ser>
        <c:ser>
          <c:idx val="1"/>
          <c:order val="1"/>
          <c:tx>
            <c:strRef>
              <c:f>Sheet1!$B$16</c:f>
              <c:strCache>
                <c:ptCount val="1"/>
                <c:pt idx="0">
                  <c:v>% Complete Calls</c:v>
                </c:pt>
              </c:strCache>
            </c:strRef>
          </c:tx>
          <c:cat>
            <c:strRef>
              <c:f>Sheet1!$A$17:$A$21</c:f>
              <c:strCache>
                <c:ptCount val="5"/>
                <c:pt idx="0">
                  <c:v>Instagram</c:v>
                </c:pt>
                <c:pt idx="1">
                  <c:v>Yahoo</c:v>
                </c:pt>
                <c:pt idx="2">
                  <c:v>Facebook</c:v>
                </c:pt>
                <c:pt idx="3">
                  <c:v>Snapshat</c:v>
                </c:pt>
                <c:pt idx="4">
                  <c:v>Google</c:v>
                </c:pt>
              </c:strCache>
            </c:strRef>
          </c:cat>
          <c:val>
            <c:numRef>
              <c:f>Sheet1!$B$17:$B$21</c:f>
              <c:numCache>
                <c:formatCode>General</c:formatCode>
                <c:ptCount val="5"/>
                <c:pt idx="0">
                  <c:v>18.75</c:v>
                </c:pt>
                <c:pt idx="1">
                  <c:v>19.940476190476193</c:v>
                </c:pt>
                <c:pt idx="2">
                  <c:v>21.071428571428573</c:v>
                </c:pt>
                <c:pt idx="3">
                  <c:v>19.940476190476193</c:v>
                </c:pt>
                <c:pt idx="4">
                  <c:v>20.297619047619047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Sheet1!$B$16</c:f>
              <c:strCache>
                <c:ptCount val="1"/>
                <c:pt idx="0">
                  <c:v>% Complete Calls</c:v>
                </c:pt>
              </c:strCache>
            </c:strRef>
          </c:tx>
          <c:cat>
            <c:strRef>
              <c:f>Sheet1!$A$17:$A$21</c:f>
              <c:strCache>
                <c:ptCount val="5"/>
                <c:pt idx="0">
                  <c:v>Instagram</c:v>
                </c:pt>
                <c:pt idx="1">
                  <c:v>Yahoo</c:v>
                </c:pt>
                <c:pt idx="2">
                  <c:v>Facebook</c:v>
                </c:pt>
                <c:pt idx="3">
                  <c:v>Snapshat</c:v>
                </c:pt>
                <c:pt idx="4">
                  <c:v>Google</c:v>
                </c:pt>
              </c:strCache>
            </c:strRef>
          </c:cat>
          <c:val>
            <c:numRef>
              <c:f>Sheet1!$B$17:$B$21</c:f>
              <c:numCache>
                <c:formatCode>General</c:formatCode>
                <c:ptCount val="5"/>
                <c:pt idx="0">
                  <c:v>18.75</c:v>
                </c:pt>
                <c:pt idx="1">
                  <c:v>19.940476190476193</c:v>
                </c:pt>
                <c:pt idx="2">
                  <c:v>21.071428571428573</c:v>
                </c:pt>
                <c:pt idx="3">
                  <c:v>19.940476190476193</c:v>
                </c:pt>
                <c:pt idx="4">
                  <c:v>20.297619047619047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6T23:32:02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4267 5407,'25'0,"-1"0,1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12.4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23118 7739,'25'0,"0"0,0 0,0 0,-1 0,1 0,0 0,0 0,0 0,-1 0,1 0,0 0,0 0,0 0,-1 0,26 0,-25 0,24 0,-24 0,0 0,0 0,24 0,-24 0,0 0,0 0,0 0,-1 0,1 0,0 0,25 0,-26 0,1 0,0 0,0 0,0 0,0 0,-1 0,1 0,0 0,0 0,0 0,-1 0,1 0,0 0,0 0,24 0,-24 0,0 0,0 0,0 0,-1 0,1 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18.1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23118 5507,'25'0,"50"0,-26 0,1 0,-25 0,-1 0,1 0,0 0,0 0,0 0,-1 0,1 0,0 0,25 0,-26 0,1 0,0 0,25 0,-26 0,1 0,0 0,0 0,-25-25,49 25,-24 0,0 0,25-25,-26 25,1 0,25 0,-25 0,0 0,-1 0,1 0,25 0,-25 0,-25-25,24 25,1 0,0 0,0 0,0-25,-1 25,1-24,0 24,0 0,0 0,-1 0,1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21.6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22101 5432,'-24'0,"-1"0,-25 0,-24 0,24 0,25 0,0 0,1 0,-1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24.9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22597 5978,'-49'0,"24"0,0 0,0 0,-24 0,-1 0,25 0,1 0,-1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27.6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22399 6573,'-25'0,"-24"0,-26 0,50 0,1 0,-1 0,-25 0,25 0,1 0,-1 0,0 0,0 0,0 0,0 0,1 0,24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30.8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21754 7268,'-25'0,"0"0,1 0,-1 0,-25 0,1 0,24 0,0 0,0 0,0 0,1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33.0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21754 7094,'-25'0,"0"0,1 0,-1 0,0 0,0 0,0 0,-24 0,24 0,-25 25,26-25,-26 0,50 25,-25-25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40.7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2382 5407,'24'0,"1"0,0 0,0 0,0 0,-1 0,1 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43.5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2382 5978,'24'0,"1"0,0 0,0 0,-25 25,25-25,-1 0,1 0,0 0,0 0,-25 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45.8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2382 6573,'24'0,"1"0,0 0,0 0,0 0,-1 0,1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6T23:32:05.1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4366 6003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48.6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2406 7119,'25'0,"0"0,0 0,0 0,-1 0,1 0,0 0,0 0,0 0,-25 25,0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50.9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2382 7714,'0'25,"24"-25,1 0,0 0,-25 25,25-25,0 0,-1 0,1 0,0 0,-25 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54.4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2382 8409,'24'0,"1"0,0 0,0 0,0 0,-1 0,1 0,0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57.1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2431 8979,'25'0,"0"0,0 0,-1 0,1 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7:01.5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2382 9575,'24'0,"1"0,0 0,0 0,0 0,-1 0,1 0,0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7:04.6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2406 10096,'25'0,"0"0,0 0,0 0,-1 0,1 0,0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7:08.0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2431 10666,'25'0,"0"0,0 0,-1 0,1 0,0 0,0 0,0 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7:11.8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2431 11237,'25'0,"0"0,0 0,-1 0,1 0,0 0,0 0,0 0,-1 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7:14.2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2481 11857,'25'0,"-1"0,1 0,0 0,0 0,0 0,-1 0,1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7:16.8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2431 12502,'25'0,"0"0,0 0,-1 0,1 0,0 0,0 0,0 0,-1 0,-24-25,25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6T23:32:09.7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4341 6573,'-25'0,"1"0,-1 0,50 0,-1 0,1 0,0 0,0 0,-50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4:55.7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1563 5110,'25'0,"0"0,-1 0,1 0,0 0,0 0,0 0,-1 0,1 0,0 0,0 0,0 0,-25 25,25-25,-1 0,1 0,-25 24,25-24,0 0,0 0,-1 0,1 0,-25 25,25-25,0 0,-25 25,25-25,-1 0,1 0,0 0,0 0,0 0,-1 0,1 0,0 0,0 0,0 0,-1 0,1 0,0 0,0 0,0 0,-1 0,1 0,0 0,-25-25,25 25,0 0,-1 0,-24-25,25 25,0 0,0 0,0 0,24 0,-24 0,0 0,0 0,-25-24,24 24,1 0,0 0,-25-25,25 25,0 0,0 0,-1 0,1 0,0 0,0 0,0 0,-1 0,1 0,0 0,0 0,0 0,-1 0,1 0,0 0,0 0,0 0,-1 0,1 0,0 0,0 0,0 0,-1 0,1 0,0 0,0 0,0 0,-1 0,1 0,0 0,0 0,0 0,-1 0,1 0,0 0,0 0,0 0,-1 0,1 0,0 0,0 0,0 0,0 0,-1 0,1 0,0 0,0 0,0 0,-1 0,1 0,0 0,0 0,0 0,-1 0,1 0,0 0,0 0,0 0,-1 0,1 0,0 0,0 0,0 0,-1 0,-24-25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5:02.5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1563 7045,'25'0,"0"0,-1 0,-24-25,25 25,0 0,0 0,-25-25,25 25,-1 0,1 0,0 0,0 0,0 0,0 0,-1 0,1 0,0 0,0 0,0 0,-1 0,1 0,0 0,0 0,0 0,-25-25,24 25,1 0,0 0,0 0,0 0,-1 0,1 0,0 0,0 0,0 0,-1 0,1 0,0 0,0 0,0 0,-1 0,1 0,0 0,0 0,0 0,-1 0,1 0,0 0,0 0,0 0,-1 0,1 0,0 0,0 0,0 0,-1 0,1 0,0 0,0 0,0 0,0 0,-1 0,1 0,0 0,0 0,0 0,-1 0,1 0,0 0,0 0,0 0,-1 0,1 0,0 0,0 0,0 0,-1 0,1 0,0 0,0 0,0 0,-1 0,1 0,0 0,0 0,0 0,-1 0,1 0,0 0,0 0,0 0,-1 0,1 0,0 0,0 0,0 0,-1 0,1 0,0 0,0 0,0 0,0 0,-1 0,1 0,0 0,0 0,0 0,-1 0,1 0,0 0,0 0,0 0,-1 0,1 0,-25-25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5:12.8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1538 16718,'25'0,"0"0,0 0,-1 0,1 0,0 0,0 0,0 0,-1 0,26 0,-25 0,0 0,0 0,-1 0,1 0,0 0,0 0,0 0,-1 0,1 0,0 0,0 0,0 0,-1 0,1 0,0 0,0 0,0 0,-1 0,1 0,0 0,0 0,0 0,-1 0,1 0,0 0,0 0,0 0,-1 0,1 0,25 0,-25 0,-1 0,-24 25,25-25,0 0,0 0,0 0,-1 0,1 0,0 0,25 0,-26 0,1 0,0 0,0 0,0 0,0 0,-1 0,1 0,0 0,0 0,0 0,-1 0,1 0,0 0,0 0,0 0,-1 0,1 0,0 0,0 0,0 0,-1 0,1 0,0 0,0 0,0 0,-1 0,1 0,0 0,0 0,0 0,-1 0,1 0,0 0,0 0,0 0,-1 0,26 0,-25 0,0 0,-1 0,1 0,0 0,0 0,0 0,0 0,-1 0,1 0,0 0,0 0,0 0,-1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5:16.1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1513 17140,'25'0,"0"0,0 0,0 0,-1 0,26 0,-25 0,24 0,-24 0,0 0,0 0,0 0,0 0,-1 0,1 0,-25-25,25 25,0 0,0 0,-1 0,-24-25,25 25,0 0,0 0,24 0,-24 0,0 0,0 0,0 0,-1 0,1 0,0 0,0 0,0 0,-1 0,1 0,0 0,0 0,0 0,-1 0,1 0,0 0,0 0,0 0,-1 0,1 0,0 0,0 0,0 0,-1 0,1 0,0 0,0 0,0 0,-1 0,1 0,0 0,0 0,0 0,0 0,-1 0,1 0,0 0,0 0,0 0,-1 0,1 0,0 0,0 0,0 0,-1 0,1 0,0 0,0-24,0 24,-1 0,1 0,0 0,0 0,0 0,-1 0,1 0,0 0,0 0,0 0,-1 0,1 0,0 0,0 0,0 0,24 0,-24 0,0 0,-25-25,25 25,-1 0,1 0,0 0,0 0,0 0,-25-25,25 25,-1 0,1 0,0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5:19.0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1588 17438,'25'0,"-1"0,1 0,0 0,0 0,0 0,-1 0,1 0,0 0,0 0,0 0,24 0,1 0,0 0,-1 0,-24 0,25 0,-26 0,1 0,0 0,0 0,0 0,-1 0,1 0,0 0,0 0,0 0,-1 0,1 0,0 0,25 0,-26 0,1 0,0 0,0 0,0 0,-1 0,1 0,0 0,0 0,24 0,-49-25,25 25,0 0,0 0,0 0,-1 0,-24-25,25 25,0 0,0 0,49 0,-24 0,-25 0,0 0,-1 0,1 0,0 0,0 0,0-25,-1 25,1 0,0 0,0 0,0 0,-1 0,1 0,0 0,0 0,0 0,-1 0,1 0,0 0,-25-25,25 25,0 0,-1 0,1 0,0 0,0 0,0 0,-1 0,1 0,0 0,0 0,0 0,-1 0,1 0,0 0,0 0,0 0,0 0,-1 0,1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5:22.3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5110 17537,'-25'0,"1"0,-1 0,0 0,0 0,0 0,0 0,1 0,-1 0,0 0,0 0,0 0,1 0,-1 0,0 0,0 0,0 0,1 0,-1 0,0 0,0 0,0 0,1 0,-1 0,0 0,0 0,0 0,1 0,-1 0,0 0,0 0,0 0,1 0,-1 0,0 0,0 0,0 0,1 0,-1 0,0 0,0 0,0 0,1 0,-1 0,0 0,0 0,0 0,0 0,1 0,-1 0,0 0,0 0,0 0,1 0,-1 0,0 0,0 0,0 0,1 0,-1 0,0 0,0 0,0 0,-24 0,24 0,0 0,0 0,1 0,-1 0,0 25,0-25,0 0,-24 0,24 0,25 25,-25-25,0 0,1 0,-1 0,0 0,0 0,0 0,1 0,24 24,-25-24,0 0,0 0,25 25,-25-25,0 0,1 0,-1 0,0 0,0 0,0 0,1 0,24 25,-25-25,0 0,0 0,0 0,1 0,-1 0,25 25,-25-25,0 0,0 0,1 0,-1 0,0 25,-25-25,26 0,-1 0,0 0,0 0,0 0,1 0,-1 0,0 0,0 24,0-24,1 0,-1 0,0 0,0 0,0 0,1 0,-1 0,0 0,0 0,0 0,1 0,-1 0,0 0,0 0,0 0,0 0,1 0,-1 0,-25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5:26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1687 17959,'25'0,"0"0,-1 0,1 0,0 0,0 0,0 0,0 0,-1 0,1 0,0 0,0 0,0 0,-1 0,1 0,0 0,0 0,0 0,-1 0,1 0,0 0,0 0,0 0,-1 0,1 0,0 0,0 0,0 0,-1 0,1 0,0 0,0 0,0 0,-1 0,1 0,0 0,0 0,0 0,-1 0,1 0,0 0,0 0,0 0,-1 0,-24-25,25 25,0 0,0 0,0 0,-1 0,1 0,0 0,-25-25,25 25,0 0,0 0,-1 0,1 0,0 0,0 0,0 0,-25-25,24 25,1 0,0 0,0 0,0 0,-1 0,1 0,0 0,0 0,0 0,-1 0,1 0,0 0,0 0,0 0,-1 0,1 0,0 0,0 0,0 0,-1 0,1 0,0 0,0 0,0 0,-1 0,1 0,0 0,0 0,0 0,-1 0,1 0,0 0,0 0,0 0,0 0,-1 0,1 0,0 0,0 0,0 0,-1 0,1 0,0 0,0 0,0 0,-1 0,1 0,0 0,0 0,0 0,-1 0,1 0,0 0,0 0,0 0,-1 0,1 0,0 0,0 0,0 0,-1 0,1 0,0 0,0 0,0 0,-1 0,1 0,0 0,0 0,0 0,-1 0,1 0,0 0,0 0,0 0,0 0,-1 0,1 0,0 0,0 0,0 0,-1 0,1 0,0 0,0 0,0 0,-1 0,1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5:29.0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2134 16991,'-25'0,"0"0,0 0,0 0,1 0,-1 0,0 0,0 0,0 0,1 0,-1 0,0 0,0 0,0 0,0 0,1 0,-1 0,0 0,0 0,0 0,1 0,-1 0,0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5:31.2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1786 17611,'-25'0,"1"0,24-24,0-1,-25 25,0 0,0 0,0 0,1 0,-1 0,25-25,-25 25,0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5:33.0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1836 17884,'-25'0,"0"0,0 0,1 0,-1 0,0 0,0 0,0 0,1 0,-1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6T23:32:11.9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4341 6028,'-25'0,"1"0,48 0,1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5:37.6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1563 18008,'25'0,"0"0,-1 0,1 0,0 0,0 0,0 0,-1 0,1 0,0 0,0 0,0 0,0 0,-25-25,24 25,1 0,0 0,0 0,0 0,-1 0,1 0,0 0,0 0,0 0,-1 0,1 0,0 0,0 0,0 0,-1 0,1 0,0 0,0 0,0 0,-1 0,1 0,0 0,0 0,0-24,-1 24,1 0,0 0,0 0,0 0,-1 0,1 0,0 0,0 0,0 0,-1 0,1 0,0 0,0 0,0 0,-1 0,1 0,0 0,0 0,0 0,0 0,-1 0,1 0,0 0,0 0,0 0,-1 0,1 0,0 0,0 0,0 0,-1 0,1 0,0 0,0 0,0 0,-1 0,1 0,0 0,0 0,0 0,-1 0,1 0,0 0,0 0,0 0,-1 0,1 0,0 0,0 0,0 0,-1 0,1 0,0 0,0 0,0 0,-1 0,1 0,0 0,0 0,0 0,0 0,-1 0,1 0,0 0,0 24,0-24,-1 0,1 0,0 0,0 0,0 0,-1 0,-24 25,25-25,0 0,0 0,0 0,-1 0,1 0,0 25,25-25,-26 0,1 0,25 0,-25 0,24 0,-24 0,0 0,0 0,-1 0,1 0,0 0,0 0,0 0,-1 0,1 0,0 0,0 0,0 0,0 0,-1 0,1 0,0 0,0 0,-25 25,25-25,-1 0,1 0,0 0,0 0,0 0,-1 0,1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5:52.9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4192 15503,'0'-25,"-24"25,-1 0,25-25,-25 25,0 0,0 0,1 0,-1 0,0 0,0 0,0 0,0 0,1 0,-1 0,0 0,0 0,0 0,1 0,-1 0,0 0,0 0,0 0,1 0,-1 0,0 0,0 0,0 0,25-24,-24 24,-1 0,0 0,0 0,0 0,1 0,-1 0,0 0,0 0,0 0,1 0,-1 0,0 0,0 0,0 0,1 0,-1 0,0 0,0 0,0 0,1 0,-1 0,0 0,0 0,0 0,0 0,1 0,-1 0,0 0,0 0,0 0,1 0,-1 0,0 0,0 0,0 0,1 0,-1 0,0 0,0 0,0 0,1 0,-1 0,0 0,0 0,0 0,1 0,-1 0,0 0,0 0,0 0,1 0,-1 0,0 0,0 0,0 0,1 0,-1 0,0 0,0 0,0 0,1 0,-1 0,0 0,0 0,0 0,1 0,-1 0,0 0,0 0,0 0,0 0,1 0,-1 0,0 0,0 0,0 0,25-25,-24 25,-1 0,0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5:55.3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1538 15032,'25'0,"0"0,0 0,-1 0,1 0,0 0,0 0,0 0,-1 0,1 0,0 0,0 0,0 0,0 0,-1 0,1 0,0 0,0 0,-25 24,25-24,-1 0,1 0,0 0,0 0,0 0,24 25,-24-25,0 0,0 0,-1 0,1 0,0 0,-25 25,25-25,0 0,-1 0,1 0,0 0,0 0,0 0,-25 25,24-25,1 0,0 0,0 0,0 0,-1 0,1 0,0 0,0 0,-25 25,25-25,-1 0,1 0,25 0,-25 0,-25 24,24-24,26 0,-25 0,0 0,0 0,-1 0,-24 25,25-25,0 0,0 0,0 0,-1 0,1 0,0 0,0 0,0 0,24 0,-24 0,0 0,0 0,-1 0,-24 25,25-25,0 0,0 0,0 0,-1 0,1 0,0 0,0 0,0 0,-1 0,1 0,0 0,0 0,24 0,-24 0,0 0,25 0,-26 0,1 0,0 0,0 0,0 0,0 0,-1 0,1 0,0 0,0 0,0 0,-1 0,1 0,0 0,0 0,0 0,-1 0,1 0,0 0,0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5:58.8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4192 15032,'-24'0,"-1"0,0 0,0 0,0 0,1 0,-1 0,0 0,0 0,0 0,0 0,25 24,-24-24,-1 0,0 0,0 0,25 25,-25-25,1 0,-1 0,0 0,25 25,-25-25,0 0,1 0,-1 0,0 0,0 0,0 0,1 0,-1 0,0 0,0 0,0 0,1 0,-1 0,0 0,0 0,25 25,-25-25,1 0,-1 0,0 0,0 0,0 0,1 0,-1 0,0 0,0 0,0 0,1 0,-1 0,0 0,0 0,0 0,0 0,1 0,-1 0,0 0,0 0,0 0,1 0,-1 0,0 0,0 0,0 0,1 0,-1 0,0 0,0 0,0 0,1 0,-1 0,0 0,0 0,0 0,1 0,-1 0,0 0,0 0,0 0,-24 0,24 0,0 0,0 0,1 0,-1 0,0 0,0 0,0 0,1 0,-1 0,0 0,0 0,0 0,1 0,-1 0,0 0,0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00.3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4242 15156,'25'0,"-25"-25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03.7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10890 15131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05.7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18356 15503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08.0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5507 15180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09.6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5507 15577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12.4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5457 16818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6T23:32:16.4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4416 7243,'-25'0,"0"0,0 0,0 0,-24 0,24 0,25-25,0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14.5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5457 17165,'25'0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15.9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5482 17512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17.9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5482 17884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19.9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16347 16669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22.1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13296 17090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23.4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16768 17438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24.5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17091 17934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27.5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5507 6995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29.0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15255 6970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31.6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5507 5135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6T23:32:20.1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4440 7665,'0'24,"0"1,0 0,-24-25,-1 25,25 0,25-25,-1 24,-48-24,-26 25,25-25,50 0,0 0,-50 0,-25 0,1 0,24 0,-25 0,26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6:32.7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13544 5085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4:28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1513 4366</inkml:trace>
  <inkml:trace contextRef="#ctx0" brushRef="#br0" timeOffset="111.0718">1513 4366</inkml:trace>
  <inkml:trace contextRef="#ctx0" brushRef="#br0" timeOffset="272.1804">1513 4366</inkml:trace>
  <inkml:trace contextRef="#ctx0" brushRef="#br0" timeOffset="446.214">1513 4366</inkml:trace>
  <inkml:trace contextRef="#ctx0" brushRef="#br0" timeOffset="681.6484">1513 4366</inkml:trace>
  <inkml:trace contextRef="#ctx0" brushRef="#br0" timeOffset="941.7708">1513 4366</inkml:trace>
  <inkml:trace contextRef="#ctx0" brushRef="#br0" timeOffset="15681.3848">1489 10170</inkml:trace>
  <inkml:trace contextRef="#ctx0" brushRef="#br0" timeOffset="15780.8884">1489 10170</inkml:trace>
  <inkml:trace contextRef="#ctx0" brushRef="#br0" timeOffset="15928.7442">1489 10170</inkml:trace>
  <inkml:trace contextRef="#ctx0" brushRef="#br0" timeOffset="16201.4335">1489 10170</inkml:trace>
  <inkml:trace contextRef="#ctx0" brushRef="#br0" timeOffset="18158.9925">1489 10567</inkml:trace>
  <inkml:trace contextRef="#ctx0" brushRef="#br0" timeOffset="18356.5987">1489 10567</inkml:trace>
  <inkml:trace contextRef="#ctx0" brushRef="#br0" timeOffset="18976.2376">1489 10567</inkml:trace>
  <inkml:trace contextRef="#ctx0" brushRef="#br0" timeOffset="19062.745">1489 10567</inkml:trace>
  <inkml:trace contextRef="#ctx0" brushRef="#br0" timeOffset="19334.6024">1489 10567</inkml:trace>
  <inkml:trace contextRef="#ctx0" brushRef="#br0" timeOffset="21997.1326">1513 10170</inkml:trace>
  <inkml:trace contextRef="#ctx0" brushRef="#br0" timeOffset="22195.154">1513 10170</inkml:trace>
  <inkml:trace contextRef="#ctx0" brushRef="#br0" timeOffset="24906.4764">1489 10567</inkml:trace>
  <inkml:trace contextRef="#ctx0" brushRef="#br0" timeOffset="25105.1568">1489 10567</inkml:trace>
  <inkml:trace contextRef="#ctx0" brushRef="#br0" timeOffset="30391.7083">1489 11609</inkml:trace>
  <inkml:trace contextRef="#ctx0" brushRef="#br0" timeOffset="30465.541">1489 11609</inkml:trace>
  <inkml:trace contextRef="#ctx0" brushRef="#br0" timeOffset="30749.6853">1489 11609</inkml:trace>
  <inkml:trace contextRef="#ctx0" brushRef="#br0" timeOffset="32470.5867">1538 11633</inkml:trace>
  <inkml:trace contextRef="#ctx0" brushRef="#br0" timeOffset="32656.7605">1538 11633</inkml:trace>
  <inkml:trace contextRef="#ctx0" brushRef="#br0" timeOffset="34216.9612">1538 11609</inkml:trace>
  <inkml:trace contextRef="#ctx0" brushRef="#br0" timeOffset="36605.1532">1513 12030</inkml:trace>
  <inkml:trace contextRef="#ctx0" brushRef="#br0" timeOffset="36706.1773">1513 12030</inkml:trace>
  <inkml:trace contextRef="#ctx0" brushRef="#br0" timeOffset="36964.4254">1513 12030</inkml:trace>
  <inkml:trace contextRef="#ctx0" brushRef="#br0" timeOffset="39304.1408">1538 12005</inkml:trace>
  <inkml:trace contextRef="#ctx0" brushRef="#br0" timeOffset="39390.9906">1538 12005</inkml:trace>
  <inkml:trace contextRef="#ctx0" brushRef="#br0" timeOffset="39663.7248">1538 12005</inkml:trace>
  <inkml:trace contextRef="#ctx0" brushRef="#br0" timeOffset="41496.8925">1538 12005</inkml:trace>
  <inkml:trace contextRef="#ctx0" brushRef="#br0" timeOffset="44429.5393">1489 12774</inkml:trace>
  <inkml:trace contextRef="#ctx0" brushRef="#br0" timeOffset="44517.1328">1489 12774</inkml:trace>
  <inkml:trace contextRef="#ctx0" brushRef="#br0" timeOffset="44677.4422">1489 12774</inkml:trace>
  <inkml:trace contextRef="#ctx0" brushRef="#br0" timeOffset="44839.2862">1489 12774</inkml:trace>
  <inkml:trace contextRef="#ctx0" brushRef="#br0" timeOffset="45012.8384">1489 12774</inkml:trace>
  <inkml:trace contextRef="#ctx0" brushRef="#br0" timeOffset="45272.5215">1489 12774</inkml:trace>
  <inkml:trace contextRef="#ctx0" brushRef="#br0" timeOffset="47959.2542">1513 12774</inkml:trace>
  <inkml:trace contextRef="#ctx0" brushRef="#br0" timeOffset="48158.8335">1513 12774</inkml:trace>
  <inkml:trace contextRef="#ctx0" brushRef="#br0" timeOffset="51513.9256">1513 13196</inkml:trace>
  <inkml:trace contextRef="#ctx0" brushRef="#br0" timeOffset="51612.6996">1513 13196</inkml:trace>
  <inkml:trace contextRef="#ctx0" brushRef="#br0" timeOffset="51773.4052">1513 13196</inkml:trace>
  <inkml:trace contextRef="#ctx0" brushRef="#br0" timeOffset="51946.379">1513 13196</inkml:trace>
  <inkml:trace contextRef="#ctx0" brushRef="#br0" timeOffset="52193.2215">1513 13196</inkml:trace>
  <inkml:trace contextRef="#ctx0" brushRef="#br0" timeOffset="54385.1735">1464 13643</inkml:trace>
  <inkml:trace contextRef="#ctx0" brushRef="#br0" timeOffset="54472.9844">1464 13643</inkml:trace>
  <inkml:trace contextRef="#ctx0" brushRef="#br0" timeOffset="54633.4052">1464 13643</inkml:trace>
  <inkml:trace contextRef="#ctx0" brushRef="#br0" timeOffset="54807.013">1464 13643</inkml:trace>
  <inkml:trace contextRef="#ctx0" brushRef="#br0" timeOffset="54967.9026">1464 13643</inkml:trace>
  <inkml:trace contextRef="#ctx0" brushRef="#br0" timeOffset="55240.4546">1464 13643</inkml:trace>
  <inkml:trace contextRef="#ctx0" brushRef="#br0" timeOffset="57172.8068">1489 14387</inkml:trace>
  <inkml:trace contextRef="#ctx0" brushRef="#br0" timeOffset="57271.0513">1489 14387</inkml:trace>
  <inkml:trace contextRef="#ctx0" brushRef="#br0" timeOffset="57431.899">1489 14387</inkml:trace>
  <inkml:trace contextRef="#ctx0" brushRef="#br0" timeOffset="57617.9971">1489 14387</inkml:trace>
  <inkml:trace contextRef="#ctx0" brushRef="#br0" timeOffset="57791.1396">1489 14387</inkml:trace>
  <inkml:trace contextRef="#ctx0" brushRef="#br0" timeOffset="57951.7226">1489 14387</inkml:trace>
  <inkml:trace contextRef="#ctx0" brushRef="#br0" timeOffset="58113.0518">1489 14387</inkml:trace>
  <inkml:trace contextRef="#ctx0" brushRef="#br0" timeOffset="58397.1691">1489 14387</inkml:trace>
  <inkml:trace contextRef="#ctx0" brushRef="#br0" timeOffset="59957.922">1489 14784</inkml:trace>
  <inkml:trace contextRef="#ctx0" brushRef="#br0" timeOffset="60044.148">1489 14784</inkml:trace>
  <inkml:trace contextRef="#ctx0" brushRef="#br0" timeOffset="60316.1633">1489 14784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18.4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14189 4316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20.3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14164 4762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22.6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14164 5283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24.5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14164 5779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26.2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14164 6325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28.5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14139 6921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30.0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14189 7466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31.2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14189 7962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6T23:32:23.5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4440 8409,'-24'0,"-1"0,0 0,0 0,-24 0,24 0,0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33.0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14164 8458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35.4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14189 8930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38.5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14164 9426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40.8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14164 9922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42.5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14164 10492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44.2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14164 10939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47.0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14139 11559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49.0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14139 12055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51.7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14139 12526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53.8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14164 13022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6T23:32:25.9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4465 9004,'-25'0,"1"0,-1 0,0 0,0 0,0 0,1 0,-1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55.4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14139 13469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58.3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14139 14039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8:59.8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14164 14610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9:01.7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14114 15106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9:02.9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14139 15553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9:04.3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14164 16173,'0'-25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9:05.8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14139 16694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9:07.7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14139 17140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9:09.0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14139 17711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9:10.7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14089 18182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2-02T16:26:08.9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22721 7169,'25'0,"25"0,-1 0,-24 0,25 0,-25 0,-1 0,1 0,0 0,0 0,0 0,0 0,24 0,-24 0,25 0,-26 0,1 0,0 0,0-25,0 25,-1 0,1 0,0 0,0-25,24 0,-24 25,0 0,25 0,-26-25,-24 1,50 24,-25 0,-25-25,25 25,-1 0,1 0,0 0,0 0,0 0,-1 0,1 0,-25 25,25-25,0 0,-25 24,25-24,-1 0,1 0,0 0,-25 25,25-25,0 0,0 0,-1 0,1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5-11-23T23:49:12.5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14139 18628,'-25'0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C16F62A-4F95-4B85-8822-2915209ED1DB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DA1A3EC-C702-4668-87F7-53EBE243067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F62A-4F95-4B85-8822-2915209ED1DB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A3EC-C702-4668-87F7-53EBE24306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F62A-4F95-4B85-8822-2915209ED1DB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A3EC-C702-4668-87F7-53EBE24306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C16F62A-4F95-4B85-8822-2915209ED1DB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A1A3EC-C702-4668-87F7-53EBE243067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C16F62A-4F95-4B85-8822-2915209ED1DB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A1A3EC-C702-4668-87F7-53EBE243067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F62A-4F95-4B85-8822-2915209ED1DB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A3EC-C702-4668-87F7-53EBE243067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F62A-4F95-4B85-8822-2915209ED1DB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A3EC-C702-4668-87F7-53EBE243067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16F62A-4F95-4B85-8822-2915209ED1DB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A1A3EC-C702-4668-87F7-53EBE243067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F62A-4F95-4B85-8822-2915209ED1DB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A3EC-C702-4668-87F7-53EBE24306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C16F62A-4F95-4B85-8822-2915209ED1DB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A1A3EC-C702-4668-87F7-53EBE2430671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16F62A-4F95-4B85-8822-2915209ED1DB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A1A3EC-C702-4668-87F7-53EBE2430671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C16F62A-4F95-4B85-8822-2915209ED1DB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A1A3EC-C702-4668-87F7-53EBE243067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8.emf"/><Relationship Id="rId42" Type="http://schemas.openxmlformats.org/officeDocument/2006/relationships/customXml" Target="../ink/ink21.xml"/><Relationship Id="rId47" Type="http://schemas.openxmlformats.org/officeDocument/2006/relationships/image" Target="../media/image24.emf"/><Relationship Id="rId50" Type="http://schemas.openxmlformats.org/officeDocument/2006/relationships/image" Target="../media/image25.emf"/><Relationship Id="rId55" Type="http://schemas.openxmlformats.org/officeDocument/2006/relationships/customXml" Target="../ink/ink28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emf"/><Relationship Id="rId46" Type="http://schemas.openxmlformats.org/officeDocument/2006/relationships/customXml" Target="../ink/ink23.xml"/><Relationship Id="rId2" Type="http://schemas.openxmlformats.org/officeDocument/2006/relationships/image" Target="../media/image2.png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29" Type="http://schemas.openxmlformats.org/officeDocument/2006/relationships/customXml" Target="../ink/ink14.xml"/><Relationship Id="rId41" Type="http://schemas.openxmlformats.org/officeDocument/2006/relationships/image" Target="../media/image21.emf"/><Relationship Id="rId5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24" Type="http://schemas.openxmlformats.org/officeDocument/2006/relationships/image" Target="../media/image13.emf"/><Relationship Id="rId32" Type="http://schemas.openxmlformats.org/officeDocument/2006/relationships/image" Target="../media/image17.emf"/><Relationship Id="rId37" Type="http://schemas.openxmlformats.org/officeDocument/2006/relationships/customXml" Target="../ink/ink18.xml"/><Relationship Id="rId40" Type="http://schemas.openxmlformats.org/officeDocument/2006/relationships/customXml" Target="../ink/ink20.xml"/><Relationship Id="rId45" Type="http://schemas.openxmlformats.org/officeDocument/2006/relationships/image" Target="../media/image23.emf"/><Relationship Id="rId53" Type="http://schemas.openxmlformats.org/officeDocument/2006/relationships/customXml" Target="../ink/ink27.xml"/><Relationship Id="rId58" Type="http://schemas.openxmlformats.org/officeDocument/2006/relationships/image" Target="../media/image29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emf"/><Relationship Id="rId36" Type="http://schemas.openxmlformats.org/officeDocument/2006/relationships/image" Target="../media/image19.emf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6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52" Type="http://schemas.openxmlformats.org/officeDocument/2006/relationships/image" Target="../media/image26.emf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customXml" Target="../ink/ink13.xml"/><Relationship Id="rId30" Type="http://schemas.openxmlformats.org/officeDocument/2006/relationships/image" Target="../media/image16.emf"/><Relationship Id="rId35" Type="http://schemas.openxmlformats.org/officeDocument/2006/relationships/customXml" Target="../ink/ink17.xml"/><Relationship Id="rId43" Type="http://schemas.openxmlformats.org/officeDocument/2006/relationships/image" Target="../media/image22.emf"/><Relationship Id="rId48" Type="http://schemas.openxmlformats.org/officeDocument/2006/relationships/customXml" Target="../ink/ink24.xml"/><Relationship Id="rId56" Type="http://schemas.openxmlformats.org/officeDocument/2006/relationships/image" Target="../media/image28.emf"/><Relationship Id="rId8" Type="http://schemas.openxmlformats.org/officeDocument/2006/relationships/image" Target="../media/image5.emf"/><Relationship Id="rId51" Type="http://schemas.openxmlformats.org/officeDocument/2006/relationships/customXml" Target="../ink/ink26.xml"/><Relationship Id="rId3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.xml"/><Relationship Id="rId18" Type="http://schemas.openxmlformats.org/officeDocument/2006/relationships/image" Target="../media/image110.emf"/><Relationship Id="rId26" Type="http://schemas.openxmlformats.org/officeDocument/2006/relationships/image" Target="../media/image150.emf"/><Relationship Id="rId39" Type="http://schemas.openxmlformats.org/officeDocument/2006/relationships/customXml" Target="../ink/ink49.xml"/><Relationship Id="rId3" Type="http://schemas.openxmlformats.org/officeDocument/2006/relationships/customXml" Target="../ink/ink30.xml"/><Relationship Id="rId21" Type="http://schemas.openxmlformats.org/officeDocument/2006/relationships/customXml" Target="../ink/ink39.xml"/><Relationship Id="rId34" Type="http://schemas.openxmlformats.org/officeDocument/2006/relationships/image" Target="../media/image190.emf"/><Relationship Id="rId42" Type="http://schemas.openxmlformats.org/officeDocument/2006/relationships/customXml" Target="../ink/ink51.xml"/><Relationship Id="rId47" Type="http://schemas.openxmlformats.org/officeDocument/2006/relationships/customXml" Target="../ink/ink56.xml"/><Relationship Id="rId50" Type="http://schemas.openxmlformats.org/officeDocument/2006/relationships/customXml" Target="../ink/ink59.xml"/><Relationship Id="rId7" Type="http://schemas.openxmlformats.org/officeDocument/2006/relationships/customXml" Target="../ink/ink32.xml"/><Relationship Id="rId12" Type="http://schemas.openxmlformats.org/officeDocument/2006/relationships/image" Target="../media/image80.emf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33" Type="http://schemas.openxmlformats.org/officeDocument/2006/relationships/customXml" Target="../ink/ink45.xml"/><Relationship Id="rId38" Type="http://schemas.openxmlformats.org/officeDocument/2006/relationships/customXml" Target="../ink/ink48.xml"/><Relationship Id="rId46" Type="http://schemas.openxmlformats.org/officeDocument/2006/relationships/customXml" Target="../ink/ink55.xml"/><Relationship Id="rId2" Type="http://schemas.openxmlformats.org/officeDocument/2006/relationships/image" Target="../media/image3.png"/><Relationship Id="rId16" Type="http://schemas.openxmlformats.org/officeDocument/2006/relationships/image" Target="../media/image100.emf"/><Relationship Id="rId20" Type="http://schemas.openxmlformats.org/officeDocument/2006/relationships/image" Target="../media/image120.emf"/><Relationship Id="rId29" Type="http://schemas.openxmlformats.org/officeDocument/2006/relationships/customXml" Target="../ink/ink43.xml"/><Relationship Id="rId41" Type="http://schemas.openxmlformats.org/officeDocument/2006/relationships/image" Target="../media/image2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11" Type="http://schemas.openxmlformats.org/officeDocument/2006/relationships/customXml" Target="../ink/ink34.xml"/><Relationship Id="rId24" Type="http://schemas.openxmlformats.org/officeDocument/2006/relationships/image" Target="../media/image140.emf"/><Relationship Id="rId32" Type="http://schemas.openxmlformats.org/officeDocument/2006/relationships/image" Target="../media/image180.emf"/><Relationship Id="rId37" Type="http://schemas.openxmlformats.org/officeDocument/2006/relationships/customXml" Target="../ink/ink47.xml"/><Relationship Id="rId40" Type="http://schemas.openxmlformats.org/officeDocument/2006/relationships/customXml" Target="../ink/ink50.xml"/><Relationship Id="rId45" Type="http://schemas.openxmlformats.org/officeDocument/2006/relationships/customXml" Target="../ink/ink54.xml"/><Relationship Id="rId53" Type="http://schemas.openxmlformats.org/officeDocument/2006/relationships/image" Target="../media/image31.emf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28" Type="http://schemas.openxmlformats.org/officeDocument/2006/relationships/image" Target="../media/image160.emf"/><Relationship Id="rId36" Type="http://schemas.openxmlformats.org/officeDocument/2006/relationships/image" Target="../media/image200.emf"/><Relationship Id="rId49" Type="http://schemas.openxmlformats.org/officeDocument/2006/relationships/customXml" Target="../ink/ink58.xml"/><Relationship Id="rId10" Type="http://schemas.openxmlformats.org/officeDocument/2006/relationships/image" Target="../media/image70.emf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4" Type="http://schemas.openxmlformats.org/officeDocument/2006/relationships/customXml" Target="../ink/ink53.xml"/><Relationship Id="rId52" Type="http://schemas.openxmlformats.org/officeDocument/2006/relationships/customXml" Target="../ink/ink61.xml"/><Relationship Id="rId4" Type="http://schemas.openxmlformats.org/officeDocument/2006/relationships/image" Target="../media/image40.emf"/><Relationship Id="rId9" Type="http://schemas.openxmlformats.org/officeDocument/2006/relationships/customXml" Target="../ink/ink33.xml"/><Relationship Id="rId14" Type="http://schemas.openxmlformats.org/officeDocument/2006/relationships/image" Target="../media/image90.emf"/><Relationship Id="rId22" Type="http://schemas.openxmlformats.org/officeDocument/2006/relationships/image" Target="../media/image130.emf"/><Relationship Id="rId27" Type="http://schemas.openxmlformats.org/officeDocument/2006/relationships/customXml" Target="../ink/ink42.xml"/><Relationship Id="rId30" Type="http://schemas.openxmlformats.org/officeDocument/2006/relationships/image" Target="../media/image170.emf"/><Relationship Id="rId35" Type="http://schemas.openxmlformats.org/officeDocument/2006/relationships/customXml" Target="../ink/ink46.xml"/><Relationship Id="rId43" Type="http://schemas.openxmlformats.org/officeDocument/2006/relationships/customXml" Target="../ink/ink52.xml"/><Relationship Id="rId48" Type="http://schemas.openxmlformats.org/officeDocument/2006/relationships/customXml" Target="../ink/ink57.xml"/><Relationship Id="rId8" Type="http://schemas.openxmlformats.org/officeDocument/2006/relationships/image" Target="../media/image60.emf"/><Relationship Id="rId51" Type="http://schemas.openxmlformats.org/officeDocument/2006/relationships/customXml" Target="../ink/ink6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customXml" Target="../ink/ink70.xml"/><Relationship Id="rId18" Type="http://schemas.openxmlformats.org/officeDocument/2006/relationships/customXml" Target="../ink/ink75.xml"/><Relationship Id="rId26" Type="http://schemas.openxmlformats.org/officeDocument/2006/relationships/customXml" Target="../ink/ink83.xml"/><Relationship Id="rId3" Type="http://schemas.openxmlformats.org/officeDocument/2006/relationships/customXml" Target="../ink/ink62.xml"/><Relationship Id="rId21" Type="http://schemas.openxmlformats.org/officeDocument/2006/relationships/customXml" Target="../ink/ink78.xml"/><Relationship Id="rId34" Type="http://schemas.openxmlformats.org/officeDocument/2006/relationships/image" Target="../media/image240.emf"/><Relationship Id="rId7" Type="http://schemas.openxmlformats.org/officeDocument/2006/relationships/customXml" Target="../ink/ink64.xml"/><Relationship Id="rId12" Type="http://schemas.openxmlformats.org/officeDocument/2006/relationships/customXml" Target="../ink/ink69.xml"/><Relationship Id="rId17" Type="http://schemas.openxmlformats.org/officeDocument/2006/relationships/customXml" Target="../ink/ink74.xml"/><Relationship Id="rId25" Type="http://schemas.openxmlformats.org/officeDocument/2006/relationships/customXml" Target="../ink/ink82.xml"/><Relationship Id="rId33" Type="http://schemas.openxmlformats.org/officeDocument/2006/relationships/customXml" Target="../ink/ink89.xml"/><Relationship Id="rId2" Type="http://schemas.openxmlformats.org/officeDocument/2006/relationships/image" Target="../media/image4.png"/><Relationship Id="rId16" Type="http://schemas.openxmlformats.org/officeDocument/2006/relationships/customXml" Target="../ink/ink73.xml"/><Relationship Id="rId20" Type="http://schemas.openxmlformats.org/officeDocument/2006/relationships/customXml" Target="../ink/ink77.xml"/><Relationship Id="rId29" Type="http://schemas.openxmlformats.org/officeDocument/2006/relationships/image" Target="../media/image2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emf"/><Relationship Id="rId11" Type="http://schemas.openxmlformats.org/officeDocument/2006/relationships/customXml" Target="../ink/ink68.xml"/><Relationship Id="rId24" Type="http://schemas.openxmlformats.org/officeDocument/2006/relationships/customXml" Target="../ink/ink81.xml"/><Relationship Id="rId32" Type="http://schemas.openxmlformats.org/officeDocument/2006/relationships/customXml" Target="../ink/ink88.xml"/><Relationship Id="rId5" Type="http://schemas.openxmlformats.org/officeDocument/2006/relationships/customXml" Target="../ink/ink63.xml"/><Relationship Id="rId15" Type="http://schemas.openxmlformats.org/officeDocument/2006/relationships/customXml" Target="../ink/ink72.xml"/><Relationship Id="rId23" Type="http://schemas.openxmlformats.org/officeDocument/2006/relationships/customXml" Target="../ink/ink80.xml"/><Relationship Id="rId28" Type="http://schemas.openxmlformats.org/officeDocument/2006/relationships/customXml" Target="../ink/ink85.xml"/><Relationship Id="rId36" Type="http://schemas.openxmlformats.org/officeDocument/2006/relationships/image" Target="../media/image250.emf"/><Relationship Id="rId10" Type="http://schemas.openxmlformats.org/officeDocument/2006/relationships/customXml" Target="../ink/ink67.xml"/><Relationship Id="rId19" Type="http://schemas.openxmlformats.org/officeDocument/2006/relationships/customXml" Target="../ink/ink76.xml"/><Relationship Id="rId31" Type="http://schemas.openxmlformats.org/officeDocument/2006/relationships/customXml" Target="../ink/ink87.xml"/><Relationship Id="rId4" Type="http://schemas.openxmlformats.org/officeDocument/2006/relationships/image" Target="../media/image200.emf"/><Relationship Id="rId9" Type="http://schemas.openxmlformats.org/officeDocument/2006/relationships/customXml" Target="../ink/ink66.xml"/><Relationship Id="rId14" Type="http://schemas.openxmlformats.org/officeDocument/2006/relationships/customXml" Target="../ink/ink71.xml"/><Relationship Id="rId22" Type="http://schemas.openxmlformats.org/officeDocument/2006/relationships/customXml" Target="../ink/ink79.xml"/><Relationship Id="rId27" Type="http://schemas.openxmlformats.org/officeDocument/2006/relationships/customXml" Target="../ink/ink84.xml"/><Relationship Id="rId30" Type="http://schemas.openxmlformats.org/officeDocument/2006/relationships/customXml" Target="../ink/ink86.xml"/><Relationship Id="rId35" Type="http://schemas.openxmlformats.org/officeDocument/2006/relationships/customXml" Target="../ink/ink9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Analytics on Large Scale Call-Log Dataset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</a:t>
            </a:r>
            <a:r>
              <a:rPr lang="en-IN" sz="1600" dirty="0" smtClean="0"/>
              <a:t>BHISHEK </a:t>
            </a:r>
            <a:r>
              <a:rPr lang="en-IN" dirty="0" smtClean="0"/>
              <a:t>G</a:t>
            </a:r>
            <a:r>
              <a:rPr lang="en-IN" sz="1600" dirty="0" smtClean="0"/>
              <a:t>ARAI</a:t>
            </a:r>
          </a:p>
          <a:p>
            <a:r>
              <a:rPr lang="en-IN" sz="1600" dirty="0" smtClean="0"/>
              <a:t>C</a:t>
            </a:r>
            <a:r>
              <a:rPr lang="en-IN" sz="1400" dirty="0" smtClean="0"/>
              <a:t>ARNEGIE </a:t>
            </a:r>
            <a:r>
              <a:rPr lang="en-IN" sz="1600" dirty="0" smtClean="0"/>
              <a:t>M</a:t>
            </a:r>
            <a:r>
              <a:rPr lang="en-IN" sz="1400" dirty="0" smtClean="0"/>
              <a:t>ELLON </a:t>
            </a:r>
            <a:r>
              <a:rPr lang="en-IN" sz="1600" dirty="0" smtClean="0"/>
              <a:t>U</a:t>
            </a:r>
            <a:r>
              <a:rPr lang="en-IN" sz="1400" dirty="0" smtClean="0"/>
              <a:t>NIVERSITY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214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Input Dataset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</a:t>
            </a:r>
            <a:r>
              <a:rPr lang="en-IN" sz="1600" dirty="0" smtClean="0"/>
              <a:t>CHEMA </a:t>
            </a:r>
            <a:r>
              <a:rPr lang="en-IN" dirty="0" smtClean="0"/>
              <a:t>D</a:t>
            </a:r>
            <a:r>
              <a:rPr lang="en-IN" sz="1600" dirty="0" smtClean="0"/>
              <a:t>ESIGN</a:t>
            </a:r>
          </a:p>
          <a:p>
            <a:pPr lvl="1"/>
            <a:r>
              <a:rPr lang="en-IN" i="1" u="sng" dirty="0" smtClean="0"/>
              <a:t>Customer Schema (P.K.-cust_id)</a:t>
            </a:r>
          </a:p>
          <a:p>
            <a:pPr lvl="2"/>
            <a:r>
              <a:rPr lang="en-IN" dirty="0" smtClean="0"/>
              <a:t>Consists of customer details like </a:t>
            </a:r>
            <a:r>
              <a:rPr lang="en-IN" dirty="0" err="1" smtClean="0"/>
              <a:t>cust_indx</a:t>
            </a:r>
            <a:r>
              <a:rPr lang="en-IN" dirty="0" smtClean="0"/>
              <a:t>,  cust_id,</a:t>
            </a:r>
          </a:p>
          <a:p>
            <a:pPr marL="731520" lvl="2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cust_isdn</a:t>
            </a:r>
            <a:r>
              <a:rPr lang="en-IN" dirty="0" smtClean="0"/>
              <a:t>, </a:t>
            </a:r>
            <a:r>
              <a:rPr lang="en-IN" dirty="0" err="1" smtClean="0"/>
              <a:t>cust_imsi</a:t>
            </a:r>
            <a:r>
              <a:rPr lang="en-IN" dirty="0" smtClean="0"/>
              <a:t>, </a:t>
            </a:r>
            <a:r>
              <a:rPr lang="en-IN" dirty="0" err="1" smtClean="0"/>
              <a:t>cust_imei</a:t>
            </a:r>
            <a:r>
              <a:rPr lang="en-IN" dirty="0"/>
              <a:t> </a:t>
            </a:r>
            <a:endParaRPr lang="en-IN" dirty="0" smtClean="0"/>
          </a:p>
          <a:p>
            <a:pPr lvl="2"/>
            <a:r>
              <a:rPr lang="en-IN" dirty="0" smtClean="0"/>
              <a:t>This is the base table that connects the other schemas</a:t>
            </a:r>
          </a:p>
          <a:p>
            <a:pPr lvl="1"/>
            <a:r>
              <a:rPr lang="en-IN" i="1" u="sng" dirty="0" smtClean="0"/>
              <a:t>Call_log Schema (F.K.-cust_id, </a:t>
            </a:r>
            <a:r>
              <a:rPr lang="en-IN" i="1" u="sng" dirty="0" err="1" smtClean="0"/>
              <a:t>crspndt_id</a:t>
            </a:r>
            <a:r>
              <a:rPr lang="en-IN" i="1" u="sng" dirty="0" smtClean="0"/>
              <a:t>, n/</a:t>
            </a:r>
            <a:r>
              <a:rPr lang="en-IN" i="1" u="sng" dirty="0" err="1" smtClean="0"/>
              <a:t>w_id</a:t>
            </a:r>
            <a:r>
              <a:rPr lang="en-IN" i="1" u="sng" dirty="0" smtClean="0"/>
              <a:t>)</a:t>
            </a:r>
          </a:p>
          <a:p>
            <a:pPr lvl="2"/>
            <a:r>
              <a:rPr lang="en-IN" dirty="0" smtClean="0"/>
              <a:t>Relevant details about a particular call between two customers i.e. </a:t>
            </a:r>
            <a:r>
              <a:rPr lang="en-IN" dirty="0" err="1" smtClean="0"/>
              <a:t>call_time</a:t>
            </a:r>
            <a:r>
              <a:rPr lang="en-IN" dirty="0" smtClean="0"/>
              <a:t>, </a:t>
            </a:r>
            <a:r>
              <a:rPr lang="en-IN" dirty="0" err="1" smtClean="0"/>
              <a:t>call_date</a:t>
            </a:r>
            <a:r>
              <a:rPr lang="en-IN" dirty="0" smtClean="0"/>
              <a:t>, </a:t>
            </a:r>
            <a:r>
              <a:rPr lang="en-IN" dirty="0" err="1" smtClean="0"/>
              <a:t>call_duration</a:t>
            </a:r>
            <a:r>
              <a:rPr lang="en-IN" dirty="0" smtClean="0"/>
              <a:t> etc.</a:t>
            </a:r>
          </a:p>
          <a:p>
            <a:pPr lvl="1"/>
            <a:r>
              <a:rPr lang="en-IN" i="1" u="sng" dirty="0" smtClean="0"/>
              <a:t>Correspondents Schema (P.K.-</a:t>
            </a:r>
            <a:r>
              <a:rPr lang="en-IN" i="1" u="sng" dirty="0" err="1" smtClean="0"/>
              <a:t>crspndt_id</a:t>
            </a:r>
            <a:r>
              <a:rPr lang="en-IN" i="1" u="sng" dirty="0" smtClean="0"/>
              <a:t>)</a:t>
            </a:r>
          </a:p>
          <a:p>
            <a:pPr lvl="2"/>
            <a:r>
              <a:rPr lang="en-IN" dirty="0" smtClean="0"/>
              <a:t>Details of the correspondents/network operators like </a:t>
            </a:r>
            <a:r>
              <a:rPr lang="en-IN" dirty="0" err="1" smtClean="0"/>
              <a:t>crspndt_id</a:t>
            </a:r>
            <a:r>
              <a:rPr lang="en-IN" dirty="0" smtClean="0"/>
              <a:t>, </a:t>
            </a:r>
            <a:r>
              <a:rPr lang="en-IN" dirty="0" err="1" smtClean="0"/>
              <a:t>crspndt_code</a:t>
            </a:r>
            <a:r>
              <a:rPr lang="en-IN" dirty="0" smtClean="0"/>
              <a:t>, </a:t>
            </a:r>
            <a:r>
              <a:rPr lang="en-IN" dirty="0" err="1" smtClean="0"/>
              <a:t>crspndt_isdn</a:t>
            </a:r>
            <a:r>
              <a:rPr lang="en-IN" dirty="0" smtClean="0"/>
              <a:t> etc.</a:t>
            </a:r>
          </a:p>
          <a:p>
            <a:pPr lvl="1"/>
            <a:r>
              <a:rPr lang="en-IN" i="1" u="sng" dirty="0" smtClean="0"/>
              <a:t>Network Schema</a:t>
            </a:r>
            <a:r>
              <a:rPr lang="en-IN" i="1" u="sng" dirty="0"/>
              <a:t>(P.K</a:t>
            </a:r>
            <a:r>
              <a:rPr lang="en-IN" i="1" u="sng" dirty="0" smtClean="0"/>
              <a:t>.-n/</a:t>
            </a:r>
            <a:r>
              <a:rPr lang="en-IN" i="1" u="sng" dirty="0" err="1" smtClean="0"/>
              <a:t>w_id</a:t>
            </a:r>
            <a:r>
              <a:rPr lang="en-IN" i="1" u="sng" dirty="0" smtClean="0"/>
              <a:t>)</a:t>
            </a:r>
            <a:endParaRPr lang="en-IN" dirty="0" smtClean="0"/>
          </a:p>
          <a:p>
            <a:pPr lvl="2"/>
            <a:r>
              <a:rPr lang="en-IN" dirty="0" smtClean="0"/>
              <a:t>Details of the network parameters like </a:t>
            </a:r>
            <a:r>
              <a:rPr lang="en-IN" dirty="0" err="1" smtClean="0"/>
              <a:t>physical_n</a:t>
            </a:r>
            <a:r>
              <a:rPr lang="en-IN" dirty="0" smtClean="0"/>
              <a:t>/</a:t>
            </a:r>
            <a:r>
              <a:rPr lang="en-IN" dirty="0" err="1" smtClean="0"/>
              <a:t>w_id</a:t>
            </a:r>
            <a:r>
              <a:rPr lang="en-IN" dirty="0" smtClean="0"/>
              <a:t>,</a:t>
            </a:r>
          </a:p>
          <a:p>
            <a:pPr marL="731520" lvl="2" indent="0">
              <a:buNone/>
            </a:pPr>
            <a:r>
              <a:rPr lang="en-IN" dirty="0" smtClean="0"/>
              <a:t> 	</a:t>
            </a:r>
            <a:r>
              <a:rPr lang="en-IN" dirty="0" err="1" smtClean="0"/>
              <a:t>physical_n</a:t>
            </a:r>
            <a:r>
              <a:rPr lang="en-IN" dirty="0" smtClean="0"/>
              <a:t>/</a:t>
            </a:r>
            <a:r>
              <a:rPr lang="en-IN" dirty="0" err="1" smtClean="0"/>
              <a:t>w_addr</a:t>
            </a:r>
            <a:r>
              <a:rPr lang="en-IN" dirty="0" smtClean="0"/>
              <a:t>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9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Snapshot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873752"/>
          </a:xfrm>
        </p:spPr>
        <p:txBody>
          <a:bodyPr/>
          <a:lstStyle/>
          <a:p>
            <a:r>
              <a:rPr lang="en-IN" dirty="0" smtClean="0"/>
              <a:t>Schemas</a:t>
            </a:r>
          </a:p>
          <a:p>
            <a:pPr lvl="1"/>
            <a:r>
              <a:rPr lang="en-IN" dirty="0" smtClean="0"/>
              <a:t>Customer	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r>
              <a:rPr lang="en-IN" dirty="0" smtClean="0"/>
              <a:t>Call_log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r>
              <a:rPr lang="en-IN" dirty="0" smtClean="0"/>
              <a:t>Correspondent                             Network_log           </a:t>
            </a:r>
          </a:p>
          <a:p>
            <a:pPr marL="365760" lvl="1" indent="0">
              <a:buNone/>
            </a:pPr>
            <a:r>
              <a:rPr lang="en-IN" dirty="0" smtClean="0"/>
              <a:t>                                               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08" y="3501008"/>
            <a:ext cx="64103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08" y="4581128"/>
            <a:ext cx="32051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3751"/>
            <a:ext cx="15335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0" y="2348880"/>
            <a:ext cx="7268589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Normalization Of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To avoid redundant storage of repetitive data</a:t>
            </a:r>
          </a:p>
          <a:p>
            <a:pPr lvl="1"/>
            <a:r>
              <a:rPr lang="en-IN" dirty="0" smtClean="0"/>
              <a:t>E.g. customer details for every call record </a:t>
            </a:r>
          </a:p>
          <a:p>
            <a:pPr lvl="1"/>
            <a:r>
              <a:rPr lang="en-IN" dirty="0" smtClean="0"/>
              <a:t>We normalize the tables in the backend and join them using P.K., F.K. relationship</a:t>
            </a:r>
          </a:p>
          <a:p>
            <a:r>
              <a:rPr lang="en-IN" dirty="0" smtClean="0"/>
              <a:t>This also aids in efficient maintenance of data w.r.t. </a:t>
            </a:r>
            <a:r>
              <a:rPr lang="en-IN" dirty="0" err="1" smtClean="0"/>
              <a:t>updation</a:t>
            </a:r>
            <a:r>
              <a:rPr lang="en-IN" dirty="0" smtClean="0"/>
              <a:t> and deletion.</a:t>
            </a:r>
          </a:p>
          <a:p>
            <a:r>
              <a:rPr lang="en-IN" dirty="0" smtClean="0"/>
              <a:t>E.g. New correspondent-record/customer-record can be added without actually having a log associated with the user</a:t>
            </a:r>
          </a:p>
          <a:p>
            <a:pPr lvl="1"/>
            <a:r>
              <a:rPr lang="en-IN" dirty="0" smtClean="0"/>
              <a:t>Updates can be done independently without affecting the call log records</a:t>
            </a:r>
          </a:p>
          <a:p>
            <a:r>
              <a:rPr lang="en-IN" dirty="0" smtClean="0"/>
              <a:t>Tables joined using P.K., F.K. mappings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9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Visualization – Complete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Tableau was utilised to perform the necessary visualizations</a:t>
            </a:r>
          </a:p>
          <a:p>
            <a:pPr lvl="1"/>
            <a:r>
              <a:rPr lang="en-IN" sz="1800" dirty="0" smtClean="0"/>
              <a:t>This aids better interpretation of the analytics performed</a:t>
            </a:r>
          </a:p>
          <a:p>
            <a:pPr lvl="1"/>
            <a:r>
              <a:rPr lang="en-IN" sz="1800" dirty="0" smtClean="0"/>
              <a:t>Easier decision making through trend-analysis of graph plots</a:t>
            </a:r>
          </a:p>
          <a:p>
            <a:pPr lvl="1"/>
            <a:r>
              <a:rPr lang="en-IN" sz="1800" dirty="0" smtClean="0"/>
              <a:t>Facilitates a naïve user to make sense of the data captured</a:t>
            </a:r>
          </a:p>
          <a:p>
            <a:pPr lvl="1"/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73015"/>
            <a:ext cx="1872208" cy="181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3014"/>
            <a:ext cx="1837750" cy="181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573014"/>
            <a:ext cx="2664296" cy="27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Visualizations</a:t>
            </a:r>
            <a:r>
              <a:rPr lang="en-IN" dirty="0" smtClean="0"/>
              <a:t> Continued…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2695951" cy="2314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356739"/>
            <a:ext cx="2953162" cy="5029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01" y="1404371"/>
            <a:ext cx="2695951" cy="4982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4509120"/>
            <a:ext cx="38811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Another fact I was concerned </a:t>
            </a:r>
          </a:p>
          <a:p>
            <a:r>
              <a:rPr lang="en-IN" dirty="0"/>
              <a:t>a</a:t>
            </a:r>
            <a:r>
              <a:rPr lang="en-IN" dirty="0" smtClean="0"/>
              <a:t>bout was to keep track</a:t>
            </a:r>
          </a:p>
          <a:p>
            <a:r>
              <a:rPr lang="en-IN" dirty="0" smtClean="0"/>
              <a:t>of the usage by the customers.</a:t>
            </a:r>
          </a:p>
          <a:p>
            <a:endParaRPr lang="en-IN" dirty="0"/>
          </a:p>
          <a:p>
            <a:r>
              <a:rPr lang="en-IN" dirty="0" smtClean="0"/>
              <a:t>Track Usage</a:t>
            </a:r>
          </a:p>
          <a:p>
            <a:r>
              <a:rPr lang="en-IN" dirty="0" smtClean="0"/>
              <a:t>To detect any kind of attacks</a:t>
            </a:r>
          </a:p>
          <a:p>
            <a:r>
              <a:rPr lang="en-IN" dirty="0" smtClean="0"/>
              <a:t>or possible exploitation of 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Visualizations</a:t>
            </a:r>
            <a:r>
              <a:rPr lang="en-IN" dirty="0" smtClean="0"/>
              <a:t> Continued…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1800" dirty="0" smtClean="0"/>
              <a:t>The Call-Log was for Voice-over IP/Video over IP calls. So, distribution based on correspondent type is obviously as below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3888432" cy="2349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56792"/>
            <a:ext cx="3600400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62473"/>
            <a:ext cx="2232248" cy="2204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602658"/>
            <a:ext cx="218152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The Dataset 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5877745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dirty="0" smtClean="0"/>
              <a:t>Aug </a:t>
            </a:r>
            <a:r>
              <a:rPr lang="en-IN" sz="1800" dirty="0"/>
              <a:t>9</a:t>
            </a:r>
            <a:r>
              <a:rPr lang="en-IN" sz="1800" baseline="30000" dirty="0"/>
              <a:t>th</a:t>
            </a:r>
            <a:r>
              <a:rPr lang="en-IN" sz="1800" dirty="0"/>
              <a:t> ‘14 – Saturday – Avg. Call </a:t>
            </a:r>
            <a:r>
              <a:rPr lang="en-IN" sz="1800" dirty="0" err="1"/>
              <a:t>Dur</a:t>
            </a:r>
            <a:r>
              <a:rPr lang="en-IN" sz="1800" dirty="0"/>
              <a:t>. – 7.15 </a:t>
            </a:r>
            <a:r>
              <a:rPr lang="en-IN" sz="1800" dirty="0" err="1"/>
              <a:t>mins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Aug 10</a:t>
            </a:r>
            <a:r>
              <a:rPr lang="en-IN" sz="1800" baseline="30000" dirty="0"/>
              <a:t>th</a:t>
            </a:r>
            <a:r>
              <a:rPr lang="en-IN" sz="1800" dirty="0"/>
              <a:t> ‘14 – Sunday– Avg. Call </a:t>
            </a:r>
            <a:r>
              <a:rPr lang="en-IN" sz="1800" dirty="0" err="1"/>
              <a:t>Dur</a:t>
            </a:r>
            <a:r>
              <a:rPr lang="en-IN" sz="1800" dirty="0"/>
              <a:t>. – 6.35 </a:t>
            </a:r>
            <a:r>
              <a:rPr lang="en-IN" sz="1800" dirty="0" err="1"/>
              <a:t>mins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Aug 11</a:t>
            </a:r>
            <a:r>
              <a:rPr lang="en-IN" sz="1800" baseline="30000" dirty="0"/>
              <a:t>th</a:t>
            </a:r>
            <a:r>
              <a:rPr lang="en-IN" sz="1800" dirty="0"/>
              <a:t> ‘14 – Monday– Avg. Call </a:t>
            </a:r>
            <a:r>
              <a:rPr lang="en-IN" sz="1800" dirty="0" err="1"/>
              <a:t>Dur</a:t>
            </a:r>
            <a:r>
              <a:rPr lang="en-IN" sz="1800" dirty="0"/>
              <a:t>. – 7.42 </a:t>
            </a:r>
            <a:r>
              <a:rPr lang="en-IN" sz="1800" dirty="0" err="1" smtClean="0"/>
              <a:t>mins</a:t>
            </a:r>
            <a:endParaRPr lang="en-IN" sz="1800" dirty="0" smtClean="0"/>
          </a:p>
          <a:p>
            <a:r>
              <a:rPr lang="en-IN" sz="1800" dirty="0" smtClean="0"/>
              <a:t>People seems to </a:t>
            </a:r>
            <a:r>
              <a:rPr lang="en-IN" sz="1800" dirty="0" smtClean="0">
                <a:solidFill>
                  <a:srgbClr val="FF0000"/>
                </a:solidFill>
              </a:rPr>
              <a:t>be talking longer on Saturdays than Sundays </a:t>
            </a:r>
            <a:r>
              <a:rPr lang="en-IN" sz="1800" dirty="0" smtClean="0"/>
              <a:t>which is reasonable. Also, </a:t>
            </a:r>
            <a:r>
              <a:rPr lang="en-IN" sz="1800" dirty="0" smtClean="0">
                <a:solidFill>
                  <a:srgbClr val="FF0000"/>
                </a:solidFill>
              </a:rPr>
              <a:t>Avg. </a:t>
            </a:r>
            <a:r>
              <a:rPr lang="en-IN" sz="1800" dirty="0" err="1" smtClean="0">
                <a:solidFill>
                  <a:srgbClr val="FF0000"/>
                </a:solidFill>
              </a:rPr>
              <a:t>dur</a:t>
            </a:r>
            <a:r>
              <a:rPr lang="en-IN" sz="1800" dirty="0" smtClean="0">
                <a:solidFill>
                  <a:srgbClr val="FF0000"/>
                </a:solidFill>
              </a:rPr>
              <a:t>. on Mondays </a:t>
            </a:r>
            <a:r>
              <a:rPr lang="en-IN" sz="1800" dirty="0" smtClean="0"/>
              <a:t>are higher may be due to the start of the week. </a:t>
            </a:r>
          </a:p>
          <a:p>
            <a:r>
              <a:rPr lang="en-IN" sz="1800" dirty="0" smtClean="0"/>
              <a:t>There are </a:t>
            </a:r>
            <a:r>
              <a:rPr lang="en-IN" sz="1800" dirty="0" smtClean="0">
                <a:solidFill>
                  <a:srgbClr val="FF0000"/>
                </a:solidFill>
              </a:rPr>
              <a:t>more people making calls on Sundays </a:t>
            </a:r>
            <a:r>
              <a:rPr lang="en-IN" sz="1800" dirty="0" smtClean="0"/>
              <a:t>as compared to Saturdays &amp; Mondays</a:t>
            </a:r>
          </a:p>
          <a:p>
            <a:r>
              <a:rPr lang="en-IN" sz="1800" dirty="0" smtClean="0">
                <a:solidFill>
                  <a:srgbClr val="FF0000"/>
                </a:solidFill>
              </a:rPr>
              <a:t>Dataset Scope was from Saturday evening to Monday morning.</a:t>
            </a:r>
          </a:p>
          <a:p>
            <a:r>
              <a:rPr lang="en-IN" sz="1800" dirty="0" smtClean="0"/>
              <a:t>The actual number of </a:t>
            </a:r>
            <a:r>
              <a:rPr lang="en-IN" sz="1800" dirty="0" smtClean="0">
                <a:solidFill>
                  <a:srgbClr val="FF0000"/>
                </a:solidFill>
              </a:rPr>
              <a:t>calls made drops significantly between              9 am – 11 am</a:t>
            </a:r>
            <a:r>
              <a:rPr lang="en-IN" sz="1800" dirty="0" smtClean="0"/>
              <a:t> which may be due to the fact that people might be travelling for their work-places and hence might not be making calls.</a:t>
            </a:r>
          </a:p>
          <a:p>
            <a:r>
              <a:rPr lang="en-IN" sz="1800" dirty="0" smtClean="0"/>
              <a:t>Subsequently, the number of calls </a:t>
            </a:r>
            <a:r>
              <a:rPr lang="en-IN" sz="1800" dirty="0" smtClean="0">
                <a:solidFill>
                  <a:srgbClr val="FF0000"/>
                </a:solidFill>
              </a:rPr>
              <a:t>immediately increases significantly with a spike</a:t>
            </a:r>
            <a:r>
              <a:rPr lang="en-IN" sz="1800" dirty="0" smtClean="0"/>
              <a:t> indicating that calls are made to receive the latest updates.</a:t>
            </a:r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	</a:t>
            </a:r>
          </a:p>
          <a:p>
            <a:pPr marL="0" indent="0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189010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Dropped Calls Records Logs &amp; Assumptions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Call Duration Analysis</a:t>
            </a:r>
          </a:p>
          <a:p>
            <a:pPr lvl="1"/>
            <a:r>
              <a:rPr lang="en-IN" dirty="0" smtClean="0"/>
              <a:t>MAX Duration:	599 </a:t>
            </a:r>
            <a:r>
              <a:rPr lang="en-IN" dirty="0" err="1" smtClean="0"/>
              <a:t>secs</a:t>
            </a:r>
            <a:r>
              <a:rPr lang="en-IN" dirty="0" smtClean="0"/>
              <a:t>. (Outlier – 1 record)</a:t>
            </a:r>
          </a:p>
          <a:p>
            <a:pPr lvl="1"/>
            <a:r>
              <a:rPr lang="en-IN" dirty="0" smtClean="0"/>
              <a:t>Second MAX Duration: 451 </a:t>
            </a:r>
            <a:r>
              <a:rPr lang="en-IN" dirty="0" err="1" smtClean="0"/>
              <a:t>secs</a:t>
            </a:r>
            <a:r>
              <a:rPr lang="en-IN" dirty="0" smtClean="0"/>
              <a:t> </a:t>
            </a:r>
            <a:r>
              <a:rPr lang="en-IN" dirty="0"/>
              <a:t>(Outlier – 1 record)</a:t>
            </a:r>
          </a:p>
          <a:p>
            <a:pPr lvl="1"/>
            <a:r>
              <a:rPr lang="en-IN" dirty="0" smtClean="0"/>
              <a:t>Third MAX Duration:  375 </a:t>
            </a:r>
            <a:r>
              <a:rPr lang="en-IN" dirty="0" err="1" smtClean="0"/>
              <a:t>secs</a:t>
            </a:r>
            <a:r>
              <a:rPr lang="en-IN" dirty="0" smtClean="0"/>
              <a:t> (Outlier – 1 record)</a:t>
            </a:r>
          </a:p>
          <a:p>
            <a:pPr lvl="1"/>
            <a:r>
              <a:rPr lang="en-IN" dirty="0" smtClean="0"/>
              <a:t>Fourth </a:t>
            </a:r>
            <a:r>
              <a:rPr lang="en-IN" dirty="0"/>
              <a:t>MAX Duration:  </a:t>
            </a:r>
            <a:r>
              <a:rPr lang="en-IN" dirty="0" smtClean="0"/>
              <a:t>353 </a:t>
            </a:r>
            <a:r>
              <a:rPr lang="en-IN" dirty="0" err="1"/>
              <a:t>secs</a:t>
            </a:r>
            <a:r>
              <a:rPr lang="en-IN" dirty="0"/>
              <a:t> (Outlier – 1 record)</a:t>
            </a:r>
          </a:p>
          <a:p>
            <a:pPr lvl="1"/>
            <a:r>
              <a:rPr lang="en-IN" dirty="0" smtClean="0"/>
              <a:t>All the way </a:t>
            </a:r>
            <a:r>
              <a:rPr lang="en-IN" dirty="0" err="1" smtClean="0"/>
              <a:t>upto</a:t>
            </a:r>
            <a:r>
              <a:rPr lang="en-IN" dirty="0" smtClean="0"/>
              <a:t> 107 </a:t>
            </a:r>
            <a:r>
              <a:rPr lang="en-IN" dirty="0" err="1" smtClean="0"/>
              <a:t>secs</a:t>
            </a:r>
            <a:r>
              <a:rPr lang="en-IN" dirty="0" smtClean="0"/>
              <a:t> considered as outliers.</a:t>
            </a:r>
          </a:p>
          <a:p>
            <a:pPr lvl="1"/>
            <a:r>
              <a:rPr lang="en-IN" dirty="0" smtClean="0"/>
              <a:t>Most of the calls are between 2-15 </a:t>
            </a:r>
            <a:r>
              <a:rPr lang="en-IN" dirty="0" err="1" smtClean="0"/>
              <a:t>secs</a:t>
            </a:r>
            <a:r>
              <a:rPr lang="en-IN" dirty="0" smtClean="0"/>
              <a:t> which can be considered as dropped. Calls above 30 </a:t>
            </a:r>
            <a:r>
              <a:rPr lang="en-IN" dirty="0" err="1" smtClean="0"/>
              <a:t>secs</a:t>
            </a:r>
            <a:r>
              <a:rPr lang="en-IN" dirty="0" smtClean="0"/>
              <a:t> can be considered to be reasonable.</a:t>
            </a:r>
          </a:p>
          <a:p>
            <a:pPr lvl="1"/>
            <a:r>
              <a:rPr lang="en-IN" dirty="0" smtClean="0"/>
              <a:t>Visualizations based on the above assumptions              </a:t>
            </a:r>
          </a:p>
          <a:p>
            <a:pPr marL="365760" lvl="1" indent="0">
              <a:buNone/>
            </a:pPr>
            <a:r>
              <a:rPr lang="en-IN" dirty="0" smtClean="0"/>
              <a:t>         	Next Slide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35696" y="55892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Considering Dropped Calls Data</a:t>
            </a:r>
            <a:endParaRPr lang="en-IN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929692"/>
              </p:ext>
            </p:extLst>
          </p:nvPr>
        </p:nvGraphicFramePr>
        <p:xfrm>
          <a:off x="539552" y="1556792"/>
          <a:ext cx="2880320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78392"/>
              </p:ext>
            </p:extLst>
          </p:nvPr>
        </p:nvGraphicFramePr>
        <p:xfrm>
          <a:off x="755576" y="3356992"/>
          <a:ext cx="2736304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86"/>
                <a:gridCol w="1113249"/>
                <a:gridCol w="665869"/>
              </a:tblGrid>
              <a:tr h="3609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smtClean="0">
                          <a:effectLst/>
                        </a:rPr>
                        <a:t>Call</a:t>
                      </a:r>
                      <a:r>
                        <a:rPr lang="en-IN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IN" sz="1100" u="none" strike="noStrike" dirty="0" smtClean="0">
                          <a:effectLst/>
                        </a:rPr>
                        <a:t>Duration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Number of Calls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4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 sec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4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2-15 secs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145654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95.35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4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16-30 secs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5549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3.63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4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31-106 secs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94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107-599 secs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35896" y="4869160"/>
            <a:ext cx="32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Avg. Sess. </a:t>
            </a:r>
            <a:r>
              <a:rPr lang="en-IN" dirty="0" err="1" smtClean="0"/>
              <a:t>Dur</a:t>
            </a:r>
            <a:r>
              <a:rPr lang="en-IN" dirty="0" smtClean="0"/>
              <a:t>: 49.4763 </a:t>
            </a:r>
            <a:r>
              <a:rPr lang="en-IN" dirty="0" err="1" smtClean="0"/>
              <a:t>secs</a:t>
            </a:r>
            <a:endParaRPr lang="en-IN" dirty="0" smtClean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960558"/>
              </p:ext>
            </p:extLst>
          </p:nvPr>
        </p:nvGraphicFramePr>
        <p:xfrm>
          <a:off x="3512906" y="1484784"/>
          <a:ext cx="3168353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80095"/>
              </p:ext>
            </p:extLst>
          </p:nvPr>
        </p:nvGraphicFramePr>
        <p:xfrm>
          <a:off x="3779912" y="3573017"/>
          <a:ext cx="2952328" cy="1152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700"/>
                <a:gridCol w="1104542"/>
                <a:gridCol w="898086"/>
              </a:tblGrid>
              <a:tr h="4290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Date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Avg</a:t>
                      </a:r>
                      <a:r>
                        <a:rPr lang="en-IN" sz="1100" u="none" strike="noStrike" dirty="0">
                          <a:effectLst/>
                        </a:rPr>
                        <a:t> Duration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Avg Duration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70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9th Aug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51.6222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6.386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70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10th Aug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48.1587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6.0383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8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11th Aug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47.0325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6.0834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5053826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% Dropped Calls: 98.98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</a:t>
            </a:r>
            <a:r>
              <a:rPr lang="en-IN" sz="2400" dirty="0" smtClean="0"/>
              <a:t>CENARIO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</a:p>
          <a:p>
            <a:pPr lvl="1"/>
            <a:r>
              <a:rPr lang="en-IN" dirty="0"/>
              <a:t>Acme Wireless Company is </a:t>
            </a:r>
            <a:r>
              <a:rPr lang="en-IN" dirty="0" smtClean="0">
                <a:solidFill>
                  <a:srgbClr val="C00000"/>
                </a:solidFill>
              </a:rPr>
              <a:t>PROCESSING DATA FROM CELL TOWERS</a:t>
            </a:r>
            <a:r>
              <a:rPr lang="en-IN" dirty="0" smtClean="0"/>
              <a:t> </a:t>
            </a:r>
            <a:r>
              <a:rPr lang="en-IN" dirty="0"/>
              <a:t>recorded in a </a:t>
            </a:r>
            <a:r>
              <a:rPr lang="en-IN" dirty="0">
                <a:solidFill>
                  <a:srgbClr val="0070C0"/>
                </a:solidFill>
              </a:rPr>
              <a:t>binary format </a:t>
            </a:r>
            <a:r>
              <a:rPr lang="en-IN" dirty="0"/>
              <a:t>and </a:t>
            </a:r>
            <a:r>
              <a:rPr lang="en-IN" dirty="0" smtClean="0">
                <a:solidFill>
                  <a:srgbClr val="C00000"/>
                </a:solidFill>
              </a:rPr>
              <a:t>STORING THIS IN A DATA STORE FOR ANALYSIS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on </a:t>
            </a:r>
            <a:r>
              <a:rPr lang="en-IN" dirty="0">
                <a:solidFill>
                  <a:srgbClr val="92D050"/>
                </a:solidFill>
              </a:rPr>
              <a:t>call quality (dropped calls), call durations, data usage, and marketing campaigns</a:t>
            </a:r>
            <a:r>
              <a:rPr lang="en-IN" dirty="0"/>
              <a:t>.  It currently </a:t>
            </a:r>
            <a:r>
              <a:rPr lang="en-IN" dirty="0">
                <a:solidFill>
                  <a:srgbClr val="0070C0"/>
                </a:solidFill>
              </a:rPr>
              <a:t>takes 3 days from call to report </a:t>
            </a:r>
            <a:r>
              <a:rPr lang="en-IN" dirty="0"/>
              <a:t>and the </a:t>
            </a:r>
            <a:r>
              <a:rPr lang="en-IN" dirty="0">
                <a:solidFill>
                  <a:srgbClr val="0070C0"/>
                </a:solidFill>
              </a:rPr>
              <a:t>business wants a more agile solution that takes less than 1 day</a:t>
            </a:r>
            <a:r>
              <a:rPr lang="en-IN" dirty="0"/>
              <a:t>.  </a:t>
            </a:r>
            <a:endParaRPr lang="en-IN" dirty="0" smtClean="0"/>
          </a:p>
          <a:p>
            <a:pPr lvl="1"/>
            <a:endParaRPr lang="en-IN" dirty="0"/>
          </a:p>
          <a:p>
            <a:pPr lvl="1"/>
            <a:r>
              <a:rPr lang="en-IN" dirty="0" smtClean="0"/>
              <a:t>Solution 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1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Dropped Call Analysis – Performance 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03812994"/>
              </p:ext>
            </p:extLst>
          </p:nvPr>
        </p:nvGraphicFramePr>
        <p:xfrm>
          <a:off x="683568" y="1700808"/>
          <a:ext cx="7344817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262"/>
                <a:gridCol w="1475397"/>
                <a:gridCol w="1397262"/>
                <a:gridCol w="1489188"/>
                <a:gridCol w="1585708"/>
              </a:tblGrid>
              <a:tr h="3609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Correspondent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Dropped Calls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Complete Calls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% Dropped Calls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% Complete Calls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4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Instagram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30211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19.99708758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4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Yahoo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30207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19.99443992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19.94047619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4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Facebook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19.88985749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21.07142857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94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Snapshat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30308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20.06129325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19.94047619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94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Google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30302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20.05732176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20.29761905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501008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Total Dropped Calls : 151077</a:t>
            </a:r>
          </a:p>
          <a:p>
            <a:r>
              <a:rPr lang="en-IN" dirty="0" smtClean="0"/>
              <a:t>Total Complete Calls: 1680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656519"/>
              </p:ext>
            </p:extLst>
          </p:nvPr>
        </p:nvGraphicFramePr>
        <p:xfrm>
          <a:off x="899592" y="4164851"/>
          <a:ext cx="2952328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137837"/>
              </p:ext>
            </p:extLst>
          </p:nvPr>
        </p:nvGraphicFramePr>
        <p:xfrm>
          <a:off x="4192481" y="4147339"/>
          <a:ext cx="3656772" cy="2161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46229"/>
              </p:ext>
            </p:extLst>
          </p:nvPr>
        </p:nvGraphicFramePr>
        <p:xfrm>
          <a:off x="5508104" y="3218280"/>
          <a:ext cx="2057400" cy="916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3713"/>
                <a:gridCol w="1093687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% Dropped Calls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98.27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99.15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99.07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367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ROAD-BLOCKS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i="1" dirty="0" smtClean="0"/>
              <a:t>Comprehending the Expectations</a:t>
            </a:r>
          </a:p>
          <a:p>
            <a:pPr lvl="1"/>
            <a:r>
              <a:rPr lang="en-IN" dirty="0" smtClean="0"/>
              <a:t>Approach of performing the Analytics</a:t>
            </a:r>
          </a:p>
          <a:p>
            <a:r>
              <a:rPr lang="en-IN" i="1" dirty="0" smtClean="0"/>
              <a:t>Extraction-Transformation-Load (ETL)</a:t>
            </a:r>
          </a:p>
          <a:p>
            <a:pPr lvl="1"/>
            <a:r>
              <a:rPr lang="en-IN" sz="1600" dirty="0" smtClean="0"/>
              <a:t>EMR Cluster         Single Node            </a:t>
            </a:r>
            <a:r>
              <a:rPr lang="en-IN" sz="1600" u="sng" dirty="0" smtClean="0"/>
              <a:t>Local Mapper &amp; Reducer</a:t>
            </a:r>
          </a:p>
          <a:p>
            <a:r>
              <a:rPr lang="en-IN" i="1" dirty="0" smtClean="0"/>
              <a:t>Dataset Size</a:t>
            </a:r>
          </a:p>
          <a:p>
            <a:pPr lvl="1"/>
            <a:r>
              <a:rPr lang="en-IN" sz="2000" dirty="0" smtClean="0"/>
              <a:t>Out of Memory issues while pre-processing locally</a:t>
            </a:r>
          </a:p>
          <a:p>
            <a:pPr lvl="2"/>
            <a:r>
              <a:rPr lang="en-IN" u="sng" dirty="0" smtClean="0"/>
              <a:t>Configuring appropriate cache and heap memory required</a:t>
            </a:r>
          </a:p>
          <a:p>
            <a:r>
              <a:rPr lang="en-IN" i="1" dirty="0" smtClean="0"/>
              <a:t>Storage for Analytics</a:t>
            </a:r>
          </a:p>
          <a:p>
            <a:pPr lvl="1"/>
            <a:r>
              <a:rPr lang="en-IN" sz="1800" dirty="0" smtClean="0"/>
              <a:t>Excel        </a:t>
            </a:r>
            <a:r>
              <a:rPr lang="en-IN" sz="1800" u="sng" dirty="0" smtClean="0"/>
              <a:t>MySQL-RDBMS</a:t>
            </a:r>
            <a:r>
              <a:rPr lang="en-IN" sz="1800" dirty="0" smtClean="0"/>
              <a:t> (Also, certain </a:t>
            </a:r>
            <a:r>
              <a:rPr lang="en-IN" sz="1800" dirty="0" err="1" smtClean="0"/>
              <a:t>NoSQL</a:t>
            </a:r>
            <a:r>
              <a:rPr lang="en-IN" sz="1800" dirty="0" smtClean="0"/>
              <a:t> Approach)</a:t>
            </a:r>
          </a:p>
          <a:p>
            <a:r>
              <a:rPr lang="en-IN" i="1" dirty="0"/>
              <a:t>Data Visualization</a:t>
            </a:r>
          </a:p>
          <a:p>
            <a:pPr lvl="1"/>
            <a:r>
              <a:rPr lang="en-IN" sz="1600" dirty="0"/>
              <a:t>Comprehending the best approach for representing the results to naïve audience</a:t>
            </a:r>
          </a:p>
          <a:p>
            <a:pPr lvl="1"/>
            <a:r>
              <a:rPr lang="en-IN" sz="1600" dirty="0" smtClean="0"/>
              <a:t>Minitab           </a:t>
            </a:r>
            <a:r>
              <a:rPr lang="en-IN" sz="1600" u="sng" dirty="0" smtClean="0"/>
              <a:t>Excel</a:t>
            </a:r>
            <a:r>
              <a:rPr lang="en-IN" sz="1600" dirty="0" smtClean="0"/>
              <a:t>           </a:t>
            </a:r>
            <a:r>
              <a:rPr lang="en-IN" sz="1600" u="sng" dirty="0" smtClean="0"/>
              <a:t>Tableau</a:t>
            </a:r>
          </a:p>
          <a:p>
            <a:endParaRPr lang="en-IN" i="1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sz="16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01647" y="623731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39952" y="299695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51720" y="623731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35696" y="49411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3768" y="299695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Snippets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0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smtClean="0"/>
              <a:t>Questions</a:t>
            </a:r>
            <a:br>
              <a:rPr lang="en-IN" sz="6000" dirty="0" smtClean="0"/>
            </a:br>
            <a:r>
              <a:rPr lang="en-IN" sz="6000" dirty="0"/>
              <a:t/>
            </a:r>
            <a:br>
              <a:rPr lang="en-IN" sz="6000" dirty="0"/>
            </a:br>
            <a:r>
              <a:rPr lang="en-IN" sz="6000" dirty="0" smtClean="0"/>
              <a:t/>
            </a:r>
            <a:br>
              <a:rPr lang="en-IN" sz="6000" dirty="0" smtClean="0"/>
            </a:br>
            <a:r>
              <a:rPr lang="en-IN" sz="6000" dirty="0" smtClean="0"/>
              <a:t>Thank You 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346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Representative P</a:t>
            </a:r>
            <a:r>
              <a:rPr lang="en-IN" dirty="0" smtClean="0"/>
              <a:t>lot Interpretation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Initial Concerns</a:t>
            </a:r>
          </a:p>
          <a:p>
            <a:pPr lvl="1"/>
            <a:r>
              <a:rPr lang="en-IN" sz="1500" dirty="0" smtClean="0"/>
              <a:t>Call-Logs          Substantial Amount of Data       Big-Data problem</a:t>
            </a:r>
          </a:p>
          <a:p>
            <a:pPr lvl="1"/>
            <a:r>
              <a:rPr lang="en-IN" sz="1500" dirty="0" smtClean="0"/>
              <a:t>Format         Needs to be pre-processed for Analytics</a:t>
            </a:r>
          </a:p>
          <a:p>
            <a:pPr lvl="1"/>
            <a:r>
              <a:rPr lang="en-IN" sz="1500" dirty="0" smtClean="0"/>
              <a:t>Schema design           Format of storage should aid Analytics</a:t>
            </a:r>
          </a:p>
          <a:p>
            <a:pPr lvl="1"/>
            <a:r>
              <a:rPr lang="en-IN" sz="1500" dirty="0" smtClean="0"/>
              <a:t>Reports           Simple, Insightful and User-friendly</a:t>
            </a:r>
          </a:p>
          <a:p>
            <a:pPr marL="365760" lvl="1" indent="0">
              <a:buNone/>
            </a:pPr>
            <a:endParaRPr lang="en-IN" sz="1500" dirty="0" smtClean="0"/>
          </a:p>
          <a:p>
            <a:r>
              <a:rPr lang="en-IN" sz="1800" dirty="0" smtClean="0"/>
              <a:t>Logs</a:t>
            </a:r>
          </a:p>
          <a:p>
            <a:pPr lvl="1"/>
            <a:r>
              <a:rPr lang="en-IN" sz="1500" dirty="0" smtClean="0"/>
              <a:t>Contains        Relevant and Peripheral Data</a:t>
            </a:r>
          </a:p>
          <a:p>
            <a:pPr lvl="1"/>
            <a:r>
              <a:rPr lang="en-IN" sz="1500" dirty="0" smtClean="0"/>
              <a:t>Reason         To equip for better analytics which may not be evident</a:t>
            </a:r>
          </a:p>
          <a:p>
            <a:pPr lvl="1"/>
            <a:r>
              <a:rPr lang="en-IN" sz="1500" dirty="0" smtClean="0">
                <a:solidFill>
                  <a:srgbClr val="FF0000"/>
                </a:solidFill>
              </a:rPr>
              <a:t>E.g.         </a:t>
            </a:r>
            <a:r>
              <a:rPr lang="en-IN" sz="1500" dirty="0" smtClean="0"/>
              <a:t>Session download/upload Amount for different call types</a:t>
            </a:r>
          </a:p>
          <a:p>
            <a:pPr marL="365760" lvl="1" indent="0">
              <a:buNone/>
            </a:pPr>
            <a:r>
              <a:rPr lang="en-IN" sz="1500" dirty="0" smtClean="0"/>
              <a:t>                      Used to measure the efficiency/quality of network data transfer</a:t>
            </a:r>
          </a:p>
          <a:p>
            <a:r>
              <a:rPr lang="en-IN" sz="1800" dirty="0" smtClean="0"/>
              <a:t>Format</a:t>
            </a:r>
          </a:p>
          <a:p>
            <a:pPr lvl="1"/>
            <a:r>
              <a:rPr lang="en-IN" sz="1500" dirty="0" smtClean="0"/>
              <a:t>Data captured might be in coarse format with missing and incorrect values</a:t>
            </a:r>
          </a:p>
          <a:p>
            <a:pPr lvl="1"/>
            <a:r>
              <a:rPr lang="en-IN" sz="1500" dirty="0" smtClean="0"/>
              <a:t>Not all the data collected would be in the same format</a:t>
            </a:r>
          </a:p>
          <a:p>
            <a:pPr lvl="1"/>
            <a:r>
              <a:rPr lang="en-IN" sz="1500" dirty="0" smtClean="0">
                <a:solidFill>
                  <a:srgbClr val="FF0000"/>
                </a:solidFill>
              </a:rPr>
              <a:t>E.g.         </a:t>
            </a:r>
            <a:r>
              <a:rPr lang="en-IN" sz="1500" dirty="0" smtClean="0"/>
              <a:t>Shorter calls might be measured in seconds whereas long duration calls might be measured in minutes/hours</a:t>
            </a:r>
          </a:p>
          <a:p>
            <a:pPr lvl="2"/>
            <a:r>
              <a:rPr lang="en-IN" sz="1200" dirty="0" smtClean="0"/>
              <a:t>The parameters like session durations and upload/downloads may be recorded incorrectly </a:t>
            </a:r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23728" y="2060848"/>
            <a:ext cx="295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48064" y="207357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79712" y="2370196"/>
            <a:ext cx="295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27784" y="2636912"/>
            <a:ext cx="295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79712" y="2924944"/>
            <a:ext cx="295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75861" y="3789040"/>
            <a:ext cx="295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04135" y="4077072"/>
            <a:ext cx="295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85789" y="4365104"/>
            <a:ext cx="295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84542" y="4581128"/>
            <a:ext cx="295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19672" y="5805264"/>
            <a:ext cx="295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Representative Plot </a:t>
            </a:r>
            <a:r>
              <a:rPr lang="en-IN" sz="2000" dirty="0" smtClean="0"/>
              <a:t>Interpretation </a:t>
            </a:r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800" dirty="0"/>
              <a:t>Design</a:t>
            </a:r>
          </a:p>
          <a:p>
            <a:pPr lvl="1"/>
            <a:r>
              <a:rPr lang="en-IN" sz="1500" dirty="0" smtClean="0"/>
              <a:t>Schema Design         Consistent across all types of records whether it is a voice, video, web call etc.</a:t>
            </a:r>
          </a:p>
          <a:p>
            <a:pPr lvl="1"/>
            <a:r>
              <a:rPr lang="en-IN" sz="1500" dirty="0" smtClean="0"/>
              <a:t>Avoid storing redundant data across multiple tables   </a:t>
            </a:r>
          </a:p>
          <a:p>
            <a:pPr lvl="2"/>
            <a:r>
              <a:rPr lang="en-IN" sz="1200" u="sng" dirty="0" smtClean="0"/>
              <a:t>Normalization</a:t>
            </a:r>
            <a:r>
              <a:rPr lang="en-IN" sz="1200" dirty="0" smtClean="0"/>
              <a:t> and Efficient Utilization of storage and efficient data management</a:t>
            </a:r>
          </a:p>
          <a:p>
            <a:pPr lvl="1"/>
            <a:r>
              <a:rPr lang="en-IN" sz="1500" dirty="0" smtClean="0"/>
              <a:t>Design choice of MySQL/</a:t>
            </a:r>
            <a:r>
              <a:rPr lang="en-IN" sz="1500" dirty="0" err="1" smtClean="0"/>
              <a:t>NoSQL</a:t>
            </a:r>
            <a:r>
              <a:rPr lang="en-IN" sz="1500" dirty="0" smtClean="0"/>
              <a:t> database should be based on the analytics requirements and type of data captured</a:t>
            </a:r>
          </a:p>
          <a:p>
            <a:pPr lvl="1"/>
            <a:r>
              <a:rPr lang="en-IN" sz="1500" dirty="0" smtClean="0">
                <a:solidFill>
                  <a:srgbClr val="FF0000"/>
                </a:solidFill>
              </a:rPr>
              <a:t>E.g. </a:t>
            </a:r>
            <a:r>
              <a:rPr lang="en-IN" sz="1500" dirty="0" smtClean="0"/>
              <a:t>A Data-warehouse should be typically installed on </a:t>
            </a:r>
            <a:r>
              <a:rPr lang="en-IN" sz="1500" dirty="0" err="1" smtClean="0"/>
              <a:t>NoSQL</a:t>
            </a:r>
            <a:r>
              <a:rPr lang="en-IN" sz="1500" dirty="0" smtClean="0"/>
              <a:t> DB </a:t>
            </a:r>
            <a:r>
              <a:rPr lang="en-IN" sz="1500" dirty="0" err="1" smtClean="0"/>
              <a:t>Hbase</a:t>
            </a:r>
            <a:endParaRPr lang="en-IN" sz="1500" dirty="0"/>
          </a:p>
          <a:p>
            <a:pPr marL="365760" lvl="1" indent="0">
              <a:buNone/>
            </a:pPr>
            <a:r>
              <a:rPr lang="en-IN" sz="1500" dirty="0" smtClean="0"/>
              <a:t>             A Database where analytics are continuously performed and queried should be typically implemented in MySQL.</a:t>
            </a:r>
            <a:endParaRPr lang="en-IN" sz="1400" dirty="0"/>
          </a:p>
          <a:p>
            <a:r>
              <a:rPr lang="en-IN" sz="1800" dirty="0"/>
              <a:t>Reports</a:t>
            </a:r>
          </a:p>
          <a:p>
            <a:pPr lvl="1"/>
            <a:r>
              <a:rPr lang="en-IN" sz="1500" dirty="0" smtClean="0"/>
              <a:t>Should be pertinent and related to the data being analysed</a:t>
            </a:r>
          </a:p>
          <a:p>
            <a:pPr lvl="1"/>
            <a:r>
              <a:rPr lang="en-IN" sz="1500" dirty="0" smtClean="0"/>
              <a:t>Should be simple and easy to understand and straightforward</a:t>
            </a:r>
          </a:p>
          <a:p>
            <a:pPr lvl="1"/>
            <a:r>
              <a:rPr lang="en-IN" sz="1500" dirty="0" smtClean="0"/>
              <a:t>Visual representation preferred over tabular representation</a:t>
            </a:r>
          </a:p>
          <a:p>
            <a:pPr lvl="1"/>
            <a:r>
              <a:rPr lang="en-IN" sz="1500" dirty="0" smtClean="0">
                <a:solidFill>
                  <a:srgbClr val="FF0000"/>
                </a:solidFill>
              </a:rPr>
              <a:t>E.g. Shown later</a:t>
            </a:r>
          </a:p>
          <a:p>
            <a:pPr lvl="1"/>
            <a:endParaRPr lang="en-IN" sz="1500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27784" y="2060848"/>
            <a:ext cx="295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Snapshot Of The Raw Dataset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712968" cy="5229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36120" y="1946520"/>
              <a:ext cx="5400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0280" y="1883160"/>
                <a:ext cx="85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571760" y="216108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5920" y="20973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1536120" y="2366280"/>
              <a:ext cx="4500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0280" y="2302920"/>
                <a:ext cx="76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1545120" y="2170080"/>
              <a:ext cx="1800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28920" y="2106360"/>
                <a:ext cx="50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1527120" y="2589480"/>
              <a:ext cx="63000" cy="18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1280" y="2526120"/>
                <a:ext cx="94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1500480" y="2759400"/>
              <a:ext cx="98280" cy="62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84280" y="2695680"/>
                <a:ext cx="1303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1518120" y="3027240"/>
              <a:ext cx="8064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02280" y="2963520"/>
                <a:ext cx="112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1527120" y="3241440"/>
              <a:ext cx="8064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11280" y="3178080"/>
                <a:ext cx="112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8179560" y="2527200"/>
              <a:ext cx="518400" cy="54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63720" y="2463480"/>
                <a:ext cx="5500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8322480" y="2786040"/>
              <a:ext cx="53640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06640" y="2722680"/>
                <a:ext cx="5680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8322480" y="1937880"/>
              <a:ext cx="536400" cy="450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06640" y="1874160"/>
                <a:ext cx="568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7840440" y="1955520"/>
              <a:ext cx="11628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24600" y="1892160"/>
                <a:ext cx="1479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8019000" y="2152080"/>
              <a:ext cx="11628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03160" y="2088720"/>
                <a:ext cx="148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7894080" y="2366280"/>
              <a:ext cx="169920" cy="9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78240" y="2302920"/>
                <a:ext cx="2016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7715520" y="2616480"/>
              <a:ext cx="11628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99680" y="2552760"/>
                <a:ext cx="1479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/>
              <p14:cNvContentPartPr/>
              <p14:nvPr/>
            </p14:nvContentPartPr>
            <p14:xfrm>
              <a:off x="7688520" y="2553840"/>
              <a:ext cx="143280" cy="18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72680" y="2490480"/>
                <a:ext cx="174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" name="Ink 19"/>
              <p14:cNvContentPartPr/>
              <p14:nvPr/>
            </p14:nvContentPartPr>
            <p14:xfrm>
              <a:off x="857520" y="1946520"/>
              <a:ext cx="8064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41680" y="1883160"/>
                <a:ext cx="112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/>
              <p14:cNvContentPartPr/>
              <p14:nvPr/>
            </p14:nvContentPartPr>
            <p14:xfrm>
              <a:off x="857520" y="2152080"/>
              <a:ext cx="80640" cy="18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41680" y="2088720"/>
                <a:ext cx="112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2" name="Ink 21"/>
              <p14:cNvContentPartPr/>
              <p14:nvPr/>
            </p14:nvContentPartPr>
            <p14:xfrm>
              <a:off x="857520" y="2366280"/>
              <a:ext cx="8064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41680" y="2302920"/>
                <a:ext cx="112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/>
              <p14:cNvContentPartPr/>
              <p14:nvPr/>
            </p14:nvContentPartPr>
            <p14:xfrm>
              <a:off x="866160" y="2562840"/>
              <a:ext cx="81000" cy="18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0320" y="2499480"/>
                <a:ext cx="112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/>
              <p14:cNvContentPartPr/>
              <p14:nvPr/>
            </p14:nvContentPartPr>
            <p14:xfrm>
              <a:off x="857520" y="2777040"/>
              <a:ext cx="71640" cy="27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1680" y="2713680"/>
                <a:ext cx="103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/>
              <p14:cNvContentPartPr/>
              <p14:nvPr/>
            </p14:nvContentPartPr>
            <p14:xfrm>
              <a:off x="857520" y="3027240"/>
              <a:ext cx="8964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1680" y="2963520"/>
                <a:ext cx="121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/>
              <p14:cNvContentPartPr/>
              <p14:nvPr/>
            </p14:nvContentPartPr>
            <p14:xfrm>
              <a:off x="875160" y="3232440"/>
              <a:ext cx="6300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9320" y="3169080"/>
                <a:ext cx="94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/>
              <p14:cNvContentPartPr/>
              <p14:nvPr/>
            </p14:nvContentPartPr>
            <p14:xfrm>
              <a:off x="857520" y="3447000"/>
              <a:ext cx="8964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1680" y="3383280"/>
                <a:ext cx="121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Ink 27"/>
              <p14:cNvContentPartPr/>
              <p14:nvPr/>
            </p14:nvContentPartPr>
            <p14:xfrm>
              <a:off x="866160" y="3634560"/>
              <a:ext cx="7200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50320" y="3570840"/>
                <a:ext cx="103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Ink 28"/>
              <p14:cNvContentPartPr/>
              <p14:nvPr/>
            </p14:nvContentPartPr>
            <p14:xfrm>
              <a:off x="875160" y="3839760"/>
              <a:ext cx="8064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59320" y="3776400"/>
                <a:ext cx="112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Ink 29"/>
              <p14:cNvContentPartPr/>
              <p14:nvPr/>
            </p14:nvContentPartPr>
            <p14:xfrm>
              <a:off x="875160" y="4045320"/>
              <a:ext cx="8964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9320" y="3981600"/>
                <a:ext cx="121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Ink 30"/>
              <p14:cNvContentPartPr/>
              <p14:nvPr/>
            </p14:nvContentPartPr>
            <p14:xfrm>
              <a:off x="893160" y="4268520"/>
              <a:ext cx="8964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77320" y="4204800"/>
                <a:ext cx="121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Ink 31"/>
              <p14:cNvContentPartPr/>
              <p14:nvPr/>
            </p14:nvContentPartPr>
            <p14:xfrm>
              <a:off x="875160" y="4491720"/>
              <a:ext cx="89640" cy="9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9320" y="4428000"/>
                <a:ext cx="12132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1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Raw Data Columns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340768"/>
            <a:ext cx="7704856" cy="52604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62680" y="1830600"/>
              <a:ext cx="1080720" cy="45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840" y="1767240"/>
                <a:ext cx="1112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562680" y="2500200"/>
              <a:ext cx="1000440" cy="36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840" y="2436840"/>
                <a:ext cx="10321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553680" y="6018480"/>
              <a:ext cx="955800" cy="9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7840" y="5955120"/>
                <a:ext cx="9874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544680" y="6125760"/>
              <a:ext cx="938160" cy="45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8840" y="6062400"/>
                <a:ext cx="9698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571680" y="6241680"/>
              <a:ext cx="911160" cy="36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840" y="6178320"/>
                <a:ext cx="9428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598320" y="6313320"/>
              <a:ext cx="1241640" cy="716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2480" y="6249960"/>
                <a:ext cx="12733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/>
              <p14:cNvContentPartPr/>
              <p14:nvPr/>
            </p14:nvContentPartPr>
            <p14:xfrm>
              <a:off x="607320" y="6438240"/>
              <a:ext cx="1321920" cy="27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1480" y="6374880"/>
                <a:ext cx="13536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/>
              <p14:cNvContentPartPr/>
              <p14:nvPr/>
            </p14:nvContentPartPr>
            <p14:xfrm>
              <a:off x="562680" y="6116760"/>
              <a:ext cx="20592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6840" y="6053400"/>
                <a:ext cx="237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/>
              <p14:cNvContentPartPr/>
              <p14:nvPr/>
            </p14:nvContentPartPr>
            <p14:xfrm>
              <a:off x="544680" y="6313320"/>
              <a:ext cx="98640" cy="27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8840" y="6249960"/>
                <a:ext cx="130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/>
              <p14:cNvContentPartPr/>
              <p14:nvPr/>
            </p14:nvContentPartPr>
            <p14:xfrm>
              <a:off x="544680" y="6438240"/>
              <a:ext cx="11664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8840" y="6374880"/>
                <a:ext cx="148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/>
              <p14:cNvContentPartPr/>
              <p14:nvPr/>
            </p14:nvContentPartPr>
            <p14:xfrm>
              <a:off x="562680" y="6465240"/>
              <a:ext cx="1366560" cy="360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6840" y="6401520"/>
                <a:ext cx="1398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/>
              <p14:cNvContentPartPr/>
              <p14:nvPr/>
            </p14:nvContentPartPr>
            <p14:xfrm>
              <a:off x="553680" y="5545440"/>
              <a:ext cx="955800" cy="36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7840" y="5481720"/>
                <a:ext cx="9874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/>
              <p14:cNvContentPartPr/>
              <p14:nvPr/>
            </p14:nvContentPartPr>
            <p14:xfrm>
              <a:off x="553680" y="5411520"/>
              <a:ext cx="1027440" cy="716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7840" y="5347800"/>
                <a:ext cx="10591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/>
              <p14:cNvContentPartPr/>
              <p14:nvPr/>
            </p14:nvContentPartPr>
            <p14:xfrm>
              <a:off x="642960" y="5411520"/>
              <a:ext cx="866520" cy="36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7120" y="5347800"/>
                <a:ext cx="898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Ink 18"/>
              <p14:cNvContentPartPr/>
              <p14:nvPr/>
            </p14:nvContentPartPr>
            <p14:xfrm>
              <a:off x="1527120" y="5447160"/>
              <a:ext cx="9360" cy="9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11280" y="5383440"/>
                <a:ext cx="41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Ink 19"/>
              <p14:cNvContentPartPr/>
              <p14:nvPr/>
            </p14:nvContentPartPr>
            <p14:xfrm>
              <a:off x="3920400" y="544716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04560" y="538344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Ink 20"/>
              <p14:cNvContentPartPr/>
              <p14:nvPr/>
            </p14:nvContentPartPr>
            <p14:xfrm>
              <a:off x="6608160" y="558108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92320" y="551772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Ink 21"/>
              <p14:cNvContentPartPr/>
              <p14:nvPr/>
            </p14:nvContentPartPr>
            <p14:xfrm>
              <a:off x="1982520" y="546480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66680" y="540144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1982520" y="5607720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66680" y="55443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/>
              <p14:cNvContentPartPr/>
              <p14:nvPr/>
            </p14:nvContentPartPr>
            <p14:xfrm>
              <a:off x="1964520" y="605448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48680" y="59907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/>
              <p14:cNvContentPartPr/>
              <p14:nvPr/>
            </p14:nvContentPartPr>
            <p14:xfrm>
              <a:off x="1964520" y="6179400"/>
              <a:ext cx="9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48680" y="6115680"/>
                <a:ext cx="41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/>
              <p14:cNvContentPartPr/>
              <p14:nvPr/>
            </p14:nvContentPartPr>
            <p14:xfrm>
              <a:off x="1973520" y="630432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957680" y="624096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Ink 26"/>
              <p14:cNvContentPartPr/>
              <p14:nvPr/>
            </p14:nvContentPartPr>
            <p14:xfrm>
              <a:off x="1973520" y="6438240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57680" y="637488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/>
              <p14:cNvContentPartPr/>
              <p14:nvPr/>
            </p14:nvContentPartPr>
            <p14:xfrm>
              <a:off x="5884920" y="600084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69080" y="593712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Ink 28"/>
              <p14:cNvContentPartPr/>
              <p14:nvPr/>
            </p14:nvContentPartPr>
            <p14:xfrm>
              <a:off x="4786560" y="6152400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70720" y="608904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/>
              <p14:cNvContentPartPr/>
              <p14:nvPr/>
            </p14:nvContentPartPr>
            <p14:xfrm>
              <a:off x="6036480" y="6277680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20640" y="62139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1" name="Ink 30"/>
              <p14:cNvContentPartPr/>
              <p14:nvPr/>
            </p14:nvContentPartPr>
            <p14:xfrm>
              <a:off x="6152760" y="645624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36920" y="639252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/>
              <p14:cNvContentPartPr/>
              <p14:nvPr/>
            </p14:nvContentPartPr>
            <p14:xfrm>
              <a:off x="1982520" y="2518200"/>
              <a:ext cx="36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966680" y="245484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3" name="Ink 32"/>
              <p14:cNvContentPartPr/>
              <p14:nvPr/>
            </p14:nvContentPartPr>
            <p14:xfrm>
              <a:off x="5491800" y="2509200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75960" y="244584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/>
              <p14:cNvContentPartPr/>
              <p14:nvPr/>
            </p14:nvContentPartPr>
            <p14:xfrm>
              <a:off x="1982520" y="184860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66680" y="178488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5" name="Ink 34"/>
              <p14:cNvContentPartPr/>
              <p14:nvPr/>
            </p14:nvContentPartPr>
            <p14:xfrm>
              <a:off x="4875840" y="1830600"/>
              <a:ext cx="360" cy="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60000" y="176724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" name="Ink 2"/>
              <p14:cNvContentPartPr/>
              <p14:nvPr/>
            </p14:nvContentPartPr>
            <p14:xfrm>
              <a:off x="527040" y="1571760"/>
              <a:ext cx="27000" cy="3750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7680" y="1562400"/>
                <a:ext cx="45720" cy="37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4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Snapshot Of The Pre-processed Data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020"/>
            <a:ext cx="9144000" cy="5396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108040" y="155376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2200" y="149040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5099040" y="171432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3200" y="16509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5099040" y="190188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3200" y="183852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5099040" y="208044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3200" y="201708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5099040" y="227700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3200" y="221364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5090040" y="249156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200" y="242784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5108040" y="268776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2200" y="262440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5108040" y="286632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2200" y="28029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5099040" y="304488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3200" y="298152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5108040" y="321480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2200" y="315108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5099040" y="339336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3200" y="332964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5099040" y="357192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3200" y="350820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/>
              <p14:cNvContentPartPr/>
              <p14:nvPr/>
            </p14:nvContentPartPr>
            <p14:xfrm>
              <a:off x="5099040" y="3777120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3200" y="37137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/>
              <p14:cNvContentPartPr/>
              <p14:nvPr/>
            </p14:nvContentPartPr>
            <p14:xfrm>
              <a:off x="5099040" y="393804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3200" y="387432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/>
              <p14:cNvContentPartPr/>
              <p14:nvPr/>
            </p14:nvContentPartPr>
            <p14:xfrm>
              <a:off x="5090040" y="416124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4200" y="409788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/>
              <p14:cNvContentPartPr/>
              <p14:nvPr/>
            </p14:nvContentPartPr>
            <p14:xfrm>
              <a:off x="5090040" y="433980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4200" y="427644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/>
              <p14:cNvContentPartPr/>
              <p14:nvPr/>
            </p14:nvContentPartPr>
            <p14:xfrm>
              <a:off x="5090040" y="450936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200" y="444600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/>
              <p14:cNvContentPartPr/>
              <p14:nvPr/>
            </p14:nvContentPartPr>
            <p14:xfrm>
              <a:off x="5099040" y="468792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3200" y="46245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/>
              <p14:cNvContentPartPr/>
              <p14:nvPr/>
            </p14:nvContentPartPr>
            <p14:xfrm>
              <a:off x="5090040" y="484884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4200" y="478548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/>
              <p14:cNvContentPartPr/>
              <p14:nvPr/>
            </p14:nvContentPartPr>
            <p14:xfrm>
              <a:off x="5090040" y="5054040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200" y="499068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/>
              <p14:cNvContentPartPr/>
              <p14:nvPr/>
            </p14:nvContentPartPr>
            <p14:xfrm>
              <a:off x="5099040" y="525960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3200" y="519624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/>
              <p14:cNvContentPartPr/>
              <p14:nvPr/>
            </p14:nvContentPartPr>
            <p14:xfrm>
              <a:off x="5081040" y="5438160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5200" y="537480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/>
              <p14:cNvContentPartPr/>
              <p14:nvPr/>
            </p14:nvContentPartPr>
            <p14:xfrm>
              <a:off x="5090040" y="559908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200" y="55353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/>
              <p14:cNvContentPartPr/>
              <p14:nvPr/>
            </p14:nvContentPartPr>
            <p14:xfrm>
              <a:off x="5099040" y="5813280"/>
              <a:ext cx="360" cy="9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83200" y="5749560"/>
                <a:ext cx="32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/>
              <p14:cNvContentPartPr/>
              <p14:nvPr/>
            </p14:nvContentPartPr>
            <p14:xfrm>
              <a:off x="5090040" y="600984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200" y="594612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/>
              <p14:cNvContentPartPr/>
              <p14:nvPr/>
            </p14:nvContentPartPr>
            <p14:xfrm>
              <a:off x="5090040" y="6170400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4200" y="610704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/>
              <p14:cNvContentPartPr/>
              <p14:nvPr/>
            </p14:nvContentPartPr>
            <p14:xfrm>
              <a:off x="5090040" y="6375960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200" y="631224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/>
              <p14:cNvContentPartPr/>
              <p14:nvPr/>
            </p14:nvContentPartPr>
            <p14:xfrm>
              <a:off x="5072040" y="654552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56200" y="6481800"/>
                <a:ext cx="324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/>
              <p14:cNvContentPartPr/>
              <p14:nvPr/>
            </p14:nvContentPartPr>
            <p14:xfrm>
              <a:off x="5081040" y="6706080"/>
              <a:ext cx="936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65200" y="6642720"/>
                <a:ext cx="4104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21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Solution Architecture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71624"/>
            <a:ext cx="8352928" cy="502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These were the few assumptions that were made during the designing of the solution approach</a:t>
            </a:r>
          </a:p>
          <a:p>
            <a:pPr lvl="1"/>
            <a:r>
              <a:rPr lang="en-IN" dirty="0" smtClean="0"/>
              <a:t>The call-logs are </a:t>
            </a:r>
            <a:r>
              <a:rPr lang="en-IN" dirty="0" smtClean="0">
                <a:solidFill>
                  <a:srgbClr val="FF0000"/>
                </a:solidFill>
              </a:rPr>
              <a:t>received daily at the EOD </a:t>
            </a:r>
            <a:r>
              <a:rPr lang="en-IN" dirty="0" smtClean="0"/>
              <a:t>similar to batch but the duration is very short i.e. a single day</a:t>
            </a:r>
          </a:p>
          <a:p>
            <a:pPr lvl="2"/>
            <a:r>
              <a:rPr lang="en-IN" sz="1700" dirty="0" smtClean="0"/>
              <a:t>Architecture can be </a:t>
            </a:r>
            <a:r>
              <a:rPr lang="en-IN" sz="1700" dirty="0" smtClean="0">
                <a:solidFill>
                  <a:srgbClr val="FF0000"/>
                </a:solidFill>
              </a:rPr>
              <a:t>extended to actual streaming input dataset </a:t>
            </a:r>
            <a:r>
              <a:rPr lang="en-IN" sz="1700" dirty="0" smtClean="0"/>
              <a:t>that is received continuously by the system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Certain columns containing null (blank) or garbage (unspecified) were </a:t>
            </a:r>
            <a:r>
              <a:rPr lang="en-IN" dirty="0" smtClean="0">
                <a:solidFill>
                  <a:srgbClr val="FF0000"/>
                </a:solidFill>
              </a:rPr>
              <a:t>filtered during the ETL phase</a:t>
            </a:r>
          </a:p>
          <a:p>
            <a:pPr lvl="1"/>
            <a:r>
              <a:rPr lang="en-IN" dirty="0" smtClean="0"/>
              <a:t>The data provided was sorted based on the cust_id</a:t>
            </a:r>
          </a:p>
          <a:p>
            <a:pPr lvl="2"/>
            <a:r>
              <a:rPr lang="en-IN" dirty="0" smtClean="0"/>
              <a:t>This may not be the case in streaming data </a:t>
            </a:r>
          </a:p>
          <a:p>
            <a:pPr lvl="2"/>
            <a:r>
              <a:rPr lang="en-IN" dirty="0" smtClean="0"/>
              <a:t>But, Map-Reduce Programming Model handles the situation as every line is independently processed</a:t>
            </a:r>
          </a:p>
          <a:p>
            <a:pPr marL="36576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8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1281</TotalTime>
  <Words>1031</Words>
  <Application>Microsoft Office PowerPoint</Application>
  <PresentationFormat>On-screen Show (4:3)</PresentationFormat>
  <Paragraphs>232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Data Analytics on Large Scale Call-Log Dataset</vt:lpstr>
      <vt:lpstr>SCENARIO</vt:lpstr>
      <vt:lpstr>Representative Plot Interpretation </vt:lpstr>
      <vt:lpstr>Representative Plot Interpretation Continued…</vt:lpstr>
      <vt:lpstr>Snapshot Of The Raw Dataset</vt:lpstr>
      <vt:lpstr>Raw Data Columns</vt:lpstr>
      <vt:lpstr>Snapshot Of The Pre-processed Data</vt:lpstr>
      <vt:lpstr>Solution Architecture</vt:lpstr>
      <vt:lpstr>Assumptions</vt:lpstr>
      <vt:lpstr>Input Dataset</vt:lpstr>
      <vt:lpstr>Snapshot</vt:lpstr>
      <vt:lpstr>Normalization Of Data</vt:lpstr>
      <vt:lpstr>Visualization – Complete Dataset</vt:lpstr>
      <vt:lpstr>Visualizations Continued…</vt:lpstr>
      <vt:lpstr>Visualizations Continued…</vt:lpstr>
      <vt:lpstr>Scope Of The Dataset …</vt:lpstr>
      <vt:lpstr>Conclusions</vt:lpstr>
      <vt:lpstr>Dropped Calls Records Logs &amp; Assumptions</vt:lpstr>
      <vt:lpstr>Considering Dropped Calls Data</vt:lpstr>
      <vt:lpstr>Dropped Call Analysis – Performance Analysis</vt:lpstr>
      <vt:lpstr>ROAD-BLOCKS</vt:lpstr>
      <vt:lpstr>Code Snippets</vt:lpstr>
      <vt:lpstr>Questions   Thank You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on Large Scale Call-Log Dataset</dc:title>
  <dc:creator>Abhishek Garai</dc:creator>
  <cp:lastModifiedBy>Abhishek Garai</cp:lastModifiedBy>
  <cp:revision>204</cp:revision>
  <dcterms:created xsi:type="dcterms:W3CDTF">2015-11-22T17:59:39Z</dcterms:created>
  <dcterms:modified xsi:type="dcterms:W3CDTF">2015-12-02T18:53:12Z</dcterms:modified>
</cp:coreProperties>
</file>