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4" r:id="rId6"/>
    <p:sldId id="260" r:id="rId7"/>
    <p:sldId id="269" r:id="rId8"/>
    <p:sldId id="272" r:id="rId9"/>
    <p:sldId id="281" r:id="rId10"/>
    <p:sldId id="276" r:id="rId11"/>
    <p:sldId id="277" r:id="rId12"/>
    <p:sldId id="274" r:id="rId13"/>
    <p:sldId id="275" r:id="rId14"/>
    <p:sldId id="278" r:id="rId15"/>
    <p:sldId id="280" r:id="rId16"/>
    <p:sldId id="279" r:id="rId17"/>
    <p:sldId id="270" r:id="rId18"/>
    <p:sldId id="266" r:id="rId19"/>
    <p:sldId id="268" r:id="rId20"/>
    <p:sldId id="265" r:id="rId21"/>
    <p:sldId id="261" r:id="rId22"/>
    <p:sldId id="263" r:id="rId23"/>
    <p:sldId id="262" r:id="rId24"/>
    <p:sldId id="273"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5A2A41-15FD-4F53-A208-BDD0D96DD121}" type="datetimeFigureOut">
              <a:rPr lang="en-US" smtClean="0"/>
              <a:pPr/>
              <a:t>10/1/2013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AA7F6-27A0-4466-8E8E-6A5A755786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Draw backlog item on chalkboard</a:t>
            </a:r>
          </a:p>
          <a:p>
            <a:pPr marL="228600" indent="-228600">
              <a:buAutoNum type="arabicParenR"/>
            </a:pPr>
            <a:r>
              <a:rPr lang="en-US" dirty="0" smtClean="0"/>
              <a:t>Draw</a:t>
            </a:r>
            <a:endParaRPr lang="en-US" dirty="0"/>
          </a:p>
        </p:txBody>
      </p:sp>
      <p:sp>
        <p:nvSpPr>
          <p:cNvPr id="4" name="Slide Number Placeholder 3"/>
          <p:cNvSpPr>
            <a:spLocks noGrp="1"/>
          </p:cNvSpPr>
          <p:nvPr>
            <p:ph type="sldNum" sz="quarter" idx="10"/>
          </p:nvPr>
        </p:nvSpPr>
        <p:spPr/>
        <p:txBody>
          <a:bodyPr/>
          <a:lstStyle/>
          <a:p>
            <a:fld id="{FFAAA7F6-27A0-4466-8E8E-6A5A7557864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you’re</a:t>
            </a:r>
            <a:r>
              <a:rPr lang="en-US" baseline="0" dirty="0" smtClean="0"/>
              <a:t> happy to refer people</a:t>
            </a:r>
            <a:endParaRPr lang="en-US" dirty="0"/>
          </a:p>
        </p:txBody>
      </p:sp>
      <p:sp>
        <p:nvSpPr>
          <p:cNvPr id="4" name="Slide Number Placeholder 3"/>
          <p:cNvSpPr>
            <a:spLocks noGrp="1"/>
          </p:cNvSpPr>
          <p:nvPr>
            <p:ph type="sldNum" sz="quarter" idx="10"/>
          </p:nvPr>
        </p:nvSpPr>
        <p:spPr/>
        <p:txBody>
          <a:bodyPr/>
          <a:lstStyle/>
          <a:p>
            <a:fld id="{FFAAA7F6-27A0-4466-8E8E-6A5A7557864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Agility is a dial,</a:t>
            </a:r>
            <a:r>
              <a:rPr lang="en-US" baseline="0" dirty="0" smtClean="0"/>
              <a:t> not a switch</a:t>
            </a:r>
            <a:endParaRPr lang="en-US" dirty="0"/>
          </a:p>
        </p:txBody>
      </p:sp>
      <p:sp>
        <p:nvSpPr>
          <p:cNvPr id="4" name="Slide Number Placeholder 3"/>
          <p:cNvSpPr>
            <a:spLocks noGrp="1"/>
          </p:cNvSpPr>
          <p:nvPr>
            <p:ph type="sldNum" sz="quarter" idx="10"/>
          </p:nvPr>
        </p:nvSpPr>
        <p:spPr/>
        <p:txBody>
          <a:bodyPr/>
          <a:lstStyle/>
          <a:p>
            <a:fld id="{FFAAA7F6-27A0-4466-8E8E-6A5A7557864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agile is more of a philosophy and general approach while scrum is an</a:t>
            </a:r>
            <a:r>
              <a:rPr lang="en-US" baseline="0" dirty="0" smtClean="0"/>
              <a:t> implementation of that philosophy</a:t>
            </a:r>
            <a:endParaRPr lang="en-US" dirty="0"/>
          </a:p>
        </p:txBody>
      </p:sp>
      <p:sp>
        <p:nvSpPr>
          <p:cNvPr id="4" name="Slide Number Placeholder 3"/>
          <p:cNvSpPr>
            <a:spLocks noGrp="1"/>
          </p:cNvSpPr>
          <p:nvPr>
            <p:ph type="sldNum" sz="quarter" idx="10"/>
          </p:nvPr>
        </p:nvSpPr>
        <p:spPr/>
        <p:txBody>
          <a:bodyPr/>
          <a:lstStyle/>
          <a:p>
            <a:fld id="{FFAAA7F6-27A0-4466-8E8E-6A5A7557864E}"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AAA7F6-27A0-4466-8E8E-6A5A7557864E}"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you do if you’re way behind schedule?  What about</a:t>
            </a:r>
            <a:r>
              <a:rPr lang="en-US" baseline="0" dirty="0" smtClean="0"/>
              <a:t> way ahead?</a:t>
            </a:r>
            <a:endParaRPr lang="en-US" dirty="0"/>
          </a:p>
        </p:txBody>
      </p:sp>
      <p:sp>
        <p:nvSpPr>
          <p:cNvPr id="4" name="Slide Number Placeholder 3"/>
          <p:cNvSpPr>
            <a:spLocks noGrp="1"/>
          </p:cNvSpPr>
          <p:nvPr>
            <p:ph type="sldNum" sz="quarter" idx="10"/>
          </p:nvPr>
        </p:nvSpPr>
        <p:spPr/>
        <p:txBody>
          <a:bodyPr/>
          <a:lstStyle/>
          <a:p>
            <a:fld id="{FFAAA7F6-27A0-4466-8E8E-6A5A7557864E}"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your User Stories contain the word “user”, you probably don’t know your customer/audience well enough</a:t>
            </a:r>
            <a:endParaRPr lang="en-US" dirty="0"/>
          </a:p>
        </p:txBody>
      </p:sp>
      <p:sp>
        <p:nvSpPr>
          <p:cNvPr id="4" name="Slide Number Placeholder 3"/>
          <p:cNvSpPr>
            <a:spLocks noGrp="1"/>
          </p:cNvSpPr>
          <p:nvPr>
            <p:ph type="sldNum" sz="quarter" idx="10"/>
          </p:nvPr>
        </p:nvSpPr>
        <p:spPr/>
        <p:txBody>
          <a:bodyPr/>
          <a:lstStyle/>
          <a:p>
            <a:fld id="{FFAAA7F6-27A0-4466-8E8E-6A5A7557864E}"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9BF218D-FD6D-46E8-9F9E-E353F37DAC43}" type="datetimeFigureOut">
              <a:rPr lang="en-US" smtClean="0"/>
              <a:pPr/>
              <a:t>10/1/2013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7360651-3E50-462A-9EF9-A28B2A89E4D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BF218D-FD6D-46E8-9F9E-E353F37DAC43}"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60651-3E50-462A-9EF9-A28B2A89E4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BF218D-FD6D-46E8-9F9E-E353F37DAC43}"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60651-3E50-462A-9EF9-A28B2A89E4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BF218D-FD6D-46E8-9F9E-E353F37DAC43}"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60651-3E50-462A-9EF9-A28B2A89E4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9BF218D-FD6D-46E8-9F9E-E353F37DAC43}"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60651-3E50-462A-9EF9-A28B2A89E4D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BF218D-FD6D-46E8-9F9E-E353F37DAC43}"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60651-3E50-462A-9EF9-A28B2A89E4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9BF218D-FD6D-46E8-9F9E-E353F37DAC43}" type="datetimeFigureOut">
              <a:rPr lang="en-US" smtClean="0"/>
              <a:pPr/>
              <a:t>10/1/2013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60651-3E50-462A-9EF9-A28B2A89E4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BF218D-FD6D-46E8-9F9E-E353F37DAC43}" type="datetimeFigureOut">
              <a:rPr lang="en-US" smtClean="0"/>
              <a:pPr/>
              <a:t>10/1/2013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60651-3E50-462A-9EF9-A28B2A89E4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BF218D-FD6D-46E8-9F9E-E353F37DAC43}" type="datetimeFigureOut">
              <a:rPr lang="en-US" smtClean="0"/>
              <a:pPr/>
              <a:t>10/1/2013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60651-3E50-462A-9EF9-A28B2A89E4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BF218D-FD6D-46E8-9F9E-E353F37DAC43}"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60651-3E50-462A-9EF9-A28B2A89E4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BF218D-FD6D-46E8-9F9E-E353F37DAC43}"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7360651-3E50-462A-9EF9-A28B2A89E4D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9BF218D-FD6D-46E8-9F9E-E353F37DAC43}" type="datetimeFigureOut">
              <a:rPr lang="en-US" smtClean="0"/>
              <a:pPr/>
              <a:t>10/1/2013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360651-3E50-462A-9EF9-A28B2A89E4D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Agile / Scrum</a:t>
            </a:r>
            <a:endParaRPr lang="en-US" dirty="0"/>
          </a:p>
        </p:txBody>
      </p:sp>
      <p:sp>
        <p:nvSpPr>
          <p:cNvPr id="3" name="Subtitle 2"/>
          <p:cNvSpPr>
            <a:spLocks noGrp="1"/>
          </p:cNvSpPr>
          <p:nvPr>
            <p:ph type="subTitle" idx="1"/>
          </p:nvPr>
        </p:nvSpPr>
        <p:spPr/>
        <p:txBody>
          <a:bodyPr/>
          <a:lstStyle/>
          <a:p>
            <a:r>
              <a:rPr lang="en-US" dirty="0" smtClean="0"/>
              <a:t>Andrew </a:t>
            </a:r>
            <a:r>
              <a:rPr lang="en-US" dirty="0" err="1" smtClean="0"/>
              <a:t>Ingraham</a:t>
            </a:r>
            <a:endParaRPr lang="en-US" dirty="0" smtClean="0"/>
          </a:p>
          <a:p>
            <a:r>
              <a:rPr lang="en-US" dirty="0" smtClean="0"/>
              <a:t>aci2110@columbia.edu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Scrum Components – Backlogs</a:t>
            </a:r>
            <a:endParaRPr lang="en-US" sz="4000" dirty="0"/>
          </a:p>
        </p:txBody>
      </p:sp>
      <p:sp>
        <p:nvSpPr>
          <p:cNvPr id="3" name="Content Placeholder 2"/>
          <p:cNvSpPr>
            <a:spLocks noGrp="1"/>
          </p:cNvSpPr>
          <p:nvPr>
            <p:ph idx="1"/>
          </p:nvPr>
        </p:nvSpPr>
        <p:spPr/>
        <p:txBody>
          <a:bodyPr>
            <a:normAutofit/>
          </a:bodyPr>
          <a:lstStyle/>
          <a:p>
            <a:r>
              <a:rPr lang="en-US" dirty="0" smtClean="0"/>
              <a:t>Product Backlog</a:t>
            </a:r>
          </a:p>
          <a:p>
            <a:pPr lvl="1"/>
            <a:r>
              <a:rPr lang="en-US" dirty="0" smtClean="0"/>
              <a:t>Managed by Product Owner</a:t>
            </a:r>
          </a:p>
          <a:p>
            <a:pPr lvl="1"/>
            <a:r>
              <a:rPr lang="en-US" dirty="0" smtClean="0"/>
              <a:t>High-level view of all the user stories that must be completed to finish the project</a:t>
            </a:r>
          </a:p>
          <a:p>
            <a:pPr lvl="1"/>
            <a:r>
              <a:rPr lang="en-US" dirty="0" smtClean="0"/>
              <a:t>Estimates are in points (1, 2, 3, 5, 8, 13, 20, 40, 100)</a:t>
            </a:r>
          </a:p>
          <a:p>
            <a:r>
              <a:rPr lang="en-US" dirty="0" smtClean="0"/>
              <a:t>Sprint Backlog</a:t>
            </a:r>
          </a:p>
          <a:p>
            <a:pPr lvl="1"/>
            <a:r>
              <a:rPr lang="en-US" dirty="0" smtClean="0"/>
              <a:t>Managed by Team</a:t>
            </a:r>
          </a:p>
          <a:p>
            <a:pPr lvl="1"/>
            <a:r>
              <a:rPr lang="en-US" dirty="0" smtClean="0"/>
              <a:t>Detailed lists of tasks the team must complete to finish all of the user stories in a sprint (iteration)</a:t>
            </a:r>
          </a:p>
          <a:p>
            <a:pPr lvl="1"/>
            <a:r>
              <a:rPr lang="en-US" dirty="0" smtClean="0"/>
              <a:t>Estimates  are in hours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Process</a:t>
            </a:r>
            <a:endParaRPr lang="en-US" dirty="0"/>
          </a:p>
        </p:txBody>
      </p:sp>
      <p:pic>
        <p:nvPicPr>
          <p:cNvPr id="4" name="Content Placeholder 3" descr="scrumlargelabelled1.png"/>
          <p:cNvPicPr>
            <a:picLocks noGrp="1" noChangeAspect="1"/>
          </p:cNvPicPr>
          <p:nvPr>
            <p:ph idx="1"/>
          </p:nvPr>
        </p:nvPicPr>
        <p:blipFill>
          <a:blip r:embed="rId2" cstate="print"/>
          <a:stretch>
            <a:fillRect/>
          </a:stretch>
        </p:blipFill>
        <p:spPr>
          <a:xfrm>
            <a:off x="457200" y="2219255"/>
            <a:ext cx="8229600" cy="382125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 Components - Daily Scrum</a:t>
            </a:r>
            <a:endParaRPr lang="en-US" dirty="0"/>
          </a:p>
        </p:txBody>
      </p:sp>
      <p:sp>
        <p:nvSpPr>
          <p:cNvPr id="3" name="Content Placeholder 2"/>
          <p:cNvSpPr>
            <a:spLocks noGrp="1"/>
          </p:cNvSpPr>
          <p:nvPr>
            <p:ph idx="1"/>
          </p:nvPr>
        </p:nvSpPr>
        <p:spPr/>
        <p:txBody>
          <a:bodyPr/>
          <a:lstStyle/>
          <a:p>
            <a:r>
              <a:rPr lang="en-US" dirty="0" smtClean="0"/>
              <a:t>Time-boxed</a:t>
            </a:r>
          </a:p>
          <a:p>
            <a:r>
              <a:rPr lang="en-US" dirty="0" smtClean="0"/>
              <a:t>Declare 3 things</a:t>
            </a:r>
          </a:p>
          <a:p>
            <a:pPr marL="850392" lvl="1" indent="-457200">
              <a:buFont typeface="+mj-lt"/>
              <a:buAutoNum type="arabicPeriod"/>
            </a:pPr>
            <a:r>
              <a:rPr lang="en-US" dirty="0" smtClean="0"/>
              <a:t>Progress since the last scrum</a:t>
            </a:r>
          </a:p>
          <a:p>
            <a:pPr marL="850392" lvl="1" indent="-457200">
              <a:buFont typeface="+mj-lt"/>
              <a:buAutoNum type="arabicPeriod"/>
            </a:pPr>
            <a:r>
              <a:rPr lang="en-US" dirty="0" smtClean="0"/>
              <a:t>What you’re going to work on until the next scrum</a:t>
            </a:r>
          </a:p>
          <a:p>
            <a:pPr marL="850392" lvl="1" indent="-457200">
              <a:buFont typeface="+mj-lt"/>
              <a:buAutoNum type="arabicPeriod"/>
            </a:pPr>
            <a:r>
              <a:rPr lang="en-US" dirty="0" smtClean="0"/>
              <a:t>Obstacles preventing progress</a:t>
            </a:r>
          </a:p>
          <a:p>
            <a:r>
              <a:rPr lang="en-US" dirty="0" smtClean="0"/>
              <a:t>Update </a:t>
            </a:r>
            <a:r>
              <a:rPr lang="en-US" dirty="0" err="1" smtClean="0"/>
              <a:t>Burndown</a:t>
            </a:r>
            <a:endParaRPr lang="en-US" dirty="0" smtClean="0"/>
          </a:p>
          <a:p>
            <a:r>
              <a:rPr lang="en-US" dirty="0" smtClean="0"/>
              <a:t>Visitors invited to listen and observe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 Components - Task Board</a:t>
            </a:r>
            <a:endParaRPr lang="en-US" dirty="0"/>
          </a:p>
        </p:txBody>
      </p:sp>
      <p:pic>
        <p:nvPicPr>
          <p:cNvPr id="6" name="Content Placeholder 5" descr="scrumboard.jpg"/>
          <p:cNvPicPr>
            <a:picLocks noGrp="1" noChangeAspect="1"/>
          </p:cNvPicPr>
          <p:nvPr>
            <p:ph idx="1"/>
          </p:nvPr>
        </p:nvPicPr>
        <p:blipFill>
          <a:blip r:embed="rId2" cstate="print"/>
          <a:stretch>
            <a:fillRect/>
          </a:stretch>
        </p:blipFill>
        <p:spPr>
          <a:xfrm>
            <a:off x="852487" y="2001044"/>
            <a:ext cx="7439025" cy="425767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Scrum Components - </a:t>
            </a:r>
            <a:r>
              <a:rPr lang="en-US" sz="4000" dirty="0" err="1" smtClean="0"/>
              <a:t>Burndown</a:t>
            </a:r>
            <a:r>
              <a:rPr lang="en-US" sz="4000" dirty="0" smtClean="0"/>
              <a:t> Chart</a:t>
            </a:r>
            <a:endParaRPr lang="en-US" sz="4000" dirty="0"/>
          </a:p>
        </p:txBody>
      </p:sp>
      <p:pic>
        <p:nvPicPr>
          <p:cNvPr id="6" name="Content Placeholder 5" descr="burndown.png"/>
          <p:cNvPicPr>
            <a:picLocks noGrp="1" noChangeAspect="1"/>
          </p:cNvPicPr>
          <p:nvPr>
            <p:ph idx="1"/>
          </p:nvPr>
        </p:nvPicPr>
        <p:blipFill>
          <a:blip r:embed="rId3" cstate="print"/>
          <a:stretch>
            <a:fillRect/>
          </a:stretch>
        </p:blipFill>
        <p:spPr>
          <a:xfrm>
            <a:off x="1066800" y="2097574"/>
            <a:ext cx="6896240" cy="3998426"/>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Review</a:t>
            </a:r>
            <a:endParaRPr lang="en-US" dirty="0"/>
          </a:p>
        </p:txBody>
      </p:sp>
      <p:sp>
        <p:nvSpPr>
          <p:cNvPr id="3" name="Content Placeholder 2"/>
          <p:cNvSpPr>
            <a:spLocks noGrp="1"/>
          </p:cNvSpPr>
          <p:nvPr>
            <p:ph idx="1"/>
          </p:nvPr>
        </p:nvSpPr>
        <p:spPr/>
        <p:txBody>
          <a:bodyPr/>
          <a:lstStyle/>
          <a:p>
            <a:r>
              <a:rPr lang="en-US" dirty="0" smtClean="0"/>
              <a:t>Product Owner “presents” project</a:t>
            </a:r>
          </a:p>
          <a:p>
            <a:r>
              <a:rPr lang="en-US" dirty="0" smtClean="0"/>
              <a:t>Team demonstrates what was “done” in the Sprint</a:t>
            </a:r>
          </a:p>
          <a:p>
            <a:r>
              <a:rPr lang="en-US" dirty="0" smtClean="0"/>
              <a:t>Discuss obstacles and what was learned</a:t>
            </a:r>
          </a:p>
          <a:p>
            <a:r>
              <a:rPr lang="en-US" dirty="0" smtClean="0"/>
              <a:t>Sprint </a:t>
            </a:r>
            <a:r>
              <a:rPr lang="en-US" dirty="0" err="1" smtClean="0"/>
              <a:t>Burndown</a:t>
            </a:r>
            <a:r>
              <a:rPr lang="en-US" dirty="0" smtClean="0"/>
              <a:t> &amp; Release </a:t>
            </a:r>
            <a:r>
              <a:rPr lang="en-US" dirty="0" err="1" smtClean="0"/>
              <a:t>Burndown</a:t>
            </a:r>
            <a:endParaRPr lang="en-US" dirty="0" smtClean="0"/>
          </a:p>
          <a:p>
            <a:r>
              <a:rPr lang="en-US" dirty="0" smtClean="0"/>
              <a:t>Collect feedback</a:t>
            </a:r>
          </a:p>
          <a:p>
            <a:r>
              <a:rPr lang="en-US" dirty="0" smtClean="0"/>
              <a:t>Informal and open</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Scrum Components – Sprint Retrospective</a:t>
            </a:r>
            <a:endParaRPr lang="en-US" sz="3600" dirty="0"/>
          </a:p>
        </p:txBody>
      </p:sp>
      <p:sp>
        <p:nvSpPr>
          <p:cNvPr id="3" name="Content Placeholder 2"/>
          <p:cNvSpPr>
            <a:spLocks noGrp="1"/>
          </p:cNvSpPr>
          <p:nvPr>
            <p:ph idx="1"/>
          </p:nvPr>
        </p:nvSpPr>
        <p:spPr/>
        <p:txBody>
          <a:bodyPr/>
          <a:lstStyle/>
          <a:p>
            <a:r>
              <a:rPr lang="en-US" dirty="0" smtClean="0"/>
              <a:t>What worked?</a:t>
            </a:r>
          </a:p>
          <a:p>
            <a:r>
              <a:rPr lang="en-US" dirty="0" smtClean="0"/>
              <a:t>What isn’t working?</a:t>
            </a:r>
          </a:p>
          <a:p>
            <a:r>
              <a:rPr lang="en-US" dirty="0" smtClean="0"/>
              <a:t>Prioritize what potential improvements the team has identified and implement them in the subsequent sprint (iteration)</a:t>
            </a:r>
          </a:p>
          <a:p>
            <a:r>
              <a:rPr lang="en-US" dirty="0" smtClean="0"/>
              <a:t>Time-boxed (3 hours)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Iron Triangle</a:t>
            </a:r>
            <a:endParaRPr lang="en-US" dirty="0"/>
          </a:p>
        </p:txBody>
      </p:sp>
      <p:pic>
        <p:nvPicPr>
          <p:cNvPr id="4" name="Content Placeholder 3" descr="irontriangle.jpg"/>
          <p:cNvPicPr>
            <a:picLocks noGrp="1" noChangeAspect="1"/>
          </p:cNvPicPr>
          <p:nvPr>
            <p:ph idx="1"/>
          </p:nvPr>
        </p:nvPicPr>
        <p:blipFill>
          <a:blip r:embed="rId2" cstate="print"/>
          <a:stretch>
            <a:fillRect/>
          </a:stretch>
        </p:blipFill>
        <p:spPr>
          <a:xfrm>
            <a:off x="2667000" y="2362200"/>
            <a:ext cx="3695700" cy="36957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Done</a:t>
            </a:r>
            <a:endParaRPr lang="en-US" dirty="0"/>
          </a:p>
        </p:txBody>
      </p:sp>
      <p:sp>
        <p:nvSpPr>
          <p:cNvPr id="3" name="Content Placeholder 2"/>
          <p:cNvSpPr>
            <a:spLocks noGrp="1"/>
          </p:cNvSpPr>
          <p:nvPr>
            <p:ph idx="1"/>
          </p:nvPr>
        </p:nvSpPr>
        <p:spPr/>
        <p:txBody>
          <a:bodyPr/>
          <a:lstStyle/>
          <a:p>
            <a:r>
              <a:rPr lang="en-US" dirty="0" smtClean="0"/>
              <a:t>“Done” = Potentially Shippable</a:t>
            </a:r>
          </a:p>
          <a:p>
            <a:r>
              <a:rPr lang="en-US" dirty="0" smtClean="0"/>
              <a:t>Maintains quality and transparency of product and process</a:t>
            </a:r>
          </a:p>
          <a:p>
            <a:r>
              <a:rPr lang="en-US" dirty="0" smtClean="0"/>
              <a:t>Is dynamic and changes over time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Goals</a:t>
            </a:r>
            <a:endParaRPr lang="en-US" dirty="0"/>
          </a:p>
        </p:txBody>
      </p:sp>
      <p:sp>
        <p:nvSpPr>
          <p:cNvPr id="3" name="Content Placeholder 2"/>
          <p:cNvSpPr>
            <a:spLocks noGrp="1"/>
          </p:cNvSpPr>
          <p:nvPr>
            <p:ph idx="1"/>
          </p:nvPr>
        </p:nvSpPr>
        <p:spPr/>
        <p:txBody>
          <a:bodyPr/>
          <a:lstStyle/>
          <a:p>
            <a:r>
              <a:rPr lang="en-US" dirty="0" smtClean="0"/>
              <a:t>Is a goal like “Increase </a:t>
            </a:r>
            <a:r>
              <a:rPr lang="en-US" dirty="0" err="1" smtClean="0"/>
              <a:t>pageviews</a:t>
            </a:r>
            <a:r>
              <a:rPr lang="en-US" dirty="0" smtClean="0"/>
              <a:t>” a good goal?</a:t>
            </a:r>
          </a:p>
          <a:p>
            <a:r>
              <a:rPr lang="en-US" dirty="0" smtClean="0"/>
              <a:t>Goals must be </a:t>
            </a:r>
            <a:r>
              <a:rPr lang="en-US" b="1" dirty="0" smtClean="0"/>
              <a:t>measurable</a:t>
            </a:r>
            <a:endParaRPr lang="en-US" dirty="0" smtClean="0"/>
          </a:p>
          <a:p>
            <a:r>
              <a:rPr lang="en-US" dirty="0" smtClean="0"/>
              <a:t>If a task or user story is not moving you towards one of your goals why would you do it?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jobs.about.com</a:t>
            </a:r>
          </a:p>
          <a:p>
            <a:r>
              <a:rPr lang="en-US" dirty="0" smtClean="0"/>
              <a:t>Some currently open positions:</a:t>
            </a:r>
          </a:p>
          <a:p>
            <a:pPr lvl="1"/>
            <a:r>
              <a:rPr lang="en-US" dirty="0" smtClean="0"/>
              <a:t>Data Warehouse Engineer (Python, </a:t>
            </a:r>
            <a:r>
              <a:rPr lang="en-US" dirty="0" err="1" smtClean="0"/>
              <a:t>MongoDB</a:t>
            </a:r>
            <a:r>
              <a:rPr lang="en-US" dirty="0" smtClean="0"/>
              <a:t>, </a:t>
            </a:r>
            <a:r>
              <a:rPr lang="en-US" dirty="0" err="1" smtClean="0"/>
              <a:t>Hadoop</a:t>
            </a:r>
            <a:r>
              <a:rPr lang="en-US" dirty="0" smtClean="0"/>
              <a:t>)</a:t>
            </a:r>
          </a:p>
          <a:p>
            <a:pPr lvl="1"/>
            <a:r>
              <a:rPr lang="en-US" dirty="0" smtClean="0"/>
              <a:t>Software Engineer, Data Analytics </a:t>
            </a:r>
          </a:p>
          <a:p>
            <a:pPr lvl="1"/>
            <a:r>
              <a:rPr lang="en-US" dirty="0" smtClean="0"/>
              <a:t>QA Engineer</a:t>
            </a:r>
          </a:p>
          <a:p>
            <a:pPr lvl="1"/>
            <a:r>
              <a:rPr lang="en-US" dirty="0" smtClean="0"/>
              <a:t>Big Data Search Engineer</a:t>
            </a:r>
          </a:p>
          <a:p>
            <a:pPr lvl="1"/>
            <a:r>
              <a:rPr lang="en-US" dirty="0" smtClean="0"/>
              <a:t>Full Stack Developer, CMS</a:t>
            </a:r>
          </a:p>
          <a:p>
            <a:pPr lvl="1"/>
            <a:r>
              <a:rPr lang="en-US" dirty="0" smtClean="0"/>
              <a:t>Infrastructure Engineer</a:t>
            </a:r>
          </a:p>
          <a:p>
            <a:pPr lvl="1"/>
            <a:r>
              <a:rPr lang="en-US" dirty="0" smtClean="0"/>
              <a:t>Java Engineer - Front End</a:t>
            </a:r>
          </a:p>
          <a:p>
            <a:pPr lvl="1"/>
            <a:r>
              <a:rPr lang="en-US" dirty="0" smtClean="0"/>
              <a:t>Lead Java Application Developer - Front End</a:t>
            </a:r>
          </a:p>
          <a:p>
            <a:pPr lvl="1"/>
            <a:r>
              <a:rPr lang="en-US" dirty="0" smtClean="0"/>
              <a:t>Lead Java Application Developer - Services</a:t>
            </a:r>
          </a:p>
          <a:p>
            <a:pPr lvl="1"/>
            <a:r>
              <a:rPr lang="en-US" dirty="0" smtClean="0"/>
              <a:t>Server Side Developer, COLT (C++, Boost, Python)</a:t>
            </a:r>
          </a:p>
          <a:p>
            <a:pPr lvl="1"/>
            <a:r>
              <a:rPr lang="en-US" dirty="0" smtClean="0"/>
              <a:t>Sr. Search Engineer (Big Data)</a:t>
            </a:r>
          </a:p>
          <a:p>
            <a:pPr lvl="1"/>
            <a:r>
              <a:rPr lang="en-US" dirty="0" smtClean="0"/>
              <a:t>Front End Developer, COLT (</a:t>
            </a:r>
            <a:r>
              <a:rPr lang="en-US" dirty="0" err="1" smtClean="0"/>
              <a:t>Javascript</a:t>
            </a:r>
            <a:r>
              <a:rPr lang="en-US" dirty="0" smtClean="0"/>
              <a:t>, CSS, XHTML)</a:t>
            </a:r>
          </a:p>
          <a:p>
            <a:pPr lvl="1"/>
            <a:r>
              <a:rPr lang="en-US" dirty="0" smtClean="0"/>
              <a:t>Front End Developer, Data Analytics</a:t>
            </a:r>
          </a:p>
          <a:p>
            <a:pPr lvl="1"/>
            <a:r>
              <a:rPr lang="en-US" dirty="0" smtClean="0"/>
              <a:t>Sr. Front End Developer</a:t>
            </a:r>
            <a:endParaRPr lang="en-US" dirty="0"/>
          </a:p>
        </p:txBody>
      </p:sp>
      <p:pic>
        <p:nvPicPr>
          <p:cNvPr id="27650" name="Picture 2" descr="http://upload.wikimedia.org/wikipedia/commons/d/de/About.com_logo.png"/>
          <p:cNvPicPr>
            <a:picLocks noChangeAspect="1" noChangeArrowheads="1"/>
          </p:cNvPicPr>
          <p:nvPr/>
        </p:nvPicPr>
        <p:blipFill>
          <a:blip r:embed="rId3" cstate="print"/>
          <a:srcRect/>
          <a:stretch>
            <a:fillRect/>
          </a:stretch>
        </p:blipFill>
        <p:spPr bwMode="auto">
          <a:xfrm>
            <a:off x="304800" y="457200"/>
            <a:ext cx="8382000" cy="133692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Create a Product Backlog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Establish 3-4 outcome goals for what you’re working on.  These should be measurable, testable goals.</a:t>
            </a:r>
          </a:p>
          <a:p>
            <a:r>
              <a:rPr lang="en-US" dirty="0" smtClean="0"/>
              <a:t>For example, if I were creating a website for a new sport that is trying to make it into the Olympics, I might have these as my goals:</a:t>
            </a:r>
          </a:p>
          <a:p>
            <a:pPr marL="850392" lvl="1" indent="-457200">
              <a:buFont typeface="+mj-lt"/>
              <a:buAutoNum type="arabicPeriod"/>
            </a:pPr>
            <a:r>
              <a:rPr lang="en-US" dirty="0" smtClean="0"/>
              <a:t>Double attendance of local events in next year</a:t>
            </a:r>
          </a:p>
          <a:p>
            <a:pPr marL="850392" lvl="1" indent="-457200">
              <a:buFont typeface="+mj-lt"/>
              <a:buAutoNum type="arabicPeriod"/>
            </a:pPr>
            <a:r>
              <a:rPr lang="en-US" dirty="0" smtClean="0"/>
              <a:t>Get 10,000,000+ signatures for petition to include our sport in the next Olympics</a:t>
            </a:r>
          </a:p>
          <a:p>
            <a:pPr marL="850392" lvl="1" indent="-457200">
              <a:buFont typeface="+mj-lt"/>
              <a:buAutoNum type="arabicPeriod"/>
            </a:pPr>
            <a:r>
              <a:rPr lang="en-US" dirty="0" smtClean="0"/>
              <a:t>Raise $300,000 necessary to apply for Olympic recognition as a sport</a:t>
            </a:r>
          </a:p>
          <a:p>
            <a:pPr marL="484632" indent="-457200"/>
            <a:r>
              <a:rPr lang="en-US" dirty="0" smtClean="0"/>
              <a:t>Then, create ~10 user stories from the user’s perspective that work towards those 3-4 goals.  You’re encouraged to include the user stories you created for the last class assignment.  These should be written on index cards and follow the format on the chalk board.</a:t>
            </a:r>
          </a:p>
          <a:p>
            <a:pPr marL="484632" indent="-457200"/>
            <a:r>
              <a:rPr lang="en-US" dirty="0" smtClean="0"/>
              <a:t>Assign points to each User Story based on relative size of effort</a:t>
            </a:r>
          </a:p>
          <a:p>
            <a:pPr marL="850392" lvl="1" indent="-457200"/>
            <a:r>
              <a:rPr lang="en-US" dirty="0" smtClean="0"/>
              <a:t>1, 2, 3, 5, 8, 13, 20, 40, 100</a:t>
            </a:r>
          </a:p>
          <a:p>
            <a:pPr marL="484632" indent="-457200"/>
            <a:r>
              <a:rPr lang="en-US" dirty="0" smtClean="0"/>
              <a:t>Assign a business value of High, Medium, or Low to each User Story</a:t>
            </a:r>
          </a:p>
          <a:p>
            <a:pPr marL="484632" indent="-457200"/>
            <a:r>
              <a:rPr lang="en-US" dirty="0" smtClean="0"/>
              <a:t>Prioritize the list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Release Planning</a:t>
            </a:r>
            <a:endParaRPr lang="en-US" dirty="0"/>
          </a:p>
        </p:txBody>
      </p:sp>
      <p:sp>
        <p:nvSpPr>
          <p:cNvPr id="3" name="Content Placeholder 2"/>
          <p:cNvSpPr>
            <a:spLocks noGrp="1"/>
          </p:cNvSpPr>
          <p:nvPr>
            <p:ph idx="1"/>
          </p:nvPr>
        </p:nvSpPr>
        <p:spPr/>
        <p:txBody>
          <a:bodyPr/>
          <a:lstStyle/>
          <a:p>
            <a:r>
              <a:rPr lang="en-US" dirty="0" smtClean="0"/>
              <a:t>Using our website backlog</a:t>
            </a:r>
          </a:p>
          <a:p>
            <a:pPr lvl="1"/>
            <a:r>
              <a:rPr lang="en-US" dirty="0" smtClean="0"/>
              <a:t>Develop a release plan</a:t>
            </a:r>
          </a:p>
          <a:p>
            <a:pPr lvl="1"/>
            <a:r>
              <a:rPr lang="en-US" dirty="0" smtClean="0"/>
              <a:t>Use an estimated velocity of 12 points per sprint</a:t>
            </a:r>
          </a:p>
          <a:p>
            <a:pPr lvl="1"/>
            <a:r>
              <a:rPr lang="en-US" dirty="0" smtClean="0"/>
              <a:t>What does your plan look like?</a:t>
            </a:r>
          </a:p>
          <a:p>
            <a:pPr lvl="1"/>
            <a:r>
              <a:rPr lang="en-US" dirty="0" smtClean="0"/>
              <a:t>How did you maximize value?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Definition of Done</a:t>
            </a:r>
            <a:endParaRPr lang="en-US" dirty="0"/>
          </a:p>
        </p:txBody>
      </p:sp>
      <p:sp>
        <p:nvSpPr>
          <p:cNvPr id="6" name="Text Placeholder 5"/>
          <p:cNvSpPr>
            <a:spLocks noGrp="1"/>
          </p:cNvSpPr>
          <p:nvPr>
            <p:ph type="body" idx="1"/>
          </p:nvPr>
        </p:nvSpPr>
        <p:spPr/>
        <p:txBody>
          <a:bodyPr/>
          <a:lstStyle/>
          <a:p>
            <a:r>
              <a:rPr lang="en-US" dirty="0" smtClean="0"/>
              <a:t>Guidelines</a:t>
            </a:r>
            <a:endParaRPr lang="en-US" dirty="0"/>
          </a:p>
        </p:txBody>
      </p:sp>
      <p:sp>
        <p:nvSpPr>
          <p:cNvPr id="8" name="Text Placeholder 7"/>
          <p:cNvSpPr>
            <a:spLocks noGrp="1"/>
          </p:cNvSpPr>
          <p:nvPr>
            <p:ph type="body" sz="half" idx="3"/>
          </p:nvPr>
        </p:nvSpPr>
        <p:spPr/>
        <p:txBody>
          <a:bodyPr/>
          <a:lstStyle/>
          <a:p>
            <a:r>
              <a:rPr lang="en-US" dirty="0" smtClean="0"/>
              <a:t>Sample </a:t>
            </a:r>
            <a:r>
              <a:rPr lang="en-US" dirty="0" err="1" smtClean="0"/>
              <a:t>DoD</a:t>
            </a:r>
            <a:endParaRPr lang="en-US" dirty="0"/>
          </a:p>
        </p:txBody>
      </p:sp>
      <p:sp>
        <p:nvSpPr>
          <p:cNvPr id="7" name="Content Placeholder 6"/>
          <p:cNvSpPr>
            <a:spLocks noGrp="1"/>
          </p:cNvSpPr>
          <p:nvPr>
            <p:ph sz="quarter" idx="2"/>
          </p:nvPr>
        </p:nvSpPr>
        <p:spPr/>
        <p:txBody>
          <a:bodyPr>
            <a:normAutofit fontScale="92500" lnSpcReduction="20000"/>
          </a:bodyPr>
          <a:lstStyle/>
          <a:p>
            <a:r>
              <a:rPr lang="en-US" dirty="0" smtClean="0"/>
              <a:t>“Done” = Potentially Shippable</a:t>
            </a:r>
          </a:p>
          <a:p>
            <a:r>
              <a:rPr lang="en-US" dirty="0" smtClean="0"/>
              <a:t>Quality Check defines when a task is done</a:t>
            </a:r>
          </a:p>
          <a:p>
            <a:r>
              <a:rPr lang="en-US" dirty="0" smtClean="0"/>
              <a:t>You don’t need to include every Task/Action for every User Story </a:t>
            </a:r>
          </a:p>
          <a:p>
            <a:r>
              <a:rPr lang="en-US" dirty="0" smtClean="0"/>
              <a:t>Create a row of post-its with your Tasks/Actions.  Try to order them based on the order they should be completed.</a:t>
            </a:r>
          </a:p>
          <a:p>
            <a:r>
              <a:rPr lang="en-US" dirty="0" smtClean="0"/>
              <a:t>Create a second row directly underneath your Tasks/Actions of their corresponding Quality Checks.</a:t>
            </a:r>
          </a:p>
          <a:p>
            <a:endParaRPr lang="en-US" dirty="0"/>
          </a:p>
        </p:txBody>
      </p:sp>
      <p:graphicFrame>
        <p:nvGraphicFramePr>
          <p:cNvPr id="12" name="Content Placeholder 11"/>
          <p:cNvGraphicFramePr>
            <a:graphicFrameLocks noGrp="1"/>
          </p:cNvGraphicFramePr>
          <p:nvPr>
            <p:ph sz="quarter" idx="4"/>
          </p:nvPr>
        </p:nvGraphicFramePr>
        <p:xfrm>
          <a:off x="4645019" y="2514600"/>
          <a:ext cx="4498980" cy="5120640"/>
        </p:xfrm>
        <a:graphic>
          <a:graphicData uri="http://schemas.openxmlformats.org/drawingml/2006/table">
            <a:tbl>
              <a:tblPr firstRow="1" bandRow="1">
                <a:tableStyleId>{5C22544A-7EE6-4342-B048-85BDC9FD1C3A}</a:tableStyleId>
              </a:tblPr>
              <a:tblGrid>
                <a:gridCol w="2249490"/>
                <a:gridCol w="2249490"/>
              </a:tblGrid>
              <a:tr h="280884">
                <a:tc>
                  <a:txBody>
                    <a:bodyPr/>
                    <a:lstStyle/>
                    <a:p>
                      <a:r>
                        <a:rPr lang="en-US" dirty="0" smtClean="0"/>
                        <a:t>Task</a:t>
                      </a:r>
                      <a:r>
                        <a:rPr lang="en-US" baseline="0" dirty="0" smtClean="0"/>
                        <a:t> / Action</a:t>
                      </a:r>
                      <a:endParaRPr lang="en-US" dirty="0"/>
                    </a:p>
                  </a:txBody>
                  <a:tcPr/>
                </a:tc>
                <a:tc>
                  <a:txBody>
                    <a:bodyPr/>
                    <a:lstStyle/>
                    <a:p>
                      <a:r>
                        <a:rPr lang="en-US" dirty="0" smtClean="0"/>
                        <a:t>Quality Check</a:t>
                      </a:r>
                      <a:endParaRPr lang="en-US" dirty="0"/>
                    </a:p>
                  </a:txBody>
                  <a:tcPr/>
                </a:tc>
              </a:tr>
              <a:tr h="900367">
                <a:tc>
                  <a:txBody>
                    <a:bodyPr/>
                    <a:lstStyle/>
                    <a:p>
                      <a:r>
                        <a:rPr lang="en-US" dirty="0" smtClean="0"/>
                        <a:t>Write code components</a:t>
                      </a:r>
                      <a:endParaRPr lang="en-US" dirty="0"/>
                    </a:p>
                  </a:txBody>
                  <a:tcPr/>
                </a:tc>
                <a:tc>
                  <a:txBody>
                    <a:bodyPr/>
                    <a:lstStyle/>
                    <a:p>
                      <a:r>
                        <a:rPr lang="en-US" dirty="0" smtClean="0"/>
                        <a:t>Code meets coding and naming</a:t>
                      </a:r>
                      <a:r>
                        <a:rPr lang="en-US" baseline="0" dirty="0" smtClean="0"/>
                        <a:t> standards and checked into repo</a:t>
                      </a:r>
                      <a:endParaRPr lang="en-US" dirty="0"/>
                    </a:p>
                  </a:txBody>
                  <a:tcPr/>
                </a:tc>
              </a:tr>
              <a:tr h="484813">
                <a:tc>
                  <a:txBody>
                    <a:bodyPr/>
                    <a:lstStyle/>
                    <a:p>
                      <a:r>
                        <a:rPr lang="en-US" dirty="0" smtClean="0"/>
                        <a:t>Create</a:t>
                      </a:r>
                      <a:r>
                        <a:rPr lang="en-US" baseline="0" dirty="0" smtClean="0"/>
                        <a:t> / Update unit tests</a:t>
                      </a:r>
                      <a:endParaRPr lang="en-US" dirty="0"/>
                    </a:p>
                  </a:txBody>
                  <a:tcPr/>
                </a:tc>
                <a:tc>
                  <a:txBody>
                    <a:bodyPr/>
                    <a:lstStyle/>
                    <a:p>
                      <a:r>
                        <a:rPr lang="en-US" dirty="0" smtClean="0"/>
                        <a:t>Unit tests pass 100%</a:t>
                      </a:r>
                      <a:endParaRPr lang="en-US" dirty="0"/>
                    </a:p>
                  </a:txBody>
                  <a:tcPr/>
                </a:tc>
              </a:tr>
              <a:tr h="280884">
                <a:tc>
                  <a:txBody>
                    <a:bodyPr/>
                    <a:lstStyle/>
                    <a:p>
                      <a:r>
                        <a:rPr lang="en-US" dirty="0" smtClean="0"/>
                        <a:t>Conduct</a:t>
                      </a:r>
                      <a:r>
                        <a:rPr lang="en-US" baseline="0" dirty="0" smtClean="0"/>
                        <a:t> code review</a:t>
                      </a:r>
                      <a:endParaRPr lang="en-US" dirty="0"/>
                    </a:p>
                  </a:txBody>
                  <a:tcPr/>
                </a:tc>
                <a:tc>
                  <a:txBody>
                    <a:bodyPr/>
                    <a:lstStyle/>
                    <a:p>
                      <a:r>
                        <a:rPr lang="en-US" dirty="0" smtClean="0"/>
                        <a:t>All issues addressed</a:t>
                      </a:r>
                      <a:endParaRPr lang="en-US" dirty="0"/>
                    </a:p>
                  </a:txBody>
                  <a:tcPr/>
                </a:tc>
              </a:tr>
              <a:tr h="484813">
                <a:tc>
                  <a:txBody>
                    <a:bodyPr/>
                    <a:lstStyle/>
                    <a:p>
                      <a:r>
                        <a:rPr lang="en-US" dirty="0" smtClean="0"/>
                        <a:t>Create wireframes and UI</a:t>
                      </a:r>
                      <a:endParaRPr lang="en-US" dirty="0"/>
                    </a:p>
                  </a:txBody>
                  <a:tcPr/>
                </a:tc>
                <a:tc>
                  <a:txBody>
                    <a:bodyPr/>
                    <a:lstStyle/>
                    <a:p>
                      <a:r>
                        <a:rPr lang="en-US" dirty="0" smtClean="0"/>
                        <a:t>UI meets standards</a:t>
                      </a:r>
                      <a:endParaRPr lang="en-US" dirty="0"/>
                    </a:p>
                  </a:txBody>
                  <a:tcPr/>
                </a:tc>
              </a:tr>
              <a:tr h="484813">
                <a:tc>
                  <a:txBody>
                    <a:bodyPr/>
                    <a:lstStyle/>
                    <a:p>
                      <a:r>
                        <a:rPr lang="en-US" dirty="0" smtClean="0"/>
                        <a:t>Perform code</a:t>
                      </a:r>
                      <a:r>
                        <a:rPr lang="en-US" baseline="0" dirty="0" smtClean="0"/>
                        <a:t> coverage test</a:t>
                      </a:r>
                      <a:endParaRPr lang="en-US" dirty="0"/>
                    </a:p>
                  </a:txBody>
                  <a:tcPr/>
                </a:tc>
                <a:tc>
                  <a:txBody>
                    <a:bodyPr/>
                    <a:lstStyle/>
                    <a:p>
                      <a:r>
                        <a:rPr lang="en-US" dirty="0" smtClean="0"/>
                        <a:t>Code coverage is same</a:t>
                      </a:r>
                      <a:r>
                        <a:rPr lang="en-US" baseline="0" dirty="0" smtClean="0"/>
                        <a:t> or better %</a:t>
                      </a:r>
                      <a:endParaRPr lang="en-US" dirty="0"/>
                    </a:p>
                  </a:txBody>
                  <a:tcPr/>
                </a:tc>
              </a:tr>
              <a:tr h="484813">
                <a:tc>
                  <a:txBody>
                    <a:bodyPr/>
                    <a:lstStyle/>
                    <a:p>
                      <a:r>
                        <a:rPr lang="en-US" dirty="0" smtClean="0"/>
                        <a:t>Update user guide</a:t>
                      </a:r>
                      <a:endParaRPr lang="en-US" dirty="0"/>
                    </a:p>
                  </a:txBody>
                  <a:tcPr/>
                </a:tc>
                <a:tc>
                  <a:txBody>
                    <a:bodyPr/>
                    <a:lstStyle/>
                    <a:p>
                      <a:r>
                        <a:rPr lang="en-US" dirty="0" smtClean="0"/>
                        <a:t>Updates reviewed and</a:t>
                      </a:r>
                      <a:r>
                        <a:rPr lang="en-US" baseline="0" dirty="0" smtClean="0"/>
                        <a:t> checked in</a:t>
                      </a:r>
                      <a:endParaRPr lang="en-US" dirty="0"/>
                    </a:p>
                  </a:txBody>
                  <a:tcPr/>
                </a:tc>
              </a:tr>
              <a:tr h="484813">
                <a:tc>
                  <a:txBody>
                    <a:bodyPr/>
                    <a:lstStyle/>
                    <a:p>
                      <a:r>
                        <a:rPr lang="en-US" dirty="0" smtClean="0"/>
                        <a:t>Update</a:t>
                      </a:r>
                      <a:r>
                        <a:rPr lang="en-US" baseline="0" dirty="0" smtClean="0"/>
                        <a:t> build scripts</a:t>
                      </a:r>
                      <a:endParaRPr lang="en-US" dirty="0"/>
                    </a:p>
                  </a:txBody>
                  <a:tcPr/>
                </a:tc>
                <a:tc>
                  <a:txBody>
                    <a:bodyPr/>
                    <a:lstStyle/>
                    <a:p>
                      <a:r>
                        <a:rPr lang="en-US" dirty="0" smtClean="0"/>
                        <a:t>Builds completing without</a:t>
                      </a:r>
                      <a:r>
                        <a:rPr lang="en-US" baseline="0" dirty="0" smtClean="0"/>
                        <a:t> error</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Sprint Planning</a:t>
            </a:r>
            <a:endParaRPr lang="en-US" dirty="0"/>
          </a:p>
        </p:txBody>
      </p:sp>
      <p:sp>
        <p:nvSpPr>
          <p:cNvPr id="3" name="Content Placeholder 2"/>
          <p:cNvSpPr>
            <a:spLocks noGrp="1"/>
          </p:cNvSpPr>
          <p:nvPr>
            <p:ph idx="1"/>
          </p:nvPr>
        </p:nvSpPr>
        <p:spPr/>
        <p:txBody>
          <a:bodyPr/>
          <a:lstStyle/>
          <a:p>
            <a:r>
              <a:rPr lang="en-US" dirty="0" smtClean="0"/>
              <a:t>Take one of your User Stories and, using your Definition of Done, break it up into Tasks and write them on post-its.</a:t>
            </a:r>
          </a:p>
          <a:p>
            <a:r>
              <a:rPr lang="en-US" dirty="0" smtClean="0"/>
              <a:t>Each Task should have the number of hours expected to finish it.</a:t>
            </a:r>
          </a:p>
          <a:p>
            <a:r>
              <a:rPr lang="en-US" dirty="0" smtClean="0"/>
              <a:t>If time permits, repeat this for each of the User Stories in your first sprint.  Once completed, add up all the Tasks’ hours.  This is your estimate of how many development hours it will take to complete this sprint.  Do they fit in your sprint?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Process Review</a:t>
            </a:r>
            <a:endParaRPr lang="en-US" dirty="0"/>
          </a:p>
        </p:txBody>
      </p:sp>
      <p:pic>
        <p:nvPicPr>
          <p:cNvPr id="4" name="Content Placeholder 3" descr="scrumlargelabelled1.png"/>
          <p:cNvPicPr>
            <a:picLocks noGrp="1" noChangeAspect="1"/>
          </p:cNvPicPr>
          <p:nvPr>
            <p:ph idx="1"/>
          </p:nvPr>
        </p:nvPicPr>
        <p:blipFill>
          <a:blip r:embed="rId2" cstate="print"/>
          <a:stretch>
            <a:fillRect/>
          </a:stretch>
        </p:blipFill>
        <p:spPr>
          <a:xfrm>
            <a:off x="457200" y="2219255"/>
            <a:ext cx="8229600" cy="3821253"/>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8" name="Subtitle 7"/>
          <p:cNvSpPr>
            <a:spLocks noGrp="1"/>
          </p:cNvSpPr>
          <p:nvPr>
            <p:ph type="subTitle" idx="1"/>
          </p:nvPr>
        </p:nvSpPr>
        <p:spPr/>
        <p:txBody>
          <a:bodyPr/>
          <a:lstStyle/>
          <a:p>
            <a:r>
              <a:rPr lang="en-US" dirty="0" smtClean="0"/>
              <a:t>aci2110@columbia.edu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ScriptEd</a:t>
            </a:r>
            <a:endParaRPr lang="en-US" b="1" dirty="0"/>
          </a:p>
        </p:txBody>
      </p:sp>
      <p:sp>
        <p:nvSpPr>
          <p:cNvPr id="3" name="Content Placeholder 2"/>
          <p:cNvSpPr>
            <a:spLocks noGrp="1"/>
          </p:cNvSpPr>
          <p:nvPr>
            <p:ph idx="1"/>
          </p:nvPr>
        </p:nvSpPr>
        <p:spPr/>
        <p:txBody>
          <a:bodyPr/>
          <a:lstStyle/>
          <a:p>
            <a:r>
              <a:rPr lang="en-US" dirty="0" smtClean="0"/>
              <a:t>ScriptEd.org</a:t>
            </a:r>
            <a:endParaRPr lang="en-US" i="1" dirty="0" smtClean="0"/>
          </a:p>
          <a:p>
            <a:r>
              <a:rPr lang="en-US" i="1" dirty="0" err="1" smtClean="0"/>
              <a:t>ScriptEd</a:t>
            </a:r>
            <a:r>
              <a:rPr lang="en-US" i="1" dirty="0" smtClean="0"/>
              <a:t> teaches computer programming to students in low income communities, and places its students in internships with technology firms.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lstStyle/>
          <a:p>
            <a:r>
              <a:rPr lang="en-US" dirty="0" smtClean="0"/>
              <a:t>Time-boxed</a:t>
            </a:r>
          </a:p>
          <a:p>
            <a:r>
              <a:rPr lang="en-US" dirty="0" smtClean="0"/>
              <a:t>Iterative</a:t>
            </a:r>
          </a:p>
          <a:p>
            <a:r>
              <a:rPr lang="en-US" dirty="0" smtClean="0"/>
              <a:t>Incremental</a:t>
            </a:r>
          </a:p>
          <a:p>
            <a:r>
              <a:rPr lang="en-US" dirty="0" smtClean="0"/>
              <a:t>Feature-based</a:t>
            </a:r>
          </a:p>
          <a:p>
            <a:r>
              <a:rPr lang="en-US" dirty="0" smtClean="0"/>
              <a:t>Business / User Value Driven</a:t>
            </a:r>
          </a:p>
          <a:p>
            <a:r>
              <a:rPr lang="en-US" dirty="0" smtClean="0"/>
              <a:t>Feedback Loops; Response to Change</a:t>
            </a:r>
          </a:p>
          <a:p>
            <a:r>
              <a:rPr lang="en-US" dirty="0" smtClean="0"/>
              <a:t>Agility is a dial, not a switch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a:t>
            </a:r>
            <a:endParaRPr lang="en-US" dirty="0"/>
          </a:p>
        </p:txBody>
      </p:sp>
      <p:pic>
        <p:nvPicPr>
          <p:cNvPr id="4" name="Content Placeholder 3" descr="agile-manifesto.png"/>
          <p:cNvPicPr>
            <a:picLocks noGrp="1" noChangeAspect="1"/>
          </p:cNvPicPr>
          <p:nvPr>
            <p:ph idx="1"/>
          </p:nvPr>
        </p:nvPicPr>
        <p:blipFill>
          <a:blip r:embed="rId2" cstate="print"/>
          <a:stretch>
            <a:fillRect/>
          </a:stretch>
        </p:blipFill>
        <p:spPr>
          <a:xfrm>
            <a:off x="1191673" y="1935163"/>
            <a:ext cx="6760654" cy="4389437"/>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 Visibility + Flexibility</a:t>
            </a:r>
            <a:endParaRPr lang="en-US" dirty="0"/>
          </a:p>
        </p:txBody>
      </p:sp>
      <p:sp>
        <p:nvSpPr>
          <p:cNvPr id="3" name="Content Placeholder 2"/>
          <p:cNvSpPr>
            <a:spLocks noGrp="1"/>
          </p:cNvSpPr>
          <p:nvPr>
            <p:ph idx="1"/>
          </p:nvPr>
        </p:nvSpPr>
        <p:spPr/>
        <p:txBody>
          <a:bodyPr>
            <a:normAutofit lnSpcReduction="10000"/>
          </a:bodyPr>
          <a:lstStyle/>
          <a:p>
            <a:r>
              <a:rPr lang="en-US" dirty="0" smtClean="0"/>
              <a:t>One of the agile development methods</a:t>
            </a:r>
          </a:p>
          <a:p>
            <a:pPr lvl="1"/>
            <a:r>
              <a:rPr lang="en-US" dirty="0" smtClean="0"/>
              <a:t>Others include XP, Lean, </a:t>
            </a:r>
            <a:r>
              <a:rPr lang="en-US" dirty="0" err="1" smtClean="0"/>
              <a:t>Kanban</a:t>
            </a:r>
            <a:endParaRPr lang="en-US" dirty="0" smtClean="0"/>
          </a:p>
          <a:p>
            <a:r>
              <a:rPr lang="en-US" dirty="0" err="1" smtClean="0"/>
              <a:t>Stackholder</a:t>
            </a:r>
            <a:r>
              <a:rPr lang="en-US" dirty="0" smtClean="0"/>
              <a:t> / Customer Feedback</a:t>
            </a:r>
          </a:p>
          <a:p>
            <a:r>
              <a:rPr lang="en-US" dirty="0" smtClean="0"/>
              <a:t>Self-directed, self-organized teams</a:t>
            </a:r>
          </a:p>
          <a:p>
            <a:r>
              <a:rPr lang="en-US" dirty="0" smtClean="0"/>
              <a:t>Each sprint (iteration) delivers tested, fully-functional software for demonstration.</a:t>
            </a:r>
          </a:p>
          <a:p>
            <a:r>
              <a:rPr lang="en-US" dirty="0" smtClean="0"/>
              <a:t>This is only a process and on its own won’t do anything to improve results. All it does is highlight the roadblocks in the way of your team's productivity.  It’s up to you and your team to respond to that information.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Process</a:t>
            </a:r>
            <a:endParaRPr lang="en-US" dirty="0"/>
          </a:p>
        </p:txBody>
      </p:sp>
      <p:pic>
        <p:nvPicPr>
          <p:cNvPr id="4" name="Content Placeholder 3" descr="scrumlargelabelled1.png"/>
          <p:cNvPicPr>
            <a:picLocks noGrp="1" noChangeAspect="1"/>
          </p:cNvPicPr>
          <p:nvPr>
            <p:ph idx="1"/>
          </p:nvPr>
        </p:nvPicPr>
        <p:blipFill>
          <a:blip r:embed="rId2" cstate="print"/>
          <a:stretch>
            <a:fillRect/>
          </a:stretch>
        </p:blipFill>
        <p:spPr>
          <a:xfrm>
            <a:off x="457200" y="2219255"/>
            <a:ext cx="8229600" cy="382125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Roles &amp; Responsibilities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Product Owner</a:t>
            </a:r>
          </a:p>
          <a:p>
            <a:pPr lvl="1"/>
            <a:r>
              <a:rPr lang="en-US" dirty="0" smtClean="0"/>
              <a:t>Accountable for product success</a:t>
            </a:r>
          </a:p>
          <a:p>
            <a:pPr lvl="1"/>
            <a:r>
              <a:rPr lang="en-US" dirty="0" smtClean="0"/>
              <a:t>Defines all product features</a:t>
            </a:r>
          </a:p>
          <a:p>
            <a:pPr lvl="1"/>
            <a:r>
              <a:rPr lang="en-US" dirty="0" smtClean="0"/>
              <a:t>Responsible for prioritizing product features</a:t>
            </a:r>
          </a:p>
          <a:p>
            <a:pPr lvl="1"/>
            <a:r>
              <a:rPr lang="en-US" dirty="0" smtClean="0"/>
              <a:t>Maintains Product Backlog</a:t>
            </a:r>
          </a:p>
          <a:p>
            <a:pPr lvl="1"/>
            <a:r>
              <a:rPr lang="en-US" dirty="0" smtClean="0"/>
              <a:t>Conducts the Sprint Review</a:t>
            </a:r>
          </a:p>
          <a:p>
            <a:r>
              <a:rPr lang="en-US" dirty="0" smtClean="0"/>
              <a:t>Scrum Master</a:t>
            </a:r>
          </a:p>
          <a:p>
            <a:pPr lvl="1"/>
            <a:r>
              <a:rPr lang="en-US" dirty="0" smtClean="0"/>
              <a:t>Holds daily 15 minute team meeting (Daily Scrum)</a:t>
            </a:r>
          </a:p>
          <a:p>
            <a:pPr lvl="1"/>
            <a:r>
              <a:rPr lang="en-US" dirty="0" smtClean="0"/>
              <a:t>Removes obstacles</a:t>
            </a:r>
          </a:p>
          <a:p>
            <a:pPr lvl="1"/>
            <a:r>
              <a:rPr lang="en-US" dirty="0" smtClean="0"/>
              <a:t>Shields team from external interference</a:t>
            </a:r>
          </a:p>
          <a:p>
            <a:pPr lvl="1"/>
            <a:r>
              <a:rPr lang="en-US" dirty="0" smtClean="0"/>
              <a:t>Conducts Sprint Retrospective at end of sprints</a:t>
            </a:r>
          </a:p>
          <a:p>
            <a:r>
              <a:rPr lang="en-US" dirty="0" smtClean="0"/>
              <a:t>Team</a:t>
            </a:r>
          </a:p>
          <a:p>
            <a:pPr lvl="1"/>
            <a:r>
              <a:rPr lang="en-US" dirty="0" smtClean="0"/>
              <a:t>Cross-functional, about 5-9 members</a:t>
            </a:r>
          </a:p>
          <a:p>
            <a:pPr lvl="1"/>
            <a:r>
              <a:rPr lang="en-US" dirty="0" smtClean="0"/>
              <a:t>Selects the sprint (iteration) goal</a:t>
            </a:r>
          </a:p>
          <a:p>
            <a:pPr lvl="1"/>
            <a:r>
              <a:rPr lang="en-US" dirty="0" smtClean="0"/>
              <a:t>Has the right to do everything within the Definition of Done to reach the sprint (iteration) goal</a:t>
            </a:r>
          </a:p>
          <a:p>
            <a:pPr lvl="1"/>
            <a:r>
              <a:rPr lang="en-US" dirty="0" smtClean="0"/>
              <a:t>Organizes itself and its work</a:t>
            </a:r>
          </a:p>
          <a:p>
            <a:pPr lvl="1"/>
            <a:r>
              <a:rPr lang="en-US" dirty="0" smtClean="0"/>
              <a:t>Demos work to end-users and </a:t>
            </a:r>
            <a:r>
              <a:rPr lang="en-US" dirty="0" err="1" smtClean="0"/>
              <a:t>stackholders</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a:t>
            </a:r>
            <a:endParaRPr lang="en-US" dirty="0"/>
          </a:p>
        </p:txBody>
      </p:sp>
      <p:pic>
        <p:nvPicPr>
          <p:cNvPr id="4" name="Content Placeholder 3" descr="scrumofscrums.jpg"/>
          <p:cNvPicPr>
            <a:picLocks noGrp="1" noChangeAspect="1"/>
          </p:cNvPicPr>
          <p:nvPr>
            <p:ph idx="1"/>
          </p:nvPr>
        </p:nvPicPr>
        <p:blipFill>
          <a:blip r:embed="rId2" cstate="print"/>
          <a:stretch>
            <a:fillRect/>
          </a:stretch>
        </p:blipFill>
        <p:spPr>
          <a:xfrm>
            <a:off x="1166625" y="1935163"/>
            <a:ext cx="6810749" cy="438943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1011</TotalTime>
  <Words>1123</Words>
  <Application>Microsoft Office PowerPoint</Application>
  <PresentationFormat>On-screen Show (4:3)</PresentationFormat>
  <Paragraphs>161</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Agile / Scrum</vt:lpstr>
      <vt:lpstr>Slide 2</vt:lpstr>
      <vt:lpstr>ScriptEd</vt:lpstr>
      <vt:lpstr>Agile</vt:lpstr>
      <vt:lpstr>Agile Manifesto</vt:lpstr>
      <vt:lpstr>Scrum = Visibility + Flexibility</vt:lpstr>
      <vt:lpstr>Scrum Process</vt:lpstr>
      <vt:lpstr>Scrum Roles &amp; Responsibilities</vt:lpstr>
      <vt:lpstr>Scaling Agile</vt:lpstr>
      <vt:lpstr>Scrum Components – Backlogs</vt:lpstr>
      <vt:lpstr>Scrum Process</vt:lpstr>
      <vt:lpstr>Scrum Components - Daily Scrum</vt:lpstr>
      <vt:lpstr>Scrum Components - Task Board</vt:lpstr>
      <vt:lpstr>Scrum Components - Burndown Chart</vt:lpstr>
      <vt:lpstr>Sprint Review</vt:lpstr>
      <vt:lpstr>Scrum Components – Sprint Retrospective</vt:lpstr>
      <vt:lpstr>The Iron Triangle</vt:lpstr>
      <vt:lpstr>Definition of Done</vt:lpstr>
      <vt:lpstr>Setting Goals</vt:lpstr>
      <vt:lpstr>Exercise: Create a Product Backlog</vt:lpstr>
      <vt:lpstr>Exercise: Release Planning</vt:lpstr>
      <vt:lpstr>Exercise: Definition of Done</vt:lpstr>
      <vt:lpstr>Exercise: Sprint Planning</vt:lpstr>
      <vt:lpstr>Agile Process Review</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Duplicate Detection in Penetration Testing</dc:title>
  <dc:creator>About User</dc:creator>
  <cp:lastModifiedBy>About User</cp:lastModifiedBy>
  <cp:revision>113</cp:revision>
  <dcterms:created xsi:type="dcterms:W3CDTF">2012-12-10T16:16:04Z</dcterms:created>
  <dcterms:modified xsi:type="dcterms:W3CDTF">2013-10-01T16:47:34Z</dcterms:modified>
</cp:coreProperties>
</file>