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7" r:id="rId2"/>
    <p:sldId id="258" r:id="rId3"/>
    <p:sldId id="270" r:id="rId4"/>
    <p:sldId id="259" r:id="rId5"/>
    <p:sldId id="260" r:id="rId6"/>
    <p:sldId id="261" r:id="rId7"/>
    <p:sldId id="262" r:id="rId8"/>
    <p:sldId id="263" r:id="rId9"/>
    <p:sldId id="264" r:id="rId10"/>
    <p:sldId id="265" r:id="rId11"/>
    <p:sldId id="266" r:id="rId12"/>
    <p:sldId id="271" r:id="rId13"/>
    <p:sldId id="267" r:id="rId14"/>
    <p:sldId id="268" r:id="rId15"/>
    <p:sldId id="269" r:id="rId16"/>
  </p:sldIdLst>
  <p:sldSz cx="18288000" cy="10287000"/>
  <p:notesSz cx="6858000" cy="9144000"/>
  <p:embeddedFontLst>
    <p:embeddedFont>
      <p:font typeface="Lato" panose="020F0502020204030203" pitchFamily="34" charset="0"/>
      <p:regular r:id="rId18"/>
      <p:bold r:id="rId19"/>
    </p:embeddedFont>
    <p:embeddedFont>
      <p:font typeface="Lato Bold"/>
      <p:regular r:id="rId20"/>
    </p:embeddedFont>
    <p:embeddedFont>
      <p:font typeface="Poppins" panose="00000500000000000000" pitchFamily="2" charset="0"/>
      <p:regular r:id="rId21"/>
      <p:bold r:id="rId22"/>
    </p:embeddedFont>
    <p:embeddedFont>
      <p:font typeface="Poppins Bold"/>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226"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52"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53"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5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55"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6"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57"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97"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698"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699" name="Date Placeholder 3"/>
          <p:cNvSpPr>
            <a:spLocks noGrp="1"/>
          </p:cNvSpPr>
          <p:nvPr>
            <p:ph type="dt" sz="half" idx="10"/>
          </p:nvPr>
        </p:nvSpPr>
        <p:spPr/>
        <p:txBody>
          <a:bodyPr/>
          <a:lstStyle/>
          <a:p>
            <a:fld id="{1D8BD707-D9CF-40AE-B4C6-C98DA3205C09}" type="datetimeFigureOut">
              <a:rPr lang="en-US" smtClean="0"/>
              <a:t>11/13/2024</a:t>
            </a:fld>
            <a:endParaRPr lang="en-US"/>
          </a:p>
        </p:txBody>
      </p:sp>
      <p:sp>
        <p:nvSpPr>
          <p:cNvPr id="1048700" name="Footer Placeholder 4"/>
          <p:cNvSpPr>
            <a:spLocks noGrp="1"/>
          </p:cNvSpPr>
          <p:nvPr>
            <p:ph type="ftr" sz="quarter" idx="11"/>
          </p:nvPr>
        </p:nvSpPr>
        <p:spPr/>
        <p:txBody>
          <a:bodyPr/>
          <a:lstStyle/>
          <a:p>
            <a:endParaRPr lang="en-US"/>
          </a:p>
        </p:txBody>
      </p:sp>
      <p:sp>
        <p:nvSpPr>
          <p:cNvPr id="1048701"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22" name="Title 1"/>
          <p:cNvSpPr>
            <a:spLocks noGrp="1"/>
          </p:cNvSpPr>
          <p:nvPr>
            <p:ph type="title"/>
          </p:nvPr>
        </p:nvSpPr>
        <p:spPr/>
        <p:txBody>
          <a:bodyPr/>
          <a:lstStyle/>
          <a:p>
            <a:r>
              <a:rPr lang="en-US"/>
              <a:t>Click to edit Master title style</a:t>
            </a:r>
          </a:p>
        </p:txBody>
      </p:sp>
      <p:sp>
        <p:nvSpPr>
          <p:cNvPr id="104872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4" name="Date Placeholder 3"/>
          <p:cNvSpPr>
            <a:spLocks noGrp="1"/>
          </p:cNvSpPr>
          <p:nvPr>
            <p:ph type="dt" sz="half" idx="10"/>
          </p:nvPr>
        </p:nvSpPr>
        <p:spPr/>
        <p:txBody>
          <a:bodyPr/>
          <a:lstStyle/>
          <a:p>
            <a:fld id="{1D8BD707-D9CF-40AE-B4C6-C98DA3205C09}" type="datetimeFigureOut">
              <a:rPr lang="en-US" smtClean="0"/>
              <a:t>11/13/2024</a:t>
            </a:fld>
            <a:endParaRPr lang="en-US"/>
          </a:p>
        </p:txBody>
      </p:sp>
      <p:sp>
        <p:nvSpPr>
          <p:cNvPr id="1048725" name="Footer Placeholder 4"/>
          <p:cNvSpPr>
            <a:spLocks noGrp="1"/>
          </p:cNvSpPr>
          <p:nvPr>
            <p:ph type="ftr" sz="quarter" idx="11"/>
          </p:nvPr>
        </p:nvSpPr>
        <p:spPr/>
        <p:txBody>
          <a:bodyPr/>
          <a:lstStyle/>
          <a:p>
            <a:endParaRPr lang="en-US"/>
          </a:p>
        </p:txBody>
      </p:sp>
      <p:sp>
        <p:nvSpPr>
          <p:cNvPr id="104872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6"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707"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8" name="Date Placeholder 3"/>
          <p:cNvSpPr>
            <a:spLocks noGrp="1"/>
          </p:cNvSpPr>
          <p:nvPr>
            <p:ph type="dt" sz="half" idx="10"/>
          </p:nvPr>
        </p:nvSpPr>
        <p:spPr/>
        <p:txBody>
          <a:bodyPr/>
          <a:lstStyle/>
          <a:p>
            <a:fld id="{1D8BD707-D9CF-40AE-B4C6-C98DA3205C09}" type="datetimeFigureOut">
              <a:rPr lang="en-US" smtClean="0"/>
              <a:t>11/13/2024</a:t>
            </a:fld>
            <a:endParaRPr lang="en-US"/>
          </a:p>
        </p:txBody>
      </p:sp>
      <p:sp>
        <p:nvSpPr>
          <p:cNvPr id="1048709" name="Footer Placeholder 4"/>
          <p:cNvSpPr>
            <a:spLocks noGrp="1"/>
          </p:cNvSpPr>
          <p:nvPr>
            <p:ph type="ftr" sz="quarter" idx="11"/>
          </p:nvPr>
        </p:nvSpPr>
        <p:spPr/>
        <p:txBody>
          <a:bodyPr/>
          <a:lstStyle/>
          <a:p>
            <a:endParaRPr lang="en-US"/>
          </a:p>
        </p:txBody>
      </p:sp>
      <p:sp>
        <p:nvSpPr>
          <p:cNvPr id="1048710"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11" name="Title 1"/>
          <p:cNvSpPr>
            <a:spLocks noGrp="1"/>
          </p:cNvSpPr>
          <p:nvPr>
            <p:ph type="title"/>
          </p:nvPr>
        </p:nvSpPr>
        <p:spPr/>
        <p:txBody>
          <a:bodyPr/>
          <a:lstStyle/>
          <a:p>
            <a:r>
              <a:rPr lang="en-US"/>
              <a:t>Click to edit Master title style</a:t>
            </a:r>
          </a:p>
        </p:txBody>
      </p:sp>
      <p:sp>
        <p:nvSpPr>
          <p:cNvPr id="104871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3" name="Date Placeholder 3"/>
          <p:cNvSpPr>
            <a:spLocks noGrp="1"/>
          </p:cNvSpPr>
          <p:nvPr>
            <p:ph type="dt" sz="half" idx="10"/>
          </p:nvPr>
        </p:nvSpPr>
        <p:spPr/>
        <p:txBody>
          <a:bodyPr/>
          <a:lstStyle/>
          <a:p>
            <a:fld id="{1D8BD707-D9CF-40AE-B4C6-C98DA3205C09}" type="datetimeFigureOut">
              <a:rPr lang="en-US" smtClean="0"/>
              <a:t>11/13/2024</a:t>
            </a:fld>
            <a:endParaRPr lang="en-US"/>
          </a:p>
        </p:txBody>
      </p:sp>
      <p:sp>
        <p:nvSpPr>
          <p:cNvPr id="1048714" name="Footer Placeholder 4"/>
          <p:cNvSpPr>
            <a:spLocks noGrp="1"/>
          </p:cNvSpPr>
          <p:nvPr>
            <p:ph type="ftr" sz="quarter" idx="11"/>
          </p:nvPr>
        </p:nvSpPr>
        <p:spPr/>
        <p:txBody>
          <a:bodyPr/>
          <a:lstStyle/>
          <a:p>
            <a:endParaRPr lang="en-US"/>
          </a:p>
        </p:txBody>
      </p:sp>
      <p:sp>
        <p:nvSpPr>
          <p:cNvPr id="1048715"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27"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728"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29" name="Date Placeholder 3"/>
          <p:cNvSpPr>
            <a:spLocks noGrp="1"/>
          </p:cNvSpPr>
          <p:nvPr>
            <p:ph type="dt" sz="half" idx="10"/>
          </p:nvPr>
        </p:nvSpPr>
        <p:spPr/>
        <p:txBody>
          <a:bodyPr/>
          <a:lstStyle/>
          <a:p>
            <a:fld id="{1D8BD707-D9CF-40AE-B4C6-C98DA3205C09}" type="datetimeFigureOut">
              <a:rPr lang="en-US" smtClean="0"/>
              <a:t>11/13/2024</a:t>
            </a:fld>
            <a:endParaRPr lang="en-US"/>
          </a:p>
        </p:txBody>
      </p:sp>
      <p:sp>
        <p:nvSpPr>
          <p:cNvPr id="1048730" name="Footer Placeholder 4"/>
          <p:cNvSpPr>
            <a:spLocks noGrp="1"/>
          </p:cNvSpPr>
          <p:nvPr>
            <p:ph type="ftr" sz="quarter" idx="11"/>
          </p:nvPr>
        </p:nvSpPr>
        <p:spPr/>
        <p:txBody>
          <a:bodyPr/>
          <a:lstStyle/>
          <a:p>
            <a:endParaRPr lang="en-US"/>
          </a:p>
        </p:txBody>
      </p:sp>
      <p:sp>
        <p:nvSpPr>
          <p:cNvPr id="1048731"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32" name="Title 1"/>
          <p:cNvSpPr>
            <a:spLocks noGrp="1"/>
          </p:cNvSpPr>
          <p:nvPr>
            <p:ph type="title"/>
          </p:nvPr>
        </p:nvSpPr>
        <p:spPr/>
        <p:txBody>
          <a:bodyPr/>
          <a:lstStyle/>
          <a:p>
            <a:r>
              <a:rPr lang="en-US"/>
              <a:t>Click to edit Master title style</a:t>
            </a:r>
          </a:p>
        </p:txBody>
      </p:sp>
      <p:sp>
        <p:nvSpPr>
          <p:cNvPr id="104873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5" name="Date Placeholder 4"/>
          <p:cNvSpPr>
            <a:spLocks noGrp="1"/>
          </p:cNvSpPr>
          <p:nvPr>
            <p:ph type="dt" sz="half" idx="10"/>
          </p:nvPr>
        </p:nvSpPr>
        <p:spPr/>
        <p:txBody>
          <a:bodyPr/>
          <a:lstStyle/>
          <a:p>
            <a:fld id="{1D8BD707-D9CF-40AE-B4C6-C98DA3205C09}" type="datetimeFigureOut">
              <a:rPr lang="en-US" smtClean="0"/>
              <a:t>11/13/2024</a:t>
            </a:fld>
            <a:endParaRPr lang="en-US"/>
          </a:p>
        </p:txBody>
      </p:sp>
      <p:sp>
        <p:nvSpPr>
          <p:cNvPr id="1048736" name="Footer Placeholder 5"/>
          <p:cNvSpPr>
            <a:spLocks noGrp="1"/>
          </p:cNvSpPr>
          <p:nvPr>
            <p:ph type="ftr" sz="quarter" idx="11"/>
          </p:nvPr>
        </p:nvSpPr>
        <p:spPr/>
        <p:txBody>
          <a:bodyPr/>
          <a:lstStyle/>
          <a:p>
            <a:endParaRPr lang="en-US"/>
          </a:p>
        </p:txBody>
      </p:sp>
      <p:sp>
        <p:nvSpPr>
          <p:cNvPr id="104873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38" name="Title 1"/>
          <p:cNvSpPr>
            <a:spLocks noGrp="1"/>
          </p:cNvSpPr>
          <p:nvPr>
            <p:ph type="title"/>
          </p:nvPr>
        </p:nvSpPr>
        <p:spPr/>
        <p:txBody>
          <a:bodyPr/>
          <a:lstStyle/>
          <a:p>
            <a:r>
              <a:rPr lang="en-US"/>
              <a:t>Click to edit Master title style</a:t>
            </a:r>
          </a:p>
        </p:txBody>
      </p:sp>
      <p:sp>
        <p:nvSpPr>
          <p:cNvPr id="1048739"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40"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1"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42"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3" name="Date Placeholder 6"/>
          <p:cNvSpPr>
            <a:spLocks noGrp="1"/>
          </p:cNvSpPr>
          <p:nvPr>
            <p:ph type="dt" sz="half" idx="10"/>
          </p:nvPr>
        </p:nvSpPr>
        <p:spPr/>
        <p:txBody>
          <a:bodyPr/>
          <a:lstStyle/>
          <a:p>
            <a:fld id="{1D8BD707-D9CF-40AE-B4C6-C98DA3205C09}" type="datetimeFigureOut">
              <a:rPr lang="en-US" smtClean="0"/>
              <a:t>11/13/2024</a:t>
            </a:fld>
            <a:endParaRPr lang="en-US"/>
          </a:p>
        </p:txBody>
      </p:sp>
      <p:sp>
        <p:nvSpPr>
          <p:cNvPr id="1048744" name="Footer Placeholder 7"/>
          <p:cNvSpPr>
            <a:spLocks noGrp="1"/>
          </p:cNvSpPr>
          <p:nvPr>
            <p:ph type="ftr" sz="quarter" idx="11"/>
          </p:nvPr>
        </p:nvSpPr>
        <p:spPr/>
        <p:txBody>
          <a:bodyPr/>
          <a:lstStyle/>
          <a:p>
            <a:endParaRPr lang="en-US"/>
          </a:p>
        </p:txBody>
      </p:sp>
      <p:sp>
        <p:nvSpPr>
          <p:cNvPr id="1048745"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02" name="Title 1"/>
          <p:cNvSpPr>
            <a:spLocks noGrp="1"/>
          </p:cNvSpPr>
          <p:nvPr>
            <p:ph type="title"/>
          </p:nvPr>
        </p:nvSpPr>
        <p:spPr/>
        <p:txBody>
          <a:bodyPr/>
          <a:lstStyle/>
          <a:p>
            <a:r>
              <a:rPr lang="en-US"/>
              <a:t>Click to edit Master title style</a:t>
            </a:r>
          </a:p>
        </p:txBody>
      </p:sp>
      <p:sp>
        <p:nvSpPr>
          <p:cNvPr id="1048703" name="Date Placeholder 2"/>
          <p:cNvSpPr>
            <a:spLocks noGrp="1"/>
          </p:cNvSpPr>
          <p:nvPr>
            <p:ph type="dt" sz="half" idx="10"/>
          </p:nvPr>
        </p:nvSpPr>
        <p:spPr/>
        <p:txBody>
          <a:bodyPr/>
          <a:lstStyle/>
          <a:p>
            <a:fld id="{1D8BD707-D9CF-40AE-B4C6-C98DA3205C09}" type="datetimeFigureOut">
              <a:rPr lang="en-US" smtClean="0"/>
              <a:t>11/13/2024</a:t>
            </a:fld>
            <a:endParaRPr lang="en-US"/>
          </a:p>
        </p:txBody>
      </p:sp>
      <p:sp>
        <p:nvSpPr>
          <p:cNvPr id="1048704" name="Footer Placeholder 3"/>
          <p:cNvSpPr>
            <a:spLocks noGrp="1"/>
          </p:cNvSpPr>
          <p:nvPr>
            <p:ph type="ftr" sz="quarter" idx="11"/>
          </p:nvPr>
        </p:nvSpPr>
        <p:spPr/>
        <p:txBody>
          <a:bodyPr/>
          <a:lstStyle/>
          <a:p>
            <a:endParaRPr lang="en-US"/>
          </a:p>
        </p:txBody>
      </p:sp>
      <p:sp>
        <p:nvSpPr>
          <p:cNvPr id="104870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1D8BD707-D9CF-40AE-B4C6-C98DA3205C09}" type="datetimeFigureOut">
              <a:rPr lang="en-US" smtClean="0"/>
              <a:t>11/13/2024</a:t>
            </a:fld>
            <a:endParaRPr lang="en-US"/>
          </a:p>
        </p:txBody>
      </p:sp>
      <p:sp>
        <p:nvSpPr>
          <p:cNvPr id="1048582" name="Footer Placeholder 2"/>
          <p:cNvSpPr>
            <a:spLocks noGrp="1"/>
          </p:cNvSpPr>
          <p:nvPr>
            <p:ph type="ftr" sz="quarter" idx="11"/>
          </p:nvPr>
        </p:nvSpPr>
        <p:spPr/>
        <p:txBody>
          <a:bodyPr/>
          <a:lstStyle/>
          <a:p>
            <a:endParaRPr lang="en-US"/>
          </a:p>
        </p:txBody>
      </p:sp>
      <p:sp>
        <p:nvSpPr>
          <p:cNvPr id="1048583"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46"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747"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8"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49" name="Date Placeholder 4"/>
          <p:cNvSpPr>
            <a:spLocks noGrp="1"/>
          </p:cNvSpPr>
          <p:nvPr>
            <p:ph type="dt" sz="half" idx="10"/>
          </p:nvPr>
        </p:nvSpPr>
        <p:spPr/>
        <p:txBody>
          <a:bodyPr/>
          <a:lstStyle/>
          <a:p>
            <a:fld id="{1D8BD707-D9CF-40AE-B4C6-C98DA3205C09}" type="datetimeFigureOut">
              <a:rPr lang="en-US" smtClean="0"/>
              <a:t>11/13/2024</a:t>
            </a:fld>
            <a:endParaRPr lang="en-US"/>
          </a:p>
        </p:txBody>
      </p:sp>
      <p:sp>
        <p:nvSpPr>
          <p:cNvPr id="1048750" name="Footer Placeholder 5"/>
          <p:cNvSpPr>
            <a:spLocks noGrp="1"/>
          </p:cNvSpPr>
          <p:nvPr>
            <p:ph type="ftr" sz="quarter" idx="11"/>
          </p:nvPr>
        </p:nvSpPr>
        <p:spPr/>
        <p:txBody>
          <a:bodyPr/>
          <a:lstStyle/>
          <a:p>
            <a:endParaRPr lang="en-US"/>
          </a:p>
        </p:txBody>
      </p:sp>
      <p:sp>
        <p:nvSpPr>
          <p:cNvPr id="1048751"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16"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717"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718"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19" name="Date Placeholder 4"/>
          <p:cNvSpPr>
            <a:spLocks noGrp="1"/>
          </p:cNvSpPr>
          <p:nvPr>
            <p:ph type="dt" sz="half" idx="10"/>
          </p:nvPr>
        </p:nvSpPr>
        <p:spPr/>
        <p:txBody>
          <a:bodyPr/>
          <a:lstStyle/>
          <a:p>
            <a:fld id="{1D8BD707-D9CF-40AE-B4C6-C98DA3205C09}" type="datetimeFigureOut">
              <a:rPr lang="en-US" smtClean="0"/>
              <a:t>11/13/2024</a:t>
            </a:fld>
            <a:endParaRPr lang="en-US"/>
          </a:p>
        </p:txBody>
      </p:sp>
      <p:sp>
        <p:nvSpPr>
          <p:cNvPr id="1048720" name="Footer Placeholder 5"/>
          <p:cNvSpPr>
            <a:spLocks noGrp="1"/>
          </p:cNvSpPr>
          <p:nvPr>
            <p:ph type="ftr" sz="quarter" idx="11"/>
          </p:nvPr>
        </p:nvSpPr>
        <p:spPr/>
        <p:txBody>
          <a:bodyPr/>
          <a:lstStyle/>
          <a:p>
            <a:endParaRPr lang="en-US"/>
          </a:p>
        </p:txBody>
      </p:sp>
      <p:sp>
        <p:nvSpPr>
          <p:cNvPr id="1048721"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11/13/2024</a:t>
            </a:fld>
            <a:endParaRPr lang="en-US"/>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Freeform 2"/>
          <p:cNvSpPr/>
          <p:nvPr/>
        </p:nvSpPr>
        <p:spPr>
          <a:xfrm>
            <a:off x="0" y="148167"/>
            <a:ext cx="18094067" cy="9884722"/>
          </a:xfrm>
          <a:custGeom>
            <a:avLst/>
            <a:gdLst/>
            <a:ahLst/>
            <a:cxnLst/>
            <a:rect l="l" t="t" r="r" b="b"/>
            <a:pathLst>
              <a:path w="18094067" h="9884722">
                <a:moveTo>
                  <a:pt x="0" y="0"/>
                </a:moveTo>
                <a:lnTo>
                  <a:pt x="18094067" y="0"/>
                </a:lnTo>
                <a:lnTo>
                  <a:pt x="18094067" y="9884721"/>
                </a:lnTo>
                <a:lnTo>
                  <a:pt x="0" y="9884721"/>
                </a:lnTo>
                <a:lnTo>
                  <a:pt x="0" y="0"/>
                </a:lnTo>
                <a:close/>
              </a:path>
            </a:pathLst>
          </a:custGeom>
          <a:blipFill>
            <a:blip r:embed="rId2"/>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5" name="Freeform 5"/>
          <p:cNvSpPr/>
          <p:nvPr/>
        </p:nvSpPr>
        <p:spPr>
          <a:xfrm>
            <a:off x="3109426" y="1912081"/>
            <a:ext cx="12069147" cy="7908841"/>
          </a:xfrm>
          <a:custGeom>
            <a:avLst/>
            <a:gdLst/>
            <a:ahLst/>
            <a:cxnLst/>
            <a:rect l="l" t="t" r="r" b="b"/>
            <a:pathLst>
              <a:path w="12069147" h="7908841">
                <a:moveTo>
                  <a:pt x="0" y="0"/>
                </a:moveTo>
                <a:lnTo>
                  <a:pt x="12069148" y="0"/>
                </a:lnTo>
                <a:lnTo>
                  <a:pt x="12069148" y="7908842"/>
                </a:lnTo>
                <a:lnTo>
                  <a:pt x="0" y="7908842"/>
                </a:lnTo>
                <a:lnTo>
                  <a:pt x="0" y="0"/>
                </a:lnTo>
                <a:close/>
              </a:path>
            </a:pathLst>
          </a:custGeom>
          <a:blipFill>
            <a:blip r:embed="rId2"/>
            <a:stretch>
              <a:fillRect/>
            </a:stretch>
          </a:blipFill>
        </p:spPr>
      </p:sp>
      <p:sp>
        <p:nvSpPr>
          <p:cNvPr id="1048656" name="TextBox 6"/>
          <p:cNvSpPr txBox="1"/>
          <p:nvPr/>
        </p:nvSpPr>
        <p:spPr>
          <a:xfrm>
            <a:off x="2899986" y="751010"/>
            <a:ext cx="15234088" cy="850297"/>
          </a:xfrm>
          <a:prstGeom prst="rect">
            <a:avLst/>
          </a:prstGeom>
        </p:spPr>
        <p:txBody>
          <a:bodyPr lIns="0" tIns="0" rIns="0" bIns="0" rtlCol="0" anchor="t">
            <a:spAutoFit/>
          </a:bodyPr>
          <a:lstStyle/>
          <a:p>
            <a:pPr algn="l">
              <a:lnSpc>
                <a:spcPts val="6600"/>
              </a:lnSpc>
            </a:pPr>
            <a:r>
              <a:rPr lang="en-US" sz="6000" b="1" dirty="0">
                <a:latin typeface="Poppins Bold"/>
                <a:ea typeface="Poppins Bold"/>
                <a:cs typeface="Poppins Bold"/>
                <a:sym typeface="Poppins Bold"/>
              </a:rPr>
              <a:t>ENTITY RELATIONSHIP-DIAGRAM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9" name="Freeform 4"/>
          <p:cNvSpPr/>
          <p:nvPr/>
        </p:nvSpPr>
        <p:spPr>
          <a:xfrm>
            <a:off x="7276944" y="534572"/>
            <a:ext cx="10209913" cy="9217856"/>
          </a:xfrm>
          <a:custGeom>
            <a:avLst/>
            <a:gdLst/>
            <a:ahLst/>
            <a:cxnLst/>
            <a:rect l="l" t="t" r="r" b="b"/>
            <a:pathLst>
              <a:path w="10209913" h="9217856">
                <a:moveTo>
                  <a:pt x="0" y="0"/>
                </a:moveTo>
                <a:lnTo>
                  <a:pt x="10209913" y="0"/>
                </a:lnTo>
                <a:lnTo>
                  <a:pt x="10209913" y="9217856"/>
                </a:lnTo>
                <a:lnTo>
                  <a:pt x="0" y="9217856"/>
                </a:lnTo>
                <a:lnTo>
                  <a:pt x="0" y="0"/>
                </a:lnTo>
                <a:close/>
              </a:path>
            </a:pathLst>
          </a:custGeom>
          <a:blipFill>
            <a:blip r:embed="rId2"/>
            <a:stretch>
              <a:fillRect/>
            </a:stretch>
          </a:blipFill>
        </p:spPr>
      </p:sp>
      <p:sp>
        <p:nvSpPr>
          <p:cNvPr id="1048660" name="TextBox 5"/>
          <p:cNvSpPr txBox="1"/>
          <p:nvPr/>
        </p:nvSpPr>
        <p:spPr>
          <a:xfrm>
            <a:off x="1028700" y="6059170"/>
            <a:ext cx="5853180" cy="1696683"/>
          </a:xfrm>
          <a:prstGeom prst="rect">
            <a:avLst/>
          </a:prstGeom>
        </p:spPr>
        <p:txBody>
          <a:bodyPr lIns="0" tIns="0" rIns="0" bIns="0" rtlCol="0" anchor="t">
            <a:spAutoFit/>
          </a:bodyPr>
          <a:lstStyle/>
          <a:p>
            <a:pPr algn="l">
              <a:lnSpc>
                <a:spcPts val="6600"/>
              </a:lnSpc>
            </a:pPr>
            <a:r>
              <a:rPr lang="en-US" sz="6000" b="1" dirty="0">
                <a:latin typeface="Poppins Bold"/>
                <a:ea typeface="Poppins Bold"/>
                <a:cs typeface="Poppins Bold"/>
                <a:sym typeface="Poppins Bold"/>
              </a:rPr>
              <a:t>USE-CASE</a:t>
            </a:r>
          </a:p>
          <a:p>
            <a:pPr algn="l">
              <a:lnSpc>
                <a:spcPts val="6600"/>
              </a:lnSpc>
            </a:pPr>
            <a:r>
              <a:rPr lang="en-US" sz="6000" b="1" dirty="0">
                <a:latin typeface="Poppins Bold"/>
                <a:ea typeface="Poppins Bold"/>
                <a:cs typeface="Poppins Bold"/>
                <a:sym typeface="Poppins Bold"/>
              </a:rPr>
              <a:t>DIAGRAM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0453A8-C8F6-252E-CB50-318CE0F612C8}"/>
              </a:ext>
            </a:extLst>
          </p:cNvPr>
          <p:cNvSpPr txBox="1"/>
          <p:nvPr/>
        </p:nvSpPr>
        <p:spPr>
          <a:xfrm>
            <a:off x="6019800" y="800100"/>
            <a:ext cx="5334000" cy="1200329"/>
          </a:xfrm>
          <a:prstGeom prst="rect">
            <a:avLst/>
          </a:prstGeom>
          <a:noFill/>
        </p:spPr>
        <p:txBody>
          <a:bodyPr wrap="square" rtlCol="0">
            <a:spAutoFit/>
          </a:bodyPr>
          <a:lstStyle/>
          <a:p>
            <a:r>
              <a:rPr lang="en-IN" sz="7200" b="1" dirty="0"/>
              <a:t>Applications</a:t>
            </a:r>
          </a:p>
        </p:txBody>
      </p:sp>
      <p:sp>
        <p:nvSpPr>
          <p:cNvPr id="3" name="TextBox 2">
            <a:extLst>
              <a:ext uri="{FF2B5EF4-FFF2-40B4-BE49-F238E27FC236}">
                <a16:creationId xmlns:a16="http://schemas.microsoft.com/office/drawing/2014/main" id="{9765C959-D70B-04FA-566D-24630A460D21}"/>
              </a:ext>
            </a:extLst>
          </p:cNvPr>
          <p:cNvSpPr txBox="1"/>
          <p:nvPr/>
        </p:nvSpPr>
        <p:spPr>
          <a:xfrm rot="10800000" flipV="1">
            <a:off x="1371600" y="1496348"/>
            <a:ext cx="15544800" cy="7294305"/>
          </a:xfrm>
          <a:prstGeom prst="rect">
            <a:avLst/>
          </a:prstGeom>
          <a:noFill/>
        </p:spPr>
        <p:txBody>
          <a:bodyPr wrap="square" rtlCol="0">
            <a:spAutoFit/>
          </a:bodyPr>
          <a:lstStyle/>
          <a:p>
            <a:endParaRPr lang="en-US" sz="3600" dirty="0"/>
          </a:p>
          <a:p>
            <a:pPr marL="457200" indent="-457200">
              <a:buAutoNum type="arabicPeriod"/>
            </a:pPr>
            <a:r>
              <a:rPr lang="en-US" sz="3600" dirty="0"/>
              <a:t>Payroll </a:t>
            </a:r>
            <a:r>
              <a:rPr lang="en-US" sz="3600" dirty="0" err="1"/>
              <a:t>AutomationSpeeds</a:t>
            </a:r>
            <a:r>
              <a:rPr lang="en-US" sz="3600" dirty="0"/>
              <a:t> up salary processing, reducing errors and manual work.</a:t>
            </a:r>
          </a:p>
          <a:p>
            <a:pPr marL="457200" indent="-457200">
              <a:buAutoNum type="arabicPeriod"/>
            </a:pPr>
            <a:r>
              <a:rPr lang="en-US" sz="3600" dirty="0"/>
              <a:t>Attendance and Leave </a:t>
            </a:r>
            <a:r>
              <a:rPr lang="en-US" sz="3600" dirty="0" err="1"/>
              <a:t>TrackingAccurately</a:t>
            </a:r>
            <a:r>
              <a:rPr lang="en-US" sz="3600" dirty="0"/>
              <a:t> tracks attendance for seamless payroll integration.</a:t>
            </a:r>
          </a:p>
          <a:p>
            <a:pPr marL="457200" indent="-457200">
              <a:buAutoNum type="arabicPeriod"/>
            </a:pPr>
            <a:r>
              <a:rPr lang="en-US" sz="3600" dirty="0"/>
              <a:t>Small to Medium Business </a:t>
            </a:r>
            <a:r>
              <a:rPr lang="en-US" sz="3600" dirty="0" err="1"/>
              <a:t>SolutionAffordable</a:t>
            </a:r>
            <a:r>
              <a:rPr lang="en-US" sz="3600" dirty="0"/>
              <a:t> and user-friendly, ideal for smaller organizations.</a:t>
            </a:r>
          </a:p>
          <a:p>
            <a:pPr marL="457200" indent="-457200">
              <a:buAutoNum type="arabicPeriod"/>
            </a:pPr>
            <a:r>
              <a:rPr lang="en-US" sz="3600" dirty="0"/>
              <a:t>Customizable Salary </a:t>
            </a:r>
            <a:r>
              <a:rPr lang="en-US" sz="3600" dirty="0" err="1"/>
              <a:t>StructuresAdapts</a:t>
            </a:r>
            <a:r>
              <a:rPr lang="en-US" sz="3600" dirty="0"/>
              <a:t> to unique pay structures, deductions, and bonuses.</a:t>
            </a:r>
          </a:p>
          <a:p>
            <a:pPr marL="457200" indent="-457200">
              <a:buAutoNum type="arabicPeriod"/>
            </a:pPr>
            <a:r>
              <a:rPr lang="en-US" sz="3600" dirty="0"/>
              <a:t>Real-Time </a:t>
            </a:r>
            <a:r>
              <a:rPr lang="en-US" sz="3600" dirty="0" err="1"/>
              <a:t>ReportsProvides</a:t>
            </a:r>
            <a:r>
              <a:rPr lang="en-US" sz="3600" dirty="0"/>
              <a:t> payroll insights to support financial </a:t>
            </a:r>
            <a:r>
              <a:rPr lang="en-US" sz="3600" dirty="0" err="1"/>
              <a:t>planning.Summary</a:t>
            </a:r>
            <a:r>
              <a:rPr lang="en-US" sz="3600" dirty="0"/>
              <a:t>: Our system is a flexible and efficient payroll solution for various organizational nee</a:t>
            </a:r>
          </a:p>
          <a:p>
            <a:endParaRPr lang="en-IN" sz="3600" dirty="0"/>
          </a:p>
        </p:txBody>
      </p:sp>
    </p:spTree>
    <p:extLst>
      <p:ext uri="{BB962C8B-B14F-4D97-AF65-F5344CB8AC3E}">
        <p14:creationId xmlns:p14="http://schemas.microsoft.com/office/powerpoint/2010/main" val="1210477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7" name="TextBox 9"/>
          <p:cNvSpPr txBox="1"/>
          <p:nvPr/>
        </p:nvSpPr>
        <p:spPr>
          <a:xfrm>
            <a:off x="9770562" y="1980643"/>
            <a:ext cx="5199649" cy="404919"/>
          </a:xfrm>
          <a:prstGeom prst="rect">
            <a:avLst/>
          </a:prstGeom>
        </p:spPr>
        <p:txBody>
          <a:bodyPr lIns="0" tIns="0" rIns="0" bIns="0" rtlCol="0" anchor="t">
            <a:spAutoFit/>
          </a:bodyPr>
          <a:lstStyle/>
          <a:p>
            <a:pPr algn="l">
              <a:lnSpc>
                <a:spcPts val="3500"/>
              </a:lnSpc>
              <a:spcBef>
                <a:spcPct val="0"/>
              </a:spcBef>
            </a:pPr>
            <a:r>
              <a:rPr lang="en-US" sz="2500" b="1">
                <a:latin typeface="Lato Bold"/>
                <a:ea typeface="Lato Bold"/>
                <a:cs typeface="Lato Bold"/>
                <a:sym typeface="Lato Bold"/>
              </a:rPr>
              <a:t>Multi-Language Support</a:t>
            </a:r>
          </a:p>
        </p:txBody>
      </p:sp>
      <p:sp>
        <p:nvSpPr>
          <p:cNvPr id="1048668" name="TextBox 10"/>
          <p:cNvSpPr txBox="1"/>
          <p:nvPr/>
        </p:nvSpPr>
        <p:spPr>
          <a:xfrm>
            <a:off x="9770562" y="2660093"/>
            <a:ext cx="7461194" cy="708207"/>
          </a:xfrm>
          <a:prstGeom prst="rect">
            <a:avLst/>
          </a:prstGeom>
        </p:spPr>
        <p:txBody>
          <a:bodyPr lIns="0" tIns="0" rIns="0" bIns="0" rtlCol="0" anchor="t">
            <a:spAutoFit/>
          </a:bodyPr>
          <a:lstStyle/>
          <a:p>
            <a:pPr algn="l">
              <a:lnSpc>
                <a:spcPts val="2940"/>
              </a:lnSpc>
              <a:spcBef>
                <a:spcPct val="0"/>
              </a:spcBef>
            </a:pPr>
            <a:r>
              <a:rPr lang="en-US" sz="2100">
                <a:latin typeface="Lato"/>
                <a:ea typeface="Lato"/>
                <a:cs typeface="Lato"/>
                <a:sym typeface="Lato"/>
              </a:rPr>
              <a:t>Expand accessibility by adding support for multiple languages, making the system more user-friendly for diverse workplaces.</a:t>
            </a:r>
          </a:p>
        </p:txBody>
      </p:sp>
      <p:sp>
        <p:nvSpPr>
          <p:cNvPr id="1048669" name="TextBox 11"/>
          <p:cNvSpPr txBox="1"/>
          <p:nvPr/>
        </p:nvSpPr>
        <p:spPr>
          <a:xfrm>
            <a:off x="840493" y="561975"/>
            <a:ext cx="5853180" cy="850297"/>
          </a:xfrm>
          <a:prstGeom prst="rect">
            <a:avLst/>
          </a:prstGeom>
        </p:spPr>
        <p:txBody>
          <a:bodyPr lIns="0" tIns="0" rIns="0" bIns="0" rtlCol="0" anchor="t">
            <a:spAutoFit/>
          </a:bodyPr>
          <a:lstStyle/>
          <a:p>
            <a:pPr algn="l">
              <a:lnSpc>
                <a:spcPts val="6600"/>
              </a:lnSpc>
            </a:pPr>
            <a:r>
              <a:rPr lang="en-US" sz="6000" b="1" dirty="0">
                <a:latin typeface="Poppins Bold"/>
                <a:ea typeface="Poppins Bold"/>
                <a:cs typeface="Poppins Bold"/>
                <a:sym typeface="Poppins Bold"/>
              </a:rPr>
              <a:t>CONCLUSION</a:t>
            </a:r>
          </a:p>
        </p:txBody>
      </p:sp>
      <p:sp>
        <p:nvSpPr>
          <p:cNvPr id="1048670" name="TextBox 12"/>
          <p:cNvSpPr txBox="1"/>
          <p:nvPr/>
        </p:nvSpPr>
        <p:spPr>
          <a:xfrm>
            <a:off x="9770562" y="3637625"/>
            <a:ext cx="5199649" cy="404919"/>
          </a:xfrm>
          <a:prstGeom prst="rect">
            <a:avLst/>
          </a:prstGeom>
        </p:spPr>
        <p:txBody>
          <a:bodyPr lIns="0" tIns="0" rIns="0" bIns="0" rtlCol="0" anchor="t">
            <a:spAutoFit/>
          </a:bodyPr>
          <a:lstStyle/>
          <a:p>
            <a:pPr algn="l">
              <a:lnSpc>
                <a:spcPts val="3500"/>
              </a:lnSpc>
              <a:spcBef>
                <a:spcPct val="0"/>
              </a:spcBef>
            </a:pPr>
            <a:r>
              <a:rPr lang="en-US" sz="2500" b="1">
                <a:latin typeface="Lato Bold"/>
                <a:ea typeface="Lato Bold"/>
                <a:cs typeface="Lato Bold"/>
                <a:sym typeface="Lato Bold"/>
              </a:rPr>
              <a:t>Mobile Application</a:t>
            </a:r>
          </a:p>
        </p:txBody>
      </p:sp>
      <p:sp>
        <p:nvSpPr>
          <p:cNvPr id="1048671" name="TextBox 13"/>
          <p:cNvSpPr txBox="1"/>
          <p:nvPr/>
        </p:nvSpPr>
        <p:spPr>
          <a:xfrm>
            <a:off x="9770562" y="4355175"/>
            <a:ext cx="7461194" cy="708207"/>
          </a:xfrm>
          <a:prstGeom prst="rect">
            <a:avLst/>
          </a:prstGeom>
        </p:spPr>
        <p:txBody>
          <a:bodyPr lIns="0" tIns="0" rIns="0" bIns="0" rtlCol="0" anchor="t">
            <a:spAutoFit/>
          </a:bodyPr>
          <a:lstStyle/>
          <a:p>
            <a:pPr algn="l">
              <a:lnSpc>
                <a:spcPts val="2940"/>
              </a:lnSpc>
              <a:spcBef>
                <a:spcPct val="0"/>
              </a:spcBef>
            </a:pPr>
            <a:r>
              <a:rPr lang="en-US" sz="2100">
                <a:latin typeface="Lato"/>
                <a:ea typeface="Lato"/>
                <a:cs typeface="Lato"/>
                <a:sym typeface="Lato"/>
              </a:rPr>
              <a:t>Develop a mobile app version for on-the-go access, allowing users to manage payroll tasks from any device.</a:t>
            </a:r>
          </a:p>
        </p:txBody>
      </p:sp>
      <p:sp>
        <p:nvSpPr>
          <p:cNvPr id="1048672" name="TextBox 14"/>
          <p:cNvSpPr txBox="1"/>
          <p:nvPr/>
        </p:nvSpPr>
        <p:spPr>
          <a:xfrm>
            <a:off x="9770562" y="5501640"/>
            <a:ext cx="6914174" cy="404919"/>
          </a:xfrm>
          <a:prstGeom prst="rect">
            <a:avLst/>
          </a:prstGeom>
        </p:spPr>
        <p:txBody>
          <a:bodyPr lIns="0" tIns="0" rIns="0" bIns="0" rtlCol="0" anchor="t">
            <a:spAutoFit/>
          </a:bodyPr>
          <a:lstStyle/>
          <a:p>
            <a:pPr algn="l">
              <a:lnSpc>
                <a:spcPts val="3500"/>
              </a:lnSpc>
              <a:spcBef>
                <a:spcPct val="0"/>
              </a:spcBef>
            </a:pPr>
            <a:r>
              <a:rPr lang="en-US" sz="2500" b="1">
                <a:latin typeface="Lato Bold"/>
                <a:ea typeface="Lato Bold"/>
                <a:cs typeface="Lato Bold"/>
                <a:sym typeface="Lato Bold"/>
              </a:rPr>
              <a:t>Integration with Tax and Compliance Systems</a:t>
            </a:r>
          </a:p>
        </p:txBody>
      </p:sp>
      <p:sp>
        <p:nvSpPr>
          <p:cNvPr id="1048673" name="TextBox 15"/>
          <p:cNvSpPr txBox="1"/>
          <p:nvPr/>
        </p:nvSpPr>
        <p:spPr>
          <a:xfrm>
            <a:off x="9770562" y="6219190"/>
            <a:ext cx="7461194" cy="1108710"/>
          </a:xfrm>
          <a:prstGeom prst="rect">
            <a:avLst/>
          </a:prstGeom>
        </p:spPr>
        <p:txBody>
          <a:bodyPr lIns="0" tIns="0" rIns="0" bIns="0" rtlCol="0" anchor="t">
            <a:spAutoFit/>
          </a:bodyPr>
          <a:lstStyle/>
          <a:p>
            <a:pPr algn="l">
              <a:lnSpc>
                <a:spcPts val="2940"/>
              </a:lnSpc>
              <a:spcBef>
                <a:spcPct val="0"/>
              </a:spcBef>
            </a:pPr>
            <a:r>
              <a:rPr lang="en-US" sz="2100">
                <a:latin typeface="Lato"/>
                <a:ea typeface="Lato"/>
                <a:cs typeface="Lato"/>
                <a:sym typeface="Lato"/>
              </a:rPr>
              <a:t>Integrate with local tax and compliance regulations to automatically calculate deductions, making the system adaptable across different regions.</a:t>
            </a:r>
          </a:p>
        </p:txBody>
      </p:sp>
      <p:sp>
        <p:nvSpPr>
          <p:cNvPr id="1048674" name="TextBox 16"/>
          <p:cNvSpPr txBox="1"/>
          <p:nvPr/>
        </p:nvSpPr>
        <p:spPr>
          <a:xfrm>
            <a:off x="9770562" y="7604125"/>
            <a:ext cx="5199649" cy="404919"/>
          </a:xfrm>
          <a:prstGeom prst="rect">
            <a:avLst/>
          </a:prstGeom>
        </p:spPr>
        <p:txBody>
          <a:bodyPr lIns="0" tIns="0" rIns="0" bIns="0" rtlCol="0" anchor="t">
            <a:spAutoFit/>
          </a:bodyPr>
          <a:lstStyle/>
          <a:p>
            <a:pPr algn="l">
              <a:lnSpc>
                <a:spcPts val="3500"/>
              </a:lnSpc>
              <a:spcBef>
                <a:spcPct val="0"/>
              </a:spcBef>
            </a:pPr>
            <a:r>
              <a:rPr lang="en-US" sz="2500" b="1">
                <a:latin typeface="Lato Bold"/>
                <a:ea typeface="Lato Bold"/>
                <a:cs typeface="Lato Bold"/>
                <a:sym typeface="Lato Bold"/>
              </a:rPr>
              <a:t>Advanced Data Analytics</a:t>
            </a:r>
          </a:p>
        </p:txBody>
      </p:sp>
      <p:sp>
        <p:nvSpPr>
          <p:cNvPr id="1048676" name="TextBox 18"/>
          <p:cNvSpPr txBox="1"/>
          <p:nvPr/>
        </p:nvSpPr>
        <p:spPr>
          <a:xfrm>
            <a:off x="9770562" y="8325843"/>
            <a:ext cx="7461194" cy="708207"/>
          </a:xfrm>
          <a:prstGeom prst="rect">
            <a:avLst/>
          </a:prstGeom>
        </p:spPr>
        <p:txBody>
          <a:bodyPr lIns="0" tIns="0" rIns="0" bIns="0" rtlCol="0" anchor="t">
            <a:spAutoFit/>
          </a:bodyPr>
          <a:lstStyle/>
          <a:p>
            <a:pPr algn="l">
              <a:lnSpc>
                <a:spcPts val="2940"/>
              </a:lnSpc>
              <a:spcBef>
                <a:spcPct val="0"/>
              </a:spcBef>
            </a:pPr>
            <a:r>
              <a:rPr lang="en-US" sz="2100">
                <a:latin typeface="Lato"/>
                <a:ea typeface="Lato"/>
                <a:cs typeface="Lato"/>
                <a:sym typeface="Lato"/>
              </a:rPr>
              <a:t>Incorporate analytics to provide insights on payroll trends, helping organizations make informed financial decisions.</a:t>
            </a:r>
          </a:p>
        </p:txBody>
      </p:sp>
      <p:sp>
        <p:nvSpPr>
          <p:cNvPr id="1048677" name="TextBox 19"/>
          <p:cNvSpPr txBox="1"/>
          <p:nvPr/>
        </p:nvSpPr>
        <p:spPr>
          <a:xfrm>
            <a:off x="836227" y="1971118"/>
            <a:ext cx="7224011" cy="6163309"/>
          </a:xfrm>
          <a:prstGeom prst="rect">
            <a:avLst/>
          </a:prstGeom>
        </p:spPr>
        <p:txBody>
          <a:bodyPr lIns="0" tIns="0" rIns="0" bIns="0" rtlCol="0" anchor="t">
            <a:spAutoFit/>
          </a:bodyPr>
          <a:lstStyle/>
          <a:p>
            <a:pPr algn="l">
              <a:lnSpc>
                <a:spcPts val="4853"/>
              </a:lnSpc>
              <a:spcBef>
                <a:spcPct val="0"/>
              </a:spcBef>
            </a:pPr>
            <a:r>
              <a:rPr lang="en-US" sz="3466">
                <a:latin typeface="Lato"/>
                <a:ea typeface="Lato"/>
                <a:cs typeface="Lato"/>
                <a:sym typeface="Lato"/>
              </a:rPr>
              <a:t>“Our Employees Salary Management System successfully streamlines payroll operations, automating tasks like salary calculation, attendance tracking, and payslip generation. By reducing human error and saving time, the system improves accuracy and efficiency for HR departments, particularly in small to medium-sized organizations.”</a:t>
            </a:r>
          </a:p>
        </p:txBody>
      </p:sp>
      <p:sp>
        <p:nvSpPr>
          <p:cNvPr id="1048678" name="TextBox 20"/>
          <p:cNvSpPr txBox="1"/>
          <p:nvPr/>
        </p:nvSpPr>
        <p:spPr>
          <a:xfrm>
            <a:off x="10077316" y="561975"/>
            <a:ext cx="5853180" cy="850297"/>
          </a:xfrm>
          <a:prstGeom prst="rect">
            <a:avLst/>
          </a:prstGeom>
        </p:spPr>
        <p:txBody>
          <a:bodyPr lIns="0" tIns="0" rIns="0" bIns="0" rtlCol="0" anchor="t">
            <a:spAutoFit/>
          </a:bodyPr>
          <a:lstStyle/>
          <a:p>
            <a:pPr algn="l">
              <a:lnSpc>
                <a:spcPts val="6600"/>
              </a:lnSpc>
            </a:pPr>
            <a:r>
              <a:rPr lang="en-US" sz="6000" b="1" dirty="0">
                <a:latin typeface="Poppins Bold"/>
                <a:ea typeface="Poppins Bold"/>
                <a:cs typeface="Poppins Bold"/>
                <a:sym typeface="Poppins Bold"/>
              </a:rPr>
              <a:t>FUTURE SCOPE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84" name="TextBox 8"/>
          <p:cNvSpPr txBox="1"/>
          <p:nvPr/>
        </p:nvSpPr>
        <p:spPr>
          <a:xfrm>
            <a:off x="1298163" y="1038225"/>
            <a:ext cx="7273915" cy="992003"/>
          </a:xfrm>
          <a:prstGeom prst="rect">
            <a:avLst/>
          </a:prstGeom>
        </p:spPr>
        <p:txBody>
          <a:bodyPr lIns="0" tIns="0" rIns="0" bIns="0" rtlCol="0" anchor="t">
            <a:spAutoFit/>
          </a:bodyPr>
          <a:lstStyle/>
          <a:p>
            <a:pPr algn="l">
              <a:lnSpc>
                <a:spcPts val="7699"/>
              </a:lnSpc>
            </a:pPr>
            <a:r>
              <a:rPr lang="en-US" sz="6999" b="1">
                <a:latin typeface="Poppins Bold"/>
                <a:ea typeface="Poppins Bold"/>
                <a:cs typeface="Poppins Bold"/>
                <a:sym typeface="Poppins Bold"/>
              </a:rPr>
              <a:t>REFERENCES</a:t>
            </a:r>
          </a:p>
        </p:txBody>
      </p:sp>
      <p:sp>
        <p:nvSpPr>
          <p:cNvPr id="1048685" name="TextBox 9"/>
          <p:cNvSpPr txBox="1"/>
          <p:nvPr/>
        </p:nvSpPr>
        <p:spPr>
          <a:xfrm>
            <a:off x="2214298" y="3934895"/>
            <a:ext cx="5441644" cy="4443730"/>
          </a:xfrm>
          <a:prstGeom prst="rect">
            <a:avLst/>
          </a:prstGeom>
        </p:spPr>
        <p:txBody>
          <a:bodyPr lIns="0" tIns="0" rIns="0" bIns="0" rtlCol="0" anchor="t">
            <a:spAutoFit/>
          </a:bodyPr>
          <a:lstStyle/>
          <a:p>
            <a:pPr algn="l">
              <a:lnSpc>
                <a:spcPts val="3499"/>
              </a:lnSpc>
            </a:pPr>
            <a:r>
              <a:rPr lang="en-US" sz="2499">
                <a:latin typeface="Lato"/>
                <a:ea typeface="Lato"/>
                <a:cs typeface="Lato"/>
                <a:sym typeface="Lato"/>
              </a:rPr>
              <a:t> Technical Documentation </a:t>
            </a:r>
          </a:p>
          <a:p>
            <a:pPr algn="l">
              <a:lnSpc>
                <a:spcPts val="3499"/>
              </a:lnSpc>
            </a:pPr>
            <a:endParaRPr lang="en-US" sz="2499">
              <a:latin typeface="Lato"/>
              <a:ea typeface="Lato"/>
              <a:cs typeface="Lato"/>
              <a:sym typeface="Lato"/>
            </a:endParaRPr>
          </a:p>
          <a:p>
            <a:pPr algn="l">
              <a:lnSpc>
                <a:spcPts val="3499"/>
              </a:lnSpc>
            </a:pPr>
            <a:r>
              <a:rPr lang="en-US" sz="2499">
                <a:latin typeface="Lato"/>
                <a:ea typeface="Lato"/>
                <a:cs typeface="Lato"/>
                <a:sym typeface="Lato"/>
              </a:rPr>
              <a:t>MySQL Documentation: </a:t>
            </a:r>
            <a:endParaRPr lang="zh-CN" altLang="en-US"/>
          </a:p>
          <a:p>
            <a:pPr algn="l">
              <a:lnSpc>
                <a:spcPts val="3499"/>
              </a:lnSpc>
            </a:pPr>
            <a:r>
              <a:rPr lang="en-US" sz="2499">
                <a:latin typeface="Lato"/>
                <a:ea typeface="Lato"/>
                <a:cs typeface="Lato"/>
                <a:sym typeface="Lato"/>
              </a:rPr>
              <a:t>https://dev.mysql.com/doc/</a:t>
            </a:r>
            <a:endParaRPr lang="zh-CN" altLang="en-US"/>
          </a:p>
          <a:p>
            <a:pPr algn="l">
              <a:lnSpc>
                <a:spcPts val="3499"/>
              </a:lnSpc>
            </a:pPr>
            <a:r>
              <a:rPr lang="en-US" sz="2499">
                <a:latin typeface="Lato"/>
                <a:ea typeface="Lato"/>
                <a:cs typeface="Lato"/>
                <a:sym typeface="Lato"/>
              </a:rPr>
              <a:t>Node.js Documentation: </a:t>
            </a:r>
          </a:p>
          <a:p>
            <a:pPr algn="l">
              <a:lnSpc>
                <a:spcPts val="3499"/>
              </a:lnSpc>
            </a:pPr>
            <a:r>
              <a:rPr lang="en-US" sz="2499">
                <a:latin typeface="Lato"/>
                <a:ea typeface="Lato"/>
                <a:cs typeface="Lato"/>
                <a:sym typeface="Lato"/>
              </a:rPr>
              <a:t>https://nodejs.org/en/docs/</a:t>
            </a:r>
          </a:p>
          <a:p>
            <a:pPr algn="l">
              <a:lnSpc>
                <a:spcPts val="3499"/>
              </a:lnSpc>
            </a:pPr>
            <a:r>
              <a:rPr lang="en-US" sz="2499">
                <a:latin typeface="Lato"/>
                <a:ea typeface="Lato"/>
                <a:cs typeface="Lato"/>
                <a:sym typeface="Lato"/>
              </a:rPr>
              <a:t>Express.js Guide:</a:t>
            </a:r>
          </a:p>
          <a:p>
            <a:pPr algn="l">
              <a:lnSpc>
                <a:spcPts val="3499"/>
              </a:lnSpc>
            </a:pPr>
            <a:r>
              <a:rPr lang="en-US" sz="2499">
                <a:latin typeface="Lato"/>
                <a:ea typeface="Lato"/>
                <a:cs typeface="Lato"/>
                <a:sym typeface="Lato"/>
              </a:rPr>
              <a:t>https://expressjs.com/</a:t>
            </a:r>
          </a:p>
          <a:p>
            <a:pPr algn="l">
              <a:lnSpc>
                <a:spcPts val="3499"/>
              </a:lnSpc>
            </a:pPr>
            <a:r>
              <a:rPr lang="en-US" sz="2499">
                <a:latin typeface="Lato"/>
                <a:ea typeface="Lato"/>
                <a:cs typeface="Lato"/>
                <a:sym typeface="Lato"/>
              </a:rPr>
              <a:t>ReactJS Documentation:</a:t>
            </a:r>
          </a:p>
          <a:p>
            <a:pPr algn="l">
              <a:lnSpc>
                <a:spcPts val="3499"/>
              </a:lnSpc>
              <a:spcBef>
                <a:spcPct val="0"/>
              </a:spcBef>
            </a:pPr>
            <a:r>
              <a:rPr lang="en-US" sz="2499">
                <a:latin typeface="Lato"/>
                <a:ea typeface="Lato"/>
                <a:cs typeface="Lato"/>
                <a:sym typeface="Lato"/>
              </a:rPr>
              <a:t>https://reactjs.org/docs/</a:t>
            </a:r>
          </a:p>
        </p:txBody>
      </p:sp>
      <p:sp>
        <p:nvSpPr>
          <p:cNvPr id="1048686" name="TextBox 10"/>
          <p:cNvSpPr txBox="1"/>
          <p:nvPr/>
        </p:nvSpPr>
        <p:spPr>
          <a:xfrm>
            <a:off x="1525526" y="3934895"/>
            <a:ext cx="444559" cy="404919"/>
          </a:xfrm>
          <a:prstGeom prst="rect">
            <a:avLst/>
          </a:prstGeom>
        </p:spPr>
        <p:txBody>
          <a:bodyPr lIns="0" tIns="0" rIns="0" bIns="0" rtlCol="0" anchor="t">
            <a:spAutoFit/>
          </a:bodyPr>
          <a:lstStyle/>
          <a:p>
            <a:pPr algn="r">
              <a:lnSpc>
                <a:spcPts val="3499"/>
              </a:lnSpc>
              <a:spcBef>
                <a:spcPct val="0"/>
              </a:spcBef>
            </a:pPr>
            <a:r>
              <a:rPr lang="en-US" sz="2499" b="1">
                <a:latin typeface="Lato Bold"/>
                <a:ea typeface="Lato Bold"/>
                <a:cs typeface="Lato Bold"/>
                <a:sym typeface="Lato Bold"/>
              </a:rPr>
              <a:t>1</a:t>
            </a:r>
          </a:p>
        </p:txBody>
      </p:sp>
      <p:sp>
        <p:nvSpPr>
          <p:cNvPr id="1048687" name="TextBox 11"/>
          <p:cNvSpPr txBox="1"/>
          <p:nvPr/>
        </p:nvSpPr>
        <p:spPr>
          <a:xfrm>
            <a:off x="9621293" y="3935958"/>
            <a:ext cx="5441644" cy="4893327"/>
          </a:xfrm>
          <a:prstGeom prst="rect">
            <a:avLst/>
          </a:prstGeom>
        </p:spPr>
        <p:txBody>
          <a:bodyPr lIns="0" tIns="0" rIns="0" bIns="0" rtlCol="0" anchor="t">
            <a:spAutoFit/>
          </a:bodyPr>
          <a:lstStyle/>
          <a:p>
            <a:pPr algn="l">
              <a:lnSpc>
                <a:spcPts val="3499"/>
              </a:lnSpc>
            </a:pPr>
            <a:r>
              <a:rPr lang="en-US" sz="2499">
                <a:latin typeface="Lato"/>
                <a:ea typeface="Lato"/>
                <a:cs typeface="Lato"/>
                <a:sym typeface="Lato"/>
              </a:rPr>
              <a:t>Research -</a:t>
            </a:r>
          </a:p>
          <a:p>
            <a:pPr algn="l">
              <a:lnSpc>
                <a:spcPts val="3499"/>
              </a:lnSpc>
            </a:pPr>
            <a:endParaRPr lang="en-US" sz="2499">
              <a:latin typeface="Lato"/>
              <a:ea typeface="Lato"/>
              <a:cs typeface="Lato"/>
              <a:sym typeface="Lato"/>
            </a:endParaRPr>
          </a:p>
          <a:p>
            <a:pPr algn="l">
              <a:lnSpc>
                <a:spcPts val="3499"/>
              </a:lnSpc>
            </a:pPr>
            <a:r>
              <a:rPr lang="en-US" sz="2499">
                <a:latin typeface="Lato"/>
                <a:ea typeface="Lato"/>
                <a:cs typeface="Lato"/>
                <a:sym typeface="Lato"/>
              </a:rPr>
              <a:t>Payroll and HR resources: HR websites, like HR Technologist and SHRM(Society for Human Resource Management).</a:t>
            </a:r>
          </a:p>
          <a:p>
            <a:pPr algn="l">
              <a:lnSpc>
                <a:spcPts val="3499"/>
              </a:lnSpc>
            </a:pPr>
            <a:r>
              <a:rPr lang="en-US" sz="2499">
                <a:latin typeface="Lato"/>
                <a:ea typeface="Lato"/>
                <a:cs typeface="Lato"/>
                <a:sym typeface="Lato"/>
              </a:rPr>
              <a:t>Diagrams : From Creately.com</a:t>
            </a:r>
          </a:p>
          <a:p>
            <a:pPr algn="l">
              <a:lnSpc>
                <a:spcPts val="3499"/>
              </a:lnSpc>
              <a:spcBef>
                <a:spcPct val="0"/>
              </a:spcBef>
            </a:pPr>
            <a:r>
              <a:rPr lang="en-US" sz="2499">
                <a:latin typeface="Lato"/>
                <a:ea typeface="Lato"/>
                <a:cs typeface="Lato"/>
                <a:sym typeface="Lato"/>
              </a:rPr>
              <a:t>Refrence from similar projects: Youtube (https://youtube.com/@webcode867?feature=shared) and GitHub.</a:t>
            </a:r>
          </a:p>
        </p:txBody>
      </p:sp>
      <p:sp>
        <p:nvSpPr>
          <p:cNvPr id="1048688" name="TextBox 12"/>
          <p:cNvSpPr txBox="1"/>
          <p:nvPr/>
        </p:nvSpPr>
        <p:spPr>
          <a:xfrm>
            <a:off x="8922767" y="3935958"/>
            <a:ext cx="444559" cy="404919"/>
          </a:xfrm>
          <a:prstGeom prst="rect">
            <a:avLst/>
          </a:prstGeom>
        </p:spPr>
        <p:txBody>
          <a:bodyPr lIns="0" tIns="0" rIns="0" bIns="0" rtlCol="0" anchor="t">
            <a:spAutoFit/>
          </a:bodyPr>
          <a:lstStyle/>
          <a:p>
            <a:pPr algn="r">
              <a:lnSpc>
                <a:spcPts val="3499"/>
              </a:lnSpc>
              <a:spcBef>
                <a:spcPct val="0"/>
              </a:spcBef>
            </a:pPr>
            <a:r>
              <a:rPr lang="en-US" sz="2499" b="1" dirty="0">
                <a:latin typeface="Lato Bold"/>
                <a:ea typeface="Lato Bold"/>
                <a:cs typeface="Lato Bold"/>
                <a:sym typeface="Lato Bold"/>
              </a:rPr>
              <a:t>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2" name="Group 2"/>
          <p:cNvGrpSpPr/>
          <p:nvPr/>
        </p:nvGrpSpPr>
        <p:grpSpPr>
          <a:xfrm>
            <a:off x="928665" y="645697"/>
            <a:ext cx="16598104" cy="995428"/>
            <a:chOff x="0" y="0"/>
            <a:chExt cx="4371517" cy="262170"/>
          </a:xfrm>
        </p:grpSpPr>
        <p:sp>
          <p:nvSpPr>
            <p:cNvPr id="1048689" name="Freeform 3"/>
            <p:cNvSpPr/>
            <p:nvPr/>
          </p:nvSpPr>
          <p:spPr>
            <a:xfrm>
              <a:off x="0" y="0"/>
              <a:ext cx="4371517" cy="262170"/>
            </a:xfrm>
            <a:custGeom>
              <a:avLst/>
              <a:gdLst/>
              <a:ahLst/>
              <a:cxnLst/>
              <a:rect l="l" t="t" r="r" b="b"/>
              <a:pathLst>
                <a:path w="4371517" h="262170">
                  <a:moveTo>
                    <a:pt x="29852" y="0"/>
                  </a:moveTo>
                  <a:lnTo>
                    <a:pt x="4341666" y="0"/>
                  </a:lnTo>
                  <a:cubicBezTo>
                    <a:pt x="4349583" y="0"/>
                    <a:pt x="4357176" y="3145"/>
                    <a:pt x="4362774" y="8743"/>
                  </a:cubicBezTo>
                  <a:cubicBezTo>
                    <a:pt x="4368372" y="14342"/>
                    <a:pt x="4371517" y="21935"/>
                    <a:pt x="4371517" y="29852"/>
                  </a:cubicBezTo>
                  <a:lnTo>
                    <a:pt x="4371517" y="232318"/>
                  </a:lnTo>
                  <a:cubicBezTo>
                    <a:pt x="4371517" y="248805"/>
                    <a:pt x="4358152" y="262170"/>
                    <a:pt x="4341666" y="262170"/>
                  </a:cubicBezTo>
                  <a:lnTo>
                    <a:pt x="29852" y="262170"/>
                  </a:lnTo>
                  <a:cubicBezTo>
                    <a:pt x="21935" y="262170"/>
                    <a:pt x="14342" y="259025"/>
                    <a:pt x="8743" y="253427"/>
                  </a:cubicBezTo>
                  <a:cubicBezTo>
                    <a:pt x="3145" y="247829"/>
                    <a:pt x="0" y="240236"/>
                    <a:pt x="0" y="232318"/>
                  </a:cubicBezTo>
                  <a:lnTo>
                    <a:pt x="0" y="29852"/>
                  </a:lnTo>
                  <a:cubicBezTo>
                    <a:pt x="0" y="21935"/>
                    <a:pt x="3145" y="14342"/>
                    <a:pt x="8743" y="8743"/>
                  </a:cubicBezTo>
                  <a:cubicBezTo>
                    <a:pt x="14342" y="3145"/>
                    <a:pt x="21935" y="0"/>
                    <a:pt x="29852" y="0"/>
                  </a:cubicBezTo>
                  <a:close/>
                </a:path>
              </a:pathLst>
            </a:custGeom>
            <a:solidFill>
              <a:srgbClr val="000000">
                <a:alpha val="0"/>
              </a:srgbClr>
            </a:solidFill>
            <a:ln w="38100" cap="rnd">
              <a:solidFill>
                <a:srgbClr val="E5E1DA"/>
              </a:solidFill>
              <a:prstDash val="solid"/>
              <a:round/>
            </a:ln>
          </p:spPr>
        </p:sp>
        <p:sp>
          <p:nvSpPr>
            <p:cNvPr id="1048690" name="TextBox 4"/>
            <p:cNvSpPr txBox="1"/>
            <p:nvPr/>
          </p:nvSpPr>
          <p:spPr>
            <a:xfrm>
              <a:off x="0" y="-38100"/>
              <a:ext cx="4371517" cy="300270"/>
            </a:xfrm>
            <a:prstGeom prst="rect">
              <a:avLst/>
            </a:prstGeom>
          </p:spPr>
          <p:txBody>
            <a:bodyPr lIns="50800" tIns="50800" rIns="50800" bIns="50800" rtlCol="0" anchor="ctr"/>
            <a:lstStyle/>
            <a:p>
              <a:pPr algn="ctr">
                <a:lnSpc>
                  <a:spcPts val="2659"/>
                </a:lnSpc>
              </a:pPr>
              <a:endParaRPr/>
            </a:p>
          </p:txBody>
        </p:sp>
      </p:grpSp>
      <p:sp>
        <p:nvSpPr>
          <p:cNvPr id="1048692" name="Freeform 6"/>
          <p:cNvSpPr/>
          <p:nvPr/>
        </p:nvSpPr>
        <p:spPr>
          <a:xfrm>
            <a:off x="1171305" y="879197"/>
            <a:ext cx="528429" cy="528429"/>
          </a:xfrm>
          <a:custGeom>
            <a:avLst/>
            <a:gdLst/>
            <a:ahLst/>
            <a:cxnLst/>
            <a:rect l="l" t="t" r="r" b="b"/>
            <a:pathLst>
              <a:path w="528429" h="528429">
                <a:moveTo>
                  <a:pt x="0" y="0"/>
                </a:moveTo>
                <a:lnTo>
                  <a:pt x="528429" y="0"/>
                </a:lnTo>
                <a:lnTo>
                  <a:pt x="528429" y="528429"/>
                </a:lnTo>
                <a:lnTo>
                  <a:pt x="0" y="528429"/>
                </a:lnTo>
                <a:lnTo>
                  <a:pt x="0" y="0"/>
                </a:lnTo>
                <a:close/>
              </a:path>
            </a:pathLst>
          </a:custGeom>
          <a:blipFill>
            <a:blip r:embed="rId2"/>
            <a:stretch>
              <a:fillRect/>
            </a:stretch>
          </a:blipFill>
        </p:spPr>
      </p:sp>
      <p:sp>
        <p:nvSpPr>
          <p:cNvPr id="1048693" name="TextBox 7"/>
          <p:cNvSpPr txBox="1"/>
          <p:nvPr/>
        </p:nvSpPr>
        <p:spPr>
          <a:xfrm>
            <a:off x="928665" y="2615285"/>
            <a:ext cx="11411477" cy="2059923"/>
          </a:xfrm>
          <a:prstGeom prst="rect">
            <a:avLst/>
          </a:prstGeom>
        </p:spPr>
        <p:txBody>
          <a:bodyPr lIns="0" tIns="0" rIns="0" bIns="0" rtlCol="0" anchor="t">
            <a:spAutoFit/>
          </a:bodyPr>
          <a:lstStyle/>
          <a:p>
            <a:pPr algn="l">
              <a:lnSpc>
                <a:spcPts val="15959"/>
              </a:lnSpc>
            </a:pPr>
            <a:r>
              <a:rPr lang="en-US" sz="14508" b="1" dirty="0">
                <a:latin typeface="Poppins Bold"/>
                <a:ea typeface="Poppins Bold"/>
                <a:cs typeface="Poppins Bold"/>
                <a:sym typeface="Poppins Bold"/>
              </a:rPr>
              <a:t>THANK YOU</a:t>
            </a:r>
            <a:r>
              <a:rPr lang="en-US" sz="14508" b="1" dirty="0">
                <a:solidFill>
                  <a:srgbClr val="FBF9F1"/>
                </a:solidFill>
                <a:latin typeface="Poppins Bold"/>
                <a:ea typeface="Poppins Bold"/>
                <a:cs typeface="Poppins Bold"/>
                <a:sym typeface="Poppins Bold"/>
              </a:rPr>
              <a:t> </a:t>
            </a:r>
          </a:p>
        </p:txBody>
      </p:sp>
      <p:sp>
        <p:nvSpPr>
          <p:cNvPr id="1048694" name="TextBox 8"/>
          <p:cNvSpPr txBox="1"/>
          <p:nvPr/>
        </p:nvSpPr>
        <p:spPr>
          <a:xfrm>
            <a:off x="1896669" y="882426"/>
            <a:ext cx="4535372" cy="439223"/>
          </a:xfrm>
          <a:prstGeom prst="rect">
            <a:avLst/>
          </a:prstGeom>
        </p:spPr>
        <p:txBody>
          <a:bodyPr lIns="0" tIns="0" rIns="0" bIns="0" rtlCol="0" anchor="t">
            <a:spAutoFit/>
          </a:bodyPr>
          <a:lstStyle/>
          <a:p>
            <a:pPr algn="l">
              <a:lnSpc>
                <a:spcPts val="3779"/>
              </a:lnSpc>
              <a:spcBef>
                <a:spcPct val="0"/>
              </a:spcBef>
            </a:pPr>
            <a:r>
              <a:rPr lang="en-US" sz="2700" dirty="0">
                <a:latin typeface="Lato"/>
                <a:ea typeface="Lato"/>
                <a:cs typeface="Lato"/>
                <a:sym typeface="Lato"/>
              </a:rPr>
              <a:t>CSE 7th </a:t>
            </a:r>
            <a:r>
              <a:rPr lang="en-US" sz="2700" dirty="0" err="1">
                <a:latin typeface="Lato"/>
                <a:ea typeface="Lato"/>
                <a:cs typeface="Lato"/>
                <a:sym typeface="Lato"/>
              </a:rPr>
              <a:t>sem</a:t>
            </a:r>
            <a:r>
              <a:rPr lang="en-US" sz="2700" dirty="0">
                <a:latin typeface="Lato"/>
                <a:ea typeface="Lato"/>
                <a:cs typeface="Lato"/>
                <a:sym typeface="Lato"/>
              </a:rPr>
              <a:t> Major Project</a:t>
            </a:r>
          </a:p>
        </p:txBody>
      </p:sp>
      <p:sp>
        <p:nvSpPr>
          <p:cNvPr id="1048695" name="TextBox 9"/>
          <p:cNvSpPr txBox="1"/>
          <p:nvPr/>
        </p:nvSpPr>
        <p:spPr>
          <a:xfrm>
            <a:off x="928665" y="6307217"/>
            <a:ext cx="9372208" cy="3413760"/>
          </a:xfrm>
          <a:prstGeom prst="rect">
            <a:avLst/>
          </a:prstGeom>
        </p:spPr>
        <p:txBody>
          <a:bodyPr lIns="0" tIns="0" rIns="0" bIns="0" rtlCol="0" anchor="t">
            <a:spAutoFit/>
          </a:bodyPr>
          <a:lstStyle/>
          <a:p>
            <a:pPr algn="l">
              <a:lnSpc>
                <a:spcPts val="4480"/>
              </a:lnSpc>
            </a:pPr>
            <a:r>
              <a:rPr lang="en-US" sz="3200" dirty="0">
                <a:latin typeface="Poppins"/>
                <a:ea typeface="Poppins"/>
                <a:cs typeface="Poppins"/>
                <a:sym typeface="Poppins"/>
              </a:rPr>
              <a:t>Presented by </a:t>
            </a:r>
          </a:p>
          <a:p>
            <a:pPr algn="l">
              <a:lnSpc>
                <a:spcPts val="4480"/>
              </a:lnSpc>
            </a:pPr>
            <a:endParaRPr lang="en-US" sz="3200" dirty="0">
              <a:latin typeface="Poppins"/>
              <a:ea typeface="Poppins"/>
              <a:cs typeface="Poppins"/>
              <a:sym typeface="Poppins"/>
            </a:endParaRPr>
          </a:p>
          <a:p>
            <a:pPr algn="l">
              <a:lnSpc>
                <a:spcPts val="4480"/>
              </a:lnSpc>
            </a:pPr>
            <a:r>
              <a:rPr lang="en-US" sz="3200" dirty="0" err="1">
                <a:latin typeface="Poppins"/>
                <a:ea typeface="Poppins"/>
                <a:cs typeface="Poppins"/>
                <a:sym typeface="Poppins"/>
              </a:rPr>
              <a:t>Abhinay</a:t>
            </a:r>
            <a:r>
              <a:rPr lang="en-US" sz="3200" dirty="0">
                <a:latin typeface="Poppins"/>
                <a:ea typeface="Poppins"/>
                <a:cs typeface="Poppins"/>
                <a:sym typeface="Poppins"/>
              </a:rPr>
              <a:t> </a:t>
            </a:r>
            <a:r>
              <a:rPr lang="en-US" sz="3200" dirty="0" err="1">
                <a:latin typeface="Poppins"/>
                <a:ea typeface="Poppins"/>
                <a:cs typeface="Poppins"/>
                <a:sym typeface="Poppins"/>
              </a:rPr>
              <a:t>Ahirwar</a:t>
            </a:r>
            <a:r>
              <a:rPr lang="en-US" sz="3200" dirty="0">
                <a:latin typeface="Poppins"/>
                <a:ea typeface="Poppins"/>
                <a:cs typeface="Poppins"/>
                <a:sym typeface="Poppins"/>
              </a:rPr>
              <a:t> (0225CS211007)</a:t>
            </a:r>
          </a:p>
          <a:p>
            <a:pPr algn="l">
              <a:lnSpc>
                <a:spcPts val="4480"/>
              </a:lnSpc>
            </a:pPr>
            <a:r>
              <a:rPr lang="en-US" sz="3200" dirty="0">
                <a:latin typeface="Poppins"/>
                <a:ea typeface="Poppins"/>
                <a:cs typeface="Poppins"/>
                <a:sym typeface="Poppins"/>
              </a:rPr>
              <a:t>Aditya Kumar Yadav (0225CS211011)</a:t>
            </a:r>
          </a:p>
          <a:p>
            <a:pPr algn="l">
              <a:lnSpc>
                <a:spcPts val="4480"/>
              </a:lnSpc>
            </a:pPr>
            <a:r>
              <a:rPr lang="en-US" sz="3200" dirty="0">
                <a:latin typeface="Poppins"/>
                <a:ea typeface="Poppins"/>
                <a:cs typeface="Poppins"/>
                <a:sym typeface="Poppins"/>
              </a:rPr>
              <a:t>Jay Yadav (0225CS211073)</a:t>
            </a:r>
          </a:p>
          <a:p>
            <a:pPr algn="l">
              <a:lnSpc>
                <a:spcPts val="4480"/>
              </a:lnSpc>
              <a:spcBef>
                <a:spcPct val="0"/>
              </a:spcBef>
            </a:pPr>
            <a:r>
              <a:rPr lang="en-US" sz="3200" dirty="0">
                <a:latin typeface="Poppins"/>
                <a:ea typeface="Poppins"/>
                <a:cs typeface="Poppins"/>
                <a:sym typeface="Poppins"/>
              </a:rPr>
              <a:t>Abhinav Kumar Singh (0225CS211006)</a:t>
            </a:r>
          </a:p>
        </p:txBody>
      </p:sp>
      <p:sp>
        <p:nvSpPr>
          <p:cNvPr id="1048696" name="TextBox 10"/>
          <p:cNvSpPr txBox="1"/>
          <p:nvPr/>
        </p:nvSpPr>
        <p:spPr>
          <a:xfrm>
            <a:off x="1028700" y="4818845"/>
            <a:ext cx="11411477" cy="784189"/>
          </a:xfrm>
          <a:prstGeom prst="rect">
            <a:avLst/>
          </a:prstGeom>
        </p:spPr>
        <p:txBody>
          <a:bodyPr lIns="0" tIns="0" rIns="0" bIns="0" rtlCol="0" anchor="t">
            <a:spAutoFit/>
          </a:bodyPr>
          <a:lstStyle/>
          <a:p>
            <a:pPr algn="l">
              <a:lnSpc>
                <a:spcPts val="6050"/>
              </a:lnSpc>
            </a:pPr>
            <a:r>
              <a:rPr lang="en-US" sz="5500" dirty="0">
                <a:latin typeface="Poppins"/>
                <a:ea typeface="Poppins"/>
                <a:cs typeface="Poppins"/>
                <a:sym typeface="Poppins"/>
              </a:rPr>
              <a:t>for your time and attention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Group 2"/>
          <p:cNvGrpSpPr/>
          <p:nvPr/>
        </p:nvGrpSpPr>
        <p:grpSpPr>
          <a:xfrm>
            <a:off x="928665" y="645697"/>
            <a:ext cx="16598104" cy="995428"/>
            <a:chOff x="0" y="0"/>
            <a:chExt cx="4371517" cy="262170"/>
          </a:xfrm>
        </p:grpSpPr>
        <p:sp>
          <p:nvSpPr>
            <p:cNvPr id="1048599" name="Freeform 3"/>
            <p:cNvSpPr/>
            <p:nvPr/>
          </p:nvSpPr>
          <p:spPr>
            <a:xfrm>
              <a:off x="0" y="0"/>
              <a:ext cx="4371517" cy="262170"/>
            </a:xfrm>
            <a:custGeom>
              <a:avLst/>
              <a:gdLst/>
              <a:ahLst/>
              <a:cxnLst/>
              <a:rect l="l" t="t" r="r" b="b"/>
              <a:pathLst>
                <a:path w="4371517" h="262170">
                  <a:moveTo>
                    <a:pt x="29852" y="0"/>
                  </a:moveTo>
                  <a:lnTo>
                    <a:pt x="4341666" y="0"/>
                  </a:lnTo>
                  <a:cubicBezTo>
                    <a:pt x="4349583" y="0"/>
                    <a:pt x="4357176" y="3145"/>
                    <a:pt x="4362774" y="8743"/>
                  </a:cubicBezTo>
                  <a:cubicBezTo>
                    <a:pt x="4368372" y="14342"/>
                    <a:pt x="4371517" y="21935"/>
                    <a:pt x="4371517" y="29852"/>
                  </a:cubicBezTo>
                  <a:lnTo>
                    <a:pt x="4371517" y="232318"/>
                  </a:lnTo>
                  <a:cubicBezTo>
                    <a:pt x="4371517" y="248805"/>
                    <a:pt x="4358152" y="262170"/>
                    <a:pt x="4341666" y="262170"/>
                  </a:cubicBezTo>
                  <a:lnTo>
                    <a:pt x="29852" y="262170"/>
                  </a:lnTo>
                  <a:cubicBezTo>
                    <a:pt x="21935" y="262170"/>
                    <a:pt x="14342" y="259025"/>
                    <a:pt x="8743" y="253427"/>
                  </a:cubicBezTo>
                  <a:cubicBezTo>
                    <a:pt x="3145" y="247829"/>
                    <a:pt x="0" y="240236"/>
                    <a:pt x="0" y="232318"/>
                  </a:cubicBezTo>
                  <a:lnTo>
                    <a:pt x="0" y="29852"/>
                  </a:lnTo>
                  <a:cubicBezTo>
                    <a:pt x="0" y="21935"/>
                    <a:pt x="3145" y="14342"/>
                    <a:pt x="8743" y="8743"/>
                  </a:cubicBezTo>
                  <a:cubicBezTo>
                    <a:pt x="14342" y="3145"/>
                    <a:pt x="21935" y="0"/>
                    <a:pt x="29852" y="0"/>
                  </a:cubicBezTo>
                  <a:close/>
                </a:path>
              </a:pathLst>
            </a:custGeom>
            <a:solidFill>
              <a:srgbClr val="000000">
                <a:alpha val="0"/>
              </a:srgbClr>
            </a:solidFill>
            <a:ln w="38100" cap="rnd">
              <a:solidFill>
                <a:srgbClr val="E5E1DA"/>
              </a:solidFill>
              <a:prstDash val="solid"/>
              <a:round/>
            </a:ln>
          </p:spPr>
          <p:txBody>
            <a:bodyPr/>
            <a:lstStyle/>
            <a:p>
              <a:endParaRPr lang="en-IN" dirty="0"/>
            </a:p>
          </p:txBody>
        </p:sp>
        <p:sp>
          <p:nvSpPr>
            <p:cNvPr id="1048600" name="TextBox 4"/>
            <p:cNvSpPr txBox="1"/>
            <p:nvPr/>
          </p:nvSpPr>
          <p:spPr>
            <a:xfrm>
              <a:off x="0" y="-38100"/>
              <a:ext cx="4371517" cy="300270"/>
            </a:xfrm>
            <a:prstGeom prst="rect">
              <a:avLst/>
            </a:prstGeom>
          </p:spPr>
          <p:txBody>
            <a:bodyPr lIns="50800" tIns="50800" rIns="50800" bIns="50800" rtlCol="0" anchor="ctr"/>
            <a:lstStyle/>
            <a:p>
              <a:pPr algn="ctr">
                <a:lnSpc>
                  <a:spcPts val="2659"/>
                </a:lnSpc>
              </a:pPr>
              <a:endParaRPr/>
            </a:p>
          </p:txBody>
        </p:sp>
      </p:grpSp>
      <p:sp>
        <p:nvSpPr>
          <p:cNvPr id="1048602" name="Freeform 6"/>
          <p:cNvSpPr/>
          <p:nvPr/>
        </p:nvSpPr>
        <p:spPr>
          <a:xfrm>
            <a:off x="1171305" y="879197"/>
            <a:ext cx="528429" cy="528429"/>
          </a:xfrm>
          <a:custGeom>
            <a:avLst/>
            <a:gdLst/>
            <a:ahLst/>
            <a:cxnLst/>
            <a:rect l="l" t="t" r="r" b="b"/>
            <a:pathLst>
              <a:path w="528429" h="528429">
                <a:moveTo>
                  <a:pt x="0" y="0"/>
                </a:moveTo>
                <a:lnTo>
                  <a:pt x="528429" y="0"/>
                </a:lnTo>
                <a:lnTo>
                  <a:pt x="528429" y="528429"/>
                </a:lnTo>
                <a:lnTo>
                  <a:pt x="0" y="528429"/>
                </a:lnTo>
                <a:lnTo>
                  <a:pt x="0" y="0"/>
                </a:lnTo>
                <a:close/>
              </a:path>
            </a:pathLst>
          </a:custGeom>
          <a:blipFill>
            <a:blip r:embed="rId2"/>
            <a:stretch>
              <a:fillRect/>
            </a:stretch>
          </a:blipFill>
        </p:spPr>
      </p:sp>
      <p:sp>
        <p:nvSpPr>
          <p:cNvPr id="1048603" name="TextBox 7"/>
          <p:cNvSpPr txBox="1"/>
          <p:nvPr/>
        </p:nvSpPr>
        <p:spPr>
          <a:xfrm>
            <a:off x="928665" y="2413563"/>
            <a:ext cx="13535441" cy="6163610"/>
          </a:xfrm>
          <a:prstGeom prst="rect">
            <a:avLst/>
          </a:prstGeom>
        </p:spPr>
        <p:txBody>
          <a:bodyPr lIns="0" tIns="0" rIns="0" bIns="0" rtlCol="0" anchor="t">
            <a:spAutoFit/>
          </a:bodyPr>
          <a:lstStyle/>
          <a:p>
            <a:pPr algn="l">
              <a:lnSpc>
                <a:spcPts val="15959"/>
              </a:lnSpc>
            </a:pPr>
            <a:r>
              <a:rPr lang="en-US" sz="14508" b="1" dirty="0">
                <a:latin typeface="Poppins Bold"/>
                <a:ea typeface="Poppins Bold"/>
                <a:cs typeface="Poppins Bold"/>
                <a:sym typeface="Poppins Bold"/>
              </a:rPr>
              <a:t>SALARY MANAGEMENT SYSTEM</a:t>
            </a:r>
          </a:p>
        </p:txBody>
      </p:sp>
      <p:sp>
        <p:nvSpPr>
          <p:cNvPr id="1048604" name="TextBox 8"/>
          <p:cNvSpPr txBox="1"/>
          <p:nvPr/>
        </p:nvSpPr>
        <p:spPr>
          <a:xfrm>
            <a:off x="1896669" y="882426"/>
            <a:ext cx="4957894" cy="439223"/>
          </a:xfrm>
          <a:prstGeom prst="rect">
            <a:avLst/>
          </a:prstGeom>
        </p:spPr>
        <p:txBody>
          <a:bodyPr lIns="0" tIns="0" rIns="0" bIns="0" rtlCol="0" anchor="t">
            <a:spAutoFit/>
          </a:bodyPr>
          <a:lstStyle/>
          <a:p>
            <a:pPr algn="l">
              <a:lnSpc>
                <a:spcPts val="3779"/>
              </a:lnSpc>
              <a:spcBef>
                <a:spcPct val="0"/>
              </a:spcBef>
            </a:pPr>
            <a:r>
              <a:rPr lang="en-US" sz="2700" dirty="0">
                <a:latin typeface="Lato"/>
                <a:ea typeface="Lato"/>
                <a:cs typeface="Lato"/>
                <a:sym typeface="Lato"/>
              </a:rPr>
              <a:t>CSE 7th Sem Major Project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B31384-C56C-7E34-9DB4-C60D1235E863}"/>
              </a:ext>
            </a:extLst>
          </p:cNvPr>
          <p:cNvPicPr>
            <a:picLocks noChangeAspect="1"/>
          </p:cNvPicPr>
          <p:nvPr/>
        </p:nvPicPr>
        <p:blipFill>
          <a:blip r:embed="rId2"/>
          <a:stretch>
            <a:fillRect/>
          </a:stretch>
        </p:blipFill>
        <p:spPr>
          <a:xfrm>
            <a:off x="0" y="0"/>
            <a:ext cx="18288000" cy="10287000"/>
          </a:xfrm>
          <a:prstGeom prst="rect">
            <a:avLst/>
          </a:prstGeom>
        </p:spPr>
      </p:pic>
    </p:spTree>
    <p:extLst>
      <p:ext uri="{BB962C8B-B14F-4D97-AF65-F5344CB8AC3E}">
        <p14:creationId xmlns:p14="http://schemas.microsoft.com/office/powerpoint/2010/main" val="1114886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88" name="Freeform 7"/>
          <p:cNvSpPr/>
          <p:nvPr/>
        </p:nvSpPr>
        <p:spPr>
          <a:xfrm>
            <a:off x="14977667" y="1839074"/>
            <a:ext cx="896420" cy="896420"/>
          </a:xfrm>
          <a:custGeom>
            <a:avLst/>
            <a:gdLst/>
            <a:ahLst/>
            <a:cxnLst/>
            <a:rect l="l" t="t" r="r" b="b"/>
            <a:pathLst>
              <a:path w="896420" h="896420">
                <a:moveTo>
                  <a:pt x="0" y="0"/>
                </a:moveTo>
                <a:lnTo>
                  <a:pt x="896421" y="0"/>
                </a:lnTo>
                <a:lnTo>
                  <a:pt x="896421" y="896420"/>
                </a:lnTo>
                <a:lnTo>
                  <a:pt x="0" y="896420"/>
                </a:lnTo>
                <a:lnTo>
                  <a:pt x="0" y="0"/>
                </a:lnTo>
                <a:close/>
              </a:path>
            </a:pathLst>
          </a:custGeom>
          <a:blipFill>
            <a:blip r:embed="rId2"/>
            <a:stretch>
              <a:fillRect/>
            </a:stretch>
          </a:blipFill>
        </p:spPr>
      </p:sp>
      <p:sp>
        <p:nvSpPr>
          <p:cNvPr id="1048589" name="TextBox 8"/>
          <p:cNvSpPr txBox="1"/>
          <p:nvPr/>
        </p:nvSpPr>
        <p:spPr>
          <a:xfrm>
            <a:off x="1028700" y="1236359"/>
            <a:ext cx="7273915" cy="992003"/>
          </a:xfrm>
          <a:prstGeom prst="rect">
            <a:avLst/>
          </a:prstGeom>
        </p:spPr>
        <p:txBody>
          <a:bodyPr lIns="0" tIns="0" rIns="0" bIns="0" rtlCol="0" anchor="t">
            <a:spAutoFit/>
          </a:bodyPr>
          <a:lstStyle/>
          <a:p>
            <a:pPr algn="l">
              <a:lnSpc>
                <a:spcPts val="7699"/>
              </a:lnSpc>
            </a:pPr>
            <a:r>
              <a:rPr lang="en-US" sz="6999" b="1" dirty="0">
                <a:latin typeface="Poppins Bold"/>
                <a:ea typeface="Poppins Bold"/>
                <a:cs typeface="Poppins Bold"/>
                <a:sym typeface="Poppins Bold"/>
              </a:rPr>
              <a:t>ABSTRACT</a:t>
            </a:r>
            <a:r>
              <a:rPr lang="en-US" sz="6999" b="1" dirty="0">
                <a:solidFill>
                  <a:srgbClr val="FBF9F1"/>
                </a:solidFill>
                <a:latin typeface="Poppins Bold"/>
                <a:ea typeface="Poppins Bold"/>
                <a:cs typeface="Poppins Bold"/>
                <a:sym typeface="Poppins Bold"/>
              </a:rPr>
              <a:t> </a:t>
            </a:r>
          </a:p>
        </p:txBody>
      </p:sp>
      <p:sp>
        <p:nvSpPr>
          <p:cNvPr id="1048590" name="TextBox 9"/>
          <p:cNvSpPr txBox="1"/>
          <p:nvPr/>
        </p:nvSpPr>
        <p:spPr>
          <a:xfrm>
            <a:off x="1048187" y="3906320"/>
            <a:ext cx="14508856" cy="3186430"/>
          </a:xfrm>
          <a:prstGeom prst="rect">
            <a:avLst/>
          </a:prstGeom>
        </p:spPr>
        <p:txBody>
          <a:bodyPr lIns="0" tIns="0" rIns="0" bIns="0" rtlCol="0" anchor="t">
            <a:spAutoFit/>
          </a:bodyPr>
          <a:lstStyle/>
          <a:p>
            <a:pPr algn="l">
              <a:lnSpc>
                <a:spcPts val="5018"/>
              </a:lnSpc>
              <a:spcBef>
                <a:spcPct val="0"/>
              </a:spcBef>
            </a:pPr>
            <a:r>
              <a:rPr lang="en-US" sz="3584" dirty="0">
                <a:latin typeface="Lato"/>
                <a:ea typeface="Lato"/>
                <a:cs typeface="Lato"/>
                <a:sym typeface="Lato"/>
              </a:rPr>
              <a:t>"The 'Employees Salary Management System' is a software project designed to streamline salary management for organizations. This system automates tasks like salary calculation, deductions, bonuses, and </a:t>
            </a:r>
            <a:r>
              <a:rPr lang="en-US" sz="3584" dirty="0" err="1">
                <a:latin typeface="Lato"/>
                <a:ea typeface="Lato"/>
                <a:cs typeface="Lato"/>
                <a:sym typeface="Lato"/>
              </a:rPr>
              <a:t>payslip</a:t>
            </a:r>
            <a:r>
              <a:rPr lang="en-US" sz="3584" dirty="0">
                <a:latin typeface="Lato"/>
                <a:ea typeface="Lato"/>
                <a:cs typeface="Lato"/>
                <a:sym typeface="Lato"/>
              </a:rPr>
              <a:t> generation, ensuring accuracy and efficiency in payroll operations."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93" name="TextBox 6"/>
          <p:cNvSpPr txBox="1"/>
          <p:nvPr/>
        </p:nvSpPr>
        <p:spPr>
          <a:xfrm>
            <a:off x="1028700" y="1338338"/>
            <a:ext cx="12577332" cy="8281912"/>
          </a:xfrm>
          <a:prstGeom prst="rect">
            <a:avLst/>
          </a:prstGeom>
        </p:spPr>
        <p:txBody>
          <a:bodyPr lIns="50800" tIns="50800" rIns="50800" bIns="50800" rtlCol="0" anchor="ctr"/>
          <a:lstStyle/>
          <a:p>
            <a:pPr algn="ctr">
              <a:lnSpc>
                <a:spcPts val="2659"/>
              </a:lnSpc>
            </a:pPr>
            <a:endParaRPr/>
          </a:p>
        </p:txBody>
      </p:sp>
      <p:sp>
        <p:nvSpPr>
          <p:cNvPr id="1048596" name="TextBox 9"/>
          <p:cNvSpPr txBox="1"/>
          <p:nvPr/>
        </p:nvSpPr>
        <p:spPr>
          <a:xfrm>
            <a:off x="2971800" y="2535577"/>
            <a:ext cx="12801600" cy="2693045"/>
          </a:xfrm>
          <a:prstGeom prst="rect">
            <a:avLst/>
          </a:prstGeom>
        </p:spPr>
        <p:txBody>
          <a:bodyPr wrap="square" lIns="0" tIns="0" rIns="0" bIns="0" rtlCol="0" anchor="t">
            <a:spAutoFit/>
          </a:bodyPr>
          <a:lstStyle/>
          <a:p>
            <a:pPr algn="l">
              <a:lnSpc>
                <a:spcPts val="3454"/>
              </a:lnSpc>
              <a:spcBef>
                <a:spcPct val="0"/>
              </a:spcBef>
            </a:pPr>
            <a:r>
              <a:rPr lang="en-US" sz="3200" dirty="0">
                <a:latin typeface="Lato"/>
                <a:ea typeface="Lato"/>
                <a:cs typeface="Lato"/>
                <a:sym typeface="Lato"/>
              </a:rPr>
              <a:t>"This project aims to simplify the process of managing employees' salaries in an organization. By automating payroll operations, this system reduces human errors, saves time, and enhances data accuracy. With a user-friendly interface, the application allows HR personnel to manage salary components, tax deductions, and bonuses, ensuring timely salary processing."</a:t>
            </a:r>
          </a:p>
        </p:txBody>
      </p:sp>
      <p:sp>
        <p:nvSpPr>
          <p:cNvPr id="1048597" name="TextBox 10"/>
          <p:cNvSpPr txBox="1"/>
          <p:nvPr/>
        </p:nvSpPr>
        <p:spPr>
          <a:xfrm>
            <a:off x="4267200" y="666750"/>
            <a:ext cx="8043479" cy="925959"/>
          </a:xfrm>
          <a:prstGeom prst="rect">
            <a:avLst/>
          </a:prstGeom>
        </p:spPr>
        <p:txBody>
          <a:bodyPr lIns="0" tIns="0" rIns="0" bIns="0" rtlCol="0" anchor="t">
            <a:spAutoFit/>
          </a:bodyPr>
          <a:lstStyle/>
          <a:p>
            <a:pPr algn="l">
              <a:lnSpc>
                <a:spcPts val="7150"/>
              </a:lnSpc>
            </a:pPr>
            <a:r>
              <a:rPr lang="en-US" sz="6500" b="1">
                <a:latin typeface="Poppins Bold"/>
                <a:ea typeface="Poppins Bold"/>
                <a:cs typeface="Poppins Bold"/>
                <a:sym typeface="Poppins Bold"/>
              </a:rPr>
              <a:t>INTRODUCTION</a:t>
            </a:r>
          </a:p>
        </p:txBody>
      </p:sp>
      <p:sp>
        <p:nvSpPr>
          <p:cNvPr id="1048598" name="TextBox 11"/>
          <p:cNvSpPr txBox="1"/>
          <p:nvPr/>
        </p:nvSpPr>
        <p:spPr>
          <a:xfrm>
            <a:off x="2971800" y="5680993"/>
            <a:ext cx="9218882" cy="1308050"/>
          </a:xfrm>
          <a:prstGeom prst="rect">
            <a:avLst/>
          </a:prstGeom>
        </p:spPr>
        <p:txBody>
          <a:bodyPr lIns="0" tIns="0" rIns="0" bIns="0" rtlCol="0" anchor="t">
            <a:spAutoFit/>
          </a:bodyPr>
          <a:lstStyle/>
          <a:p>
            <a:pPr algn="l">
              <a:lnSpc>
                <a:spcPts val="3440"/>
              </a:lnSpc>
              <a:spcBef>
                <a:spcPct val="0"/>
              </a:spcBef>
            </a:pPr>
            <a:r>
              <a:rPr lang="en-US" sz="3200" dirty="0">
                <a:latin typeface="Lato"/>
                <a:ea typeface="Lato"/>
                <a:cs typeface="Lato"/>
                <a:sym typeface="Lato"/>
              </a:rPr>
              <a:t>"Organizations require reliable payroll management to handle employee remuneration efficiently, which led to the creation of this project."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07" name="TextBox 4"/>
          <p:cNvSpPr txBox="1"/>
          <p:nvPr/>
        </p:nvSpPr>
        <p:spPr>
          <a:xfrm>
            <a:off x="1277588" y="3791418"/>
            <a:ext cx="4733925" cy="404919"/>
          </a:xfrm>
          <a:prstGeom prst="rect">
            <a:avLst/>
          </a:prstGeom>
        </p:spPr>
        <p:txBody>
          <a:bodyPr lIns="0" tIns="0" rIns="0" bIns="0" rtlCol="0" anchor="t">
            <a:spAutoFit/>
          </a:bodyPr>
          <a:lstStyle/>
          <a:p>
            <a:pPr algn="l">
              <a:lnSpc>
                <a:spcPts val="3499"/>
              </a:lnSpc>
              <a:spcBef>
                <a:spcPct val="0"/>
              </a:spcBef>
            </a:pPr>
            <a:r>
              <a:rPr lang="en-US" sz="2499" b="1">
                <a:latin typeface="Lato Bold"/>
                <a:ea typeface="Lato Bold"/>
                <a:cs typeface="Lato Bold"/>
                <a:sym typeface="Lato Bold"/>
              </a:rPr>
              <a:t>Front-end Technologies</a:t>
            </a:r>
          </a:p>
        </p:txBody>
      </p:sp>
      <p:sp>
        <p:nvSpPr>
          <p:cNvPr id="1048608" name="TextBox 5"/>
          <p:cNvSpPr txBox="1"/>
          <p:nvPr/>
        </p:nvSpPr>
        <p:spPr>
          <a:xfrm>
            <a:off x="1277588" y="4243086"/>
            <a:ext cx="4733925" cy="7030451"/>
          </a:xfrm>
          <a:prstGeom prst="rect">
            <a:avLst/>
          </a:prstGeom>
        </p:spPr>
        <p:txBody>
          <a:bodyPr lIns="0" tIns="0" rIns="0" bIns="0" rtlCol="0" anchor="t">
            <a:spAutoFit/>
          </a:bodyPr>
          <a:lstStyle/>
          <a:p>
            <a:pPr algn="l">
              <a:lnSpc>
                <a:spcPts val="2940"/>
              </a:lnSpc>
            </a:pPr>
            <a:r>
              <a:rPr lang="en-US" sz="2100" b="1" dirty="0">
                <a:latin typeface="Lato"/>
                <a:ea typeface="Lato"/>
                <a:cs typeface="Lato"/>
                <a:sym typeface="Lato"/>
              </a:rPr>
              <a:t>HTML</a:t>
            </a:r>
            <a:r>
              <a:rPr lang="en-US" sz="2100" dirty="0">
                <a:latin typeface="Lato"/>
                <a:ea typeface="Lato"/>
                <a:cs typeface="Lato"/>
                <a:sym typeface="Lato"/>
              </a:rPr>
              <a:t>: Structures the content and layout of the web application.</a:t>
            </a:r>
          </a:p>
          <a:p>
            <a:pPr algn="l">
              <a:lnSpc>
                <a:spcPts val="2940"/>
              </a:lnSpc>
            </a:pPr>
            <a:endParaRPr lang="en-US" sz="2100" dirty="0">
              <a:latin typeface="Lato"/>
              <a:ea typeface="Lato"/>
              <a:cs typeface="Lato"/>
              <a:sym typeface="Lato"/>
            </a:endParaRPr>
          </a:p>
          <a:p>
            <a:pPr algn="l">
              <a:lnSpc>
                <a:spcPts val="2940"/>
              </a:lnSpc>
            </a:pPr>
            <a:r>
              <a:rPr lang="en-US" sz="2100" b="1" dirty="0">
                <a:latin typeface="Lato"/>
                <a:ea typeface="Lato"/>
                <a:cs typeface="Lato"/>
                <a:sym typeface="Lato"/>
              </a:rPr>
              <a:t>CSS</a:t>
            </a:r>
            <a:r>
              <a:rPr lang="en-US" sz="2100" dirty="0">
                <a:latin typeface="Lato"/>
                <a:ea typeface="Lato"/>
                <a:cs typeface="Lato"/>
                <a:sym typeface="Lato"/>
              </a:rPr>
              <a:t>: Styles the interface for a clean, user-friendly experience.</a:t>
            </a:r>
          </a:p>
          <a:p>
            <a:pPr algn="l">
              <a:lnSpc>
                <a:spcPts val="2940"/>
              </a:lnSpc>
            </a:pPr>
            <a:endParaRPr lang="en-US" sz="2100" dirty="0">
              <a:latin typeface="Lato"/>
              <a:ea typeface="Lato"/>
              <a:cs typeface="Lato"/>
              <a:sym typeface="Lato"/>
            </a:endParaRPr>
          </a:p>
          <a:p>
            <a:pPr algn="l">
              <a:lnSpc>
                <a:spcPts val="2940"/>
              </a:lnSpc>
            </a:pPr>
            <a:r>
              <a:rPr lang="en-US" sz="2100" b="1" dirty="0">
                <a:latin typeface="Lato"/>
                <a:ea typeface="Lato"/>
                <a:cs typeface="Lato"/>
                <a:sym typeface="Lato"/>
              </a:rPr>
              <a:t>JavaScript</a:t>
            </a:r>
            <a:r>
              <a:rPr lang="en-US" sz="2100" dirty="0">
                <a:latin typeface="Lato"/>
                <a:ea typeface="Lato"/>
                <a:cs typeface="Lato"/>
                <a:sym typeface="Lato"/>
              </a:rPr>
              <a:t>: Adds interactivity, making the app responsive and dynamic.</a:t>
            </a:r>
          </a:p>
          <a:p>
            <a:pPr algn="l">
              <a:lnSpc>
                <a:spcPts val="2940"/>
              </a:lnSpc>
            </a:pPr>
            <a:endParaRPr lang="en-US" sz="2100" dirty="0">
              <a:latin typeface="Lato"/>
              <a:ea typeface="Lato"/>
              <a:cs typeface="Lato"/>
              <a:sym typeface="Lato"/>
            </a:endParaRPr>
          </a:p>
          <a:p>
            <a:pPr algn="l">
              <a:lnSpc>
                <a:spcPts val="2940"/>
              </a:lnSpc>
              <a:spcBef>
                <a:spcPct val="0"/>
              </a:spcBef>
            </a:pPr>
            <a:r>
              <a:rPr lang="en-US" sz="2100" b="1" dirty="0">
                <a:latin typeface="Lato"/>
                <a:ea typeface="Lato"/>
                <a:cs typeface="Lato"/>
                <a:sym typeface="Lato"/>
              </a:rPr>
              <a:t>ReactJS</a:t>
            </a:r>
            <a:r>
              <a:rPr lang="en-US" sz="2100" dirty="0">
                <a:latin typeface="Lato"/>
                <a:ea typeface="Lato"/>
                <a:cs typeface="Lato"/>
                <a:sym typeface="Lato"/>
              </a:rPr>
              <a:t>: A JavaScript library used for building the user interface, ensuring smooth, fast performance and easy component management.</a:t>
            </a:r>
          </a:p>
          <a:p>
            <a:pPr algn="l">
              <a:lnSpc>
                <a:spcPts val="2940"/>
              </a:lnSpc>
              <a:spcBef>
                <a:spcPct val="0"/>
              </a:spcBef>
            </a:pPr>
            <a:endParaRPr lang="en-US" sz="2100" dirty="0">
              <a:latin typeface="Lato"/>
              <a:ea typeface="Lato"/>
              <a:cs typeface="Lato"/>
              <a:sym typeface="Lato"/>
            </a:endParaRPr>
          </a:p>
          <a:p>
            <a:pPr algn="l">
              <a:lnSpc>
                <a:spcPts val="2940"/>
              </a:lnSpc>
              <a:spcBef>
                <a:spcPct val="0"/>
              </a:spcBef>
            </a:pPr>
            <a:r>
              <a:rPr lang="en-US" sz="2100" b="1" dirty="0">
                <a:latin typeface="Lato"/>
                <a:ea typeface="Lato"/>
                <a:cs typeface="Lato"/>
                <a:sym typeface="Lato"/>
              </a:rPr>
              <a:t>Tailwind</a:t>
            </a:r>
            <a:r>
              <a:rPr lang="en-US" sz="2100" dirty="0">
                <a:latin typeface="Lato"/>
                <a:ea typeface="Lato"/>
                <a:cs typeface="Lato"/>
                <a:sym typeface="Lato"/>
              </a:rPr>
              <a:t> </a:t>
            </a:r>
            <a:r>
              <a:rPr lang="en-US" sz="2100" b="1" dirty="0">
                <a:latin typeface="Lato"/>
                <a:ea typeface="Lato"/>
                <a:cs typeface="Lato"/>
                <a:sym typeface="Lato"/>
              </a:rPr>
              <a:t>CSS</a:t>
            </a:r>
            <a:r>
              <a:rPr lang="en-US" sz="2100" dirty="0">
                <a:latin typeface="Lato"/>
                <a:ea typeface="Lato"/>
                <a:cs typeface="Lato"/>
                <a:sym typeface="Lato"/>
              </a:rPr>
              <a:t>: Used tailwind for designing attractive UI Interface</a:t>
            </a:r>
          </a:p>
          <a:p>
            <a:pPr algn="l">
              <a:lnSpc>
                <a:spcPts val="2940"/>
              </a:lnSpc>
              <a:spcBef>
                <a:spcPct val="0"/>
              </a:spcBef>
            </a:pPr>
            <a:endParaRPr lang="en-US" sz="2100" dirty="0">
              <a:latin typeface="Lato"/>
              <a:ea typeface="Lato"/>
              <a:cs typeface="Lato"/>
              <a:sym typeface="Lato"/>
            </a:endParaRPr>
          </a:p>
          <a:p>
            <a:pPr algn="l">
              <a:lnSpc>
                <a:spcPts val="2940"/>
              </a:lnSpc>
              <a:spcBef>
                <a:spcPct val="0"/>
              </a:spcBef>
            </a:pPr>
            <a:endParaRPr lang="en-US" sz="2100" dirty="0">
              <a:latin typeface="Lato"/>
              <a:ea typeface="Lato"/>
              <a:cs typeface="Lato"/>
              <a:sym typeface="Lato"/>
            </a:endParaRPr>
          </a:p>
          <a:p>
            <a:pPr algn="l">
              <a:lnSpc>
                <a:spcPts val="2940"/>
              </a:lnSpc>
              <a:spcBef>
                <a:spcPct val="0"/>
              </a:spcBef>
            </a:pPr>
            <a:endParaRPr lang="en-US" sz="2100" dirty="0">
              <a:latin typeface="Lato"/>
              <a:ea typeface="Lato"/>
              <a:cs typeface="Lato"/>
              <a:sym typeface="Lato"/>
            </a:endParaRPr>
          </a:p>
        </p:txBody>
      </p:sp>
      <p:sp>
        <p:nvSpPr>
          <p:cNvPr id="1048609" name="TextBox 6"/>
          <p:cNvSpPr txBox="1"/>
          <p:nvPr/>
        </p:nvSpPr>
        <p:spPr>
          <a:xfrm>
            <a:off x="2238056" y="1019175"/>
            <a:ext cx="7096492" cy="1696683"/>
          </a:xfrm>
          <a:prstGeom prst="rect">
            <a:avLst/>
          </a:prstGeom>
        </p:spPr>
        <p:txBody>
          <a:bodyPr lIns="0" tIns="0" rIns="0" bIns="0" rtlCol="0" anchor="t">
            <a:spAutoFit/>
          </a:bodyPr>
          <a:lstStyle/>
          <a:p>
            <a:pPr algn="l">
              <a:lnSpc>
                <a:spcPts val="6600"/>
              </a:lnSpc>
            </a:pPr>
            <a:r>
              <a:rPr lang="en-US" sz="6000" b="1" dirty="0">
                <a:latin typeface="Poppins Bold"/>
                <a:ea typeface="Poppins Bold"/>
                <a:cs typeface="Poppins Bold"/>
                <a:sym typeface="Poppins Bold"/>
              </a:rPr>
              <a:t>TECHNOLOGY STACK</a:t>
            </a:r>
          </a:p>
        </p:txBody>
      </p:sp>
      <p:sp>
        <p:nvSpPr>
          <p:cNvPr id="1048610" name="TextBox 7"/>
          <p:cNvSpPr txBox="1"/>
          <p:nvPr/>
        </p:nvSpPr>
        <p:spPr>
          <a:xfrm>
            <a:off x="7135463" y="3790351"/>
            <a:ext cx="4733925" cy="404919"/>
          </a:xfrm>
          <a:prstGeom prst="rect">
            <a:avLst/>
          </a:prstGeom>
        </p:spPr>
        <p:txBody>
          <a:bodyPr lIns="0" tIns="0" rIns="0" bIns="0" rtlCol="0" anchor="t">
            <a:spAutoFit/>
          </a:bodyPr>
          <a:lstStyle/>
          <a:p>
            <a:pPr algn="l">
              <a:lnSpc>
                <a:spcPts val="3499"/>
              </a:lnSpc>
              <a:spcBef>
                <a:spcPct val="0"/>
              </a:spcBef>
            </a:pPr>
            <a:r>
              <a:rPr lang="en-US" sz="2499" b="1">
                <a:latin typeface="Lato Bold"/>
                <a:ea typeface="Lato Bold"/>
                <a:cs typeface="Lato Bold"/>
                <a:sym typeface="Lato Bold"/>
              </a:rPr>
              <a:t>Back-end Technologies</a:t>
            </a:r>
          </a:p>
        </p:txBody>
      </p:sp>
      <p:sp>
        <p:nvSpPr>
          <p:cNvPr id="1048611" name="TextBox 8"/>
          <p:cNvSpPr txBox="1"/>
          <p:nvPr/>
        </p:nvSpPr>
        <p:spPr>
          <a:xfrm>
            <a:off x="7135463" y="4841042"/>
            <a:ext cx="4733925" cy="2594610"/>
          </a:xfrm>
          <a:prstGeom prst="rect">
            <a:avLst/>
          </a:prstGeom>
        </p:spPr>
        <p:txBody>
          <a:bodyPr lIns="0" tIns="0" rIns="0" bIns="0" rtlCol="0" anchor="t">
            <a:spAutoFit/>
          </a:bodyPr>
          <a:lstStyle/>
          <a:p>
            <a:pPr algn="l">
              <a:lnSpc>
                <a:spcPts val="2940"/>
              </a:lnSpc>
            </a:pPr>
            <a:r>
              <a:rPr lang="en-US" sz="2100" b="1" dirty="0">
                <a:latin typeface="Lato"/>
                <a:ea typeface="Lato"/>
                <a:cs typeface="Lato"/>
                <a:sym typeface="Lato"/>
              </a:rPr>
              <a:t>Node.js</a:t>
            </a:r>
            <a:r>
              <a:rPr lang="en-US" sz="2100" dirty="0">
                <a:latin typeface="Lato"/>
                <a:ea typeface="Lato"/>
                <a:cs typeface="Lato"/>
                <a:sym typeface="Lato"/>
              </a:rPr>
              <a:t>: A JavaScript runtime that allows us to build a scalable, high-performance server.</a:t>
            </a:r>
          </a:p>
          <a:p>
            <a:pPr algn="l">
              <a:lnSpc>
                <a:spcPts val="2940"/>
              </a:lnSpc>
            </a:pPr>
            <a:endParaRPr lang="en-US" sz="2100" dirty="0">
              <a:latin typeface="Lato"/>
              <a:ea typeface="Lato"/>
              <a:cs typeface="Lato"/>
              <a:sym typeface="Lato"/>
            </a:endParaRPr>
          </a:p>
          <a:p>
            <a:pPr algn="l">
              <a:lnSpc>
                <a:spcPts val="2940"/>
              </a:lnSpc>
              <a:spcBef>
                <a:spcPct val="0"/>
              </a:spcBef>
            </a:pPr>
            <a:r>
              <a:rPr lang="en-US" sz="2100" b="1" dirty="0">
                <a:latin typeface="Lato"/>
                <a:ea typeface="Lato"/>
                <a:cs typeface="Lato"/>
                <a:sym typeface="Lato"/>
              </a:rPr>
              <a:t>Express.js</a:t>
            </a:r>
            <a:r>
              <a:rPr lang="en-US" sz="2100" dirty="0">
                <a:latin typeface="Lato"/>
                <a:ea typeface="Lato"/>
                <a:cs typeface="Lato"/>
                <a:sym typeface="Lato"/>
              </a:rPr>
              <a:t>: A Node.js framework used to simplify the setup of the back-end server and API routes.</a:t>
            </a:r>
          </a:p>
        </p:txBody>
      </p:sp>
      <p:sp>
        <p:nvSpPr>
          <p:cNvPr id="1048612" name="TextBox 9"/>
          <p:cNvSpPr txBox="1"/>
          <p:nvPr/>
        </p:nvSpPr>
        <p:spPr>
          <a:xfrm>
            <a:off x="12996329" y="3791418"/>
            <a:ext cx="4733593" cy="404919"/>
          </a:xfrm>
          <a:prstGeom prst="rect">
            <a:avLst/>
          </a:prstGeom>
        </p:spPr>
        <p:txBody>
          <a:bodyPr lIns="0" tIns="0" rIns="0" bIns="0" rtlCol="0" anchor="t">
            <a:spAutoFit/>
          </a:bodyPr>
          <a:lstStyle/>
          <a:p>
            <a:pPr algn="l">
              <a:lnSpc>
                <a:spcPts val="3499"/>
              </a:lnSpc>
              <a:spcBef>
                <a:spcPct val="0"/>
              </a:spcBef>
            </a:pPr>
            <a:r>
              <a:rPr lang="en-US" sz="2499" b="1">
                <a:latin typeface="Lato Bold"/>
                <a:ea typeface="Lato Bold"/>
                <a:cs typeface="Lato Bold"/>
                <a:sym typeface="Lato Bold"/>
              </a:rPr>
              <a:t>Database</a:t>
            </a:r>
          </a:p>
        </p:txBody>
      </p:sp>
      <p:sp>
        <p:nvSpPr>
          <p:cNvPr id="1048613" name="TextBox 10"/>
          <p:cNvSpPr txBox="1"/>
          <p:nvPr/>
        </p:nvSpPr>
        <p:spPr>
          <a:xfrm>
            <a:off x="12996329" y="4841042"/>
            <a:ext cx="4733593" cy="1866900"/>
          </a:xfrm>
          <a:prstGeom prst="rect">
            <a:avLst/>
          </a:prstGeom>
        </p:spPr>
        <p:txBody>
          <a:bodyPr lIns="0" tIns="0" rIns="0" bIns="0" rtlCol="0" anchor="t">
            <a:spAutoFit/>
          </a:bodyPr>
          <a:lstStyle/>
          <a:p>
            <a:pPr algn="l">
              <a:lnSpc>
                <a:spcPts val="2940"/>
              </a:lnSpc>
              <a:spcBef>
                <a:spcPct val="0"/>
              </a:spcBef>
            </a:pPr>
            <a:r>
              <a:rPr lang="en-US" sz="2100" b="1" dirty="0">
                <a:latin typeface="Lato"/>
                <a:ea typeface="Lato"/>
                <a:cs typeface="Lato"/>
                <a:sym typeface="Lato"/>
              </a:rPr>
              <a:t>MySQL</a:t>
            </a:r>
            <a:r>
              <a:rPr lang="en-US" sz="2100" dirty="0">
                <a:latin typeface="Lato"/>
                <a:ea typeface="Lato"/>
                <a:cs typeface="Lato"/>
                <a:sym typeface="Lato"/>
              </a:rPr>
              <a:t>: A relational database management system that stores data in structured tables, making it easy to manage complex employee and payroll data with secure and efficient queries.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26" name="TextBox 17"/>
          <p:cNvSpPr txBox="1"/>
          <p:nvPr/>
        </p:nvSpPr>
        <p:spPr>
          <a:xfrm>
            <a:off x="2306861" y="2631416"/>
            <a:ext cx="3854146" cy="404919"/>
          </a:xfrm>
          <a:prstGeom prst="rect">
            <a:avLst/>
          </a:prstGeom>
        </p:spPr>
        <p:txBody>
          <a:bodyPr lIns="0" tIns="0" rIns="0" bIns="0" rtlCol="0" anchor="t">
            <a:spAutoFit/>
          </a:bodyPr>
          <a:lstStyle/>
          <a:p>
            <a:pPr algn="l">
              <a:lnSpc>
                <a:spcPts val="3500"/>
              </a:lnSpc>
              <a:spcBef>
                <a:spcPct val="0"/>
              </a:spcBef>
            </a:pPr>
            <a:r>
              <a:rPr lang="en-US" sz="2500" b="1">
                <a:latin typeface="Lato Bold"/>
                <a:ea typeface="Lato Bold"/>
                <a:cs typeface="Lato Bold"/>
                <a:sym typeface="Lato Bold"/>
              </a:rPr>
              <a:t>EXISTING SYSTEM</a:t>
            </a:r>
          </a:p>
        </p:txBody>
      </p:sp>
      <p:sp>
        <p:nvSpPr>
          <p:cNvPr id="1048627" name="TextBox 18"/>
          <p:cNvSpPr txBox="1"/>
          <p:nvPr/>
        </p:nvSpPr>
        <p:spPr>
          <a:xfrm>
            <a:off x="2306861" y="3940061"/>
            <a:ext cx="5872185" cy="5526321"/>
          </a:xfrm>
          <a:prstGeom prst="rect">
            <a:avLst/>
          </a:prstGeom>
        </p:spPr>
        <p:txBody>
          <a:bodyPr lIns="0" tIns="0" rIns="0" bIns="0" rtlCol="0" anchor="t">
            <a:spAutoFit/>
          </a:bodyPr>
          <a:lstStyle/>
          <a:p>
            <a:pPr algn="l">
              <a:lnSpc>
                <a:spcPts val="3079"/>
              </a:lnSpc>
            </a:pPr>
            <a:r>
              <a:rPr lang="en-US" sz="2199">
                <a:latin typeface="Lato"/>
                <a:ea typeface="Lato"/>
                <a:cs typeface="Lato"/>
                <a:sym typeface="Lato"/>
              </a:rPr>
              <a:t>1.Existing systems may require manual input, leading to errors.</a:t>
            </a:r>
          </a:p>
          <a:p>
            <a:pPr algn="l">
              <a:lnSpc>
                <a:spcPts val="3079"/>
              </a:lnSpc>
            </a:pPr>
            <a:endParaRPr lang="en-US" sz="2199">
              <a:latin typeface="Lato"/>
              <a:ea typeface="Lato"/>
              <a:cs typeface="Lato"/>
              <a:sym typeface="Lato"/>
            </a:endParaRPr>
          </a:p>
          <a:p>
            <a:pPr algn="l">
              <a:lnSpc>
                <a:spcPts val="3079"/>
              </a:lnSpc>
            </a:pPr>
            <a:r>
              <a:rPr lang="en-US" sz="2199">
                <a:latin typeface="Lato"/>
                <a:ea typeface="Lato"/>
                <a:cs typeface="Lato"/>
                <a:sym typeface="Lato"/>
              </a:rPr>
              <a:t>2.Many solutions lack flexibility to fit unique needs.</a:t>
            </a:r>
          </a:p>
          <a:p>
            <a:pPr algn="l">
              <a:lnSpc>
                <a:spcPts val="3079"/>
              </a:lnSpc>
            </a:pPr>
            <a:endParaRPr lang="en-US" sz="2199">
              <a:latin typeface="Lato"/>
              <a:ea typeface="Lato"/>
              <a:cs typeface="Lato"/>
              <a:sym typeface="Lato"/>
            </a:endParaRPr>
          </a:p>
          <a:p>
            <a:pPr algn="l">
              <a:lnSpc>
                <a:spcPts val="3079"/>
              </a:lnSpc>
            </a:pPr>
            <a:r>
              <a:rPr lang="en-US" sz="2199">
                <a:latin typeface="Lato"/>
                <a:ea typeface="Lato"/>
                <a:cs typeface="Lato"/>
                <a:sym typeface="Lato"/>
              </a:rPr>
              <a:t>3.Some software is complex and requires training.</a:t>
            </a:r>
          </a:p>
          <a:p>
            <a:pPr algn="l">
              <a:lnSpc>
                <a:spcPts val="3079"/>
              </a:lnSpc>
            </a:pPr>
            <a:endParaRPr lang="en-US" sz="2199">
              <a:latin typeface="Lato"/>
              <a:ea typeface="Lato"/>
              <a:cs typeface="Lato"/>
              <a:sym typeface="Lato"/>
            </a:endParaRPr>
          </a:p>
          <a:p>
            <a:pPr algn="l">
              <a:lnSpc>
                <a:spcPts val="3079"/>
              </a:lnSpc>
            </a:pPr>
            <a:r>
              <a:rPr lang="en-US" sz="2199">
                <a:latin typeface="Lato"/>
                <a:ea typeface="Lato"/>
                <a:cs typeface="Lato"/>
                <a:sym typeface="Lato"/>
              </a:rPr>
              <a:t>4.Commercial payroll software can be expensive.</a:t>
            </a:r>
          </a:p>
          <a:p>
            <a:pPr algn="l">
              <a:lnSpc>
                <a:spcPts val="3079"/>
              </a:lnSpc>
            </a:pPr>
            <a:endParaRPr lang="en-US" sz="2199">
              <a:latin typeface="Lato"/>
              <a:ea typeface="Lato"/>
              <a:cs typeface="Lato"/>
              <a:sym typeface="Lato"/>
            </a:endParaRPr>
          </a:p>
          <a:p>
            <a:pPr algn="l">
              <a:lnSpc>
                <a:spcPts val="3079"/>
              </a:lnSpc>
              <a:spcBef>
                <a:spcPct val="0"/>
              </a:spcBef>
            </a:pPr>
            <a:r>
              <a:rPr lang="en-US" sz="2199">
                <a:latin typeface="Lato"/>
                <a:ea typeface="Lato"/>
                <a:cs typeface="Lato"/>
                <a:sym typeface="Lato"/>
              </a:rPr>
              <a:t>5.Updates in some systems are delayed so lacks Real-Time Processing.</a:t>
            </a:r>
          </a:p>
        </p:txBody>
      </p:sp>
      <p:sp>
        <p:nvSpPr>
          <p:cNvPr id="1048628" name="TextBox 19"/>
          <p:cNvSpPr txBox="1"/>
          <p:nvPr/>
        </p:nvSpPr>
        <p:spPr>
          <a:xfrm>
            <a:off x="3807872" y="313777"/>
            <a:ext cx="9237174" cy="1413913"/>
          </a:xfrm>
          <a:prstGeom prst="rect">
            <a:avLst/>
          </a:prstGeom>
        </p:spPr>
        <p:txBody>
          <a:bodyPr lIns="0" tIns="0" rIns="0" bIns="0" rtlCol="0" anchor="t">
            <a:spAutoFit/>
          </a:bodyPr>
          <a:lstStyle/>
          <a:p>
            <a:pPr algn="ctr">
              <a:lnSpc>
                <a:spcPts val="5500"/>
              </a:lnSpc>
            </a:pPr>
            <a:r>
              <a:rPr lang="en-US" sz="5000" b="1" dirty="0">
                <a:latin typeface="Poppins Bold"/>
                <a:ea typeface="Poppins Bold"/>
                <a:cs typeface="Poppins Bold"/>
                <a:sym typeface="Poppins Bold"/>
              </a:rPr>
              <a:t>COMPARISION WITH EXISTING SOLUTIONS</a:t>
            </a:r>
          </a:p>
        </p:txBody>
      </p:sp>
      <p:sp>
        <p:nvSpPr>
          <p:cNvPr id="1048629" name="TextBox 20"/>
          <p:cNvSpPr txBox="1"/>
          <p:nvPr/>
        </p:nvSpPr>
        <p:spPr>
          <a:xfrm>
            <a:off x="10108954" y="2631416"/>
            <a:ext cx="3854146" cy="404919"/>
          </a:xfrm>
          <a:prstGeom prst="rect">
            <a:avLst/>
          </a:prstGeom>
        </p:spPr>
        <p:txBody>
          <a:bodyPr lIns="0" tIns="0" rIns="0" bIns="0" rtlCol="0" anchor="t">
            <a:spAutoFit/>
          </a:bodyPr>
          <a:lstStyle/>
          <a:p>
            <a:pPr algn="l">
              <a:lnSpc>
                <a:spcPts val="3500"/>
              </a:lnSpc>
              <a:spcBef>
                <a:spcPct val="0"/>
              </a:spcBef>
            </a:pPr>
            <a:r>
              <a:rPr lang="en-US" sz="2500" b="1">
                <a:latin typeface="Lato Bold"/>
                <a:ea typeface="Lato Bold"/>
                <a:cs typeface="Lato Bold"/>
                <a:sym typeface="Lato Bold"/>
              </a:rPr>
              <a:t>OUR SYSTEM</a:t>
            </a:r>
          </a:p>
        </p:txBody>
      </p:sp>
      <p:sp>
        <p:nvSpPr>
          <p:cNvPr id="1048630" name="TextBox 21"/>
          <p:cNvSpPr txBox="1"/>
          <p:nvPr/>
        </p:nvSpPr>
        <p:spPr>
          <a:xfrm>
            <a:off x="10108954" y="3940061"/>
            <a:ext cx="5872185" cy="4333687"/>
          </a:xfrm>
          <a:prstGeom prst="rect">
            <a:avLst/>
          </a:prstGeom>
        </p:spPr>
        <p:txBody>
          <a:bodyPr lIns="0" tIns="0" rIns="0" bIns="0" rtlCol="0" anchor="t">
            <a:spAutoFit/>
          </a:bodyPr>
          <a:lstStyle/>
          <a:p>
            <a:pPr algn="l">
              <a:lnSpc>
                <a:spcPts val="3079"/>
              </a:lnSpc>
            </a:pPr>
            <a:r>
              <a:rPr lang="en-US" sz="2199" dirty="0">
                <a:latin typeface="Lato"/>
                <a:ea typeface="Lato"/>
                <a:cs typeface="Lato"/>
                <a:sym typeface="Lato"/>
              </a:rPr>
              <a:t>1.Fully automated for efficient and accurate salary management</a:t>
            </a:r>
          </a:p>
          <a:p>
            <a:pPr algn="l">
              <a:lnSpc>
                <a:spcPts val="3079"/>
              </a:lnSpc>
            </a:pPr>
            <a:endParaRPr lang="en-US" sz="2199" dirty="0">
              <a:latin typeface="Lato"/>
              <a:ea typeface="Lato"/>
              <a:cs typeface="Lato"/>
              <a:sym typeface="Lato"/>
            </a:endParaRPr>
          </a:p>
          <a:p>
            <a:pPr algn="l">
              <a:lnSpc>
                <a:spcPts val="3079"/>
              </a:lnSpc>
            </a:pPr>
            <a:r>
              <a:rPr lang="en-US" sz="2199" dirty="0">
                <a:latin typeface="Lato"/>
                <a:ea typeface="Lato"/>
                <a:cs typeface="Lato"/>
                <a:sym typeface="Lato"/>
              </a:rPr>
              <a:t>2.Allows custom salary structures, deductions, and bonuses.</a:t>
            </a:r>
          </a:p>
          <a:p>
            <a:pPr algn="l">
              <a:lnSpc>
                <a:spcPts val="3079"/>
              </a:lnSpc>
            </a:pPr>
            <a:endParaRPr lang="en-US" sz="2199" dirty="0">
              <a:latin typeface="Lato"/>
              <a:ea typeface="Lato"/>
              <a:cs typeface="Lato"/>
              <a:sym typeface="Lato"/>
            </a:endParaRPr>
          </a:p>
          <a:p>
            <a:pPr algn="l">
              <a:lnSpc>
                <a:spcPts val="3079"/>
              </a:lnSpc>
            </a:pPr>
            <a:r>
              <a:rPr lang="en-US" sz="2199" dirty="0">
                <a:latin typeface="Lato"/>
                <a:ea typeface="Lato"/>
                <a:cs typeface="Lato"/>
                <a:sym typeface="Lato"/>
              </a:rPr>
              <a:t>3.Simple and intuitive, reducing training time.</a:t>
            </a:r>
          </a:p>
          <a:p>
            <a:pPr algn="l">
              <a:lnSpc>
                <a:spcPts val="3079"/>
              </a:lnSpc>
            </a:pPr>
            <a:endParaRPr lang="en-US" sz="2199" dirty="0">
              <a:latin typeface="Lato"/>
              <a:ea typeface="Lato"/>
              <a:cs typeface="Lato"/>
              <a:sym typeface="Lato"/>
            </a:endParaRPr>
          </a:p>
          <a:p>
            <a:pPr algn="l">
              <a:lnSpc>
                <a:spcPts val="3079"/>
              </a:lnSpc>
            </a:pPr>
            <a:r>
              <a:rPr lang="en-US" sz="2199" dirty="0">
                <a:latin typeface="Lato"/>
                <a:ea typeface="Lato"/>
                <a:cs typeface="Lato"/>
                <a:sym typeface="Lato"/>
              </a:rPr>
              <a:t>4.Budget-friendly, open-source, and effective.</a:t>
            </a:r>
          </a:p>
          <a:p>
            <a:pPr algn="l">
              <a:lnSpc>
                <a:spcPts val="3079"/>
              </a:lnSpc>
            </a:pPr>
            <a:endParaRPr lang="en-US" sz="2199" dirty="0">
              <a:latin typeface="Lato"/>
              <a:ea typeface="Lato"/>
              <a:cs typeface="Lato"/>
              <a:sym typeface="Lato"/>
            </a:endParaRPr>
          </a:p>
          <a:p>
            <a:pPr algn="l">
              <a:lnSpc>
                <a:spcPts val="3079"/>
              </a:lnSpc>
              <a:spcBef>
                <a:spcPct val="0"/>
              </a:spcBef>
            </a:pPr>
            <a:r>
              <a:rPr lang="en-US" sz="2199" dirty="0">
                <a:latin typeface="Lato"/>
                <a:ea typeface="Lato"/>
                <a:cs typeface="Lato"/>
                <a:sym typeface="Lato"/>
              </a:rPr>
              <a:t>5.Instant updates with real-time processing.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31" name="Freeform 2"/>
          <p:cNvSpPr/>
          <p:nvPr/>
        </p:nvSpPr>
        <p:spPr>
          <a:xfrm>
            <a:off x="1028700" y="8361880"/>
            <a:ext cx="896420" cy="896420"/>
          </a:xfrm>
          <a:custGeom>
            <a:avLst/>
            <a:gdLst/>
            <a:ahLst/>
            <a:cxnLst/>
            <a:rect l="l" t="t" r="r" b="b"/>
            <a:pathLst>
              <a:path w="896420" h="896420">
                <a:moveTo>
                  <a:pt x="0" y="0"/>
                </a:moveTo>
                <a:lnTo>
                  <a:pt x="896420" y="0"/>
                </a:lnTo>
                <a:lnTo>
                  <a:pt x="896420" y="896420"/>
                </a:lnTo>
                <a:lnTo>
                  <a:pt x="0" y="896420"/>
                </a:lnTo>
                <a:lnTo>
                  <a:pt x="0" y="0"/>
                </a:lnTo>
                <a:close/>
              </a:path>
            </a:pathLst>
          </a:custGeom>
          <a:blipFill>
            <a:blip r:embed="rId2"/>
            <a:stretch>
              <a:fillRect/>
            </a:stretch>
          </a:blipFill>
        </p:spPr>
      </p:sp>
      <p:sp>
        <p:nvSpPr>
          <p:cNvPr id="1048633" name="Freeform 4"/>
          <p:cNvSpPr/>
          <p:nvPr/>
        </p:nvSpPr>
        <p:spPr>
          <a:xfrm>
            <a:off x="581263" y="529937"/>
            <a:ext cx="10477221" cy="9221831"/>
          </a:xfrm>
          <a:custGeom>
            <a:avLst/>
            <a:gdLst/>
            <a:ahLst/>
            <a:cxnLst/>
            <a:rect l="l" t="t" r="r" b="b"/>
            <a:pathLst>
              <a:path w="10477221" h="9221831">
                <a:moveTo>
                  <a:pt x="0" y="0"/>
                </a:moveTo>
                <a:lnTo>
                  <a:pt x="10477220" y="0"/>
                </a:lnTo>
                <a:lnTo>
                  <a:pt x="10477220" y="9221831"/>
                </a:lnTo>
                <a:lnTo>
                  <a:pt x="0" y="9221831"/>
                </a:lnTo>
                <a:lnTo>
                  <a:pt x="0" y="0"/>
                </a:lnTo>
                <a:close/>
              </a:path>
            </a:pathLst>
          </a:custGeom>
          <a:blipFill>
            <a:blip r:embed="rId3"/>
            <a:stretch>
              <a:fillRect/>
            </a:stretch>
          </a:blipFill>
        </p:spPr>
      </p:sp>
      <p:sp>
        <p:nvSpPr>
          <p:cNvPr id="1048634" name="TextBox 5"/>
          <p:cNvSpPr txBox="1"/>
          <p:nvPr/>
        </p:nvSpPr>
        <p:spPr>
          <a:xfrm>
            <a:off x="12115800" y="2171700"/>
            <a:ext cx="5853180" cy="1696683"/>
          </a:xfrm>
          <a:prstGeom prst="rect">
            <a:avLst/>
          </a:prstGeom>
        </p:spPr>
        <p:txBody>
          <a:bodyPr lIns="0" tIns="0" rIns="0" bIns="0" rtlCol="0" anchor="t">
            <a:spAutoFit/>
          </a:bodyPr>
          <a:lstStyle/>
          <a:p>
            <a:pPr algn="l">
              <a:lnSpc>
                <a:spcPts val="6600"/>
              </a:lnSpc>
            </a:pPr>
            <a:r>
              <a:rPr lang="en-US" sz="6000" b="1" dirty="0">
                <a:latin typeface="Poppins Bold"/>
                <a:ea typeface="Poppins Bold"/>
                <a:cs typeface="Poppins Bold"/>
                <a:sym typeface="Poppins Bold"/>
              </a:rPr>
              <a:t>DATA FLOW DIAGRAM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43" name="TextBox 11"/>
          <p:cNvSpPr txBox="1"/>
          <p:nvPr/>
        </p:nvSpPr>
        <p:spPr>
          <a:xfrm>
            <a:off x="1291922" y="4436428"/>
            <a:ext cx="3220434" cy="404919"/>
          </a:xfrm>
          <a:prstGeom prst="rect">
            <a:avLst/>
          </a:prstGeom>
        </p:spPr>
        <p:txBody>
          <a:bodyPr lIns="0" tIns="0" rIns="0" bIns="0" rtlCol="0" anchor="t">
            <a:spAutoFit/>
          </a:bodyPr>
          <a:lstStyle/>
          <a:p>
            <a:pPr algn="l">
              <a:lnSpc>
                <a:spcPts val="3500"/>
              </a:lnSpc>
              <a:spcBef>
                <a:spcPct val="0"/>
              </a:spcBef>
            </a:pPr>
            <a:r>
              <a:rPr lang="en-US" sz="2500" b="1" dirty="0">
                <a:latin typeface="Lato Bold"/>
                <a:ea typeface="Lato Bold"/>
                <a:cs typeface="Lato Bold"/>
                <a:sym typeface="Lato Bold"/>
              </a:rPr>
              <a:t>Employee Table</a:t>
            </a:r>
          </a:p>
        </p:txBody>
      </p:sp>
      <p:sp>
        <p:nvSpPr>
          <p:cNvPr id="1048644" name="TextBox 12"/>
          <p:cNvSpPr txBox="1"/>
          <p:nvPr/>
        </p:nvSpPr>
        <p:spPr>
          <a:xfrm>
            <a:off x="1291922" y="5439728"/>
            <a:ext cx="3253027" cy="3538597"/>
          </a:xfrm>
          <a:prstGeom prst="rect">
            <a:avLst/>
          </a:prstGeom>
        </p:spPr>
        <p:txBody>
          <a:bodyPr lIns="0" tIns="0" rIns="0" bIns="0" rtlCol="0" anchor="t">
            <a:spAutoFit/>
          </a:bodyPr>
          <a:lstStyle/>
          <a:p>
            <a:pPr algn="l">
              <a:lnSpc>
                <a:spcPts val="3079"/>
              </a:lnSpc>
            </a:pPr>
            <a:r>
              <a:rPr lang="en-US" sz="2199" dirty="0">
                <a:latin typeface="Lato"/>
                <a:ea typeface="Lato"/>
                <a:cs typeface="Lato"/>
                <a:sym typeface="Lato"/>
              </a:rPr>
              <a:t>Purpose: Stores essential employee information.</a:t>
            </a:r>
          </a:p>
          <a:p>
            <a:pPr algn="l">
              <a:lnSpc>
                <a:spcPts val="3079"/>
              </a:lnSpc>
            </a:pPr>
            <a:endParaRPr lang="en-US" sz="2199" dirty="0">
              <a:latin typeface="Lato"/>
              <a:ea typeface="Lato"/>
              <a:cs typeface="Lato"/>
              <a:sym typeface="Lato"/>
            </a:endParaRPr>
          </a:p>
          <a:p>
            <a:pPr algn="l">
              <a:lnSpc>
                <a:spcPts val="3079"/>
              </a:lnSpc>
            </a:pPr>
            <a:r>
              <a:rPr lang="en-US" sz="2199" dirty="0">
                <a:latin typeface="Lato"/>
                <a:ea typeface="Lato"/>
                <a:cs typeface="Lato"/>
                <a:sym typeface="Lato"/>
              </a:rPr>
              <a:t>Fields: </a:t>
            </a:r>
            <a:r>
              <a:rPr lang="en-US" sz="2199" dirty="0" err="1">
                <a:latin typeface="Lato"/>
                <a:ea typeface="Lato"/>
                <a:cs typeface="Lato"/>
                <a:sym typeface="Lato"/>
              </a:rPr>
              <a:t>EmployeeID</a:t>
            </a:r>
            <a:r>
              <a:rPr lang="en-US" sz="2199" dirty="0">
                <a:latin typeface="Lato"/>
                <a:ea typeface="Lato"/>
                <a:cs typeface="Lato"/>
                <a:sym typeface="Lato"/>
              </a:rPr>
              <a:t>, Name, Position, Department, Contact Information, Date of Joining.</a:t>
            </a:r>
          </a:p>
          <a:p>
            <a:pPr algn="l">
              <a:lnSpc>
                <a:spcPts val="3079"/>
              </a:lnSpc>
              <a:spcBef>
                <a:spcPct val="0"/>
              </a:spcBef>
            </a:pPr>
            <a:endParaRPr lang="en-US" sz="2199" dirty="0">
              <a:latin typeface="Lato"/>
              <a:ea typeface="Lato"/>
              <a:cs typeface="Lato"/>
              <a:sym typeface="Lato"/>
            </a:endParaRPr>
          </a:p>
        </p:txBody>
      </p:sp>
      <p:sp>
        <p:nvSpPr>
          <p:cNvPr id="1048645" name="TextBox 13"/>
          <p:cNvSpPr txBox="1"/>
          <p:nvPr/>
        </p:nvSpPr>
        <p:spPr>
          <a:xfrm>
            <a:off x="1028700" y="1290181"/>
            <a:ext cx="5717469" cy="1696683"/>
          </a:xfrm>
          <a:prstGeom prst="rect">
            <a:avLst/>
          </a:prstGeom>
        </p:spPr>
        <p:txBody>
          <a:bodyPr lIns="0" tIns="0" rIns="0" bIns="0" rtlCol="0" anchor="t">
            <a:spAutoFit/>
          </a:bodyPr>
          <a:lstStyle/>
          <a:p>
            <a:pPr algn="l">
              <a:lnSpc>
                <a:spcPts val="6600"/>
              </a:lnSpc>
            </a:pPr>
            <a:r>
              <a:rPr lang="en-US" sz="6000" b="1" dirty="0">
                <a:latin typeface="Poppins Bold"/>
                <a:ea typeface="Poppins Bold"/>
                <a:cs typeface="Poppins Bold"/>
                <a:sym typeface="Poppins Bold"/>
              </a:rPr>
              <a:t>DATABASE DESCRIPTION</a:t>
            </a:r>
          </a:p>
        </p:txBody>
      </p:sp>
      <p:sp>
        <p:nvSpPr>
          <p:cNvPr id="1048646" name="TextBox 14"/>
          <p:cNvSpPr txBox="1"/>
          <p:nvPr/>
        </p:nvSpPr>
        <p:spPr>
          <a:xfrm>
            <a:off x="5499461" y="4436428"/>
            <a:ext cx="3220434" cy="404919"/>
          </a:xfrm>
          <a:prstGeom prst="rect">
            <a:avLst/>
          </a:prstGeom>
        </p:spPr>
        <p:txBody>
          <a:bodyPr lIns="0" tIns="0" rIns="0" bIns="0" rtlCol="0" anchor="t">
            <a:spAutoFit/>
          </a:bodyPr>
          <a:lstStyle/>
          <a:p>
            <a:pPr algn="l">
              <a:lnSpc>
                <a:spcPts val="3500"/>
              </a:lnSpc>
              <a:spcBef>
                <a:spcPct val="0"/>
              </a:spcBef>
            </a:pPr>
            <a:r>
              <a:rPr lang="en-US" sz="2500" b="1">
                <a:latin typeface="Lato Bold"/>
                <a:ea typeface="Lato Bold"/>
                <a:cs typeface="Lato Bold"/>
                <a:sym typeface="Lato Bold"/>
              </a:rPr>
              <a:t>Salary Table</a:t>
            </a:r>
          </a:p>
        </p:txBody>
      </p:sp>
      <p:sp>
        <p:nvSpPr>
          <p:cNvPr id="1048647" name="TextBox 15"/>
          <p:cNvSpPr txBox="1"/>
          <p:nvPr/>
        </p:nvSpPr>
        <p:spPr>
          <a:xfrm>
            <a:off x="5499461" y="5439728"/>
            <a:ext cx="3253027" cy="3115945"/>
          </a:xfrm>
          <a:prstGeom prst="rect">
            <a:avLst/>
          </a:prstGeom>
        </p:spPr>
        <p:txBody>
          <a:bodyPr lIns="0" tIns="0" rIns="0" bIns="0" rtlCol="0" anchor="t">
            <a:spAutoFit/>
          </a:bodyPr>
          <a:lstStyle/>
          <a:p>
            <a:pPr algn="l">
              <a:lnSpc>
                <a:spcPts val="3079"/>
              </a:lnSpc>
            </a:pPr>
            <a:r>
              <a:rPr lang="en-US" sz="2199" dirty="0">
                <a:latin typeface="Lato"/>
                <a:ea typeface="Lato"/>
                <a:cs typeface="Lato"/>
                <a:sym typeface="Lato"/>
              </a:rPr>
              <a:t>Purpose: Manages salary components and calculations.</a:t>
            </a:r>
          </a:p>
          <a:p>
            <a:pPr algn="l">
              <a:lnSpc>
                <a:spcPts val="3079"/>
              </a:lnSpc>
            </a:pPr>
            <a:endParaRPr lang="en-US" sz="2199" dirty="0">
              <a:latin typeface="Lato"/>
              <a:ea typeface="Lato"/>
              <a:cs typeface="Lato"/>
              <a:sym typeface="Lato"/>
            </a:endParaRPr>
          </a:p>
          <a:p>
            <a:pPr algn="l">
              <a:lnSpc>
                <a:spcPts val="3079"/>
              </a:lnSpc>
              <a:spcBef>
                <a:spcPct val="0"/>
              </a:spcBef>
            </a:pPr>
            <a:r>
              <a:rPr lang="en-US" sz="2199" dirty="0">
                <a:latin typeface="Lato"/>
                <a:ea typeface="Lato"/>
                <a:cs typeface="Lato"/>
                <a:sym typeface="Lato"/>
              </a:rPr>
              <a:t>Fields: </a:t>
            </a:r>
            <a:r>
              <a:rPr lang="en-US" sz="2199" dirty="0" err="1">
                <a:latin typeface="Lato"/>
                <a:ea typeface="Lato"/>
                <a:cs typeface="Lato"/>
                <a:sym typeface="Lato"/>
              </a:rPr>
              <a:t>EmployeeID</a:t>
            </a:r>
            <a:r>
              <a:rPr lang="en-US" sz="2199" dirty="0">
                <a:latin typeface="Lato"/>
                <a:ea typeface="Lato"/>
                <a:cs typeface="Lato"/>
                <a:sym typeface="Lato"/>
              </a:rPr>
              <a:t>, Basic Salary, Allowances, Deductions, Bonuses, Net Salary.</a:t>
            </a:r>
          </a:p>
        </p:txBody>
      </p:sp>
      <p:sp>
        <p:nvSpPr>
          <p:cNvPr id="1048648" name="TextBox 16"/>
          <p:cNvSpPr txBox="1"/>
          <p:nvPr/>
        </p:nvSpPr>
        <p:spPr>
          <a:xfrm>
            <a:off x="9535512" y="4436428"/>
            <a:ext cx="3220434" cy="404919"/>
          </a:xfrm>
          <a:prstGeom prst="rect">
            <a:avLst/>
          </a:prstGeom>
        </p:spPr>
        <p:txBody>
          <a:bodyPr lIns="0" tIns="0" rIns="0" bIns="0" rtlCol="0" anchor="t">
            <a:spAutoFit/>
          </a:bodyPr>
          <a:lstStyle/>
          <a:p>
            <a:pPr algn="l">
              <a:lnSpc>
                <a:spcPts val="3500"/>
              </a:lnSpc>
              <a:spcBef>
                <a:spcPct val="0"/>
              </a:spcBef>
            </a:pPr>
            <a:r>
              <a:rPr lang="en-US" sz="2500" b="1">
                <a:latin typeface="Lato Bold"/>
                <a:ea typeface="Lato Bold"/>
                <a:cs typeface="Lato Bold"/>
                <a:sym typeface="Lato Bold"/>
              </a:rPr>
              <a:t>Attendence Table</a:t>
            </a:r>
          </a:p>
        </p:txBody>
      </p:sp>
      <p:sp>
        <p:nvSpPr>
          <p:cNvPr id="1048649" name="TextBox 17"/>
          <p:cNvSpPr txBox="1"/>
          <p:nvPr/>
        </p:nvSpPr>
        <p:spPr>
          <a:xfrm>
            <a:off x="9568105" y="5439728"/>
            <a:ext cx="3253027" cy="2334895"/>
          </a:xfrm>
          <a:prstGeom prst="rect">
            <a:avLst/>
          </a:prstGeom>
        </p:spPr>
        <p:txBody>
          <a:bodyPr lIns="0" tIns="0" rIns="0" bIns="0" rtlCol="0" anchor="t">
            <a:spAutoFit/>
          </a:bodyPr>
          <a:lstStyle/>
          <a:p>
            <a:pPr algn="l">
              <a:lnSpc>
                <a:spcPts val="3079"/>
              </a:lnSpc>
            </a:pPr>
            <a:r>
              <a:rPr lang="en-US" sz="2199" dirty="0">
                <a:latin typeface="Lato"/>
                <a:ea typeface="Lato"/>
                <a:cs typeface="Lato"/>
                <a:sym typeface="Lato"/>
              </a:rPr>
              <a:t>Purpose: Tracks employee attendance records.</a:t>
            </a:r>
          </a:p>
          <a:p>
            <a:pPr algn="l">
              <a:lnSpc>
                <a:spcPts val="3079"/>
              </a:lnSpc>
            </a:pPr>
            <a:endParaRPr lang="en-US" sz="2199" dirty="0">
              <a:latin typeface="Lato"/>
              <a:ea typeface="Lato"/>
              <a:cs typeface="Lato"/>
              <a:sym typeface="Lato"/>
            </a:endParaRPr>
          </a:p>
          <a:p>
            <a:pPr algn="l">
              <a:lnSpc>
                <a:spcPts val="3079"/>
              </a:lnSpc>
              <a:spcBef>
                <a:spcPct val="0"/>
              </a:spcBef>
            </a:pPr>
            <a:r>
              <a:rPr lang="en-US" sz="2199" dirty="0">
                <a:latin typeface="Lato"/>
                <a:ea typeface="Lato"/>
                <a:cs typeface="Lato"/>
                <a:sym typeface="Lato"/>
              </a:rPr>
              <a:t>Fields: </a:t>
            </a:r>
            <a:r>
              <a:rPr lang="en-US" sz="2199" dirty="0" err="1">
                <a:latin typeface="Lato"/>
                <a:ea typeface="Lato"/>
                <a:cs typeface="Lato"/>
                <a:sym typeface="Lato"/>
              </a:rPr>
              <a:t>EmployeeID</a:t>
            </a:r>
            <a:r>
              <a:rPr lang="en-US" sz="2199" dirty="0">
                <a:latin typeface="Lato"/>
                <a:ea typeface="Lato"/>
                <a:cs typeface="Lato"/>
                <a:sym typeface="Lato"/>
              </a:rPr>
              <a:t>, Date, Status (e.g., Present, Absent, On Leave).</a:t>
            </a:r>
          </a:p>
        </p:txBody>
      </p:sp>
      <p:sp>
        <p:nvSpPr>
          <p:cNvPr id="1048650" name="TextBox 18"/>
          <p:cNvSpPr txBox="1"/>
          <p:nvPr/>
        </p:nvSpPr>
        <p:spPr>
          <a:xfrm>
            <a:off x="13604155" y="4436428"/>
            <a:ext cx="3220434" cy="404919"/>
          </a:xfrm>
          <a:prstGeom prst="rect">
            <a:avLst/>
          </a:prstGeom>
        </p:spPr>
        <p:txBody>
          <a:bodyPr lIns="0" tIns="0" rIns="0" bIns="0" rtlCol="0" anchor="t">
            <a:spAutoFit/>
          </a:bodyPr>
          <a:lstStyle/>
          <a:p>
            <a:pPr algn="l">
              <a:lnSpc>
                <a:spcPts val="3500"/>
              </a:lnSpc>
              <a:spcBef>
                <a:spcPct val="0"/>
              </a:spcBef>
            </a:pPr>
            <a:r>
              <a:rPr lang="en-US" sz="2500" b="1" dirty="0">
                <a:latin typeface="Lato Bold"/>
                <a:ea typeface="Lato Bold"/>
                <a:cs typeface="Lato Bold"/>
                <a:sym typeface="Lato Bold"/>
              </a:rPr>
              <a:t>Payroll Table</a:t>
            </a:r>
          </a:p>
        </p:txBody>
      </p:sp>
      <p:sp>
        <p:nvSpPr>
          <p:cNvPr id="1048651" name="TextBox 19"/>
          <p:cNvSpPr txBox="1"/>
          <p:nvPr/>
        </p:nvSpPr>
        <p:spPr>
          <a:xfrm>
            <a:off x="13571562" y="5509521"/>
            <a:ext cx="3253027" cy="3141053"/>
          </a:xfrm>
          <a:prstGeom prst="rect">
            <a:avLst/>
          </a:prstGeom>
        </p:spPr>
        <p:txBody>
          <a:bodyPr lIns="0" tIns="0" rIns="0" bIns="0" rtlCol="0" anchor="t">
            <a:spAutoFit/>
          </a:bodyPr>
          <a:lstStyle/>
          <a:p>
            <a:pPr algn="l">
              <a:lnSpc>
                <a:spcPts val="3079"/>
              </a:lnSpc>
            </a:pPr>
            <a:r>
              <a:rPr lang="en-US" sz="2199" dirty="0">
                <a:latin typeface="Lato"/>
                <a:ea typeface="Lato"/>
                <a:cs typeface="Lato"/>
                <a:sym typeface="Lato"/>
              </a:rPr>
              <a:t>Purpose: Manages salary disbursement and payment status.</a:t>
            </a:r>
          </a:p>
          <a:p>
            <a:pPr algn="l">
              <a:lnSpc>
                <a:spcPts val="3079"/>
              </a:lnSpc>
            </a:pPr>
            <a:endParaRPr lang="en-US" sz="2199" dirty="0">
              <a:latin typeface="Lato"/>
              <a:ea typeface="Lato"/>
              <a:cs typeface="Lato"/>
              <a:sym typeface="Lato"/>
            </a:endParaRPr>
          </a:p>
          <a:p>
            <a:pPr algn="l">
              <a:lnSpc>
                <a:spcPts val="3079"/>
              </a:lnSpc>
              <a:spcBef>
                <a:spcPct val="0"/>
              </a:spcBef>
            </a:pPr>
            <a:r>
              <a:rPr lang="en-US" sz="2199" dirty="0">
                <a:latin typeface="Lato"/>
                <a:ea typeface="Lato"/>
                <a:cs typeface="Lato"/>
                <a:sym typeface="Lato"/>
              </a:rPr>
              <a:t>Fields: </a:t>
            </a:r>
            <a:r>
              <a:rPr lang="en-US" sz="2199" dirty="0" err="1">
                <a:latin typeface="Lato"/>
                <a:ea typeface="Lato"/>
                <a:cs typeface="Lato"/>
                <a:sym typeface="Lato"/>
              </a:rPr>
              <a:t>EmployeeID</a:t>
            </a:r>
            <a:r>
              <a:rPr lang="en-US" sz="2199" dirty="0">
                <a:latin typeface="Lato"/>
                <a:ea typeface="Lato"/>
                <a:cs typeface="Lato"/>
                <a:sym typeface="Lato"/>
              </a:rPr>
              <a:t>, Month, Salary Paid, Payment Date, Payment Status.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863</Words>
  <Application>Microsoft Office PowerPoint</Application>
  <PresentationFormat>Custom</PresentationFormat>
  <Paragraphs>112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Poppins Bold</vt:lpstr>
      <vt:lpstr>Poppins</vt:lpstr>
      <vt:lpstr>Lato Bold</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7th Sem Major Project</dc:title>
  <dc:creator>I2301</dc:creator>
  <cp:lastModifiedBy>Chinmay Awasthi</cp:lastModifiedBy>
  <cp:revision>2</cp:revision>
  <dcterms:created xsi:type="dcterms:W3CDTF">2006-08-15T02:00:00Z</dcterms:created>
  <dcterms:modified xsi:type="dcterms:W3CDTF">2024-11-13T06:18:29Z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3a340f0c8ab54397af2def802f82e66f</vt:lpwstr>
  </property>
</Properties>
</file>