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E6E5-D857-02BB-2D53-53E0399D4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40A25-02E7-BF1F-9649-3BE4C228B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9A975-E661-C6BA-936F-6E18DEDA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A53D7-8EEC-44C0-CE3B-A955629F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B8051-03A0-521A-5F9A-B3F0FE31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8104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EAA8-9BD3-0FCE-B2B8-B5BB4685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EDFBB-220D-1FAF-FE39-1A813DDAF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32BA3-936A-47C8-7B1A-1D1CDE5D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04A1-3AFC-1275-AF04-A22AB2BF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DDEE-5145-FFA3-1237-FDE81CEC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7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45C01-00F6-8CC1-9C8F-3C4AADFBC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D9C3D-DAE5-887B-13F8-5B040980C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DD84C-A12C-7B51-2147-0E1C9006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F289F-64EA-41E7-7422-1BBC86E5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D360D-92F6-B3AA-7C5B-F54775F8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97D6-7399-6E4C-F6E9-8A765273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C1D6-5D71-7CCF-532E-B8E80C179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70E2E-E44D-F161-F809-E5A0D1B8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DCA7E-AE67-A81D-45CC-C4151628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C6BD5-4B67-6C46-1BD9-A320D2D3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0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0F83-310F-E504-8D9C-3C6BF539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893D-FC8B-405C-01B8-E9EF652A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50BE-1390-65EA-8CC2-CDB0ECE3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DFFD-7768-FE1C-E4FA-6C6306EF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EA5DA-CE54-1DA0-A099-FB7AF763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3A58-75C3-C657-A55E-4564F8EE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B495-E881-CCF1-03D7-7085BAFDA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22223-5C24-6F97-3D11-F1EEA63E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2EFA0-4CC7-8ABC-1409-D37C9592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F01D4-1966-E9AC-2E13-1BC04F89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93F6C-EB16-229D-C1C2-15A20988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011E-AF31-1DAB-5A5E-BA0FD230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F2BB2-D5F6-6287-1C93-5069134A0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C82B8-695D-F880-0F12-21685A0B8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FE5E6-69A7-C9EF-4DA8-CE383E22A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1FEC5-58D4-3C46-4FA4-FFACDD5EF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ADD84-893C-BC88-F854-F047F291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29D1C-C448-C42F-6AD5-134F8FCC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F82A3-C432-B189-FD41-E148EAFD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5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13DE-60E9-3CAE-DC0E-C7EEEA34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39A41-1E90-4889-49A7-5199D4BB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B46C-E787-E587-C427-ADCB9F44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7CA96-D3F2-5E0A-5243-DA823048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5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CDD7C-267D-B93B-3DED-DB1CCA27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DF3A5-5A25-FAAD-D46E-C469B998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AE5EB-6137-2306-14BB-B615C3E3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0886-8CBD-FBC8-E36B-9E1A13E3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74850-47C5-F0B5-3FFC-41482681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A2160-98B5-5918-B0BF-0186A0A5E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90061-288C-B16D-15A8-70FF69D6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9476D-B6CB-28F8-E23E-361FA684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95C51-2362-A0A2-A5C8-944468D4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4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F17A-9185-8C6D-5FCE-F1B72B78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4CCF9-607F-EB48-2FD3-73F9D039D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3C1DF-3628-EE3D-5F1E-E14677025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F7135-ED63-1E6A-BD75-BDCA28CD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C5927-CAD1-5496-D3B6-6CFE8B14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27F32-3AF1-BDC8-6748-29CC739C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4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12D2B-55CA-E7BD-AF28-71CD5E9B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7DAA6-CD69-27B4-9C92-CF6D2CC38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C129-5710-8F2E-E280-8C0A27E8D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9C3A-83B5-4F3F-FFDA-7F8E5F32B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AD4D9-DF07-F89C-B370-3BEC4291B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3631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3D8E-9A47-4B94-3A6D-7CDB43F80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14" y="414338"/>
            <a:ext cx="5507546" cy="412294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Data flow </a:t>
            </a:r>
            <a:br>
              <a:rPr lang="en-US" dirty="0"/>
            </a:br>
            <a:r>
              <a:rPr lang="en-US" dirty="0"/>
              <a:t>Pre-Scheduling</a:t>
            </a:r>
            <a:br>
              <a:rPr lang="en-US" dirty="0"/>
            </a:br>
            <a:r>
              <a:rPr lang="en-US" dirty="0"/>
              <a:t>in Out of Order Processors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89348-4467-C069-E323-70CC6D722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14" y="4672014"/>
            <a:ext cx="5249228" cy="144218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400" b="1" dirty="0"/>
              <a:t>By,</a:t>
            </a:r>
          </a:p>
          <a:p>
            <a:pPr algn="l"/>
            <a:r>
              <a:rPr lang="en-US" sz="6400" b="1" dirty="0"/>
              <a:t>Group 1</a:t>
            </a:r>
          </a:p>
          <a:p>
            <a:pPr algn="l"/>
            <a:r>
              <a:rPr lang="en-US" sz="6400" b="1" dirty="0"/>
              <a:t>Abhigna </a:t>
            </a:r>
            <a:r>
              <a:rPr lang="en-US" sz="6400" b="1" dirty="0" err="1"/>
              <a:t>Bheemineni</a:t>
            </a:r>
            <a:endParaRPr lang="en-US" sz="6400" b="1" dirty="0"/>
          </a:p>
          <a:p>
            <a:pPr algn="l"/>
            <a:r>
              <a:rPr lang="en-US" sz="6400" b="1" dirty="0" err="1"/>
              <a:t>Manikandeshwar</a:t>
            </a:r>
            <a:r>
              <a:rPr lang="en-US" sz="6400" b="1" dirty="0"/>
              <a:t> </a:t>
            </a:r>
            <a:r>
              <a:rPr lang="en-US" sz="6400" b="1" dirty="0" err="1"/>
              <a:t>Sasidhar</a:t>
            </a:r>
            <a:endParaRPr lang="en-US" sz="6400" b="1" dirty="0"/>
          </a:p>
          <a:p>
            <a:pPr algn="l"/>
            <a:r>
              <a:rPr lang="en-US" sz="6400" b="1" dirty="0" err="1"/>
              <a:t>Nishka</a:t>
            </a:r>
            <a:r>
              <a:rPr lang="en-US" sz="6400" b="1" dirty="0"/>
              <a:t> </a:t>
            </a:r>
            <a:r>
              <a:rPr lang="en-US" sz="6400" b="1" dirty="0" err="1"/>
              <a:t>Sathisha</a:t>
            </a:r>
            <a:endParaRPr lang="en-US" sz="6400" b="1" dirty="0"/>
          </a:p>
          <a:p>
            <a:pPr algn="l"/>
            <a:r>
              <a:rPr lang="en-US" sz="6400" b="1" dirty="0"/>
              <a:t>Swetha </a:t>
            </a:r>
            <a:r>
              <a:rPr lang="en-US" sz="6400" b="1" dirty="0" err="1"/>
              <a:t>Chiliveri</a:t>
            </a:r>
            <a:endParaRPr lang="en-US" sz="6400" b="1" dirty="0"/>
          </a:p>
          <a:p>
            <a:pPr algn="l"/>
            <a:endParaRPr lang="en-US" dirty="0"/>
          </a:p>
        </p:txBody>
      </p:sp>
      <p:pic>
        <p:nvPicPr>
          <p:cNvPr id="16" name="Picture 3" descr="White structure">
            <a:extLst>
              <a:ext uri="{FF2B5EF4-FFF2-40B4-BE49-F238E27FC236}">
                <a16:creationId xmlns:a16="http://schemas.microsoft.com/office/drawing/2014/main" id="{BA54AF0F-4244-EBA1-FF9A-3131E60C0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" r="25793" b="1"/>
          <a:stretch/>
        </p:blipFill>
        <p:spPr>
          <a:xfrm>
            <a:off x="5349241" y="414338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42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FB58F-3A6B-AEED-6ADB-BCB8E8F5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36AA-A5D3-FFBF-E6CA-E8AC39172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600" b="0" i="0" u="none" strike="noStrike" dirty="0">
                <a:solidFill>
                  <a:srgbClr val="000000"/>
                </a:solidFill>
                <a:effectLst/>
              </a:rPr>
              <a:t>[1] Michaud, P., </a:t>
            </a:r>
            <a:r>
              <a:rPr lang="en-US" sz="2600" b="0" i="0" u="none" strike="noStrike" dirty="0" err="1">
                <a:solidFill>
                  <a:srgbClr val="000000"/>
                </a:solidFill>
                <a:effectLst/>
              </a:rPr>
              <a:t>Seznec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</a:rPr>
              <a:t>, A. Data-Flow Prescheduling for Large Instruction Windows in Out-of-Order Processors. In Proceedings HPCA Seventh International Symposium on High-Performance Computer Architecture, Monterrey, Mexico, 2001, pp. 27-36. </a:t>
            </a:r>
            <a:r>
              <a:rPr lang="en-US" sz="2600" b="0" i="0" u="none" strike="noStrike" dirty="0" err="1">
                <a:solidFill>
                  <a:srgbClr val="000000"/>
                </a:solidFill>
                <a:effectLst/>
              </a:rPr>
              <a:t>doi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</a:rPr>
              <a:t>: 10.1109/HPCA.2001.903249.</a:t>
            </a:r>
          </a:p>
          <a:p>
            <a:pPr algn="just"/>
            <a:r>
              <a:rPr lang="en-US" sz="2600" b="0" i="0" u="none" strike="noStrike" dirty="0">
                <a:solidFill>
                  <a:srgbClr val="000000"/>
                </a:solidFill>
                <a:effectLst/>
              </a:rPr>
              <a:t>[2] Butler, M., </a:t>
            </a:r>
            <a:r>
              <a:rPr lang="en-US" sz="2600" b="0" i="0" u="none" strike="noStrike" dirty="0" err="1">
                <a:solidFill>
                  <a:srgbClr val="000000"/>
                </a:solidFill>
                <a:effectLst/>
              </a:rPr>
              <a:t>Patt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</a:rPr>
              <a:t>, Y. An investigation of the performance of various dynamic scheduling techniques. In Proceedings of the 25th International Symposium on Microarchitecture, 1992.</a:t>
            </a:r>
          </a:p>
          <a:p>
            <a:pPr algn="just"/>
            <a:r>
              <a:rPr lang="en-US" sz="2600" b="0" i="0" u="none" strike="noStrike" dirty="0">
                <a:solidFill>
                  <a:srgbClr val="000000"/>
                </a:solidFill>
                <a:effectLst/>
              </a:rPr>
              <a:t>[3] Aragón, J.L., González, J., González, A., Smith, J.E. Dual Path Instruction Processing.</a:t>
            </a:r>
          </a:p>
          <a:p>
            <a:pPr algn="just"/>
            <a:r>
              <a:rPr lang="en-US" sz="2600" b="0" i="0" u="none" strike="noStrike" dirty="0">
                <a:solidFill>
                  <a:srgbClr val="000000"/>
                </a:solidFill>
                <a:effectLst/>
              </a:rPr>
              <a:t>[4] </a:t>
            </a:r>
            <a:r>
              <a:rPr lang="en-US" sz="2600" b="0" i="0" u="none" strike="noStrike" dirty="0" err="1">
                <a:solidFill>
                  <a:srgbClr val="000000"/>
                </a:solidFill>
                <a:effectLst/>
              </a:rPr>
              <a:t>Palacharla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</a:rPr>
              <a:t>, S., </a:t>
            </a:r>
            <a:r>
              <a:rPr lang="en-US" sz="2600" b="0" i="0" u="none" strike="noStrike" dirty="0" err="1">
                <a:solidFill>
                  <a:srgbClr val="000000"/>
                </a:solidFill>
                <a:effectLst/>
              </a:rPr>
              <a:t>Jouppi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</a:rPr>
              <a:t>, N., Smith, J.E. Complexity effective superscalar processors. In Proceedings of the 24th International Symposium on Computer Architecture, 1997.</a:t>
            </a:r>
          </a:p>
          <a:p>
            <a:pPr algn="just"/>
            <a:r>
              <a:rPr lang="en-US" sz="2600" b="0" i="0" u="none" strike="noStrike" dirty="0">
                <a:solidFill>
                  <a:srgbClr val="000000"/>
                </a:solidFill>
                <a:effectLst/>
              </a:rPr>
              <a:t>[5] Agarwal, V., Hrishikesh, M.S., Keckler, S.W., Burger, D. Clock rate versus IPC: the end of the road for conventional microarchitectures. In Proceedings of the 27th Annual International Symposium on Computer Architecture, 2000.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664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724D-7457-21B0-DDD8-C6BF4E4D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501285"/>
          </a:xfrm>
        </p:spPr>
        <p:txBody>
          <a:bodyPr>
            <a:normAutofit/>
          </a:bodyPr>
          <a:lstStyle/>
          <a:p>
            <a:pPr algn="ctr"/>
            <a:r>
              <a:rPr lang="en-US" sz="7000" b="1" dirty="0">
                <a:solidFill>
                  <a:schemeClr val="accent4">
                    <a:lumMod val="7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1379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E93FB-BD23-90A8-6ABE-F8A69C6D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What is a Data flow Pre-Scheduler?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4A513-D3A3-CBC3-E252-42EFAE97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 Data flow </a:t>
            </a: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re-Scheduler is a technique utilized in out-of-order processors with large instruction windows. </a:t>
            </a:r>
          </a:p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It aims to optimize instruction scheduling by analyzing data dependencies among instructions and reordering them accordingly. </a:t>
            </a:r>
          </a:p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By exploiting the program's data flow characteristics, the pre-scheduler aims to enhance instruction-level parallelism and improve overall performance in modern processors.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6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0F150-59EB-5C3A-D554-BA32BC79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diagram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F15FC6B6-BC55-1502-228B-E4556F8E0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9498" y="536532"/>
            <a:ext cx="4966439" cy="559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2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C25C-85DD-872A-B657-5636852D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"/>
            <a:ext cx="10515600" cy="16075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Functionality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</a:rPr>
            </a:b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8DF16-E298-F607-80F2-4C42A00C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156"/>
            <a:ext cx="10515600" cy="5048807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Implemented an algorithm for instruction scheduling.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algorithm includes the following strategies.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Priority is given to WAR dependences among all other dependences.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Instructions with dependences are placed in the pre-scheduler buffer with a distance equal to execution latency.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Whenever there is a WAR dependence between two instructions, the affected instruction is scheduled at the location with the minimum weight.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algorithm ensures no two instructions of the same type are in the same row of the pre-scheduler buffer.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Overall, the goal is to optimize instruction scheduling and enhance parallelism.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2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2F60E-8B01-3409-96E2-C40BEAB7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Implementation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CB32-E7F4-A2D7-F36F-B9FCAAD9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simulated processor is an out-of-order super-scalar processor based on the RV32I integer instruction set.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First, instructions are fetched sequentially, followed by decoding to extract information about instruction type, source and destination registers, and execution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decoded instructions are stored in an array, forming groups of ready-to-schedule instructions.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An instruction scheduling algorithm has been developed to operate on the stored instruction array.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algorithm processes the instruction sets from the array, aiming to optimize instruction scheduling.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scheduling algorithm enhances instruction-level parallelism and overall performance in an out-of-order superscalar processor.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2754-ABB6-D7FA-DDC4-67C07B87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6472-47DE-10CA-F92C-CFA6CF914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76783"/>
            <a:ext cx="5157787" cy="706396"/>
          </a:xfrm>
        </p:spPr>
        <p:txBody>
          <a:bodyPr/>
          <a:lstStyle/>
          <a:p>
            <a:r>
              <a:rPr lang="en-US" u="sng" dirty="0"/>
              <a:t>Instructions before Scheduling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475C8-5A69-CF21-3061-8BE370B31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7527" y="2517569"/>
            <a:ext cx="5522025" cy="367209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0: 0000A103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4: 00110113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8: 00112023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C: 00108093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10: 40408133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14: 0020C063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18: 0000A103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1C: 00110113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20: 00112023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24: 00108093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28: 40408133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2C: 0020C063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70830-4D10-6F26-94D7-265D65299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85652"/>
            <a:ext cx="5183188" cy="1425039"/>
          </a:xfrm>
        </p:spPr>
        <p:txBody>
          <a:bodyPr/>
          <a:lstStyle/>
          <a:p>
            <a:r>
              <a:rPr lang="en-US" u="sng" dirty="0"/>
              <a:t>Instructions after Scheduling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D16AA-E343-0D2D-C4AB-B744600EC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6442" y="2410691"/>
            <a:ext cx="4348946" cy="37789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pre_arr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[0][0] = 0x0000a103</a:t>
            </a:r>
          </a:p>
          <a:p>
            <a:pPr marL="0" indent="0" algn="just"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pre_arr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[0][1] = 0x00108093</a:t>
            </a:r>
          </a:p>
          <a:p>
            <a:pPr marL="0" indent="0" algn="just"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pre_arr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[1][0] = 0x40408133</a:t>
            </a:r>
          </a:p>
          <a:p>
            <a:pPr marL="0" indent="0" algn="just"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pre_arr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[1][1] = 0x00108093</a:t>
            </a:r>
          </a:p>
          <a:p>
            <a:pPr marL="0" indent="0" algn="just"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pre_arr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[2][0] = 0x0020c063</a:t>
            </a:r>
          </a:p>
          <a:p>
            <a:pPr marL="0" indent="0" algn="just"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pre_arr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[2][1] = 0x40408133</a:t>
            </a:r>
          </a:p>
          <a:p>
            <a:pPr marL="0" indent="0" algn="just"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pre_arr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[3][0] = 0x0020c063</a:t>
            </a:r>
          </a:p>
          <a:p>
            <a:pPr marL="0" indent="0" algn="just"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pre_arr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[4][0] = 0x00110113</a:t>
            </a:r>
          </a:p>
          <a:p>
            <a:pPr marL="0" indent="0" algn="just"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pre_arr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[5][0] = 0x00112023</a:t>
            </a:r>
          </a:p>
          <a:p>
            <a:pPr marL="0" indent="0" algn="just"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pre_arr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[6][0] = 0x0000a103</a:t>
            </a:r>
          </a:p>
          <a:p>
            <a:pPr marL="0" indent="0" algn="just"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pre_arr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[10][0] = 0x00110113</a:t>
            </a:r>
          </a:p>
          <a:p>
            <a:pPr marL="0" indent="0" algn="just"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pre_arr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[11][0] = 0x00112023</a:t>
            </a:r>
          </a:p>
        </p:txBody>
      </p:sp>
      <p:pic>
        <p:nvPicPr>
          <p:cNvPr id="10" name="Picture 9" descr="A picture containing text, font, screenshot, typography&#10;&#10;Description automatically generated">
            <a:extLst>
              <a:ext uri="{FF2B5EF4-FFF2-40B4-BE49-F238E27FC236}">
                <a16:creationId xmlns:a16="http://schemas.microsoft.com/office/drawing/2014/main" id="{3D5E0BD0-4AEF-2EEE-BF54-2DD6EECF9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95" y="2291938"/>
            <a:ext cx="2836450" cy="45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1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2CC2-34F0-9D9B-7819-DDFC5EBD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F3488-A52B-1092-81CF-F9D2A77E1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Instructions before Scheduling</a:t>
            </a:r>
          </a:p>
          <a:p>
            <a:endParaRPr lang="en-US" dirty="0"/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295E8B1-90A5-FB62-729A-F95B996012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697" b="7390"/>
          <a:stretch/>
        </p:blipFill>
        <p:spPr>
          <a:xfrm>
            <a:off x="1482878" y="2647577"/>
            <a:ext cx="2713040" cy="268833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68419-0BD6-5D1B-D011-5B43211D7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/>
              <a:t>Instructions after Scheduling</a:t>
            </a:r>
          </a:p>
          <a:p>
            <a:endParaRPr lang="en-US" dirty="0"/>
          </a:p>
        </p:txBody>
      </p:sp>
      <p:pic>
        <p:nvPicPr>
          <p:cNvPr id="10" name="Content Placeholder 9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34A35527-DC78-9A7C-4FA0-259C8DCEEE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01444" y="2647578"/>
            <a:ext cx="2351696" cy="3321097"/>
          </a:xfrm>
        </p:spPr>
      </p:pic>
    </p:spTree>
    <p:extLst>
      <p:ext uri="{BB962C8B-B14F-4D97-AF65-F5344CB8AC3E}">
        <p14:creationId xmlns:p14="http://schemas.microsoft.com/office/powerpoint/2010/main" val="357881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18AFF-CEA9-7AFA-2C3B-0533E9AC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Dependences</a:t>
            </a:r>
          </a:p>
        </p:txBody>
      </p:sp>
      <p:pic>
        <p:nvPicPr>
          <p:cNvPr id="5" name="Content Placeholder 4" descr="A computer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7B4E56B1-4162-E36A-CDBD-3999120CC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82041"/>
            <a:ext cx="10905066" cy="33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9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E5BB-29A6-34C0-32E7-8DE9AAA6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27F38-1729-9792-F009-22D8CB3F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Increased Instruction-Level Parallelism</a:t>
            </a:r>
          </a:p>
          <a:p>
            <a:pPr algn="just"/>
            <a:r>
              <a:rPr lang="en-US" dirty="0"/>
              <a:t>Hide instruction latencies and memory access delays</a:t>
            </a:r>
          </a:p>
          <a:p>
            <a:pPr algn="just"/>
            <a:r>
              <a:rPr lang="en-US" dirty="0"/>
              <a:t>Optimizes instruction execution order dynamically, improving instruction throughput and minimizing stalls</a:t>
            </a:r>
          </a:p>
          <a:p>
            <a:pPr algn="just"/>
            <a:r>
              <a:rPr lang="en-US" dirty="0"/>
              <a:t>Allows for better utilization of processor resources</a:t>
            </a:r>
          </a:p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Enables out-of-order instruction completion, ensuring both correct program semantics and maximizing performance.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4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1938</TotalTime>
  <Words>709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flow  Pre-Scheduling in Out of Order Processors</vt:lpstr>
      <vt:lpstr>What is a Data flow Pre-Scheduler?</vt:lpstr>
      <vt:lpstr>Block diagram </vt:lpstr>
      <vt:lpstr>Functionality </vt:lpstr>
      <vt:lpstr>Implementation</vt:lpstr>
      <vt:lpstr>Results</vt:lpstr>
      <vt:lpstr>Results</vt:lpstr>
      <vt:lpstr>Data Dependences</vt:lpstr>
      <vt:lpstr>Observations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 Pre-Scheduling in Out of Order Processors</dc:title>
  <dc:creator>Nishka Sathisha</dc:creator>
  <cp:lastModifiedBy>Abhigna B</cp:lastModifiedBy>
  <cp:revision>18</cp:revision>
  <dcterms:created xsi:type="dcterms:W3CDTF">2023-06-08T18:58:34Z</dcterms:created>
  <dcterms:modified xsi:type="dcterms:W3CDTF">2023-06-10T03:42:06Z</dcterms:modified>
</cp:coreProperties>
</file>