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1" r:id="rId7"/>
    <p:sldId id="260" r:id="rId8"/>
    <p:sldId id="273" r:id="rId9"/>
    <p:sldId id="262" r:id="rId10"/>
    <p:sldId id="274" r:id="rId11"/>
    <p:sldId id="275" r:id="rId12"/>
    <p:sldId id="276" r:id="rId13"/>
    <p:sldId id="268" r:id="rId14"/>
    <p:sldId id="270" r:id="rId15"/>
    <p:sldId id="271"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gna\Downloads\Zomato_Data_1%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bhigna\Desktop\customer%20vs%20frequency.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bhigna\Desktop\customer%20vs%20avg%20order%20value.csv"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gna\Desktop\country%20vs%20no%20of%20customer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higna\Desktop\country%20vs%20no%20of%20customers%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higna\Desktop\country%20vs%20no%20of%20customers%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higna\Desktop\top%20track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higna\Desktop\top%20artist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bhigna\Desktop\Genre%20vs%20revenue%20percenatg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bhigna\Desktop\Genre%20vs%20revenu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bhigna\Desktop\genre%20country.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(3).xlsx]Objective Tasks(6,7,8,9)!Year vs No of restaurants</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Trend</a:t>
            </a:r>
            <a:r>
              <a:rPr lang="en-US" sz="1600" b="1" baseline="0" dirty="0"/>
              <a:t> of No of Restaurants opened every year</a:t>
            </a:r>
            <a:endParaRPr lang="en-US"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4.3388888888888887E-2"/>
              <c:y val="6.71642607174104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6.8388888888888888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2166666666666463E-2"/>
              <c:y val="3.9386482939632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4.3388888888888887E-2"/>
              <c:y val="6.71642607174104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6.8388888888888888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2166666666666463E-2"/>
              <c:y val="3.9386482939632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4.3388888888888887E-2"/>
              <c:y val="6.716426071741041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6.8388888888888888E-2"/>
              <c:y val="5.32753718285213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1.2166666666666463E-2"/>
              <c:y val="3.9386482939632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dLbls>
          <c:dLblPos val="t"/>
          <c:showLegendKey val="0"/>
          <c:showVal val="1"/>
          <c:showCatName val="0"/>
          <c:showSerName val="0"/>
          <c:showPercent val="0"/>
          <c:showBubbleSize val="0"/>
        </c:dLbls>
        <c:marker val="1"/>
        <c:smooth val="0"/>
        <c:axId val="1082975152"/>
        <c:axId val="1082976112"/>
      </c:lineChart>
      <c:catAx>
        <c:axId val="108297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976112"/>
        <c:crosses val="autoZero"/>
        <c:auto val="1"/>
        <c:lblAlgn val="ctr"/>
        <c:lblOffset val="100"/>
        <c:noMultiLvlLbl val="0"/>
      </c:catAx>
      <c:valAx>
        <c:axId val="108297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975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of Purchase per customer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72062914538409E-2"/>
          <c:y val="0.14147644677246898"/>
          <c:w val="0.97372793708546157"/>
          <c:h val="0.47476092362771366"/>
        </c:manualLayout>
      </c:layout>
      <c:barChart>
        <c:barDir val="col"/>
        <c:grouping val="clustered"/>
        <c:varyColors val="0"/>
        <c:ser>
          <c:idx val="0"/>
          <c:order val="0"/>
          <c:tx>
            <c:strRef>
              <c:f>'customer vs frequency'!$C$1</c:f>
              <c:strCache>
                <c:ptCount val="1"/>
                <c:pt idx="0">
                  <c:v>no_of_purchases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vs frequency'!$B$2:$B$60</c:f>
              <c:strCache>
                <c:ptCount val="59"/>
                <c:pt idx="0">
                  <c:v>FrantiÅ¡ek WichterlovÃ¡</c:v>
                </c:pt>
                <c:pt idx="1">
                  <c:v>Madalena Sampaio</c:v>
                </c:pt>
                <c:pt idx="2">
                  <c:v>Fernanda Ramos</c:v>
                </c:pt>
                <c:pt idx="3">
                  <c:v>LuÃ­s GonÃ§alves</c:v>
                </c:pt>
                <c:pt idx="4">
                  <c:v>Edward Francis</c:v>
                </c:pt>
                <c:pt idx="5">
                  <c:v>JoÃ£o Fernandes</c:v>
                </c:pt>
                <c:pt idx="6">
                  <c:v>Hugh O'Reilly</c:v>
                </c:pt>
                <c:pt idx="7">
                  <c:v>Luis Rojas</c:v>
                </c:pt>
                <c:pt idx="8">
                  <c:v>Manoj Pareek</c:v>
                </c:pt>
                <c:pt idx="9">
                  <c:v>Helena HolÃ½</c:v>
                </c:pt>
                <c:pt idx="10">
                  <c:v>Eduardo Martins</c:v>
                </c:pt>
                <c:pt idx="11">
                  <c:v>Jack Smith</c:v>
                </c:pt>
                <c:pt idx="12">
                  <c:v>Dan Miller</c:v>
                </c:pt>
                <c:pt idx="13">
                  <c:v>Heather Leacock</c:v>
                </c:pt>
                <c:pt idx="14">
                  <c:v>Richard Cunningham</c:v>
                </c:pt>
                <c:pt idx="15">
                  <c:v>Ellie Sullivan</c:v>
                </c:pt>
                <c:pt idx="16">
                  <c:v>Isabelle Mercier</c:v>
                </c:pt>
                <c:pt idx="17">
                  <c:v>Leonie KÃ¶hler</c:v>
                </c:pt>
                <c:pt idx="18">
                  <c:v>Roberto Almeida</c:v>
                </c:pt>
                <c:pt idx="19">
                  <c:v>Kathy Chase</c:v>
                </c:pt>
                <c:pt idx="20">
                  <c:v>Martha Silk</c:v>
                </c:pt>
                <c:pt idx="21">
                  <c:v>Hannah Schneider</c:v>
                </c:pt>
                <c:pt idx="22">
                  <c:v>Wyatt Girard</c:v>
                </c:pt>
                <c:pt idx="23">
                  <c:v>Terhi HÃ¤mÃ¤lÃ¤inen</c:v>
                </c:pt>
                <c:pt idx="24">
                  <c:v>Enrique MuÃ±oz</c:v>
                </c:pt>
                <c:pt idx="25">
                  <c:v>Phil Hughes</c:v>
                </c:pt>
                <c:pt idx="26">
                  <c:v>Kara Nielsen</c:v>
                </c:pt>
                <c:pt idx="27">
                  <c:v>Alexandre Rocha</c:v>
                </c:pt>
                <c:pt idx="28">
                  <c:v>Mark Philips</c:v>
                </c:pt>
                <c:pt idx="29">
                  <c:v>John Gordon</c:v>
                </c:pt>
                <c:pt idx="30">
                  <c:v>Victor Stevens</c:v>
                </c:pt>
                <c:pt idx="31">
                  <c:v>Julia Barnett</c:v>
                </c:pt>
                <c:pt idx="32">
                  <c:v>Fynn Zimmermann</c:v>
                </c:pt>
                <c:pt idx="33">
                  <c:v>Ladislav KovÃ¡cs</c:v>
                </c:pt>
                <c:pt idx="34">
                  <c:v>Johannes Van der Berg</c:v>
                </c:pt>
                <c:pt idx="35">
                  <c:v>StanisÅ‚aw WÃ³jcik</c:v>
                </c:pt>
                <c:pt idx="36">
                  <c:v>Joakim Johansson</c:v>
                </c:pt>
                <c:pt idx="37">
                  <c:v>Mark Taylor</c:v>
                </c:pt>
                <c:pt idx="38">
                  <c:v>FranÃ§ois Tremblay</c:v>
                </c:pt>
                <c:pt idx="39">
                  <c:v>BjÃ¸rn Hansen</c:v>
                </c:pt>
                <c:pt idx="40">
                  <c:v>Astrid Gruber</c:v>
                </c:pt>
                <c:pt idx="41">
                  <c:v>Jennifer Peterson</c:v>
                </c:pt>
                <c:pt idx="42">
                  <c:v>Tim Goyer</c:v>
                </c:pt>
                <c:pt idx="43">
                  <c:v>Patrick Gray</c:v>
                </c:pt>
                <c:pt idx="44">
                  <c:v>Niklas SchrÃ¶der</c:v>
                </c:pt>
                <c:pt idx="45">
                  <c:v>Camille Bernard</c:v>
                </c:pt>
                <c:pt idx="46">
                  <c:v>Dominique Lefebvre</c:v>
                </c:pt>
                <c:pt idx="47">
                  <c:v>Marc Dubois</c:v>
                </c:pt>
                <c:pt idx="48">
                  <c:v>Lucas Mancini</c:v>
                </c:pt>
                <c:pt idx="49">
                  <c:v>Steve Murray</c:v>
                </c:pt>
                <c:pt idx="50">
                  <c:v>Frank Harris</c:v>
                </c:pt>
                <c:pt idx="51">
                  <c:v>Michelle Brooks</c:v>
                </c:pt>
                <c:pt idx="52">
                  <c:v>Frank Ralston</c:v>
                </c:pt>
                <c:pt idx="53">
                  <c:v>Aaron Mitchell</c:v>
                </c:pt>
                <c:pt idx="54">
                  <c:v>Emma Jones</c:v>
                </c:pt>
                <c:pt idx="55">
                  <c:v>Puja Srivastava</c:v>
                </c:pt>
                <c:pt idx="56">
                  <c:v>Daan Peeters</c:v>
                </c:pt>
                <c:pt idx="57">
                  <c:v>Diego GutiÃ©rrez</c:v>
                </c:pt>
                <c:pt idx="58">
                  <c:v>Robert Brown</c:v>
                </c:pt>
              </c:strCache>
            </c:strRef>
          </c:cat>
          <c:val>
            <c:numRef>
              <c:f>'customer vs frequency'!$C$2:$C$60</c:f>
              <c:numCache>
                <c:formatCode>General</c:formatCode>
                <c:ptCount val="59"/>
                <c:pt idx="0">
                  <c:v>18</c:v>
                </c:pt>
                <c:pt idx="1">
                  <c:v>16</c:v>
                </c:pt>
                <c:pt idx="2">
                  <c:v>15</c:v>
                </c:pt>
                <c:pt idx="3">
                  <c:v>13</c:v>
                </c:pt>
                <c:pt idx="4">
                  <c:v>13</c:v>
                </c:pt>
                <c:pt idx="5">
                  <c:v>13</c:v>
                </c:pt>
                <c:pt idx="6">
                  <c:v>13</c:v>
                </c:pt>
                <c:pt idx="7">
                  <c:v>13</c:v>
                </c:pt>
                <c:pt idx="8">
                  <c:v>13</c:v>
                </c:pt>
                <c:pt idx="9">
                  <c:v>12</c:v>
                </c:pt>
                <c:pt idx="10">
                  <c:v>12</c:v>
                </c:pt>
                <c:pt idx="11">
                  <c:v>12</c:v>
                </c:pt>
                <c:pt idx="12">
                  <c:v>12</c:v>
                </c:pt>
                <c:pt idx="13">
                  <c:v>12</c:v>
                </c:pt>
                <c:pt idx="14">
                  <c:v>12</c:v>
                </c:pt>
                <c:pt idx="15">
                  <c:v>12</c:v>
                </c:pt>
                <c:pt idx="16">
                  <c:v>12</c:v>
                </c:pt>
                <c:pt idx="17">
                  <c:v>11</c:v>
                </c:pt>
                <c:pt idx="18">
                  <c:v>11</c:v>
                </c:pt>
                <c:pt idx="19">
                  <c:v>11</c:v>
                </c:pt>
                <c:pt idx="20">
                  <c:v>11</c:v>
                </c:pt>
                <c:pt idx="21">
                  <c:v>11</c:v>
                </c:pt>
                <c:pt idx="22">
                  <c:v>11</c:v>
                </c:pt>
                <c:pt idx="23">
                  <c:v>11</c:v>
                </c:pt>
                <c:pt idx="24">
                  <c:v>11</c:v>
                </c:pt>
                <c:pt idx="25">
                  <c:v>11</c:v>
                </c:pt>
                <c:pt idx="26">
                  <c:v>10</c:v>
                </c:pt>
                <c:pt idx="27">
                  <c:v>10</c:v>
                </c:pt>
                <c:pt idx="28">
                  <c:v>10</c:v>
                </c:pt>
                <c:pt idx="29">
                  <c:v>10</c:v>
                </c:pt>
                <c:pt idx="30">
                  <c:v>10</c:v>
                </c:pt>
                <c:pt idx="31">
                  <c:v>10</c:v>
                </c:pt>
                <c:pt idx="32">
                  <c:v>10</c:v>
                </c:pt>
                <c:pt idx="33">
                  <c:v>10</c:v>
                </c:pt>
                <c:pt idx="34">
                  <c:v>10</c:v>
                </c:pt>
                <c:pt idx="35">
                  <c:v>10</c:v>
                </c:pt>
                <c:pt idx="36">
                  <c:v>10</c:v>
                </c:pt>
                <c:pt idx="37">
                  <c:v>10</c:v>
                </c:pt>
                <c:pt idx="38">
                  <c:v>9</c:v>
                </c:pt>
                <c:pt idx="39">
                  <c:v>9</c:v>
                </c:pt>
                <c:pt idx="40">
                  <c:v>9</c:v>
                </c:pt>
                <c:pt idx="41">
                  <c:v>9</c:v>
                </c:pt>
                <c:pt idx="42">
                  <c:v>9</c:v>
                </c:pt>
                <c:pt idx="43">
                  <c:v>9</c:v>
                </c:pt>
                <c:pt idx="44">
                  <c:v>9</c:v>
                </c:pt>
                <c:pt idx="45">
                  <c:v>9</c:v>
                </c:pt>
                <c:pt idx="46">
                  <c:v>9</c:v>
                </c:pt>
                <c:pt idx="47">
                  <c:v>9</c:v>
                </c:pt>
                <c:pt idx="48">
                  <c:v>9</c:v>
                </c:pt>
                <c:pt idx="49">
                  <c:v>9</c:v>
                </c:pt>
                <c:pt idx="50">
                  <c:v>8</c:v>
                </c:pt>
                <c:pt idx="51">
                  <c:v>8</c:v>
                </c:pt>
                <c:pt idx="52">
                  <c:v>8</c:v>
                </c:pt>
                <c:pt idx="53">
                  <c:v>8</c:v>
                </c:pt>
                <c:pt idx="54">
                  <c:v>8</c:v>
                </c:pt>
                <c:pt idx="55">
                  <c:v>8</c:v>
                </c:pt>
                <c:pt idx="56">
                  <c:v>7</c:v>
                </c:pt>
                <c:pt idx="57">
                  <c:v>5</c:v>
                </c:pt>
                <c:pt idx="58">
                  <c:v>4</c:v>
                </c:pt>
              </c:numCache>
            </c:numRef>
          </c:val>
          <c:extLst>
            <c:ext xmlns:c16="http://schemas.microsoft.com/office/drawing/2014/chart" uri="{C3380CC4-5D6E-409C-BE32-E72D297353CC}">
              <c16:uniqueId val="{00000000-D45A-4AE1-A3E2-CD70936CAACC}"/>
            </c:ext>
          </c:extLst>
        </c:ser>
        <c:dLbls>
          <c:dLblPos val="outEnd"/>
          <c:showLegendKey val="0"/>
          <c:showVal val="1"/>
          <c:showCatName val="0"/>
          <c:showSerName val="0"/>
          <c:showPercent val="0"/>
          <c:showBubbleSize val="0"/>
        </c:dLbls>
        <c:gapWidth val="219"/>
        <c:overlap val="-27"/>
        <c:axId val="1836174192"/>
        <c:axId val="1836166512"/>
      </c:barChart>
      <c:catAx>
        <c:axId val="183617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6166512"/>
        <c:crosses val="autoZero"/>
        <c:auto val="1"/>
        <c:lblAlgn val="ctr"/>
        <c:lblOffset val="100"/>
        <c:noMultiLvlLbl val="0"/>
      </c:catAx>
      <c:valAx>
        <c:axId val="1836166512"/>
        <c:scaling>
          <c:orientation val="minMax"/>
        </c:scaling>
        <c:delete val="1"/>
        <c:axPos val="l"/>
        <c:numFmt formatCode="General" sourceLinked="1"/>
        <c:majorTickMark val="none"/>
        <c:minorTickMark val="none"/>
        <c:tickLblPos val="nextTo"/>
        <c:crossAx val="183617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vs average order value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609457016455289"/>
          <c:y val="0.10355132912469213"/>
          <c:w val="0.62327966840007221"/>
          <c:h val="0.8519152038732497"/>
        </c:manualLayout>
      </c:layout>
      <c:barChart>
        <c:barDir val="bar"/>
        <c:grouping val="clustered"/>
        <c:varyColors val="0"/>
        <c:ser>
          <c:idx val="0"/>
          <c:order val="0"/>
          <c:tx>
            <c:strRef>
              <c:f>'customer vs avg order value'!$C$1</c:f>
              <c:strCache>
                <c:ptCount val="1"/>
                <c:pt idx="0">
                  <c:v>average_order_value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vs avg order value'!$B$2:$B$60</c:f>
              <c:strCache>
                <c:ptCount val="59"/>
                <c:pt idx="0">
                  <c:v>John Gordon</c:v>
                </c:pt>
                <c:pt idx="1">
                  <c:v>FrantiÅ¡ek WichterlovÃ¡</c:v>
                </c:pt>
                <c:pt idx="2">
                  <c:v>Marc Dubois</c:v>
                </c:pt>
                <c:pt idx="3">
                  <c:v>Mark Philips</c:v>
                </c:pt>
                <c:pt idx="4">
                  <c:v>Jennifer Peterson</c:v>
                </c:pt>
                <c:pt idx="5">
                  <c:v>Aaron Mitchell</c:v>
                </c:pt>
                <c:pt idx="6">
                  <c:v>Astrid Gruber</c:v>
                </c:pt>
                <c:pt idx="7">
                  <c:v>Alexandre Rocha</c:v>
                </c:pt>
                <c:pt idx="8">
                  <c:v>Steve Murray</c:v>
                </c:pt>
                <c:pt idx="9">
                  <c:v>Fynn Zimmermann</c:v>
                </c:pt>
                <c:pt idx="10">
                  <c:v>Diego GutiÃ©rrez</c:v>
                </c:pt>
                <c:pt idx="11">
                  <c:v>Mark Taylor</c:v>
                </c:pt>
                <c:pt idx="12">
                  <c:v>Robert Brown</c:v>
                </c:pt>
                <c:pt idx="13">
                  <c:v>Frank Ralston</c:v>
                </c:pt>
                <c:pt idx="14">
                  <c:v>Richard Cunningham</c:v>
                </c:pt>
                <c:pt idx="15">
                  <c:v>Enrique MuÃ±oz</c:v>
                </c:pt>
                <c:pt idx="16">
                  <c:v>Edward Francis</c:v>
                </c:pt>
                <c:pt idx="17">
                  <c:v>Emma Jones</c:v>
                </c:pt>
                <c:pt idx="18">
                  <c:v>Roberto Almeida</c:v>
                </c:pt>
                <c:pt idx="19">
                  <c:v>Julia Barnett</c:v>
                </c:pt>
                <c:pt idx="20">
                  <c:v>Isabelle Mercier</c:v>
                </c:pt>
                <c:pt idx="21">
                  <c:v>JoÃ£o Fernandes</c:v>
                </c:pt>
                <c:pt idx="22">
                  <c:v>Victor Stevens</c:v>
                </c:pt>
                <c:pt idx="23">
                  <c:v>Johannes Van der Berg</c:v>
                </c:pt>
                <c:pt idx="24">
                  <c:v>Helena HolÃ½</c:v>
                </c:pt>
                <c:pt idx="25">
                  <c:v>Kathy Chase</c:v>
                </c:pt>
                <c:pt idx="26">
                  <c:v>Joakim Johansson</c:v>
                </c:pt>
                <c:pt idx="27">
                  <c:v>Leonie KÃ¶hler</c:v>
                </c:pt>
                <c:pt idx="28">
                  <c:v>Phil Hughes</c:v>
                </c:pt>
                <c:pt idx="29">
                  <c:v>Hugh O'Reilly</c:v>
                </c:pt>
                <c:pt idx="30">
                  <c:v>Terhi HÃ¤mÃ¤lÃ¤inen</c:v>
                </c:pt>
                <c:pt idx="31">
                  <c:v>Jack Smith</c:v>
                </c:pt>
                <c:pt idx="32">
                  <c:v>Frank Harris</c:v>
                </c:pt>
                <c:pt idx="33">
                  <c:v>Patrick Gray</c:v>
                </c:pt>
                <c:pt idx="34">
                  <c:v>Wyatt Girard</c:v>
                </c:pt>
                <c:pt idx="35">
                  <c:v>Dominique Lefebvre</c:v>
                </c:pt>
                <c:pt idx="36">
                  <c:v>Eduardo Martins</c:v>
                </c:pt>
                <c:pt idx="37">
                  <c:v>Lucas Mancini</c:v>
                </c:pt>
                <c:pt idx="38">
                  <c:v>StanisÅ‚aw WÃ³jcik</c:v>
                </c:pt>
                <c:pt idx="39">
                  <c:v>Heather Leacock</c:v>
                </c:pt>
                <c:pt idx="40">
                  <c:v>Fernanda Ramos</c:v>
                </c:pt>
                <c:pt idx="41">
                  <c:v>Dan Miller</c:v>
                </c:pt>
                <c:pt idx="42">
                  <c:v>Madalena Sampaio</c:v>
                </c:pt>
                <c:pt idx="43">
                  <c:v>LuÃ­s GonÃ§alves</c:v>
                </c:pt>
                <c:pt idx="44">
                  <c:v>Manoj Pareek</c:v>
                </c:pt>
                <c:pt idx="45">
                  <c:v>Hannah Schneider</c:v>
                </c:pt>
                <c:pt idx="46">
                  <c:v>FranÃ§ois Tremblay</c:v>
                </c:pt>
                <c:pt idx="47">
                  <c:v>Niklas SchrÃ¶der</c:v>
                </c:pt>
                <c:pt idx="48">
                  <c:v>Luis Rojas</c:v>
                </c:pt>
                <c:pt idx="49">
                  <c:v>Ellie Sullivan</c:v>
                </c:pt>
                <c:pt idx="50">
                  <c:v>Martha Silk</c:v>
                </c:pt>
                <c:pt idx="51">
                  <c:v>Ladislav KovÃ¡cs</c:v>
                </c:pt>
                <c:pt idx="52">
                  <c:v>Daan Peeters</c:v>
                </c:pt>
                <c:pt idx="53">
                  <c:v>Kara Nielsen</c:v>
                </c:pt>
                <c:pt idx="54">
                  <c:v>Puja Srivastava</c:v>
                </c:pt>
                <c:pt idx="55">
                  <c:v>Tim Goyer</c:v>
                </c:pt>
                <c:pt idx="56">
                  <c:v>Michelle Brooks</c:v>
                </c:pt>
                <c:pt idx="57">
                  <c:v>BjÃ¸rn Hansen</c:v>
                </c:pt>
                <c:pt idx="58">
                  <c:v>Camille Bernard</c:v>
                </c:pt>
              </c:strCache>
            </c:strRef>
          </c:cat>
          <c:val>
            <c:numRef>
              <c:f>'customer vs avg order value'!$C$2:$C$60</c:f>
              <c:numCache>
                <c:formatCode>General</c:formatCode>
                <c:ptCount val="59"/>
                <c:pt idx="0">
                  <c:v>400.7</c:v>
                </c:pt>
                <c:pt idx="1">
                  <c:v>399.94</c:v>
                </c:pt>
                <c:pt idx="2">
                  <c:v>384.78</c:v>
                </c:pt>
                <c:pt idx="3">
                  <c:v>375.3</c:v>
                </c:pt>
                <c:pt idx="4">
                  <c:v>370.67</c:v>
                </c:pt>
                <c:pt idx="5">
                  <c:v>370.25</c:v>
                </c:pt>
                <c:pt idx="6">
                  <c:v>369</c:v>
                </c:pt>
                <c:pt idx="7">
                  <c:v>364.4</c:v>
                </c:pt>
                <c:pt idx="8">
                  <c:v>364.22</c:v>
                </c:pt>
                <c:pt idx="9">
                  <c:v>364</c:v>
                </c:pt>
                <c:pt idx="10">
                  <c:v>363.6</c:v>
                </c:pt>
                <c:pt idx="11">
                  <c:v>362.9</c:v>
                </c:pt>
                <c:pt idx="12">
                  <c:v>353.5</c:v>
                </c:pt>
                <c:pt idx="13">
                  <c:v>351.38</c:v>
                </c:pt>
                <c:pt idx="14">
                  <c:v>347.42</c:v>
                </c:pt>
                <c:pt idx="15">
                  <c:v>343.82</c:v>
                </c:pt>
                <c:pt idx="16">
                  <c:v>343.15</c:v>
                </c:pt>
                <c:pt idx="17">
                  <c:v>343</c:v>
                </c:pt>
                <c:pt idx="18">
                  <c:v>340.91</c:v>
                </c:pt>
                <c:pt idx="19">
                  <c:v>336.3</c:v>
                </c:pt>
                <c:pt idx="20">
                  <c:v>331</c:v>
                </c:pt>
                <c:pt idx="21">
                  <c:v>328.31</c:v>
                </c:pt>
                <c:pt idx="22">
                  <c:v>323.89999999999998</c:v>
                </c:pt>
                <c:pt idx="23">
                  <c:v>323.8</c:v>
                </c:pt>
                <c:pt idx="24">
                  <c:v>323</c:v>
                </c:pt>
                <c:pt idx="25">
                  <c:v>319.82</c:v>
                </c:pt>
                <c:pt idx="26">
                  <c:v>317.10000000000002</c:v>
                </c:pt>
                <c:pt idx="27">
                  <c:v>316</c:v>
                </c:pt>
                <c:pt idx="28">
                  <c:v>314.64</c:v>
                </c:pt>
                <c:pt idx="29">
                  <c:v>314.62</c:v>
                </c:pt>
                <c:pt idx="30">
                  <c:v>313.45</c:v>
                </c:pt>
                <c:pt idx="31">
                  <c:v>311.25</c:v>
                </c:pt>
                <c:pt idx="32">
                  <c:v>310.75</c:v>
                </c:pt>
                <c:pt idx="33">
                  <c:v>309</c:v>
                </c:pt>
                <c:pt idx="34">
                  <c:v>305.36</c:v>
                </c:pt>
                <c:pt idx="35">
                  <c:v>305.11</c:v>
                </c:pt>
                <c:pt idx="36">
                  <c:v>303</c:v>
                </c:pt>
                <c:pt idx="37">
                  <c:v>296.77999999999997</c:v>
                </c:pt>
                <c:pt idx="38">
                  <c:v>292.5</c:v>
                </c:pt>
                <c:pt idx="39">
                  <c:v>291.58</c:v>
                </c:pt>
                <c:pt idx="40">
                  <c:v>286.60000000000002</c:v>
                </c:pt>
                <c:pt idx="41">
                  <c:v>280.17</c:v>
                </c:pt>
                <c:pt idx="42">
                  <c:v>273.75</c:v>
                </c:pt>
                <c:pt idx="43">
                  <c:v>272</c:v>
                </c:pt>
                <c:pt idx="44">
                  <c:v>269.54000000000002</c:v>
                </c:pt>
                <c:pt idx="45">
                  <c:v>263.55</c:v>
                </c:pt>
                <c:pt idx="46">
                  <c:v>262.11</c:v>
                </c:pt>
                <c:pt idx="47">
                  <c:v>260.11</c:v>
                </c:pt>
                <c:pt idx="48">
                  <c:v>254</c:v>
                </c:pt>
                <c:pt idx="49">
                  <c:v>247.83</c:v>
                </c:pt>
                <c:pt idx="50">
                  <c:v>247.73</c:v>
                </c:pt>
                <c:pt idx="51">
                  <c:v>244.5</c:v>
                </c:pt>
                <c:pt idx="52">
                  <c:v>232</c:v>
                </c:pt>
                <c:pt idx="53">
                  <c:v>227.2</c:v>
                </c:pt>
                <c:pt idx="54">
                  <c:v>226</c:v>
                </c:pt>
                <c:pt idx="55">
                  <c:v>214.78</c:v>
                </c:pt>
                <c:pt idx="56">
                  <c:v>194.63</c:v>
                </c:pt>
                <c:pt idx="57">
                  <c:v>189.56</c:v>
                </c:pt>
                <c:pt idx="58">
                  <c:v>182.22</c:v>
                </c:pt>
              </c:numCache>
            </c:numRef>
          </c:val>
          <c:extLst>
            <c:ext xmlns:c16="http://schemas.microsoft.com/office/drawing/2014/chart" uri="{C3380CC4-5D6E-409C-BE32-E72D297353CC}">
              <c16:uniqueId val="{00000000-2CD2-4BF4-AE1B-4ABF25750F69}"/>
            </c:ext>
          </c:extLst>
        </c:ser>
        <c:dLbls>
          <c:dLblPos val="outEnd"/>
          <c:showLegendKey val="0"/>
          <c:showVal val="1"/>
          <c:showCatName val="0"/>
          <c:showSerName val="0"/>
          <c:showPercent val="0"/>
          <c:showBubbleSize val="0"/>
        </c:dLbls>
        <c:gapWidth val="219"/>
        <c:axId val="144134848"/>
        <c:axId val="144131968"/>
      </c:barChart>
      <c:catAx>
        <c:axId val="144134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31968"/>
        <c:crosses val="autoZero"/>
        <c:auto val="1"/>
        <c:lblAlgn val="ctr"/>
        <c:lblOffset val="100"/>
        <c:noMultiLvlLbl val="0"/>
      </c:catAx>
      <c:valAx>
        <c:axId val="144131968"/>
        <c:scaling>
          <c:orientation val="minMax"/>
        </c:scaling>
        <c:delete val="1"/>
        <c:axPos val="b"/>
        <c:numFmt formatCode="General" sourceLinked="1"/>
        <c:majorTickMark val="none"/>
        <c:minorTickMark val="none"/>
        <c:tickLblPos val="nextTo"/>
        <c:crossAx val="144134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Country</a:t>
            </a:r>
            <a:r>
              <a:rPr lang="en-US" baseline="0"/>
              <a:t> vs </a:t>
            </a:r>
            <a:r>
              <a:rPr lang="en-US"/>
              <a:t>No_of_customers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278036268193743E-2"/>
          <c:y val="0.16878306878306878"/>
          <c:w val="0.94294544858029106"/>
          <c:h val="0.52413789185442727"/>
        </c:manualLayout>
      </c:layout>
      <c:barChart>
        <c:barDir val="col"/>
        <c:grouping val="stacked"/>
        <c:varyColors val="0"/>
        <c:ser>
          <c:idx val="0"/>
          <c:order val="0"/>
          <c:tx>
            <c:strRef>
              <c:f>'country vs no of customers'!$B$1</c:f>
              <c:strCache>
                <c:ptCount val="1"/>
                <c:pt idx="0">
                  <c:v>No_of_customers</c:v>
                </c:pt>
              </c:strCache>
            </c:strRef>
          </c:tx>
          <c:spPr>
            <a:solidFill>
              <a:schemeClr val="accent1"/>
            </a:solidFill>
            <a:ln>
              <a:noFill/>
            </a:ln>
            <a:effectLst/>
          </c:spPr>
          <c:invertIfNegative val="0"/>
          <c:dLbls>
            <c:dLbl>
              <c:idx val="0"/>
              <c:layout>
                <c:manualLayout>
                  <c:x val="0"/>
                  <c:y val="-0.293410293410293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B29-4386-B9BC-4051DF7E13BA}"/>
                </c:ext>
              </c:extLst>
            </c:dLbl>
            <c:dLbl>
              <c:idx val="1"/>
              <c:layout>
                <c:manualLayout>
                  <c:x val="0"/>
                  <c:y val="-0.1972101972101972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B29-4386-B9BC-4051DF7E13BA}"/>
                </c:ext>
              </c:extLst>
            </c:dLbl>
            <c:dLbl>
              <c:idx val="2"/>
              <c:layout>
                <c:manualLayout>
                  <c:x val="0"/>
                  <c:y val="-0.1346801346801346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B29-4386-B9BC-4051DF7E13BA}"/>
                </c:ext>
              </c:extLst>
            </c:dLbl>
            <c:dLbl>
              <c:idx val="3"/>
              <c:layout>
                <c:manualLayout>
                  <c:x val="2.3674242424242642E-3"/>
                  <c:y val="-0.1346801346801346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B29-4386-B9BC-4051DF7E13BA}"/>
                </c:ext>
              </c:extLst>
            </c:dLbl>
            <c:dLbl>
              <c:idx val="4"/>
              <c:layout>
                <c:manualLayout>
                  <c:x val="-2.1701138195488625E-17"/>
                  <c:y val="-0.1154401154401155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29-4386-B9BC-4051DF7E13BA}"/>
                </c:ext>
              </c:extLst>
            </c:dLbl>
            <c:dLbl>
              <c:idx val="5"/>
              <c:layout>
                <c:manualLayout>
                  <c:x val="0"/>
                  <c:y val="-9.139009139009139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B29-4386-B9BC-4051DF7E13BA}"/>
                </c:ext>
              </c:extLst>
            </c:dLbl>
            <c:dLbl>
              <c:idx val="6"/>
              <c:layout>
                <c:manualLayout>
                  <c:x val="0"/>
                  <c:y val="-8.177008177008185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CB29-4386-B9BC-4051DF7E13BA}"/>
                </c:ext>
              </c:extLst>
            </c:dLbl>
            <c:dLbl>
              <c:idx val="7"/>
              <c:layout>
                <c:manualLayout>
                  <c:x val="0"/>
                  <c:y val="-7.696007696007704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B29-4386-B9BC-4051DF7E13BA}"/>
                </c:ext>
              </c:extLst>
            </c:dLbl>
            <c:dLbl>
              <c:idx val="8"/>
              <c:layout>
                <c:manualLayout>
                  <c:x val="0"/>
                  <c:y val="-7.215007215007214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CB29-4386-B9BC-4051DF7E13BA}"/>
                </c:ext>
              </c:extLst>
            </c:dLbl>
            <c:dLbl>
              <c:idx val="9"/>
              <c:layout>
                <c:manualLayout>
                  <c:x val="4.3402276390977249E-17"/>
                  <c:y val="-7.215007215007224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B29-4386-B9BC-4051DF7E13BA}"/>
                </c:ext>
              </c:extLst>
            </c:dLbl>
            <c:dLbl>
              <c:idx val="10"/>
              <c:layout>
                <c:manualLayout>
                  <c:x val="0"/>
                  <c:y val="-6.734006734006742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CB29-4386-B9BC-4051DF7E13BA}"/>
                </c:ext>
              </c:extLst>
            </c:dLbl>
            <c:dLbl>
              <c:idx val="11"/>
              <c:layout>
                <c:manualLayout>
                  <c:x val="-2.3674242424242425E-3"/>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B29-4386-B9BC-4051DF7E13BA}"/>
                </c:ext>
              </c:extLst>
            </c:dLbl>
            <c:dLbl>
              <c:idx val="12"/>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CB29-4386-B9BC-4051DF7E13BA}"/>
                </c:ext>
              </c:extLst>
            </c:dLbl>
            <c:dLbl>
              <c:idx val="13"/>
              <c:layout>
                <c:manualLayout>
                  <c:x val="-2.3674242424242425E-3"/>
                  <c:y val="-6.253006253006261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B29-4386-B9BC-4051DF7E13BA}"/>
                </c:ext>
              </c:extLst>
            </c:dLbl>
            <c:dLbl>
              <c:idx val="14"/>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CB29-4386-B9BC-4051DF7E13BA}"/>
                </c:ext>
              </c:extLst>
            </c:dLbl>
            <c:dLbl>
              <c:idx val="15"/>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B29-4386-B9BC-4051DF7E13BA}"/>
                </c:ext>
              </c:extLst>
            </c:dLbl>
            <c:dLbl>
              <c:idx val="16"/>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CB29-4386-B9BC-4051DF7E13BA}"/>
                </c:ext>
              </c:extLst>
            </c:dLbl>
            <c:dLbl>
              <c:idx val="17"/>
              <c:layout>
                <c:manualLayout>
                  <c:x val="-8.6804552781954499E-17"/>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B29-4386-B9BC-4051DF7E13BA}"/>
                </c:ext>
              </c:extLst>
            </c:dLbl>
            <c:dLbl>
              <c:idx val="18"/>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CB29-4386-B9BC-4051DF7E13BA}"/>
                </c:ext>
              </c:extLst>
            </c:dLbl>
            <c:dLbl>
              <c:idx val="19"/>
              <c:layout>
                <c:manualLayout>
                  <c:x val="-8.6804552781954499E-17"/>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CB29-4386-B9BC-4051DF7E13BA}"/>
                </c:ext>
              </c:extLst>
            </c:dLbl>
            <c:dLbl>
              <c:idx val="20"/>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CB29-4386-B9BC-4051DF7E13BA}"/>
                </c:ext>
              </c:extLst>
            </c:dLbl>
            <c:dLbl>
              <c:idx val="21"/>
              <c:layout>
                <c:manualLayout>
                  <c:x val="0"/>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CB29-4386-B9BC-4051DF7E13BA}"/>
                </c:ext>
              </c:extLst>
            </c:dLbl>
            <c:dLbl>
              <c:idx val="22"/>
              <c:layout>
                <c:manualLayout>
                  <c:x val="-1.73609105563909E-16"/>
                  <c:y val="-5.77200577200578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CB29-4386-B9BC-4051DF7E13BA}"/>
                </c:ext>
              </c:extLst>
            </c:dLbl>
            <c:dLbl>
              <c:idx val="23"/>
              <c:layout>
                <c:manualLayout>
                  <c:x val="0"/>
                  <c:y val="-6.253006253006261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CB29-4386-B9BC-4051DF7E13B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 vs no of customers'!$A$2:$A$25</c:f>
              <c:strCache>
                <c:ptCount val="24"/>
                <c:pt idx="0">
                  <c:v>USA</c:v>
                </c:pt>
                <c:pt idx="1">
                  <c:v>Canada</c:v>
                </c:pt>
                <c:pt idx="2">
                  <c:v>Brazil</c:v>
                </c:pt>
                <c:pt idx="3">
                  <c:v>France</c:v>
                </c:pt>
                <c:pt idx="4">
                  <c:v>Germany</c:v>
                </c:pt>
                <c:pt idx="5">
                  <c:v>United Kingdom</c:v>
                </c:pt>
                <c:pt idx="6">
                  <c:v>Czech Republic</c:v>
                </c:pt>
                <c:pt idx="7">
                  <c:v>India</c:v>
                </c:pt>
                <c:pt idx="8">
                  <c:v>Portugal</c:v>
                </c:pt>
                <c:pt idx="9">
                  <c:v>Argentina</c:v>
                </c:pt>
                <c:pt idx="10">
                  <c:v>Australia</c:v>
                </c:pt>
                <c:pt idx="11">
                  <c:v>Austria</c:v>
                </c:pt>
                <c:pt idx="12">
                  <c:v>Belgium</c:v>
                </c:pt>
                <c:pt idx="13">
                  <c:v>Chile</c:v>
                </c:pt>
                <c:pt idx="14">
                  <c:v>Denmark</c:v>
                </c:pt>
                <c:pt idx="15">
                  <c:v>Finland</c:v>
                </c:pt>
                <c:pt idx="16">
                  <c:v>Hungary</c:v>
                </c:pt>
                <c:pt idx="17">
                  <c:v>Ireland</c:v>
                </c:pt>
                <c:pt idx="18">
                  <c:v>Italy</c:v>
                </c:pt>
                <c:pt idx="19">
                  <c:v>Netherlands</c:v>
                </c:pt>
                <c:pt idx="20">
                  <c:v>Norway</c:v>
                </c:pt>
                <c:pt idx="21">
                  <c:v>Poland</c:v>
                </c:pt>
                <c:pt idx="22">
                  <c:v>Spain</c:v>
                </c:pt>
                <c:pt idx="23">
                  <c:v>Sweden</c:v>
                </c:pt>
              </c:strCache>
            </c:strRef>
          </c:cat>
          <c:val>
            <c:numRef>
              <c:f>'country vs no of customers'!$B$2:$B$25</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18-CB29-4386-B9BC-4051DF7E13BA}"/>
            </c:ext>
          </c:extLst>
        </c:ser>
        <c:dLbls>
          <c:dLblPos val="ctr"/>
          <c:showLegendKey val="0"/>
          <c:showVal val="1"/>
          <c:showCatName val="0"/>
          <c:showSerName val="0"/>
          <c:showPercent val="0"/>
          <c:showBubbleSize val="0"/>
        </c:dLbls>
        <c:gapWidth val="219"/>
        <c:overlap val="100"/>
        <c:axId val="644595295"/>
        <c:axId val="644596255"/>
      </c:barChart>
      <c:catAx>
        <c:axId val="64459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4596255"/>
        <c:crosses val="autoZero"/>
        <c:auto val="1"/>
        <c:lblAlgn val="ctr"/>
        <c:lblOffset val="100"/>
        <c:noMultiLvlLbl val="0"/>
      </c:catAx>
      <c:valAx>
        <c:axId val="644596255"/>
        <c:scaling>
          <c:orientation val="minMax"/>
        </c:scaling>
        <c:delete val="1"/>
        <c:axPos val="l"/>
        <c:numFmt formatCode="General" sourceLinked="1"/>
        <c:majorTickMark val="none"/>
        <c:minorTickMark val="none"/>
        <c:tickLblPos val="nextTo"/>
        <c:crossAx val="644595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Country</a:t>
            </a:r>
            <a:r>
              <a:rPr lang="en-US" baseline="0"/>
              <a:t> vs revenue</a:t>
            </a:r>
            <a:endParaRPr lang="en-US"/>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'country vs no of customers 2'!$I$5</c:f>
              <c:strCache>
                <c:ptCount val="1"/>
                <c:pt idx="0">
                  <c:v>Sum of total_revenue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'country vs no of customers 2'!$H$6:$H$29</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'country vs no of customers 2'!$I$6:$I$29</c:f>
              <c:numCache>
                <c:formatCode>General</c:formatCode>
                <c:ptCount val="24"/>
                <c:pt idx="0">
                  <c:v>39.6</c:v>
                </c:pt>
                <c:pt idx="1">
                  <c:v>81.180000000000007</c:v>
                </c:pt>
                <c:pt idx="2">
                  <c:v>69.3</c:v>
                </c:pt>
                <c:pt idx="3">
                  <c:v>60.39</c:v>
                </c:pt>
                <c:pt idx="4">
                  <c:v>427.68</c:v>
                </c:pt>
                <c:pt idx="5">
                  <c:v>535.59</c:v>
                </c:pt>
                <c:pt idx="6">
                  <c:v>97.02</c:v>
                </c:pt>
                <c:pt idx="7">
                  <c:v>273.24</c:v>
                </c:pt>
                <c:pt idx="8">
                  <c:v>37.619999999999997</c:v>
                </c:pt>
                <c:pt idx="9">
                  <c:v>79.2</c:v>
                </c:pt>
                <c:pt idx="10">
                  <c:v>389.07</c:v>
                </c:pt>
                <c:pt idx="11">
                  <c:v>334.62</c:v>
                </c:pt>
                <c:pt idx="12">
                  <c:v>78.209999999999994</c:v>
                </c:pt>
                <c:pt idx="13">
                  <c:v>183.15</c:v>
                </c:pt>
                <c:pt idx="14">
                  <c:v>114.84</c:v>
                </c:pt>
                <c:pt idx="15">
                  <c:v>50.49</c:v>
                </c:pt>
                <c:pt idx="16">
                  <c:v>65.34</c:v>
                </c:pt>
                <c:pt idx="17">
                  <c:v>72.27</c:v>
                </c:pt>
                <c:pt idx="18">
                  <c:v>76.23</c:v>
                </c:pt>
                <c:pt idx="19">
                  <c:v>185.13</c:v>
                </c:pt>
                <c:pt idx="20">
                  <c:v>98.01</c:v>
                </c:pt>
                <c:pt idx="21">
                  <c:v>75.239999999999995</c:v>
                </c:pt>
                <c:pt idx="22">
                  <c:v>245.52</c:v>
                </c:pt>
                <c:pt idx="23">
                  <c:v>1040.49</c:v>
                </c:pt>
              </c:numCache>
            </c:numRef>
          </c:val>
          <c:extLst>
            <c:ext xmlns:c16="http://schemas.microsoft.com/office/drawing/2014/chart" uri="{C3380CC4-5D6E-409C-BE32-E72D297353CC}">
              <c16:uniqueId val="{00000000-5909-4271-99B4-DD1F3F32D73C}"/>
            </c:ext>
          </c:extLst>
        </c:ser>
        <c:dLbls>
          <c:dLblPos val="outEnd"/>
          <c:showLegendKey val="0"/>
          <c:showVal val="1"/>
          <c:showCatName val="0"/>
          <c:showSerName val="0"/>
          <c:showPercent val="0"/>
          <c:showBubbleSize val="0"/>
        </c:dLbls>
        <c:gapWidth val="444"/>
        <c:overlap val="-90"/>
        <c:axId val="1835123296"/>
        <c:axId val="1835126176"/>
      </c:barChart>
      <c:catAx>
        <c:axId val="1835123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835126176"/>
        <c:crosses val="autoZero"/>
        <c:auto val="1"/>
        <c:lblAlgn val="ctr"/>
        <c:lblOffset val="100"/>
        <c:noMultiLvlLbl val="0"/>
      </c:catAx>
      <c:valAx>
        <c:axId val="1835126176"/>
        <c:scaling>
          <c:orientation val="minMax"/>
        </c:scaling>
        <c:delete val="1"/>
        <c:axPos val="l"/>
        <c:numFmt formatCode="General" sourceLinked="1"/>
        <c:majorTickMark val="none"/>
        <c:minorTickMark val="none"/>
        <c:tickLblPos val="nextTo"/>
        <c:crossAx val="183512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[country vs no of customers 2.csv]country vs no of customers 2!PivotTable4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Country</a:t>
            </a:r>
            <a:r>
              <a:rPr lang="en-US" baseline="0"/>
              <a:t> vs No of invoices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 vs no of customers 2'!$M$30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 vs no of customers 2'!$L$31:$L$56</c:f>
              <c:strCache>
                <c:ptCount val="25"/>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pt idx="24">
                  <c:v>(blank)</c:v>
                </c:pt>
              </c:strCache>
            </c:strRef>
          </c:cat>
          <c:val>
            <c:numRef>
              <c:f>'country vs no of customers 2'!$M$31:$M$56</c:f>
              <c:numCache>
                <c:formatCode>General</c:formatCode>
                <c:ptCount val="25"/>
                <c:pt idx="0">
                  <c:v>5</c:v>
                </c:pt>
                <c:pt idx="1">
                  <c:v>10</c:v>
                </c:pt>
                <c:pt idx="2">
                  <c:v>9</c:v>
                </c:pt>
                <c:pt idx="3">
                  <c:v>7</c:v>
                </c:pt>
                <c:pt idx="4">
                  <c:v>61</c:v>
                </c:pt>
                <c:pt idx="5">
                  <c:v>76</c:v>
                </c:pt>
                <c:pt idx="6">
                  <c:v>13</c:v>
                </c:pt>
                <c:pt idx="7">
                  <c:v>30</c:v>
                </c:pt>
                <c:pt idx="8">
                  <c:v>10</c:v>
                </c:pt>
                <c:pt idx="9">
                  <c:v>11</c:v>
                </c:pt>
                <c:pt idx="10">
                  <c:v>50</c:v>
                </c:pt>
                <c:pt idx="11">
                  <c:v>41</c:v>
                </c:pt>
                <c:pt idx="12">
                  <c:v>10</c:v>
                </c:pt>
                <c:pt idx="13">
                  <c:v>21</c:v>
                </c:pt>
                <c:pt idx="14">
                  <c:v>13</c:v>
                </c:pt>
                <c:pt idx="15">
                  <c:v>9</c:v>
                </c:pt>
                <c:pt idx="16">
                  <c:v>10</c:v>
                </c:pt>
                <c:pt idx="17">
                  <c:v>9</c:v>
                </c:pt>
                <c:pt idx="18">
                  <c:v>10</c:v>
                </c:pt>
                <c:pt idx="19">
                  <c:v>29</c:v>
                </c:pt>
                <c:pt idx="20">
                  <c:v>11</c:v>
                </c:pt>
                <c:pt idx="21">
                  <c:v>10</c:v>
                </c:pt>
                <c:pt idx="22">
                  <c:v>28</c:v>
                </c:pt>
                <c:pt idx="23">
                  <c:v>131</c:v>
                </c:pt>
              </c:numCache>
            </c:numRef>
          </c:val>
          <c:extLst>
            <c:ext xmlns:c16="http://schemas.microsoft.com/office/drawing/2014/chart" uri="{C3380CC4-5D6E-409C-BE32-E72D297353CC}">
              <c16:uniqueId val="{00000000-AD94-49F0-A951-6C8DE3685505}"/>
            </c:ext>
          </c:extLst>
        </c:ser>
        <c:dLbls>
          <c:dLblPos val="outEnd"/>
          <c:showLegendKey val="0"/>
          <c:showVal val="1"/>
          <c:showCatName val="0"/>
          <c:showSerName val="0"/>
          <c:showPercent val="0"/>
          <c:showBubbleSize val="0"/>
        </c:dLbls>
        <c:gapWidth val="219"/>
        <c:overlap val="-27"/>
        <c:axId val="154700288"/>
        <c:axId val="154699808"/>
      </c:barChart>
      <c:catAx>
        <c:axId val="154700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99808"/>
        <c:crosses val="autoZero"/>
        <c:auto val="1"/>
        <c:lblAlgn val="ctr"/>
        <c:lblOffset val="100"/>
        <c:noMultiLvlLbl val="0"/>
      </c:catAx>
      <c:valAx>
        <c:axId val="154699808"/>
        <c:scaling>
          <c:logBase val="10"/>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0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9 tracks by revenue in USA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tracks'!$D$1</c:f>
              <c:strCache>
                <c:ptCount val="1"/>
                <c:pt idx="0">
                  <c:v>track_revenue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tracks'!$A$2:$A$10</c:f>
              <c:strCache>
                <c:ptCount val="9"/>
                <c:pt idx="0">
                  <c:v>War Pigs</c:v>
                </c:pt>
                <c:pt idx="1">
                  <c:v>You Know I'm No Good (feat. Ghostface Killah)</c:v>
                </c:pt>
                <c:pt idx="2">
                  <c:v>Violent Pornography</c:v>
                </c:pt>
                <c:pt idx="3">
                  <c:v>Highway Chile</c:v>
                </c:pt>
                <c:pt idx="4">
                  <c:v>I Looked At You</c:v>
                </c:pt>
                <c:pt idx="5">
                  <c:v>Scentless Apprentice</c:v>
                </c:pt>
                <c:pt idx="6">
                  <c:v>Night Of The Long Knives</c:v>
                </c:pt>
                <c:pt idx="7">
                  <c:v>Evil Woman</c:v>
                </c:pt>
                <c:pt idx="8">
                  <c:v>End Of The Night</c:v>
                </c:pt>
              </c:strCache>
            </c:strRef>
          </c:cat>
          <c:val>
            <c:numRef>
              <c:f>'top tracks'!$D$2:$D$10</c:f>
              <c:numCache>
                <c:formatCode>General</c:formatCode>
                <c:ptCount val="9"/>
                <c:pt idx="0">
                  <c:v>5.94</c:v>
                </c:pt>
                <c:pt idx="1">
                  <c:v>4.95</c:v>
                </c:pt>
                <c:pt idx="2">
                  <c:v>3.96</c:v>
                </c:pt>
                <c:pt idx="3">
                  <c:v>3.96</c:v>
                </c:pt>
                <c:pt idx="4">
                  <c:v>3.96</c:v>
                </c:pt>
                <c:pt idx="5">
                  <c:v>3.96</c:v>
                </c:pt>
                <c:pt idx="6">
                  <c:v>3.96</c:v>
                </c:pt>
                <c:pt idx="7">
                  <c:v>3.96</c:v>
                </c:pt>
                <c:pt idx="8">
                  <c:v>3.96</c:v>
                </c:pt>
              </c:numCache>
            </c:numRef>
          </c:val>
          <c:extLst>
            <c:ext xmlns:c16="http://schemas.microsoft.com/office/drawing/2014/chart" uri="{C3380CC4-5D6E-409C-BE32-E72D297353CC}">
              <c16:uniqueId val="{00000000-66F4-452C-83FE-C3083CBEEB5F}"/>
            </c:ext>
          </c:extLst>
        </c:ser>
        <c:dLbls>
          <c:dLblPos val="outEnd"/>
          <c:showLegendKey val="0"/>
          <c:showVal val="1"/>
          <c:showCatName val="0"/>
          <c:showSerName val="0"/>
          <c:showPercent val="0"/>
          <c:showBubbleSize val="0"/>
        </c:dLbls>
        <c:gapWidth val="219"/>
        <c:overlap val="-27"/>
        <c:axId val="1169028336"/>
        <c:axId val="1169012016"/>
      </c:barChart>
      <c:catAx>
        <c:axId val="116902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9012016"/>
        <c:crosses val="autoZero"/>
        <c:auto val="1"/>
        <c:lblAlgn val="ctr"/>
        <c:lblOffset val="100"/>
        <c:noMultiLvlLbl val="0"/>
      </c:catAx>
      <c:valAx>
        <c:axId val="1169012016"/>
        <c:scaling>
          <c:orientation val="minMax"/>
        </c:scaling>
        <c:delete val="1"/>
        <c:axPos val="l"/>
        <c:numFmt formatCode="General" sourceLinked="1"/>
        <c:majorTickMark val="none"/>
        <c:minorTickMark val="none"/>
        <c:tickLblPos val="nextTo"/>
        <c:crossAx val="1169028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artist by revenue in USA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'top artists'!$C$1</c:f>
              <c:strCache>
                <c:ptCount val="1"/>
                <c:pt idx="0">
                  <c:v>track_revenue</c:v>
                </c:pt>
              </c:strCache>
            </c:strRef>
          </c:tx>
          <c:spPr>
            <a:solidFill>
              <a:schemeClr val="accent1"/>
            </a:solidFill>
            <a:ln>
              <a:noFill/>
            </a:ln>
            <a:effectLst/>
          </c:spPr>
          <c:invertIfNegative val="0"/>
          <c:dLbls>
            <c:dLbl>
              <c:idx val="0"/>
              <c:layout>
                <c:manualLayout>
                  <c:x val="-2.7777777777777779E-3"/>
                  <c:y val="-0.3438298337707786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A5-414C-B8E4-73E47E1D9590}"/>
                </c:ext>
              </c:extLst>
            </c:dLbl>
            <c:dLbl>
              <c:idx val="1"/>
              <c:layout>
                <c:manualLayout>
                  <c:x val="-2.5462668816039986E-17"/>
                  <c:y val="-0.2937051618547681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A5-414C-B8E4-73E47E1D9590}"/>
                </c:ext>
              </c:extLst>
            </c:dLbl>
            <c:dLbl>
              <c:idx val="2"/>
              <c:layout>
                <c:manualLayout>
                  <c:x val="2.7777777777777267E-3"/>
                  <c:y val="-0.2800834791484397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FA5-414C-B8E4-73E47E1D9590}"/>
                </c:ext>
              </c:extLst>
            </c:dLbl>
            <c:dLbl>
              <c:idx val="3"/>
              <c:layout>
                <c:manualLayout>
                  <c:x val="-5.0925337632079971E-17"/>
                  <c:y val="-0.2596504082822980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FA5-414C-B8E4-73E47E1D9590}"/>
                </c:ext>
              </c:extLst>
            </c:dLbl>
            <c:dLbl>
              <c:idx val="4"/>
              <c:layout>
                <c:manualLayout>
                  <c:x val="0"/>
                  <c:y val="-0.2411318897637795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FA5-414C-B8E4-73E47E1D9590}"/>
                </c:ext>
              </c:extLst>
            </c:dLbl>
            <c:dLbl>
              <c:idx val="5"/>
              <c:layout>
                <c:manualLayout>
                  <c:x val="-2.7777777777777779E-3"/>
                  <c:y val="-0.2528397491980169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FA5-414C-B8E4-73E47E1D9590}"/>
                </c:ext>
              </c:extLst>
            </c:dLbl>
            <c:dLbl>
              <c:idx val="6"/>
              <c:layout>
                <c:manualLayout>
                  <c:x val="-1.0185067526415994E-16"/>
                  <c:y val="-0.239217701953922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FA5-414C-B8E4-73E47E1D9590}"/>
                </c:ext>
              </c:extLst>
            </c:dLbl>
            <c:dLbl>
              <c:idx val="7"/>
              <c:layout>
                <c:manualLayout>
                  <c:x val="0"/>
                  <c:y val="-0.2253288130650335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FA5-414C-B8E4-73E47E1D9590}"/>
                </c:ext>
              </c:extLst>
            </c:dLbl>
            <c:dLbl>
              <c:idx val="8"/>
              <c:layout>
                <c:manualLayout>
                  <c:x val="0"/>
                  <c:y val="-0.2324070428696412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FA5-414C-B8E4-73E47E1D9590}"/>
                </c:ext>
              </c:extLst>
            </c:dLbl>
            <c:dLbl>
              <c:idx val="9"/>
              <c:layout>
                <c:manualLayout>
                  <c:x val="-8.3333333333334356E-3"/>
                  <c:y val="-0.2302256488772236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FA5-414C-B8E4-73E47E1D959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artists'!$A$2:$A$11</c:f>
              <c:strCache>
                <c:ptCount val="10"/>
                <c:pt idx="0">
                  <c:v>Van Halen</c:v>
                </c:pt>
                <c:pt idx="1">
                  <c:v>The Rolling Stones</c:v>
                </c:pt>
                <c:pt idx="2">
                  <c:v>Nirvana</c:v>
                </c:pt>
                <c:pt idx="3">
                  <c:v>R.E.M.</c:v>
                </c:pt>
                <c:pt idx="4">
                  <c:v>Green Day</c:v>
                </c:pt>
                <c:pt idx="5">
                  <c:v>Eric Clapton</c:v>
                </c:pt>
                <c:pt idx="6">
                  <c:v>Pearl Jam</c:v>
                </c:pt>
                <c:pt idx="7">
                  <c:v>AC/DC</c:v>
                </c:pt>
                <c:pt idx="8">
                  <c:v>Jimi Hendrix</c:v>
                </c:pt>
                <c:pt idx="9">
                  <c:v>The Doors</c:v>
                </c:pt>
              </c:strCache>
            </c:strRef>
          </c:cat>
          <c:val>
            <c:numRef>
              <c:f>'top artists'!$C$2:$C$11</c:f>
              <c:numCache>
                <c:formatCode>General</c:formatCode>
                <c:ptCount val="10"/>
                <c:pt idx="0">
                  <c:v>42.57</c:v>
                </c:pt>
                <c:pt idx="1">
                  <c:v>36.630000000000003</c:v>
                </c:pt>
                <c:pt idx="2">
                  <c:v>34.65</c:v>
                </c:pt>
                <c:pt idx="3">
                  <c:v>31.68</c:v>
                </c:pt>
                <c:pt idx="4">
                  <c:v>31.68</c:v>
                </c:pt>
                <c:pt idx="5">
                  <c:v>30.69</c:v>
                </c:pt>
                <c:pt idx="6">
                  <c:v>28.71</c:v>
                </c:pt>
                <c:pt idx="7">
                  <c:v>28.71</c:v>
                </c:pt>
                <c:pt idx="8">
                  <c:v>27.72</c:v>
                </c:pt>
                <c:pt idx="9">
                  <c:v>26.73</c:v>
                </c:pt>
              </c:numCache>
            </c:numRef>
          </c:val>
          <c:extLst>
            <c:ext xmlns:c16="http://schemas.microsoft.com/office/drawing/2014/chart" uri="{C3380CC4-5D6E-409C-BE32-E72D297353CC}">
              <c16:uniqueId val="{0000000A-7FA5-414C-B8E4-73E47E1D9590}"/>
            </c:ext>
          </c:extLst>
        </c:ser>
        <c:dLbls>
          <c:dLblPos val="ctr"/>
          <c:showLegendKey val="0"/>
          <c:showVal val="1"/>
          <c:showCatName val="0"/>
          <c:showSerName val="0"/>
          <c:showPercent val="0"/>
          <c:showBubbleSize val="0"/>
        </c:dLbls>
        <c:gapWidth val="150"/>
        <c:overlap val="100"/>
        <c:axId val="1680461695"/>
        <c:axId val="1680462175"/>
      </c:barChart>
      <c:catAx>
        <c:axId val="168046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0462175"/>
        <c:crosses val="autoZero"/>
        <c:auto val="1"/>
        <c:lblAlgn val="ctr"/>
        <c:lblOffset val="100"/>
        <c:noMultiLvlLbl val="0"/>
      </c:catAx>
      <c:valAx>
        <c:axId val="1680462175"/>
        <c:scaling>
          <c:orientation val="minMax"/>
        </c:scaling>
        <c:delete val="1"/>
        <c:axPos val="l"/>
        <c:numFmt formatCode="General" sourceLinked="1"/>
        <c:majorTickMark val="none"/>
        <c:minorTickMark val="none"/>
        <c:tickLblPos val="nextTo"/>
        <c:crossAx val="1680461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genre vs revenue_percentage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'Genre vs revenue percenatge'!$B$1</c:f>
              <c:strCache>
                <c:ptCount val="1"/>
                <c:pt idx="0">
                  <c:v>revenue_percentage</c:v>
                </c:pt>
              </c:strCache>
            </c:strRef>
          </c:tx>
          <c:dPt>
            <c:idx val="0"/>
            <c:bubble3D val="0"/>
            <c:spPr>
              <a:solidFill>
                <a:schemeClr val="accent1"/>
              </a:solidFill>
              <a:ln>
                <a:noFill/>
              </a:ln>
              <a:effectLst/>
            </c:spPr>
            <c:extLst>
              <c:ext xmlns:c16="http://schemas.microsoft.com/office/drawing/2014/chart" uri="{C3380CC4-5D6E-409C-BE32-E72D297353CC}">
                <c16:uniqueId val="{00000001-AFD5-4B5E-8935-C6DDC828F6C2}"/>
              </c:ext>
            </c:extLst>
          </c:dPt>
          <c:dPt>
            <c:idx val="1"/>
            <c:bubble3D val="0"/>
            <c:spPr>
              <a:solidFill>
                <a:schemeClr val="accent2"/>
              </a:solidFill>
              <a:ln>
                <a:noFill/>
              </a:ln>
              <a:effectLst/>
            </c:spPr>
            <c:extLst>
              <c:ext xmlns:c16="http://schemas.microsoft.com/office/drawing/2014/chart" uri="{C3380CC4-5D6E-409C-BE32-E72D297353CC}">
                <c16:uniqueId val="{00000003-AFD5-4B5E-8935-C6DDC828F6C2}"/>
              </c:ext>
            </c:extLst>
          </c:dPt>
          <c:dPt>
            <c:idx val="2"/>
            <c:bubble3D val="0"/>
            <c:spPr>
              <a:solidFill>
                <a:schemeClr val="accent3"/>
              </a:solidFill>
              <a:ln>
                <a:noFill/>
              </a:ln>
              <a:effectLst/>
            </c:spPr>
            <c:extLst>
              <c:ext xmlns:c16="http://schemas.microsoft.com/office/drawing/2014/chart" uri="{C3380CC4-5D6E-409C-BE32-E72D297353CC}">
                <c16:uniqueId val="{00000005-AFD5-4B5E-8935-C6DDC828F6C2}"/>
              </c:ext>
            </c:extLst>
          </c:dPt>
          <c:dPt>
            <c:idx val="3"/>
            <c:bubble3D val="0"/>
            <c:spPr>
              <a:solidFill>
                <a:schemeClr val="accent4"/>
              </a:solidFill>
              <a:ln>
                <a:noFill/>
              </a:ln>
              <a:effectLst/>
            </c:spPr>
            <c:extLst>
              <c:ext xmlns:c16="http://schemas.microsoft.com/office/drawing/2014/chart" uri="{C3380CC4-5D6E-409C-BE32-E72D297353CC}">
                <c16:uniqueId val="{00000007-AFD5-4B5E-8935-C6DDC828F6C2}"/>
              </c:ext>
            </c:extLst>
          </c:dPt>
          <c:dPt>
            <c:idx val="4"/>
            <c:bubble3D val="0"/>
            <c:spPr>
              <a:solidFill>
                <a:schemeClr val="accent5"/>
              </a:solidFill>
              <a:ln>
                <a:noFill/>
              </a:ln>
              <a:effectLst/>
            </c:spPr>
            <c:extLst>
              <c:ext xmlns:c16="http://schemas.microsoft.com/office/drawing/2014/chart" uri="{C3380CC4-5D6E-409C-BE32-E72D297353CC}">
                <c16:uniqueId val="{00000009-AFD5-4B5E-8935-C6DDC828F6C2}"/>
              </c:ext>
            </c:extLst>
          </c:dPt>
          <c:dPt>
            <c:idx val="5"/>
            <c:bubble3D val="0"/>
            <c:spPr>
              <a:solidFill>
                <a:schemeClr val="accent6"/>
              </a:solidFill>
              <a:ln>
                <a:noFill/>
              </a:ln>
              <a:effectLst/>
            </c:spPr>
            <c:extLst>
              <c:ext xmlns:c16="http://schemas.microsoft.com/office/drawing/2014/chart" uri="{C3380CC4-5D6E-409C-BE32-E72D297353CC}">
                <c16:uniqueId val="{0000000B-AFD5-4B5E-8935-C6DDC828F6C2}"/>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AFD5-4B5E-8935-C6DDC828F6C2}"/>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AFD5-4B5E-8935-C6DDC828F6C2}"/>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AFD5-4B5E-8935-C6DDC828F6C2}"/>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AFD5-4B5E-8935-C6DDC828F6C2}"/>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AFD5-4B5E-8935-C6DDC828F6C2}"/>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AFD5-4B5E-8935-C6DDC828F6C2}"/>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AFD5-4B5E-8935-C6DDC828F6C2}"/>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AFD5-4B5E-8935-C6DDC828F6C2}"/>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AFD5-4B5E-8935-C6DDC828F6C2}"/>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AFD5-4B5E-8935-C6DDC828F6C2}"/>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AFD5-4B5E-8935-C6DDC828F6C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'Genre vs revenue percenatge'!$A$2:$A$18</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'Genre vs revenue percenatge'!$B$2:$B$18</c:f>
              <c:numCache>
                <c:formatCode>General</c:formatCode>
                <c:ptCount val="17"/>
                <c:pt idx="0">
                  <c:v>53.377735000000001</c:v>
                </c:pt>
                <c:pt idx="1">
                  <c:v>12.369172000000001</c:v>
                </c:pt>
                <c:pt idx="2">
                  <c:v>11.798287</c:v>
                </c:pt>
                <c:pt idx="3">
                  <c:v>5.0428160000000002</c:v>
                </c:pt>
                <c:pt idx="4">
                  <c:v>3.4253089999999999</c:v>
                </c:pt>
                <c:pt idx="5">
                  <c:v>3.3301620000000001</c:v>
                </c:pt>
                <c:pt idx="6">
                  <c:v>2.093245</c:v>
                </c:pt>
                <c:pt idx="7">
                  <c:v>2.093245</c:v>
                </c:pt>
                <c:pt idx="8">
                  <c:v>1.9029499999999999</c:v>
                </c:pt>
                <c:pt idx="9">
                  <c:v>1.3320650000000001</c:v>
                </c:pt>
                <c:pt idx="10">
                  <c:v>1.236917</c:v>
                </c:pt>
                <c:pt idx="11">
                  <c:v>0.57088499999999998</c:v>
                </c:pt>
                <c:pt idx="12">
                  <c:v>0.47573700000000002</c:v>
                </c:pt>
                <c:pt idx="13">
                  <c:v>0.38058999999999998</c:v>
                </c:pt>
                <c:pt idx="14">
                  <c:v>0.28544199999999997</c:v>
                </c:pt>
                <c:pt idx="15">
                  <c:v>0.19029499999999999</c:v>
                </c:pt>
                <c:pt idx="16">
                  <c:v>9.5146999999999995E-2</c:v>
                </c:pt>
              </c:numCache>
            </c:numRef>
          </c:val>
          <c:extLst>
            <c:ext xmlns:c16="http://schemas.microsoft.com/office/drawing/2014/chart" uri="{C3380CC4-5D6E-409C-BE32-E72D297353CC}">
              <c16:uniqueId val="{00000022-AFD5-4B5E-8935-C6DDC828F6C2}"/>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Genre</a:t>
            </a:r>
            <a:r>
              <a:rPr lang="en-US" baseline="0"/>
              <a:t> vs Revenue in USA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'Genre vs revenue'!$B$1</c:f>
              <c:strCache>
                <c:ptCount val="1"/>
                <c:pt idx="0">
                  <c:v>genre_revenue</c:v>
                </c:pt>
              </c:strCache>
            </c:strRef>
          </c:tx>
          <c:spPr>
            <a:solidFill>
              <a:schemeClr val="accent1"/>
            </a:solidFill>
            <a:ln>
              <a:noFill/>
            </a:ln>
            <a:effectLst/>
          </c:spPr>
          <c:invertIfNegative val="0"/>
          <c:dLbls>
            <c:dLbl>
              <c:idx val="16"/>
              <c:layout>
                <c:manualLayout>
                  <c:x val="-3.5575679172056922E-3"/>
                  <c:y val="0.1004307926358559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BAB-453C-8ECD-90D8FBD9EB2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 vs revenue'!$A$2:$A$18</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'Genre vs revenue'!$B$2:$B$18</c:f>
              <c:numCache>
                <c:formatCode>General</c:formatCode>
                <c:ptCount val="17"/>
                <c:pt idx="0">
                  <c:v>555.39</c:v>
                </c:pt>
                <c:pt idx="1">
                  <c:v>128.69999999999999</c:v>
                </c:pt>
                <c:pt idx="2">
                  <c:v>122.76</c:v>
                </c:pt>
                <c:pt idx="3">
                  <c:v>52.47</c:v>
                </c:pt>
                <c:pt idx="4">
                  <c:v>35.64</c:v>
                </c:pt>
                <c:pt idx="5">
                  <c:v>34.65</c:v>
                </c:pt>
                <c:pt idx="6">
                  <c:v>21.78</c:v>
                </c:pt>
                <c:pt idx="7">
                  <c:v>21.78</c:v>
                </c:pt>
                <c:pt idx="8">
                  <c:v>19.8</c:v>
                </c:pt>
                <c:pt idx="9">
                  <c:v>13.86</c:v>
                </c:pt>
                <c:pt idx="10">
                  <c:v>12.87</c:v>
                </c:pt>
                <c:pt idx="11">
                  <c:v>5.94</c:v>
                </c:pt>
                <c:pt idx="12">
                  <c:v>4.95</c:v>
                </c:pt>
                <c:pt idx="13">
                  <c:v>3.96</c:v>
                </c:pt>
                <c:pt idx="14">
                  <c:v>2.97</c:v>
                </c:pt>
                <c:pt idx="15">
                  <c:v>1.98</c:v>
                </c:pt>
                <c:pt idx="16">
                  <c:v>0.99</c:v>
                </c:pt>
              </c:numCache>
            </c:numRef>
          </c:val>
          <c:extLst>
            <c:ext xmlns:c16="http://schemas.microsoft.com/office/drawing/2014/chart" uri="{C3380CC4-5D6E-409C-BE32-E72D297353CC}">
              <c16:uniqueId val="{00000001-8BAB-453C-8ECD-90D8FBD9EB2E}"/>
            </c:ext>
          </c:extLst>
        </c:ser>
        <c:dLbls>
          <c:dLblPos val="outEnd"/>
          <c:showLegendKey val="0"/>
          <c:showVal val="1"/>
          <c:showCatName val="0"/>
          <c:showSerName val="0"/>
          <c:showPercent val="0"/>
          <c:showBubbleSize val="0"/>
        </c:dLbls>
        <c:gapWidth val="182"/>
        <c:axId val="144133408"/>
        <c:axId val="144130528"/>
      </c:barChart>
      <c:catAx>
        <c:axId val="14413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30528"/>
        <c:crosses val="autoZero"/>
        <c:auto val="1"/>
        <c:lblAlgn val="ctr"/>
        <c:lblOffset val="100"/>
        <c:noMultiLvlLbl val="0"/>
      </c:catAx>
      <c:valAx>
        <c:axId val="144130528"/>
        <c:scaling>
          <c:logBase val="10"/>
          <c:orientation val="minMax"/>
        </c:scaling>
        <c:delete val="1"/>
        <c:axPos val="l"/>
        <c:numFmt formatCode="General" sourceLinked="1"/>
        <c:majorTickMark val="none"/>
        <c:minorTickMark val="none"/>
        <c:tickLblPos val="nextTo"/>
        <c:crossAx val="144133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39469041779626E-2"/>
          <c:y val="0.13838869354174069"/>
          <c:w val="0.62818778438402967"/>
          <c:h val="0.7898639086434478"/>
        </c:manualLayout>
      </c:layout>
      <c:pieChart>
        <c:varyColors val="1"/>
        <c:ser>
          <c:idx val="0"/>
          <c:order val="0"/>
          <c:tx>
            <c:strRef>
              <c:f>'genre country'!$B$1</c:f>
              <c:strCache>
                <c:ptCount val="1"/>
                <c:pt idx="0">
                  <c:v>Top_3_countries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0F-4FEC-BA9F-4F48681E2E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0F-4FEC-BA9F-4F48681E2E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0F-4FEC-BA9F-4F48681E2E7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0F-4FEC-BA9F-4F48681E2E7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0F-4FEC-BA9F-4F48681E2E7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0F-4FEC-BA9F-4F48681E2E7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0F-4FEC-BA9F-4F48681E2E7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0F-4FEC-BA9F-4F48681E2E75}"/>
              </c:ext>
            </c:extLst>
          </c:dPt>
          <c:dLbls>
            <c:spPr>
              <a:solidFill>
                <a:schemeClr val="bg1"/>
              </a:solid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'genre country'!$A$2:$A$9</c:f>
              <c:strCache>
                <c:ptCount val="8"/>
                <c:pt idx="0">
                  <c:v>Alternative &amp; Punk</c:v>
                </c:pt>
                <c:pt idx="1">
                  <c:v>Rock</c:v>
                </c:pt>
                <c:pt idx="2">
                  <c:v>Blues</c:v>
                </c:pt>
                <c:pt idx="3">
                  <c:v>Metal</c:v>
                </c:pt>
                <c:pt idx="4">
                  <c:v>Jazz</c:v>
                </c:pt>
                <c:pt idx="5">
                  <c:v>Easy Listening</c:v>
                </c:pt>
                <c:pt idx="6">
                  <c:v>Latin</c:v>
                </c:pt>
                <c:pt idx="7">
                  <c:v>R&amp;B/Soul</c:v>
                </c:pt>
              </c:strCache>
            </c:strRef>
          </c:cat>
          <c:val>
            <c:numRef>
              <c:f>'genre country'!$B$2:$B$9</c:f>
              <c:numCache>
                <c:formatCode>General</c:formatCode>
                <c:ptCount val="8"/>
                <c:pt idx="0">
                  <c:v>18</c:v>
                </c:pt>
                <c:pt idx="1">
                  <c:v>23</c:v>
                </c:pt>
                <c:pt idx="2">
                  <c:v>2</c:v>
                </c:pt>
                <c:pt idx="3">
                  <c:v>20</c:v>
                </c:pt>
                <c:pt idx="4">
                  <c:v>3</c:v>
                </c:pt>
                <c:pt idx="5">
                  <c:v>1</c:v>
                </c:pt>
                <c:pt idx="6">
                  <c:v>1</c:v>
                </c:pt>
                <c:pt idx="7">
                  <c:v>1</c:v>
                </c:pt>
              </c:numCache>
            </c:numRef>
          </c:val>
          <c:extLst>
            <c:ext xmlns:c16="http://schemas.microsoft.com/office/drawing/2014/chart" uri="{C3380CC4-5D6E-409C-BE32-E72D297353CC}">
              <c16:uniqueId val="{00000010-990F-4FEC-BA9F-4F48681E2E75}"/>
            </c:ext>
          </c:extLst>
        </c:ser>
        <c:dLbls>
          <c:showLegendKey val="0"/>
          <c:showVal val="1"/>
          <c:showCatName val="0"/>
          <c:showSerName val="0"/>
          <c:showPercent val="0"/>
          <c:showBubbleSize val="0"/>
          <c:showLeaderLines val="1"/>
        </c:dLbls>
        <c:firstSliceAng val="0"/>
      </c:pieChart>
      <c:spPr>
        <a:noFill/>
        <a:ln>
          <a:noFill/>
        </a:ln>
        <a:effectLst/>
      </c:spPr>
    </c:plotArea>
    <c:legend>
      <c:legendPos val="t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CB2A7-8C23-4D1F-95ED-F1E01BCA10EE}"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IN"/>
        </a:p>
      </dgm:t>
    </dgm:pt>
    <dgm:pt modelId="{9EF990EA-7E93-4955-9810-687483B7D75B}">
      <dgm:prSet custT="1"/>
      <dgm:spPr/>
      <dgm:t>
        <a:bodyPr/>
        <a:lstStyle/>
        <a:p>
          <a:pPr rtl="0"/>
          <a:r>
            <a:rPr lang="en-IN" sz="1400" dirty="0">
              <a:solidFill>
                <a:schemeClr val="bg1"/>
              </a:solidFill>
            </a:rPr>
            <a:t>Chinook Music store is a leading provider of </a:t>
          </a:r>
          <a:r>
            <a:rPr lang="en-IN" sz="1400" dirty="0" err="1">
              <a:solidFill>
                <a:schemeClr val="bg1"/>
              </a:solidFill>
            </a:rPr>
            <a:t>mmsic</a:t>
          </a:r>
          <a:r>
            <a:rPr lang="en-IN" sz="1400" dirty="0">
              <a:solidFill>
                <a:schemeClr val="bg1"/>
              </a:solidFill>
            </a:rPr>
            <a:t> records with a diverse range of genres and albums.</a:t>
          </a:r>
          <a:endParaRPr lang="en-IN" sz="1400" dirty="0"/>
        </a:p>
      </dgm:t>
    </dgm:pt>
    <dgm:pt modelId="{6277C956-F3FA-47D0-9DDA-1AC21BF06094}" type="parTrans" cxnId="{24E93E95-6760-4ACA-B532-448F056161DD}">
      <dgm:prSet/>
      <dgm:spPr/>
      <dgm:t>
        <a:bodyPr/>
        <a:lstStyle/>
        <a:p>
          <a:endParaRPr lang="en-IN"/>
        </a:p>
      </dgm:t>
    </dgm:pt>
    <dgm:pt modelId="{3492B3D9-0C1C-4911-B64F-35F729FF34A9}" type="sibTrans" cxnId="{24E93E95-6760-4ACA-B532-448F056161DD}">
      <dgm:prSet/>
      <dgm:spPr/>
      <dgm:t>
        <a:bodyPr/>
        <a:lstStyle/>
        <a:p>
          <a:endParaRPr lang="en-IN"/>
        </a:p>
      </dgm:t>
    </dgm:pt>
    <dgm:pt modelId="{09524C3D-6299-4C0A-8945-10C4C8B64F5B}">
      <dgm:prSet custT="1"/>
      <dgm:spPr/>
      <dgm:t>
        <a:bodyPr/>
        <a:lstStyle/>
        <a:p>
          <a:pPr rtl="0"/>
          <a:r>
            <a:rPr lang="en-IN" sz="1400" dirty="0"/>
            <a:t>Chinook</a:t>
          </a:r>
          <a:r>
            <a:rPr lang="en-IN" sz="1400" baseline="0" dirty="0"/>
            <a:t> is committed to customer satisfaction .</a:t>
          </a:r>
          <a:endParaRPr lang="en-IN" sz="1400" dirty="0"/>
        </a:p>
      </dgm:t>
    </dgm:pt>
    <dgm:pt modelId="{5EB02C18-9551-4353-9AD1-1EFCADDCCA24}" type="parTrans" cxnId="{249755E2-290B-4B90-A850-23029A7585D8}">
      <dgm:prSet/>
      <dgm:spPr/>
      <dgm:t>
        <a:bodyPr/>
        <a:lstStyle/>
        <a:p>
          <a:endParaRPr lang="en-IN"/>
        </a:p>
      </dgm:t>
    </dgm:pt>
    <dgm:pt modelId="{7BD47A4B-E3F4-4AEE-AFBF-31EC84103733}" type="sibTrans" cxnId="{249755E2-290B-4B90-A850-23029A7585D8}">
      <dgm:prSet/>
      <dgm:spPr/>
      <dgm:t>
        <a:bodyPr/>
        <a:lstStyle/>
        <a:p>
          <a:endParaRPr lang="en-IN"/>
        </a:p>
      </dgm:t>
    </dgm:pt>
    <dgm:pt modelId="{C297DFBF-81E7-4AC2-B838-841EC572BF19}">
      <dgm:prSet custT="1"/>
      <dgm:spPr/>
      <dgm:t>
        <a:bodyPr/>
        <a:lstStyle/>
        <a:p>
          <a:pPr rtl="0"/>
          <a:r>
            <a:rPr lang="en-US" sz="1400" b="1" i="0" baseline="0" dirty="0"/>
            <a:t>This project explores a</a:t>
          </a:r>
        </a:p>
        <a:p>
          <a:pPr rtl="0"/>
          <a:r>
            <a:rPr lang="en-US" sz="1400" b="1" i="0" baseline="0" dirty="0"/>
            <a:t>Data of Chinook music store</a:t>
          </a:r>
          <a:endParaRPr lang="en-IN" sz="1400" dirty="0"/>
        </a:p>
      </dgm:t>
    </dgm:pt>
    <dgm:pt modelId="{85D005D0-B171-4A53-B350-66360B0C186E}" type="parTrans" cxnId="{7D2332C8-8467-4101-83A3-90DFECDEF42B}">
      <dgm:prSet/>
      <dgm:spPr/>
      <dgm:t>
        <a:bodyPr/>
        <a:lstStyle/>
        <a:p>
          <a:endParaRPr lang="en-IN"/>
        </a:p>
      </dgm:t>
    </dgm:pt>
    <dgm:pt modelId="{7934DEDC-95B2-43A8-8DA6-83F1C373213F}" type="sibTrans" cxnId="{7D2332C8-8467-4101-83A3-90DFECDEF42B}">
      <dgm:prSet/>
      <dgm:spPr/>
      <dgm:t>
        <a:bodyPr/>
        <a:lstStyle/>
        <a:p>
          <a:endParaRPr lang="en-IN"/>
        </a:p>
      </dgm:t>
    </dgm:pt>
    <dgm:pt modelId="{0C4745DA-5AB7-42DD-A793-2C09DBFD3C18}">
      <dgm:prSet custT="1"/>
      <dgm:spPr/>
      <dgm:t>
        <a:bodyPr/>
        <a:lstStyle/>
        <a:p>
          <a:pPr>
            <a:buFont typeface="Arial" panose="020B0604020202020204" pitchFamily="34" charset="0"/>
            <a:buChar char="•"/>
          </a:pPr>
          <a:r>
            <a:rPr lang="en-US" sz="1400" dirty="0">
              <a:solidFill>
                <a:schemeClr val="bg1"/>
              </a:solidFill>
            </a:rPr>
            <a:t>The main objective </a:t>
          </a:r>
          <a:r>
            <a:rPr lang="en-US" sz="1400" b="0" i="0" u="none" dirty="0"/>
            <a:t>is to analyze music record sales data to gain insights and make recommendations for the company's strategy in the physical music market.</a:t>
          </a:r>
          <a:endParaRPr lang="en-US" sz="1400" b="0" dirty="0"/>
        </a:p>
        <a:p>
          <a:pPr>
            <a:buFont typeface="Arial" panose="020B0604020202020204" pitchFamily="34" charset="0"/>
            <a:buChar char="•"/>
          </a:pPr>
          <a:endParaRPr lang="en-IN" sz="1400" dirty="0"/>
        </a:p>
      </dgm:t>
    </dgm:pt>
    <dgm:pt modelId="{25DDFB53-60FF-4197-A640-F176AC723725}" type="parTrans" cxnId="{8359EAE7-846B-4477-9ABD-E084420B9BD7}">
      <dgm:prSet/>
      <dgm:spPr/>
      <dgm:t>
        <a:bodyPr/>
        <a:lstStyle/>
        <a:p>
          <a:endParaRPr lang="en-IN"/>
        </a:p>
      </dgm:t>
    </dgm:pt>
    <dgm:pt modelId="{1E7CA9BE-E84B-4AC1-9BF2-875889E3F9CB}" type="sibTrans" cxnId="{8359EAE7-846B-4477-9ABD-E084420B9BD7}">
      <dgm:prSet/>
      <dgm:spPr/>
      <dgm:t>
        <a:bodyPr/>
        <a:lstStyle/>
        <a:p>
          <a:endParaRPr lang="en-IN"/>
        </a:p>
      </dgm:t>
    </dgm:pt>
    <dgm:pt modelId="{DBEAC687-6AA2-487D-A3DE-7AE92F6117CA}" type="pres">
      <dgm:prSet presAssocID="{6B4CB2A7-8C23-4D1F-95ED-F1E01BCA10EE}" presName="Name0" presStyleCnt="0">
        <dgm:presLayoutVars>
          <dgm:dir/>
          <dgm:resizeHandles val="exact"/>
        </dgm:presLayoutVars>
      </dgm:prSet>
      <dgm:spPr/>
    </dgm:pt>
    <dgm:pt modelId="{5859B587-CA24-4710-88A2-159E1BA1A4E4}" type="pres">
      <dgm:prSet presAssocID="{9EF990EA-7E93-4955-9810-687483B7D75B}" presName="node" presStyleLbl="node1" presStyleIdx="0" presStyleCnt="4">
        <dgm:presLayoutVars>
          <dgm:bulletEnabled val="1"/>
        </dgm:presLayoutVars>
      </dgm:prSet>
      <dgm:spPr/>
    </dgm:pt>
    <dgm:pt modelId="{4A52AB1C-43F5-4D2E-8EA4-F03B209B88A3}" type="pres">
      <dgm:prSet presAssocID="{3492B3D9-0C1C-4911-B64F-35F729FF34A9}" presName="sibTrans" presStyleCnt="0"/>
      <dgm:spPr/>
    </dgm:pt>
    <dgm:pt modelId="{B5EB2330-245B-4EDF-B2A7-D49C8CA52650}" type="pres">
      <dgm:prSet presAssocID="{09524C3D-6299-4C0A-8945-10C4C8B64F5B}" presName="node" presStyleLbl="node1" presStyleIdx="1" presStyleCnt="4">
        <dgm:presLayoutVars>
          <dgm:bulletEnabled val="1"/>
        </dgm:presLayoutVars>
      </dgm:prSet>
      <dgm:spPr/>
    </dgm:pt>
    <dgm:pt modelId="{2523A32F-F610-44AA-AD52-36F0774502A2}" type="pres">
      <dgm:prSet presAssocID="{7BD47A4B-E3F4-4AEE-AFBF-31EC84103733}" presName="sibTrans" presStyleCnt="0"/>
      <dgm:spPr/>
    </dgm:pt>
    <dgm:pt modelId="{DF151FF0-6BDF-438F-8BE5-A974CAF1A566}" type="pres">
      <dgm:prSet presAssocID="{C297DFBF-81E7-4AC2-B838-841EC572BF19}" presName="node" presStyleLbl="node1" presStyleIdx="2" presStyleCnt="4">
        <dgm:presLayoutVars>
          <dgm:bulletEnabled val="1"/>
        </dgm:presLayoutVars>
      </dgm:prSet>
      <dgm:spPr/>
    </dgm:pt>
    <dgm:pt modelId="{B58B866E-E125-4A45-A3A0-191E8918B44B}" type="pres">
      <dgm:prSet presAssocID="{7934DEDC-95B2-43A8-8DA6-83F1C373213F}" presName="sibTrans" presStyleCnt="0"/>
      <dgm:spPr/>
    </dgm:pt>
    <dgm:pt modelId="{0F6AFD63-7272-4D97-A995-1D01E9A46FAD}" type="pres">
      <dgm:prSet presAssocID="{0C4745DA-5AB7-42DD-A793-2C09DBFD3C18}" presName="node" presStyleLbl="node1" presStyleIdx="3" presStyleCnt="4">
        <dgm:presLayoutVars>
          <dgm:bulletEnabled val="1"/>
        </dgm:presLayoutVars>
      </dgm:prSet>
      <dgm:spPr/>
    </dgm:pt>
  </dgm:ptLst>
  <dgm:cxnLst>
    <dgm:cxn modelId="{131BBD2A-007D-432F-83AA-EBACD52CBCC4}" type="presOf" srcId="{C297DFBF-81E7-4AC2-B838-841EC572BF19}" destId="{DF151FF0-6BDF-438F-8BE5-A974CAF1A566}" srcOrd="0" destOrd="0" presId="urn:microsoft.com/office/officeart/2005/8/layout/hList6"/>
    <dgm:cxn modelId="{FB1CA957-673C-4ED6-A7C2-479A125A26CD}" type="presOf" srcId="{9EF990EA-7E93-4955-9810-687483B7D75B}" destId="{5859B587-CA24-4710-88A2-159E1BA1A4E4}" srcOrd="0" destOrd="0" presId="urn:microsoft.com/office/officeart/2005/8/layout/hList6"/>
    <dgm:cxn modelId="{24E93E95-6760-4ACA-B532-448F056161DD}" srcId="{6B4CB2A7-8C23-4D1F-95ED-F1E01BCA10EE}" destId="{9EF990EA-7E93-4955-9810-687483B7D75B}" srcOrd="0" destOrd="0" parTransId="{6277C956-F3FA-47D0-9DDA-1AC21BF06094}" sibTransId="{3492B3D9-0C1C-4911-B64F-35F729FF34A9}"/>
    <dgm:cxn modelId="{D58E12AF-0E53-437E-8F1F-AC395E6FCC8E}" type="presOf" srcId="{0C4745DA-5AB7-42DD-A793-2C09DBFD3C18}" destId="{0F6AFD63-7272-4D97-A995-1D01E9A46FAD}" srcOrd="0" destOrd="0" presId="urn:microsoft.com/office/officeart/2005/8/layout/hList6"/>
    <dgm:cxn modelId="{7D2332C8-8467-4101-83A3-90DFECDEF42B}" srcId="{6B4CB2A7-8C23-4D1F-95ED-F1E01BCA10EE}" destId="{C297DFBF-81E7-4AC2-B838-841EC572BF19}" srcOrd="2" destOrd="0" parTransId="{85D005D0-B171-4A53-B350-66360B0C186E}" sibTransId="{7934DEDC-95B2-43A8-8DA6-83F1C373213F}"/>
    <dgm:cxn modelId="{F80681CE-1E25-4D0F-A12E-B9A531B569F9}" type="presOf" srcId="{6B4CB2A7-8C23-4D1F-95ED-F1E01BCA10EE}" destId="{DBEAC687-6AA2-487D-A3DE-7AE92F6117CA}" srcOrd="0" destOrd="0" presId="urn:microsoft.com/office/officeart/2005/8/layout/hList6"/>
    <dgm:cxn modelId="{249755E2-290B-4B90-A850-23029A7585D8}" srcId="{6B4CB2A7-8C23-4D1F-95ED-F1E01BCA10EE}" destId="{09524C3D-6299-4C0A-8945-10C4C8B64F5B}" srcOrd="1" destOrd="0" parTransId="{5EB02C18-9551-4353-9AD1-1EFCADDCCA24}" sibTransId="{7BD47A4B-E3F4-4AEE-AFBF-31EC84103733}"/>
    <dgm:cxn modelId="{5C1154E7-8BF5-4C98-87A6-FE81188BE435}" type="presOf" srcId="{09524C3D-6299-4C0A-8945-10C4C8B64F5B}" destId="{B5EB2330-245B-4EDF-B2A7-D49C8CA52650}" srcOrd="0" destOrd="0" presId="urn:microsoft.com/office/officeart/2005/8/layout/hList6"/>
    <dgm:cxn modelId="{8359EAE7-846B-4477-9ABD-E084420B9BD7}" srcId="{6B4CB2A7-8C23-4D1F-95ED-F1E01BCA10EE}" destId="{0C4745DA-5AB7-42DD-A793-2C09DBFD3C18}" srcOrd="3" destOrd="0" parTransId="{25DDFB53-60FF-4197-A640-F176AC723725}" sibTransId="{1E7CA9BE-E84B-4AC1-9BF2-875889E3F9CB}"/>
    <dgm:cxn modelId="{FAEBAE13-A548-4706-AD15-8065CF0675DB}" type="presParOf" srcId="{DBEAC687-6AA2-487D-A3DE-7AE92F6117CA}" destId="{5859B587-CA24-4710-88A2-159E1BA1A4E4}" srcOrd="0" destOrd="0" presId="urn:microsoft.com/office/officeart/2005/8/layout/hList6"/>
    <dgm:cxn modelId="{6197632D-1905-418B-927A-181E077EC76F}" type="presParOf" srcId="{DBEAC687-6AA2-487D-A3DE-7AE92F6117CA}" destId="{4A52AB1C-43F5-4D2E-8EA4-F03B209B88A3}" srcOrd="1" destOrd="0" presId="urn:microsoft.com/office/officeart/2005/8/layout/hList6"/>
    <dgm:cxn modelId="{DAF5B338-B517-4F4D-A31A-92D6F5613568}" type="presParOf" srcId="{DBEAC687-6AA2-487D-A3DE-7AE92F6117CA}" destId="{B5EB2330-245B-4EDF-B2A7-D49C8CA52650}" srcOrd="2" destOrd="0" presId="urn:microsoft.com/office/officeart/2005/8/layout/hList6"/>
    <dgm:cxn modelId="{6DB2C035-9F42-48FC-94F0-BB4653B61F50}" type="presParOf" srcId="{DBEAC687-6AA2-487D-A3DE-7AE92F6117CA}" destId="{2523A32F-F610-44AA-AD52-36F0774502A2}" srcOrd="3" destOrd="0" presId="urn:microsoft.com/office/officeart/2005/8/layout/hList6"/>
    <dgm:cxn modelId="{A1F4D931-817C-4916-8776-5214AB1E2925}" type="presParOf" srcId="{DBEAC687-6AA2-487D-A3DE-7AE92F6117CA}" destId="{DF151FF0-6BDF-438F-8BE5-A974CAF1A566}" srcOrd="4" destOrd="0" presId="urn:microsoft.com/office/officeart/2005/8/layout/hList6"/>
    <dgm:cxn modelId="{DE25B1F2-413B-4B54-8ADE-8C2B6402A74E}" type="presParOf" srcId="{DBEAC687-6AA2-487D-A3DE-7AE92F6117CA}" destId="{B58B866E-E125-4A45-A3A0-191E8918B44B}" srcOrd="5" destOrd="0" presId="urn:microsoft.com/office/officeart/2005/8/layout/hList6"/>
    <dgm:cxn modelId="{0D9590AA-9A68-46F0-BB4D-F68E98F421C5}" type="presParOf" srcId="{DBEAC687-6AA2-487D-A3DE-7AE92F6117CA}" destId="{0F6AFD63-7272-4D97-A995-1D01E9A46FA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59B587-CA24-4710-88A2-159E1BA1A4E4}">
      <dsp:nvSpPr>
        <dsp:cNvPr id="0" name=""/>
        <dsp:cNvSpPr/>
      </dsp:nvSpPr>
      <dsp:spPr>
        <a:xfrm rot="16200000">
          <a:off x="-917900" y="920367"/>
          <a:ext cx="4261445" cy="2420710"/>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rtl="0">
            <a:lnSpc>
              <a:spcPct val="90000"/>
            </a:lnSpc>
            <a:spcBef>
              <a:spcPct val="0"/>
            </a:spcBef>
            <a:spcAft>
              <a:spcPct val="35000"/>
            </a:spcAft>
            <a:buNone/>
          </a:pPr>
          <a:r>
            <a:rPr lang="en-IN" sz="1400" kern="1200" dirty="0">
              <a:solidFill>
                <a:schemeClr val="bg1"/>
              </a:solidFill>
            </a:rPr>
            <a:t>Chinook Music store is a leading provider of </a:t>
          </a:r>
          <a:r>
            <a:rPr lang="en-IN" sz="1400" kern="1200" dirty="0" err="1">
              <a:solidFill>
                <a:schemeClr val="bg1"/>
              </a:solidFill>
            </a:rPr>
            <a:t>mmsic</a:t>
          </a:r>
          <a:r>
            <a:rPr lang="en-IN" sz="1400" kern="1200" dirty="0">
              <a:solidFill>
                <a:schemeClr val="bg1"/>
              </a:solidFill>
            </a:rPr>
            <a:t> records with a diverse range of genres and albums.</a:t>
          </a:r>
          <a:endParaRPr lang="en-IN" sz="1400" kern="1200" dirty="0"/>
        </a:p>
      </dsp:txBody>
      <dsp:txXfrm rot="5400000">
        <a:off x="2467" y="852289"/>
        <a:ext cx="2420710" cy="2556867"/>
      </dsp:txXfrm>
    </dsp:sp>
    <dsp:sp modelId="{B5EB2330-245B-4EDF-B2A7-D49C8CA52650}">
      <dsp:nvSpPr>
        <dsp:cNvPr id="0" name=""/>
        <dsp:cNvSpPr/>
      </dsp:nvSpPr>
      <dsp:spPr>
        <a:xfrm rot="16200000">
          <a:off x="1684363" y="920367"/>
          <a:ext cx="4261445" cy="2420710"/>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rtl="0">
            <a:lnSpc>
              <a:spcPct val="90000"/>
            </a:lnSpc>
            <a:spcBef>
              <a:spcPct val="0"/>
            </a:spcBef>
            <a:spcAft>
              <a:spcPct val="35000"/>
            </a:spcAft>
            <a:buNone/>
          </a:pPr>
          <a:r>
            <a:rPr lang="en-IN" sz="1400" kern="1200" dirty="0"/>
            <a:t>Chinook</a:t>
          </a:r>
          <a:r>
            <a:rPr lang="en-IN" sz="1400" kern="1200" baseline="0" dirty="0"/>
            <a:t> is committed to customer satisfaction .</a:t>
          </a:r>
          <a:endParaRPr lang="en-IN" sz="1400" kern="1200" dirty="0"/>
        </a:p>
      </dsp:txBody>
      <dsp:txXfrm rot="5400000">
        <a:off x="2604730" y="852289"/>
        <a:ext cx="2420710" cy="2556867"/>
      </dsp:txXfrm>
    </dsp:sp>
    <dsp:sp modelId="{DF151FF0-6BDF-438F-8BE5-A974CAF1A566}">
      <dsp:nvSpPr>
        <dsp:cNvPr id="0" name=""/>
        <dsp:cNvSpPr/>
      </dsp:nvSpPr>
      <dsp:spPr>
        <a:xfrm rot="16200000">
          <a:off x="4286628" y="920367"/>
          <a:ext cx="4261445" cy="2420710"/>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rtl="0">
            <a:lnSpc>
              <a:spcPct val="90000"/>
            </a:lnSpc>
            <a:spcBef>
              <a:spcPct val="0"/>
            </a:spcBef>
            <a:spcAft>
              <a:spcPct val="35000"/>
            </a:spcAft>
            <a:buNone/>
          </a:pPr>
          <a:r>
            <a:rPr lang="en-US" sz="1400" b="1" i="0" kern="1200" baseline="0" dirty="0"/>
            <a:t>This project explores a</a:t>
          </a:r>
        </a:p>
        <a:p>
          <a:pPr marL="0" lvl="0" indent="0" algn="ctr" defTabSz="622300" rtl="0">
            <a:lnSpc>
              <a:spcPct val="90000"/>
            </a:lnSpc>
            <a:spcBef>
              <a:spcPct val="0"/>
            </a:spcBef>
            <a:spcAft>
              <a:spcPct val="35000"/>
            </a:spcAft>
            <a:buNone/>
          </a:pPr>
          <a:r>
            <a:rPr lang="en-US" sz="1400" b="1" i="0" kern="1200" baseline="0" dirty="0"/>
            <a:t>Data of Chinook music store</a:t>
          </a:r>
          <a:endParaRPr lang="en-IN" sz="1400" kern="1200" dirty="0"/>
        </a:p>
      </dsp:txBody>
      <dsp:txXfrm rot="5400000">
        <a:off x="5206995" y="852289"/>
        <a:ext cx="2420710" cy="2556867"/>
      </dsp:txXfrm>
    </dsp:sp>
    <dsp:sp modelId="{0F6AFD63-7272-4D97-A995-1D01E9A46FAD}">
      <dsp:nvSpPr>
        <dsp:cNvPr id="0" name=""/>
        <dsp:cNvSpPr/>
      </dsp:nvSpPr>
      <dsp:spPr>
        <a:xfrm rot="16200000">
          <a:off x="6888892" y="920367"/>
          <a:ext cx="4261445" cy="2420710"/>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The main objective </a:t>
          </a:r>
          <a:r>
            <a:rPr lang="en-US" sz="1400" b="0" i="0" u="none" kern="1200" dirty="0"/>
            <a:t>is to analyze music record sales data to gain insights and make recommendations for the company's strategy in the physical music market.</a:t>
          </a:r>
          <a:endParaRPr lang="en-US" sz="1400" b="0" kern="1200" dirty="0"/>
        </a:p>
        <a:p>
          <a:pPr marL="0" lvl="0" indent="0" algn="ctr" defTabSz="622300">
            <a:lnSpc>
              <a:spcPct val="90000"/>
            </a:lnSpc>
            <a:spcBef>
              <a:spcPct val="0"/>
            </a:spcBef>
            <a:spcAft>
              <a:spcPct val="35000"/>
            </a:spcAft>
            <a:buFont typeface="Arial" panose="020B0604020202020204" pitchFamily="34" charset="0"/>
            <a:buNone/>
          </a:pPr>
          <a:endParaRPr lang="en-IN" sz="1400" kern="1200" dirty="0"/>
        </a:p>
      </dsp:txBody>
      <dsp:txXfrm rot="5400000">
        <a:off x="7809259" y="852289"/>
        <a:ext cx="2420710" cy="255686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F73B-91DE-4BF3-2B95-1A857BBE5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7F432-9D63-4EBB-87C2-1087C14EF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26BC00-82D4-1463-2FC0-2427CAC243E3}"/>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89315B1D-6A2C-3D76-4682-59F484A76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C5714-E3B7-71E7-8026-AEF1B546E717}"/>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2371675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FCFC-A79A-5C25-643C-8D3BBB3AFD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0E61F8-BF81-0235-8619-E5B98291C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9AA53-571E-6D8C-44FB-777A43E25A9E}"/>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2481EC32-8277-3625-B6E4-183763241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D4A12-AD2F-5C27-314E-CE9703AA77E3}"/>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426989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A3AC6-0E25-EE74-02D8-FA6AA82E4B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9AE40E-CE94-E469-40FF-56ECBCD82A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D8FF-A27B-C670-F319-EE1A32CB116B}"/>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32106F2B-54DA-7334-2AA7-12CE45D4C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38C19-0DF0-E739-DF2B-718C731F7EAD}"/>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307780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3CE0-1B9A-EB00-3336-3211A019A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B31D-165B-6EF3-78AF-B2CCF4E62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7285E-DDA3-EABB-24DE-1901602338E2}"/>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64DEB7AC-BCD3-283B-4BAD-9BF1A588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68AF7-4F71-E453-A4BA-E54D4A70C6CA}"/>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222015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D586-DF5B-5A59-E0B8-ED1CA3D47C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3767A1-490B-F590-A94F-EC38333D6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D458AF-FA00-18B9-F1F2-CF34979B3255}"/>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930716DC-F150-4646-2C46-5837781A0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0CEF9-D9F8-654E-406C-27F9A60E6A7D}"/>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107827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C5F-88D9-219F-ACC1-6BFAA4A78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28428-E6E2-586A-ACBC-490870570E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A16B2-C0DC-E534-E6DA-8E8469AD9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433B8-7327-13C2-4F13-0D522A3E5CB2}"/>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6" name="Footer Placeholder 5">
            <a:extLst>
              <a:ext uri="{FF2B5EF4-FFF2-40B4-BE49-F238E27FC236}">
                <a16:creationId xmlns:a16="http://schemas.microsoft.com/office/drawing/2014/main" id="{44FC3958-FEDA-9643-EFF6-F89426CA3F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604C4-F4A2-6B98-EA00-DB00014A4652}"/>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70390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32AE-BECB-AF72-FD12-0C68A4B181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2F046-7958-BA0C-3670-C1BD081BB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BB16A-AFD1-C850-52DF-BF21B53A6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94CDAC-617A-15DD-F856-63E896DDC3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3C481-51FD-0427-E069-EAB49DEAD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F9C89-2ECB-87FC-C928-E8B0196D68F0}"/>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8" name="Footer Placeholder 7">
            <a:extLst>
              <a:ext uri="{FF2B5EF4-FFF2-40B4-BE49-F238E27FC236}">
                <a16:creationId xmlns:a16="http://schemas.microsoft.com/office/drawing/2014/main" id="{DA83091E-3E32-1146-FEA4-19EF8CAEFC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9BFCC-990C-8D62-2741-887FFDCAAE1E}"/>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135011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9191-5FA5-1F60-2BAA-35BC5954E6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A673D7-0146-4185-660A-89B79CEEA59C}"/>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4" name="Footer Placeholder 3">
            <a:extLst>
              <a:ext uri="{FF2B5EF4-FFF2-40B4-BE49-F238E27FC236}">
                <a16:creationId xmlns:a16="http://schemas.microsoft.com/office/drawing/2014/main" id="{AAB1A4F0-8ECF-5A27-E282-DC1115268C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C5CF1D-328F-3426-2505-7DF242C0853F}"/>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101633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24EC1-810C-8EB1-2EA7-D03062D5078C}"/>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3" name="Footer Placeholder 2">
            <a:extLst>
              <a:ext uri="{FF2B5EF4-FFF2-40B4-BE49-F238E27FC236}">
                <a16:creationId xmlns:a16="http://schemas.microsoft.com/office/drawing/2014/main" id="{4CCDB09A-F3D0-B41C-A54B-321C809C0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ECA50-804C-4EB1-5E71-6A1A7AD87815}"/>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68653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E5BE-44E6-7464-1C3A-0037DFA00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6337E-CACC-11D5-31BF-74CF87195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A4A04-8625-B0CA-1B7A-BACBC92E3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328FD-A3C9-57F4-05F1-5F7449AA4267}"/>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6" name="Footer Placeholder 5">
            <a:extLst>
              <a:ext uri="{FF2B5EF4-FFF2-40B4-BE49-F238E27FC236}">
                <a16:creationId xmlns:a16="http://schemas.microsoft.com/office/drawing/2014/main" id="{92181D70-0BBF-987D-0113-D846151E3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30D4A-634E-6E4D-7630-934F61FC1CFC}"/>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329760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B776-890B-B3A6-D0C8-7038A8FE2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24CF7-3558-CCE7-75D8-411433647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851378-B735-0EBE-F11A-B37800F368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C9A63-217D-9FBC-BAB7-1C7C4D3FD3E8}"/>
              </a:ext>
            </a:extLst>
          </p:cNvPr>
          <p:cNvSpPr>
            <a:spLocks noGrp="1"/>
          </p:cNvSpPr>
          <p:nvPr>
            <p:ph type="dt" sz="half" idx="10"/>
          </p:nvPr>
        </p:nvSpPr>
        <p:spPr/>
        <p:txBody>
          <a:bodyPr/>
          <a:lstStyle/>
          <a:p>
            <a:fld id="{668DFDF3-5F44-47D1-BFA1-9075E490B8CE}" type="datetimeFigureOut">
              <a:rPr lang="en-US" smtClean="0"/>
              <a:t>7/20/2025</a:t>
            </a:fld>
            <a:endParaRPr lang="en-US"/>
          </a:p>
        </p:txBody>
      </p:sp>
      <p:sp>
        <p:nvSpPr>
          <p:cNvPr id="6" name="Footer Placeholder 5">
            <a:extLst>
              <a:ext uri="{FF2B5EF4-FFF2-40B4-BE49-F238E27FC236}">
                <a16:creationId xmlns:a16="http://schemas.microsoft.com/office/drawing/2014/main" id="{1F2BA350-D2A1-D90A-7A0A-5D09A9F31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EA900-D77B-D68E-894A-29F085CA0311}"/>
              </a:ext>
            </a:extLst>
          </p:cNvPr>
          <p:cNvSpPr>
            <a:spLocks noGrp="1"/>
          </p:cNvSpPr>
          <p:nvPr>
            <p:ph type="sldNum" sz="quarter" idx="12"/>
          </p:nvPr>
        </p:nvSpPr>
        <p:spPr/>
        <p:txBody>
          <a:bodyPr/>
          <a:lstStyle/>
          <a:p>
            <a:fld id="{23E9306C-5B29-4797-A541-254B5E70E036}" type="slidenum">
              <a:rPr lang="en-US" smtClean="0"/>
              <a:t>‹#›</a:t>
            </a:fld>
            <a:endParaRPr lang="en-US"/>
          </a:p>
        </p:txBody>
      </p:sp>
    </p:spTree>
    <p:extLst>
      <p:ext uri="{BB962C8B-B14F-4D97-AF65-F5344CB8AC3E}">
        <p14:creationId xmlns:p14="http://schemas.microsoft.com/office/powerpoint/2010/main" val="147136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CAE41-87A1-735A-CF62-EEA148F0E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274FE-00BC-6FEB-5EE2-E8D1250E9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5B568-784A-B8B1-435E-AB2AE5B9D9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DFDF3-5F44-47D1-BFA1-9075E490B8CE}" type="datetimeFigureOut">
              <a:rPr lang="en-US" smtClean="0"/>
              <a:t>7/20/2025</a:t>
            </a:fld>
            <a:endParaRPr lang="en-US"/>
          </a:p>
        </p:txBody>
      </p:sp>
      <p:sp>
        <p:nvSpPr>
          <p:cNvPr id="5" name="Footer Placeholder 4">
            <a:extLst>
              <a:ext uri="{FF2B5EF4-FFF2-40B4-BE49-F238E27FC236}">
                <a16:creationId xmlns:a16="http://schemas.microsoft.com/office/drawing/2014/main" id="{4A3CBA4C-300D-E1A7-F305-EF0126E266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B087E8-7F7B-AB6D-4338-DF77CE046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9306C-5B29-4797-A541-254B5E70E036}" type="slidenum">
              <a:rPr lang="en-US" smtClean="0"/>
              <a:t>‹#›</a:t>
            </a:fld>
            <a:endParaRPr lang="en-US"/>
          </a:p>
        </p:txBody>
      </p:sp>
    </p:spTree>
    <p:extLst>
      <p:ext uri="{BB962C8B-B14F-4D97-AF65-F5344CB8AC3E}">
        <p14:creationId xmlns:p14="http://schemas.microsoft.com/office/powerpoint/2010/main" val="3687158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6279D0-658B-BB38-B9C0-0B6D9D8D7654}"/>
              </a:ext>
            </a:extLst>
          </p:cNvPr>
          <p:cNvSpPr/>
          <p:nvPr/>
        </p:nvSpPr>
        <p:spPr>
          <a:xfrm>
            <a:off x="0" y="0"/>
            <a:ext cx="7362334"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t>CHINOOK </a:t>
            </a:r>
          </a:p>
          <a:p>
            <a:pPr algn="ctr"/>
            <a:r>
              <a:rPr lang="en-US" sz="8000" b="1" dirty="0"/>
              <a:t>MUSIC</a:t>
            </a:r>
          </a:p>
          <a:p>
            <a:pPr algn="ctr"/>
            <a:r>
              <a:rPr lang="en-US" sz="8000" b="1" dirty="0"/>
              <a:t>STORE</a:t>
            </a:r>
          </a:p>
          <a:p>
            <a:pPr algn="ctr"/>
            <a:r>
              <a:rPr lang="en-US" sz="8000" b="1" dirty="0"/>
              <a:t>PROJECT</a:t>
            </a:r>
          </a:p>
        </p:txBody>
      </p:sp>
      <p:sp>
        <p:nvSpPr>
          <p:cNvPr id="5" name="TextBox 4">
            <a:extLst>
              <a:ext uri="{FF2B5EF4-FFF2-40B4-BE49-F238E27FC236}">
                <a16:creationId xmlns:a16="http://schemas.microsoft.com/office/drawing/2014/main" id="{6D09B07E-A573-F6EF-5AE0-E4DC4B411BB3}"/>
              </a:ext>
            </a:extLst>
          </p:cNvPr>
          <p:cNvSpPr txBox="1"/>
          <p:nvPr/>
        </p:nvSpPr>
        <p:spPr>
          <a:xfrm>
            <a:off x="7975077" y="2521059"/>
            <a:ext cx="3930977" cy="1815882"/>
          </a:xfrm>
          <a:prstGeom prst="rect">
            <a:avLst/>
          </a:prstGeom>
          <a:noFill/>
        </p:spPr>
        <p:txBody>
          <a:bodyPr wrap="square" rtlCol="0">
            <a:spAutoFit/>
          </a:bodyPr>
          <a:lstStyle/>
          <a:p>
            <a:r>
              <a:rPr lang="en-US" sz="2800" dirty="0"/>
              <a:t>Created By </a:t>
            </a:r>
          </a:p>
          <a:p>
            <a:endParaRPr lang="en-US" sz="2800" dirty="0"/>
          </a:p>
          <a:p>
            <a:r>
              <a:rPr lang="en-US" sz="2800" dirty="0"/>
              <a:t>Badam Sai Abhigna</a:t>
            </a:r>
          </a:p>
          <a:p>
            <a:r>
              <a:rPr lang="en-US" sz="2800" dirty="0"/>
              <a:t>20-07-2025</a:t>
            </a:r>
          </a:p>
        </p:txBody>
      </p:sp>
    </p:spTree>
    <p:extLst>
      <p:ext uri="{BB962C8B-B14F-4D97-AF65-F5344CB8AC3E}">
        <p14:creationId xmlns:p14="http://schemas.microsoft.com/office/powerpoint/2010/main" val="362047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0260-1827-CF18-32C2-FAFD5833963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D130C86-9BF1-9C90-C780-13AF17F8975C}"/>
              </a:ext>
            </a:extLst>
          </p:cNvPr>
          <p:cNvSpPr/>
          <p:nvPr/>
        </p:nvSpPr>
        <p:spPr>
          <a:xfrm>
            <a:off x="152400" y="107388"/>
            <a:ext cx="11887200" cy="86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Genre vs no of countries which has the genre as their top 3 other than USA</a:t>
            </a:r>
          </a:p>
        </p:txBody>
      </p:sp>
      <p:sp>
        <p:nvSpPr>
          <p:cNvPr id="6" name="TextBox 5">
            <a:extLst>
              <a:ext uri="{FF2B5EF4-FFF2-40B4-BE49-F238E27FC236}">
                <a16:creationId xmlns:a16="http://schemas.microsoft.com/office/drawing/2014/main" id="{66273DF8-7689-BA73-A9E2-1B0E16460429}"/>
              </a:ext>
            </a:extLst>
          </p:cNvPr>
          <p:cNvSpPr txBox="1"/>
          <p:nvPr/>
        </p:nvSpPr>
        <p:spPr>
          <a:xfrm>
            <a:off x="7450454" y="1787361"/>
            <a:ext cx="3706761" cy="2196820"/>
          </a:xfrm>
          <a:prstGeom prst="rect">
            <a:avLst/>
          </a:prstGeom>
          <a:noFill/>
        </p:spPr>
        <p:txBody>
          <a:bodyPr wrap="square" rtlCol="0">
            <a:spAutoFit/>
          </a:bodyPr>
          <a:lstStyle/>
          <a:p>
            <a:pPr marL="742950" indent="-285750">
              <a:lnSpc>
                <a:spcPct val="115000"/>
              </a:lnSpc>
              <a:spcAft>
                <a:spcPts val="1000"/>
              </a:spcAft>
              <a:buFont typeface="Arial" panose="020B0604020202020204" pitchFamily="34" charset="0"/>
              <a:buChar char="•"/>
            </a:pPr>
            <a:r>
              <a:rPr lang="en-GB" sz="1400" dirty="0"/>
              <a:t>All the countries has Rock genre as one of their top 3 genre following .</a:t>
            </a:r>
          </a:p>
          <a:p>
            <a:pPr marL="742950" indent="-285750">
              <a:lnSpc>
                <a:spcPct val="115000"/>
              </a:lnSpc>
              <a:spcAft>
                <a:spcPts val="1000"/>
              </a:spcAft>
              <a:buFont typeface="Arial" panose="020B0604020202020204" pitchFamily="34" charset="0"/>
              <a:buChar char="•"/>
            </a:pPr>
            <a:r>
              <a:rPr lang="en-GB" sz="1400" dirty="0"/>
              <a:t>20 countries has Alternative &amp; Punk and 18 countries has Metal.</a:t>
            </a:r>
          </a:p>
          <a:p>
            <a:pPr marL="742950" indent="-285750">
              <a:lnSpc>
                <a:spcPct val="115000"/>
              </a:lnSpc>
              <a:spcAft>
                <a:spcPts val="1000"/>
              </a:spcAft>
              <a:buFont typeface="Arial" panose="020B0604020202020204" pitchFamily="34" charset="0"/>
              <a:buChar char="•"/>
            </a:pPr>
            <a:r>
              <a:rPr lang="en-GB" sz="1400" dirty="0"/>
              <a:t>Most no of countries follow similar pattern as USA</a:t>
            </a:r>
          </a:p>
          <a:p>
            <a:pPr marL="742950" indent="-285750">
              <a:lnSpc>
                <a:spcPct val="115000"/>
              </a:lnSpc>
              <a:spcAft>
                <a:spcPts val="1000"/>
              </a:spcAft>
              <a:buFont typeface="Arial" panose="020B0604020202020204" pitchFamily="34" charset="0"/>
              <a:buChar char="•"/>
            </a:pPr>
            <a:endParaRPr lang="en-US" sz="1400" dirty="0">
              <a:effectLst/>
              <a:latin typeface="Calibri (Body)"/>
              <a:ea typeface="Arial" panose="020B0604020202020204" pitchFamily="34" charset="0"/>
            </a:endParaRPr>
          </a:p>
        </p:txBody>
      </p:sp>
      <p:graphicFrame>
        <p:nvGraphicFramePr>
          <p:cNvPr id="3" name="Chart 2">
            <a:extLst>
              <a:ext uri="{FF2B5EF4-FFF2-40B4-BE49-F238E27FC236}">
                <a16:creationId xmlns:a16="http://schemas.microsoft.com/office/drawing/2014/main" id="{107FF802-8688-D3AE-045D-3F212D66722E}"/>
              </a:ext>
            </a:extLst>
          </p:cNvPr>
          <p:cNvGraphicFramePr/>
          <p:nvPr>
            <p:extLst>
              <p:ext uri="{D42A27DB-BD31-4B8C-83A1-F6EECF244321}">
                <p14:modId xmlns:p14="http://schemas.microsoft.com/office/powerpoint/2010/main" val="993437968"/>
              </p:ext>
            </p:extLst>
          </p:nvPr>
        </p:nvGraphicFramePr>
        <p:xfrm>
          <a:off x="1034784" y="1677282"/>
          <a:ext cx="5226867" cy="41569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045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B3B05-30DC-3C2C-C8D6-EB7EE2AE2A7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3B8CAF3-8125-1B3A-24E9-42741F609B4F}"/>
              </a:ext>
            </a:extLst>
          </p:cNvPr>
          <p:cNvSpPr/>
          <p:nvPr/>
        </p:nvSpPr>
        <p:spPr>
          <a:xfrm>
            <a:off x="152400" y="107388"/>
            <a:ext cx="11887200" cy="86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Customer Purchasing Behavior </a:t>
            </a:r>
          </a:p>
        </p:txBody>
      </p:sp>
      <p:graphicFrame>
        <p:nvGraphicFramePr>
          <p:cNvPr id="2" name="Chart 1">
            <a:extLst>
              <a:ext uri="{FF2B5EF4-FFF2-40B4-BE49-F238E27FC236}">
                <a16:creationId xmlns:a16="http://schemas.microsoft.com/office/drawing/2014/main" id="{0C0BB645-A38D-9EBF-23D7-CB07B063E6AA}"/>
              </a:ext>
            </a:extLst>
          </p:cNvPr>
          <p:cNvGraphicFramePr/>
          <p:nvPr>
            <p:extLst>
              <p:ext uri="{D42A27DB-BD31-4B8C-83A1-F6EECF244321}">
                <p14:modId xmlns:p14="http://schemas.microsoft.com/office/powerpoint/2010/main" val="1921686145"/>
              </p:ext>
            </p:extLst>
          </p:nvPr>
        </p:nvGraphicFramePr>
        <p:xfrm>
          <a:off x="516834" y="1043737"/>
          <a:ext cx="10634871" cy="332948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977F1A7-DAA8-86FB-F955-6C9770965E03}"/>
              </a:ext>
            </a:extLst>
          </p:cNvPr>
          <p:cNvSpPr txBox="1"/>
          <p:nvPr/>
        </p:nvSpPr>
        <p:spPr>
          <a:xfrm>
            <a:off x="884583" y="4661452"/>
            <a:ext cx="9809921" cy="1231106"/>
          </a:xfrm>
          <a:prstGeom prst="rect">
            <a:avLst/>
          </a:prstGeom>
          <a:noFill/>
        </p:spPr>
        <p:txBody>
          <a:bodyPr wrap="square" rtlCol="0">
            <a:spAutoFit/>
          </a:bodyPr>
          <a:lstStyle/>
          <a:p>
            <a:pPr marL="285750" lvl="0" indent="-285750">
              <a:buFont typeface="Arial" panose="020B0604020202020204" pitchFamily="34" charset="0"/>
              <a:buChar char="•"/>
            </a:pPr>
            <a:r>
              <a:rPr lang="en-GB" sz="1400" dirty="0"/>
              <a:t>From the chart, we can see that František has the highest purchase count, with a total of 18.</a:t>
            </a:r>
            <a:endParaRPr lang="en-US" sz="1400" dirty="0"/>
          </a:p>
          <a:p>
            <a:pPr marL="285750" lvl="0" indent="-285750">
              <a:buFont typeface="Arial" panose="020B0604020202020204" pitchFamily="34" charset="0"/>
              <a:buChar char="•"/>
            </a:pPr>
            <a:r>
              <a:rPr lang="en-GB" sz="1400" dirty="0"/>
              <a:t>And next top frequency is 16 and 15 </a:t>
            </a:r>
            <a:endParaRPr lang="en-US" sz="1400" dirty="0"/>
          </a:p>
          <a:p>
            <a:pPr marL="285750" lvl="0" indent="-285750">
              <a:buFont typeface="Arial" panose="020B0604020202020204" pitchFamily="34" charset="0"/>
              <a:buChar char="•"/>
            </a:pPr>
            <a:r>
              <a:rPr lang="en-GB" sz="1400" dirty="0"/>
              <a:t>Almost all customers falls in frequency of 8-13</a:t>
            </a:r>
            <a:endParaRPr lang="en-US" sz="1400" dirty="0"/>
          </a:p>
          <a:p>
            <a:pPr marL="285750" lvl="0" indent="-285750">
              <a:buFont typeface="Arial" panose="020B0604020202020204" pitchFamily="34" charset="0"/>
              <a:buChar char="•"/>
            </a:pPr>
            <a:r>
              <a:rPr lang="en-GB" sz="1400" dirty="0"/>
              <a:t>Daan and Robert has least.</a:t>
            </a:r>
            <a:endParaRPr lang="en-US" sz="1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9398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DF04D-9DA3-A057-2A29-202D6DBB2B3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1E24BBB-3FFD-F702-D3AA-261BB9D918FC}"/>
              </a:ext>
            </a:extLst>
          </p:cNvPr>
          <p:cNvSpPr/>
          <p:nvPr/>
        </p:nvSpPr>
        <p:spPr>
          <a:xfrm>
            <a:off x="152400" y="107388"/>
            <a:ext cx="11887200" cy="86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Customer Purchasing Behavior </a:t>
            </a:r>
          </a:p>
        </p:txBody>
      </p:sp>
      <p:graphicFrame>
        <p:nvGraphicFramePr>
          <p:cNvPr id="3" name="Chart 2">
            <a:extLst>
              <a:ext uri="{FF2B5EF4-FFF2-40B4-BE49-F238E27FC236}">
                <a16:creationId xmlns:a16="http://schemas.microsoft.com/office/drawing/2014/main" id="{007962D2-CB13-1E8D-A184-FACB141A60A9}"/>
              </a:ext>
            </a:extLst>
          </p:cNvPr>
          <p:cNvGraphicFramePr/>
          <p:nvPr>
            <p:extLst>
              <p:ext uri="{D42A27DB-BD31-4B8C-83A1-F6EECF244321}">
                <p14:modId xmlns:p14="http://schemas.microsoft.com/office/powerpoint/2010/main" val="154094232"/>
              </p:ext>
            </p:extLst>
          </p:nvPr>
        </p:nvGraphicFramePr>
        <p:xfrm>
          <a:off x="334175" y="1066909"/>
          <a:ext cx="7448164" cy="568370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4A4AF28-F148-8898-3683-335113E4603B}"/>
              </a:ext>
            </a:extLst>
          </p:cNvPr>
          <p:cNvSpPr txBox="1"/>
          <p:nvPr/>
        </p:nvSpPr>
        <p:spPr>
          <a:xfrm>
            <a:off x="7782339" y="1669774"/>
            <a:ext cx="3349487" cy="1600438"/>
          </a:xfrm>
          <a:prstGeom prst="rect">
            <a:avLst/>
          </a:prstGeom>
          <a:noFill/>
        </p:spPr>
        <p:txBody>
          <a:bodyPr wrap="square" rtlCol="0">
            <a:spAutoFit/>
          </a:bodyPr>
          <a:lstStyle/>
          <a:p>
            <a:pPr marL="285750" lvl="0" indent="-285750">
              <a:buFont typeface="Arial" panose="020B0604020202020204" pitchFamily="34" charset="0"/>
              <a:buChar char="•"/>
            </a:pPr>
            <a:r>
              <a:rPr lang="en-GB" sz="1400" dirty="0"/>
              <a:t>Average order value of customer varies from 400 to 182.</a:t>
            </a:r>
            <a:endParaRPr lang="en-US" sz="1400" dirty="0"/>
          </a:p>
          <a:p>
            <a:pPr marL="285750" lvl="0" indent="-285750">
              <a:buFont typeface="Arial" panose="020B0604020202020204" pitchFamily="34" charset="0"/>
              <a:buChar char="•"/>
            </a:pPr>
            <a:r>
              <a:rPr lang="en-GB" sz="1400" dirty="0"/>
              <a:t>John Gordon has highest average order values .</a:t>
            </a:r>
            <a:endParaRPr lang="en-US" sz="1400" dirty="0"/>
          </a:p>
          <a:p>
            <a:pPr marL="285750" lvl="0" indent="-285750">
              <a:buFont typeface="Arial" panose="020B0604020202020204" pitchFamily="34" charset="0"/>
              <a:buChar char="•"/>
            </a:pPr>
            <a:r>
              <a:rPr lang="en-GB" sz="1400" dirty="0"/>
              <a:t>Most of the customer has average order value around 250-350.</a:t>
            </a: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35108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E4C5277-0642-CE5A-6416-052BC400DE24}"/>
              </a:ext>
            </a:extLst>
          </p:cNvPr>
          <p:cNvSpPr/>
          <p:nvPr/>
        </p:nvSpPr>
        <p:spPr>
          <a:xfrm>
            <a:off x="0" y="0"/>
            <a:ext cx="12192000" cy="8096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Some more key insights </a:t>
            </a:r>
          </a:p>
        </p:txBody>
      </p:sp>
      <p:sp>
        <p:nvSpPr>
          <p:cNvPr id="3" name="TextBox 2">
            <a:extLst>
              <a:ext uri="{FF2B5EF4-FFF2-40B4-BE49-F238E27FC236}">
                <a16:creationId xmlns:a16="http://schemas.microsoft.com/office/drawing/2014/main" id="{D003AE86-7FEE-861C-3621-E8ADBD921527}"/>
              </a:ext>
            </a:extLst>
          </p:cNvPr>
          <p:cNvSpPr txBox="1"/>
          <p:nvPr/>
        </p:nvSpPr>
        <p:spPr>
          <a:xfrm>
            <a:off x="678729" y="2350790"/>
            <a:ext cx="11493328" cy="553998"/>
          </a:xfrm>
          <a:prstGeom prst="rect">
            <a:avLst/>
          </a:prstGeom>
          <a:noFill/>
        </p:spPr>
        <p:txBody>
          <a:bodyPr wrap="square" rtlCol="0">
            <a:spAutoFit/>
          </a:bodyPr>
          <a:lstStyle/>
          <a:p>
            <a:r>
              <a:rPr lang="en-US" sz="1400" b="1" i="1" dirty="0"/>
              <a:t>  Genre Affinity : </a:t>
            </a:r>
            <a:r>
              <a:rPr lang="en-US" sz="1200" b="1" i="1" dirty="0">
                <a:solidFill>
                  <a:srgbClr val="2A1F1A"/>
                </a:solidFill>
                <a:latin typeface="Gill Sans"/>
                <a:ea typeface="Gill Sans"/>
                <a:cs typeface="Gill Sans"/>
                <a:sym typeface="Gill Sans"/>
              </a:rPr>
              <a:t>Metal and Rock, along with Alternative &amp; Punk and Rock, are often purchased together, indicating shared fan bases</a:t>
            </a:r>
            <a:r>
              <a:rPr lang="en-US" sz="1400" b="1" i="1" dirty="0">
                <a:solidFill>
                  <a:srgbClr val="2A1F1A"/>
                </a:solidFill>
                <a:latin typeface="Gill Sans"/>
                <a:ea typeface="Gill Sans"/>
                <a:cs typeface="Gill Sans"/>
                <a:sym typeface="Gill Sans"/>
              </a:rPr>
              <a:t>.</a:t>
            </a:r>
            <a:endParaRPr lang="en-US" sz="1400" b="1" i="1" dirty="0"/>
          </a:p>
          <a:p>
            <a:endParaRPr lang="en-IN" sz="1600" b="1" i="1" dirty="0"/>
          </a:p>
        </p:txBody>
      </p:sp>
      <p:pic>
        <p:nvPicPr>
          <p:cNvPr id="5" name="Graphic 4" descr="Line arrow Slight curve">
            <a:extLst>
              <a:ext uri="{FF2B5EF4-FFF2-40B4-BE49-F238E27FC236}">
                <a16:creationId xmlns:a16="http://schemas.microsoft.com/office/drawing/2014/main" id="{19DCAB49-8C22-A2D6-E132-430F084C03B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701" y="1112567"/>
            <a:ext cx="608029" cy="608029"/>
          </a:xfrm>
          <a:prstGeom prst="rect">
            <a:avLst/>
          </a:prstGeom>
        </p:spPr>
      </p:pic>
      <p:pic>
        <p:nvPicPr>
          <p:cNvPr id="6" name="Graphic 5" descr="Line arrow Slight curve">
            <a:extLst>
              <a:ext uri="{FF2B5EF4-FFF2-40B4-BE49-F238E27FC236}">
                <a16:creationId xmlns:a16="http://schemas.microsoft.com/office/drawing/2014/main" id="{4A8D9001-711A-19FF-5D7A-C505FEC6C46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3124" y="3950429"/>
            <a:ext cx="608029" cy="608029"/>
          </a:xfrm>
          <a:prstGeom prst="rect">
            <a:avLst/>
          </a:prstGeom>
        </p:spPr>
      </p:pic>
      <p:pic>
        <p:nvPicPr>
          <p:cNvPr id="7" name="Graphic 6" descr="Line arrow Slight curve">
            <a:extLst>
              <a:ext uri="{FF2B5EF4-FFF2-40B4-BE49-F238E27FC236}">
                <a16:creationId xmlns:a16="http://schemas.microsoft.com/office/drawing/2014/main" id="{C84D7F81-76E7-8F87-632A-53D5E5C4C2A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2594" y="2743366"/>
            <a:ext cx="608029" cy="608029"/>
          </a:xfrm>
          <a:prstGeom prst="rect">
            <a:avLst/>
          </a:prstGeom>
        </p:spPr>
      </p:pic>
      <p:pic>
        <p:nvPicPr>
          <p:cNvPr id="8" name="Graphic 7" descr="Line arrow Slight curve">
            <a:extLst>
              <a:ext uri="{FF2B5EF4-FFF2-40B4-BE49-F238E27FC236}">
                <a16:creationId xmlns:a16="http://schemas.microsoft.com/office/drawing/2014/main" id="{6B2FC338-A211-D430-C796-5DD3A104734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215" y="3314406"/>
            <a:ext cx="608029" cy="608029"/>
          </a:xfrm>
          <a:prstGeom prst="rect">
            <a:avLst/>
          </a:prstGeom>
        </p:spPr>
      </p:pic>
      <p:pic>
        <p:nvPicPr>
          <p:cNvPr id="9" name="Graphic 8" descr="Line arrow Slight curve">
            <a:extLst>
              <a:ext uri="{FF2B5EF4-FFF2-40B4-BE49-F238E27FC236}">
                <a16:creationId xmlns:a16="http://schemas.microsoft.com/office/drawing/2014/main" id="{609F1C89-82B3-1E5A-CD9D-8A6D47A5231E}"/>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701" y="2236273"/>
            <a:ext cx="608029" cy="608029"/>
          </a:xfrm>
          <a:prstGeom prst="rect">
            <a:avLst/>
          </a:prstGeom>
        </p:spPr>
      </p:pic>
      <p:pic>
        <p:nvPicPr>
          <p:cNvPr id="4" name="Graphic 3" descr="Line arrow Slight curve">
            <a:extLst>
              <a:ext uri="{FF2B5EF4-FFF2-40B4-BE49-F238E27FC236}">
                <a16:creationId xmlns:a16="http://schemas.microsoft.com/office/drawing/2014/main" id="{C5A863AC-0698-880E-CC99-F0A3D7A080E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700" y="1674420"/>
            <a:ext cx="608029" cy="608029"/>
          </a:xfrm>
          <a:prstGeom prst="rect">
            <a:avLst/>
          </a:prstGeom>
        </p:spPr>
      </p:pic>
      <p:sp>
        <p:nvSpPr>
          <p:cNvPr id="10" name="TextBox 9">
            <a:extLst>
              <a:ext uri="{FF2B5EF4-FFF2-40B4-BE49-F238E27FC236}">
                <a16:creationId xmlns:a16="http://schemas.microsoft.com/office/drawing/2014/main" id="{8235EE12-B18A-0ADD-E2E8-AAE0AC085097}"/>
              </a:ext>
            </a:extLst>
          </p:cNvPr>
          <p:cNvSpPr txBox="1"/>
          <p:nvPr/>
        </p:nvSpPr>
        <p:spPr>
          <a:xfrm>
            <a:off x="250433" y="1809157"/>
            <a:ext cx="11493328" cy="307777"/>
          </a:xfrm>
          <a:prstGeom prst="rect">
            <a:avLst/>
          </a:prstGeom>
          <a:noFill/>
        </p:spPr>
        <p:txBody>
          <a:bodyPr wrap="square" rtlCol="0">
            <a:spAutoFit/>
          </a:bodyPr>
          <a:lstStyle/>
          <a:p>
            <a:r>
              <a:rPr lang="en-IN" sz="1400" b="1" i="1" dirty="0"/>
              <a:t>           Around 80% customer doesn’t made any order in last 6 months.</a:t>
            </a:r>
          </a:p>
        </p:txBody>
      </p:sp>
      <p:sp>
        <p:nvSpPr>
          <p:cNvPr id="11" name="TextBox 10">
            <a:extLst>
              <a:ext uri="{FF2B5EF4-FFF2-40B4-BE49-F238E27FC236}">
                <a16:creationId xmlns:a16="http://schemas.microsoft.com/office/drawing/2014/main" id="{E5510CEC-5C21-1C98-009A-9C1565C759E9}"/>
              </a:ext>
            </a:extLst>
          </p:cNvPr>
          <p:cNvSpPr txBox="1"/>
          <p:nvPr/>
        </p:nvSpPr>
        <p:spPr>
          <a:xfrm>
            <a:off x="374714" y="1268498"/>
            <a:ext cx="11493328" cy="307777"/>
          </a:xfrm>
          <a:prstGeom prst="rect">
            <a:avLst/>
          </a:prstGeom>
          <a:noFill/>
        </p:spPr>
        <p:txBody>
          <a:bodyPr wrap="square" rtlCol="0">
            <a:spAutoFit/>
          </a:bodyPr>
          <a:lstStyle/>
          <a:p>
            <a:r>
              <a:rPr lang="en-US" sz="1400" b="1" i="1" dirty="0"/>
              <a:t>        </a:t>
            </a:r>
            <a:r>
              <a:rPr lang="en-IN" sz="1400" b="1" i="1" dirty="0"/>
              <a:t>All the customers have purchased tracks of at least three genres.</a:t>
            </a:r>
          </a:p>
        </p:txBody>
      </p:sp>
      <p:sp>
        <p:nvSpPr>
          <p:cNvPr id="12" name="TextBox 11">
            <a:extLst>
              <a:ext uri="{FF2B5EF4-FFF2-40B4-BE49-F238E27FC236}">
                <a16:creationId xmlns:a16="http://schemas.microsoft.com/office/drawing/2014/main" id="{586A168F-19E4-16BA-F114-1ABC213C59BA}"/>
              </a:ext>
            </a:extLst>
          </p:cNvPr>
          <p:cNvSpPr txBox="1"/>
          <p:nvPr/>
        </p:nvSpPr>
        <p:spPr>
          <a:xfrm>
            <a:off x="616079" y="2880408"/>
            <a:ext cx="11493328" cy="553998"/>
          </a:xfrm>
          <a:prstGeom prst="rect">
            <a:avLst/>
          </a:prstGeom>
          <a:noFill/>
        </p:spPr>
        <p:txBody>
          <a:bodyPr wrap="square" rtlCol="0">
            <a:spAutoFit/>
          </a:bodyPr>
          <a:lstStyle/>
          <a:p>
            <a:pPr marL="0" lvl="5">
              <a:buClr>
                <a:srgbClr val="002060"/>
              </a:buClr>
              <a:buSzPts val="1800"/>
            </a:pPr>
            <a:r>
              <a:rPr lang="en-US" sz="1400" b="1" i="1" dirty="0"/>
              <a:t>  Artist Affinity : </a:t>
            </a:r>
            <a:r>
              <a:rPr lang="en-US" sz="1200" b="1" i="1" dirty="0">
                <a:latin typeface="Gill Sans"/>
                <a:ea typeface="Gill Sans"/>
                <a:cs typeface="Gill Sans"/>
                <a:sym typeface="Gill Sans"/>
              </a:rPr>
              <a:t>Green Day and Led Zeppelin, as well as Nirvana and The Rolling Stones, are often bought together, showing cross-genre appeal.</a:t>
            </a:r>
            <a:endParaRPr lang="en-US" sz="1200" b="1" i="1" dirty="0"/>
          </a:p>
          <a:p>
            <a:endParaRPr lang="en-IN" sz="1600" b="1" i="1" dirty="0"/>
          </a:p>
        </p:txBody>
      </p:sp>
      <p:sp>
        <p:nvSpPr>
          <p:cNvPr id="15" name="TextBox 14">
            <a:extLst>
              <a:ext uri="{FF2B5EF4-FFF2-40B4-BE49-F238E27FC236}">
                <a16:creationId xmlns:a16="http://schemas.microsoft.com/office/drawing/2014/main" id="{34BD246B-2116-B062-6BC1-7A45432C5884}"/>
              </a:ext>
            </a:extLst>
          </p:cNvPr>
          <p:cNvSpPr txBox="1"/>
          <p:nvPr/>
        </p:nvSpPr>
        <p:spPr>
          <a:xfrm>
            <a:off x="616079" y="3462400"/>
            <a:ext cx="11493328" cy="553998"/>
          </a:xfrm>
          <a:prstGeom prst="rect">
            <a:avLst/>
          </a:prstGeom>
          <a:noFill/>
        </p:spPr>
        <p:txBody>
          <a:bodyPr wrap="square" rtlCol="0">
            <a:spAutoFit/>
          </a:bodyPr>
          <a:lstStyle/>
          <a:p>
            <a:pPr marL="0" lvl="5">
              <a:buClr>
                <a:srgbClr val="002060"/>
              </a:buClr>
              <a:buSzPts val="1800"/>
            </a:pPr>
            <a:r>
              <a:rPr lang="en-US" sz="1400" b="1" i="1" dirty="0"/>
              <a:t>  Album Affinity :</a:t>
            </a:r>
            <a:r>
              <a:rPr lang="en-US" sz="1200" b="1" i="1" dirty="0">
                <a:solidFill>
                  <a:srgbClr val="2A1F1A"/>
                </a:solidFill>
                <a:latin typeface="Gill Sans"/>
                <a:ea typeface="Gill Sans"/>
                <a:cs typeface="Gill Sans"/>
                <a:sym typeface="Gill Sans"/>
              </a:rPr>
              <a:t>Mezmerize is often paired with classic rock albums like "Are You Experienced?" and "The Police Greatest Hits," showing broad appeal.</a:t>
            </a:r>
            <a:endParaRPr lang="en-US" sz="1400" b="1" i="1" dirty="0"/>
          </a:p>
          <a:p>
            <a:pPr marL="0" lvl="5">
              <a:buClr>
                <a:srgbClr val="002060"/>
              </a:buClr>
              <a:buSzPts val="1800"/>
            </a:pPr>
            <a:endParaRPr lang="en-IN" sz="1600" b="1" i="1" dirty="0"/>
          </a:p>
        </p:txBody>
      </p:sp>
      <p:sp>
        <p:nvSpPr>
          <p:cNvPr id="13" name="TextBox 12">
            <a:extLst>
              <a:ext uri="{FF2B5EF4-FFF2-40B4-BE49-F238E27FC236}">
                <a16:creationId xmlns:a16="http://schemas.microsoft.com/office/drawing/2014/main" id="{D4077026-562B-97E1-866B-EA414E73F8ED}"/>
              </a:ext>
            </a:extLst>
          </p:cNvPr>
          <p:cNvSpPr txBox="1"/>
          <p:nvPr/>
        </p:nvSpPr>
        <p:spPr>
          <a:xfrm>
            <a:off x="690623" y="4100554"/>
            <a:ext cx="10942483" cy="307777"/>
          </a:xfrm>
          <a:prstGeom prst="rect">
            <a:avLst/>
          </a:prstGeom>
          <a:noFill/>
        </p:spPr>
        <p:txBody>
          <a:bodyPr wrap="square" rtlCol="0">
            <a:spAutoFit/>
          </a:bodyPr>
          <a:lstStyle/>
          <a:p>
            <a:r>
              <a:rPr lang="en-GB" sz="1400" b="1" i="1" dirty="0"/>
              <a:t>Countries like Czech Republic, Ireland, Spain, Chile have a high average total spent and average track purchased per customer</a:t>
            </a:r>
            <a:endParaRPr lang="en-US" sz="1400" b="1" i="1" dirty="0"/>
          </a:p>
        </p:txBody>
      </p:sp>
      <p:pic>
        <p:nvPicPr>
          <p:cNvPr id="14" name="Graphic 13" descr="Line arrow Slight curve">
            <a:extLst>
              <a:ext uri="{FF2B5EF4-FFF2-40B4-BE49-F238E27FC236}">
                <a16:creationId xmlns:a16="http://schemas.microsoft.com/office/drawing/2014/main" id="{6EC0F1D5-1D83-4BBA-B600-C255E811A5F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699" y="4997367"/>
            <a:ext cx="608029" cy="608029"/>
          </a:xfrm>
          <a:prstGeom prst="rect">
            <a:avLst/>
          </a:prstGeom>
        </p:spPr>
      </p:pic>
      <p:pic>
        <p:nvPicPr>
          <p:cNvPr id="16" name="Graphic 15" descr="Line arrow Slight curve">
            <a:extLst>
              <a:ext uri="{FF2B5EF4-FFF2-40B4-BE49-F238E27FC236}">
                <a16:creationId xmlns:a16="http://schemas.microsoft.com/office/drawing/2014/main" id="{90FDEB83-BB9E-3DC4-0A3E-CD25E03D648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3015" y="4483215"/>
            <a:ext cx="608029" cy="608029"/>
          </a:xfrm>
          <a:prstGeom prst="rect">
            <a:avLst/>
          </a:prstGeom>
        </p:spPr>
      </p:pic>
      <p:pic>
        <p:nvPicPr>
          <p:cNvPr id="17" name="Graphic 16" descr="Line arrow Slight curve">
            <a:extLst>
              <a:ext uri="{FF2B5EF4-FFF2-40B4-BE49-F238E27FC236}">
                <a16:creationId xmlns:a16="http://schemas.microsoft.com/office/drawing/2014/main" id="{E86E206D-FB8B-15A1-4388-7ADD195DB8E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4002" y="5576310"/>
            <a:ext cx="608029" cy="608029"/>
          </a:xfrm>
          <a:prstGeom prst="rect">
            <a:avLst/>
          </a:prstGeom>
        </p:spPr>
      </p:pic>
      <p:sp>
        <p:nvSpPr>
          <p:cNvPr id="18" name="TextBox 17">
            <a:extLst>
              <a:ext uri="{FF2B5EF4-FFF2-40B4-BE49-F238E27FC236}">
                <a16:creationId xmlns:a16="http://schemas.microsoft.com/office/drawing/2014/main" id="{9CEA01BD-2806-BE60-ACEA-B4614FBF1DBD}"/>
              </a:ext>
            </a:extLst>
          </p:cNvPr>
          <p:cNvSpPr txBox="1"/>
          <p:nvPr/>
        </p:nvSpPr>
        <p:spPr>
          <a:xfrm>
            <a:off x="690623" y="4679497"/>
            <a:ext cx="10942483" cy="307777"/>
          </a:xfrm>
          <a:prstGeom prst="rect">
            <a:avLst/>
          </a:prstGeom>
          <a:noFill/>
        </p:spPr>
        <p:txBody>
          <a:bodyPr wrap="square" rtlCol="0">
            <a:spAutoFit/>
          </a:bodyPr>
          <a:lstStyle/>
          <a:p>
            <a:r>
              <a:rPr lang="en-GB" sz="1400" b="1" i="1" dirty="0"/>
              <a:t>Argentina, Denmark and Italy have a low average total spent and average track purchased per customer</a:t>
            </a:r>
            <a:endParaRPr lang="en-US" sz="1400" b="1" i="1" dirty="0"/>
          </a:p>
        </p:txBody>
      </p:sp>
      <p:sp>
        <p:nvSpPr>
          <p:cNvPr id="19" name="TextBox 18">
            <a:extLst>
              <a:ext uri="{FF2B5EF4-FFF2-40B4-BE49-F238E27FC236}">
                <a16:creationId xmlns:a16="http://schemas.microsoft.com/office/drawing/2014/main" id="{D68608E9-8E01-61BD-9D3D-46FC7274BC0A}"/>
              </a:ext>
            </a:extLst>
          </p:cNvPr>
          <p:cNvSpPr txBox="1"/>
          <p:nvPr/>
        </p:nvSpPr>
        <p:spPr>
          <a:xfrm>
            <a:off x="690623" y="5164563"/>
            <a:ext cx="10942483" cy="523220"/>
          </a:xfrm>
          <a:prstGeom prst="rect">
            <a:avLst/>
          </a:prstGeom>
          <a:noFill/>
        </p:spPr>
        <p:txBody>
          <a:bodyPr wrap="square" rtlCol="0">
            <a:spAutoFit/>
          </a:bodyPr>
          <a:lstStyle/>
          <a:p>
            <a:r>
              <a:rPr lang="en-US" sz="1400" b="1" i="1" dirty="0"/>
              <a:t>USA, Canada and France are in top 3 in customer count and revenue but their average spent per order and average track purchased by customers is moderate</a:t>
            </a:r>
          </a:p>
        </p:txBody>
      </p:sp>
      <p:sp>
        <p:nvSpPr>
          <p:cNvPr id="20" name="TextBox 19">
            <a:extLst>
              <a:ext uri="{FF2B5EF4-FFF2-40B4-BE49-F238E27FC236}">
                <a16:creationId xmlns:a16="http://schemas.microsoft.com/office/drawing/2014/main" id="{34CF4727-D1A5-B48A-6F35-EDD5703B39F5}"/>
              </a:ext>
            </a:extLst>
          </p:cNvPr>
          <p:cNvSpPr txBox="1"/>
          <p:nvPr/>
        </p:nvSpPr>
        <p:spPr>
          <a:xfrm>
            <a:off x="843022" y="5726435"/>
            <a:ext cx="10942483" cy="307777"/>
          </a:xfrm>
          <a:prstGeom prst="rect">
            <a:avLst/>
          </a:prstGeom>
          <a:noFill/>
        </p:spPr>
        <p:txBody>
          <a:bodyPr wrap="square" rtlCol="0">
            <a:spAutoFit/>
          </a:bodyPr>
          <a:lstStyle/>
          <a:p>
            <a:endParaRPr lang="en-US" sz="1400" b="1" i="1" dirty="0"/>
          </a:p>
        </p:txBody>
      </p:sp>
      <p:sp>
        <p:nvSpPr>
          <p:cNvPr id="21" name="TextBox 20">
            <a:extLst>
              <a:ext uri="{FF2B5EF4-FFF2-40B4-BE49-F238E27FC236}">
                <a16:creationId xmlns:a16="http://schemas.microsoft.com/office/drawing/2014/main" id="{78F5A46D-5172-717F-F260-8DFAF47C9EB0}"/>
              </a:ext>
            </a:extLst>
          </p:cNvPr>
          <p:cNvSpPr txBox="1"/>
          <p:nvPr/>
        </p:nvSpPr>
        <p:spPr>
          <a:xfrm>
            <a:off x="801278" y="5765087"/>
            <a:ext cx="10942483" cy="307777"/>
          </a:xfrm>
          <a:prstGeom prst="rect">
            <a:avLst/>
          </a:prstGeom>
          <a:noFill/>
        </p:spPr>
        <p:txBody>
          <a:bodyPr wrap="square" rtlCol="0">
            <a:spAutoFit/>
          </a:bodyPr>
          <a:lstStyle/>
          <a:p>
            <a:r>
              <a:rPr lang="en-US" sz="1400" b="1" i="1" dirty="0"/>
              <a:t>Every customer’s actual revenue is greater than their predicted revenue.</a:t>
            </a:r>
          </a:p>
        </p:txBody>
      </p:sp>
    </p:spTree>
    <p:extLst>
      <p:ext uri="{BB962C8B-B14F-4D97-AF65-F5344CB8AC3E}">
        <p14:creationId xmlns:p14="http://schemas.microsoft.com/office/powerpoint/2010/main" val="25008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4DABAB7-D6D0-5646-F7AD-8CB7BCDEBDD4}"/>
              </a:ext>
            </a:extLst>
          </p:cNvPr>
          <p:cNvSpPr/>
          <p:nvPr/>
        </p:nvSpPr>
        <p:spPr>
          <a:xfrm>
            <a:off x="131974" y="75415"/>
            <a:ext cx="11896627" cy="772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Conclusion</a:t>
            </a:r>
          </a:p>
        </p:txBody>
      </p:sp>
      <p:sp>
        <p:nvSpPr>
          <p:cNvPr id="4" name="Rectangle: Rounded Corners 3">
            <a:extLst>
              <a:ext uri="{FF2B5EF4-FFF2-40B4-BE49-F238E27FC236}">
                <a16:creationId xmlns:a16="http://schemas.microsoft.com/office/drawing/2014/main" id="{FFA5D543-D1AA-E34B-8066-D5C044DDE971}"/>
              </a:ext>
            </a:extLst>
          </p:cNvPr>
          <p:cNvSpPr/>
          <p:nvPr/>
        </p:nvSpPr>
        <p:spPr>
          <a:xfrm>
            <a:off x="953678" y="1885360"/>
            <a:ext cx="10284643" cy="22530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D58355-FF9E-0D75-41D2-7DFBB07652F8}"/>
              </a:ext>
            </a:extLst>
          </p:cNvPr>
          <p:cNvSpPr txBox="1"/>
          <p:nvPr/>
        </p:nvSpPr>
        <p:spPr>
          <a:xfrm>
            <a:off x="1282044" y="2123388"/>
            <a:ext cx="9294829" cy="1815882"/>
          </a:xfrm>
          <a:prstGeom prst="rect">
            <a:avLst/>
          </a:prstGeom>
          <a:noFill/>
        </p:spPr>
        <p:txBody>
          <a:bodyPr wrap="square" rtlCol="0">
            <a:spAutoFit/>
          </a:bodyPr>
          <a:lstStyle/>
          <a:p>
            <a:pPr marL="457200" indent="-457200">
              <a:buFont typeface="Arial" panose="020B0604020202020204" pitchFamily="34" charset="0"/>
              <a:buChar char="•"/>
            </a:pPr>
            <a:r>
              <a:rPr lang="en-US" sz="1400" dirty="0">
                <a:solidFill>
                  <a:schemeClr val="bg1"/>
                </a:solidFill>
              </a:rPr>
              <a:t>Our analysis of music store has revealed significant opportunities for gain insights and make recommendations for the company's strategy in the physical music market.</a:t>
            </a:r>
          </a:p>
          <a:p>
            <a:endParaRPr lang="en-US" sz="1400" dirty="0">
              <a:solidFill>
                <a:schemeClr val="bg1"/>
              </a:solidFill>
            </a:endParaRPr>
          </a:p>
          <a:p>
            <a:pPr marL="457200" indent="-457200">
              <a:buFont typeface="Arial" panose="020B0604020202020204" pitchFamily="34" charset="0"/>
              <a:buChar char="•"/>
            </a:pPr>
            <a:r>
              <a:rPr lang="en-US" sz="1400" dirty="0">
                <a:solidFill>
                  <a:schemeClr val="bg1"/>
                </a:solidFill>
              </a:rPr>
              <a:t>By analyzing location, genre ,album, artist with revenue gave the insights about what need to be improved where </a:t>
            </a:r>
          </a:p>
          <a:p>
            <a:endParaRPr lang="en-US" sz="1400" dirty="0">
              <a:solidFill>
                <a:schemeClr val="bg1"/>
              </a:solidFill>
            </a:endParaRPr>
          </a:p>
          <a:p>
            <a:endParaRPr lang="en-US" sz="1400" dirty="0">
              <a:solidFill>
                <a:schemeClr val="bg1"/>
              </a:solidFill>
            </a:endParaRPr>
          </a:p>
          <a:p>
            <a:pPr marL="457200" indent="-457200">
              <a:buFont typeface="Arial" panose="020B0604020202020204" pitchFamily="34" charset="0"/>
              <a:buChar char="•"/>
            </a:pPr>
            <a:r>
              <a:rPr lang="en-US" sz="1400" dirty="0">
                <a:solidFill>
                  <a:schemeClr val="bg1"/>
                </a:solidFill>
              </a:rPr>
              <a:t>This data-driven strategy allows us to make informed decisions that enhance our chances of success, ensuring effective global presence. </a:t>
            </a:r>
          </a:p>
        </p:txBody>
      </p:sp>
    </p:spTree>
    <p:extLst>
      <p:ext uri="{BB962C8B-B14F-4D97-AF65-F5344CB8AC3E}">
        <p14:creationId xmlns:p14="http://schemas.microsoft.com/office/powerpoint/2010/main" val="321655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96268-C144-C541-3CE5-46ECEF148F6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C0F3BE8-C898-79E3-6794-2ABC49CFFAED}"/>
              </a:ext>
            </a:extLst>
          </p:cNvPr>
          <p:cNvSpPr/>
          <p:nvPr/>
        </p:nvSpPr>
        <p:spPr>
          <a:xfrm>
            <a:off x="131975" y="75415"/>
            <a:ext cx="11887200" cy="820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References</a:t>
            </a:r>
          </a:p>
        </p:txBody>
      </p:sp>
      <p:sp>
        <p:nvSpPr>
          <p:cNvPr id="3" name="TextBox 2">
            <a:extLst>
              <a:ext uri="{FF2B5EF4-FFF2-40B4-BE49-F238E27FC236}">
                <a16:creationId xmlns:a16="http://schemas.microsoft.com/office/drawing/2014/main" id="{37FF3C0F-1107-F6F3-EEE1-A33AB3F5C28F}"/>
              </a:ext>
            </a:extLst>
          </p:cNvPr>
          <p:cNvSpPr txBox="1"/>
          <p:nvPr/>
        </p:nvSpPr>
        <p:spPr>
          <a:xfrm>
            <a:off x="1830369" y="2015658"/>
            <a:ext cx="3756582" cy="1600438"/>
          </a:xfrm>
          <a:prstGeom prst="rect">
            <a:avLst/>
          </a:prstGeom>
          <a:noFill/>
        </p:spPr>
        <p:txBody>
          <a:bodyPr wrap="square" rtlCol="0">
            <a:spAutoFit/>
          </a:bodyPr>
          <a:lstStyle/>
          <a:p>
            <a:pPr marL="857250" indent="-857250">
              <a:buFont typeface="Arial" panose="020B0604020202020204" pitchFamily="34" charset="0"/>
              <a:buChar char="•"/>
            </a:pPr>
            <a:r>
              <a:rPr lang="en-US" sz="1400" b="1" dirty="0"/>
              <a:t>Data Provided by Team.</a:t>
            </a:r>
          </a:p>
          <a:p>
            <a:pPr marL="857250" indent="-857250">
              <a:buFont typeface="Arial" panose="020B0604020202020204" pitchFamily="34" charset="0"/>
              <a:buChar char="•"/>
            </a:pPr>
            <a:endParaRPr lang="en-US" sz="1400" b="1" dirty="0"/>
          </a:p>
          <a:p>
            <a:pPr marL="857250" indent="-857250">
              <a:buFont typeface="Arial" panose="020B0604020202020204" pitchFamily="34" charset="0"/>
              <a:buChar char="•"/>
            </a:pPr>
            <a:r>
              <a:rPr lang="en-US" sz="1400" b="1" dirty="0"/>
              <a:t>Software Used :-</a:t>
            </a:r>
          </a:p>
          <a:p>
            <a:pPr marL="857250" indent="-857250">
              <a:buFont typeface="Arial" panose="020B0604020202020204" pitchFamily="34" charset="0"/>
              <a:buChar char="•"/>
            </a:pPr>
            <a:r>
              <a:rPr lang="en-US" sz="1400" b="1" dirty="0"/>
              <a:t>MySQL</a:t>
            </a:r>
          </a:p>
          <a:p>
            <a:r>
              <a:rPr lang="en-US" sz="1400" b="1" dirty="0"/>
              <a:t>                     MS Excel</a:t>
            </a:r>
          </a:p>
          <a:p>
            <a:r>
              <a:rPr lang="en-US" sz="1400" b="1" dirty="0"/>
              <a:t>                     MS Word</a:t>
            </a:r>
          </a:p>
          <a:p>
            <a:r>
              <a:rPr lang="en-US" sz="1400" b="1" dirty="0"/>
              <a:t>                     MS PowerPoint</a:t>
            </a:r>
            <a:endParaRPr lang="en-US" sz="1400" dirty="0"/>
          </a:p>
        </p:txBody>
      </p:sp>
      <p:pic>
        <p:nvPicPr>
          <p:cNvPr id="6" name="Picture 5">
            <a:extLst>
              <a:ext uri="{FF2B5EF4-FFF2-40B4-BE49-F238E27FC236}">
                <a16:creationId xmlns:a16="http://schemas.microsoft.com/office/drawing/2014/main" id="{7AC48319-803E-D1AE-477E-6A7661221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178" y="4212206"/>
            <a:ext cx="3343373" cy="1323605"/>
          </a:xfrm>
          <a:prstGeom prst="rect">
            <a:avLst/>
          </a:prstGeom>
        </p:spPr>
      </p:pic>
      <p:sp>
        <p:nvSpPr>
          <p:cNvPr id="4" name="Rectangle 3">
            <a:extLst>
              <a:ext uri="{FF2B5EF4-FFF2-40B4-BE49-F238E27FC236}">
                <a16:creationId xmlns:a16="http://schemas.microsoft.com/office/drawing/2014/main" id="{A7DC684C-B4AD-5808-BAA4-B276D096CA4D}"/>
              </a:ext>
            </a:extLst>
          </p:cNvPr>
          <p:cNvSpPr/>
          <p:nvPr/>
        </p:nvSpPr>
        <p:spPr>
          <a:xfrm>
            <a:off x="5851482" y="1819014"/>
            <a:ext cx="1903431" cy="18188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ySQL Logo PNG Transparent &amp; SVG Vector - Freebie Supply">
            <a:extLst>
              <a:ext uri="{FF2B5EF4-FFF2-40B4-BE49-F238E27FC236}">
                <a16:creationId xmlns:a16="http://schemas.microsoft.com/office/drawing/2014/main" id="{E3488684-71DB-6D43-1C9A-F1082F66B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557" y="1972077"/>
            <a:ext cx="1607279" cy="151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8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D4DBC-1FBB-11DC-DFEB-11B07A786B7A}"/>
              </a:ext>
            </a:extLst>
          </p:cNvPr>
          <p:cNvSpPr txBox="1"/>
          <p:nvPr/>
        </p:nvSpPr>
        <p:spPr>
          <a:xfrm>
            <a:off x="1401451" y="2658358"/>
            <a:ext cx="9389097" cy="1200329"/>
          </a:xfrm>
          <a:prstGeom prst="rect">
            <a:avLst/>
          </a:prstGeom>
          <a:noFill/>
        </p:spPr>
        <p:txBody>
          <a:bodyPr wrap="square" rtlCol="0">
            <a:spAutoFit/>
          </a:bodyPr>
          <a:lstStyle/>
          <a:p>
            <a:pPr algn="ctr"/>
            <a:r>
              <a:rPr lang="en-US" sz="7200" dirty="0">
                <a:solidFill>
                  <a:schemeClr val="accent1">
                    <a:lumMod val="75000"/>
                  </a:schemeClr>
                </a:solidFill>
              </a:rPr>
              <a:t>Thank You!</a:t>
            </a:r>
          </a:p>
        </p:txBody>
      </p:sp>
    </p:spTree>
    <p:extLst>
      <p:ext uri="{BB962C8B-B14F-4D97-AF65-F5344CB8AC3E}">
        <p14:creationId xmlns:p14="http://schemas.microsoft.com/office/powerpoint/2010/main" val="77138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E44F56-D1E1-2BA8-69C9-3686C5F0162E}"/>
              </a:ext>
            </a:extLst>
          </p:cNvPr>
          <p:cNvSpPr/>
          <p:nvPr/>
        </p:nvSpPr>
        <p:spPr>
          <a:xfrm>
            <a:off x="188536" y="197963"/>
            <a:ext cx="11613823" cy="7824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Introduction and Objectives</a:t>
            </a:r>
          </a:p>
        </p:txBody>
      </p:sp>
      <p:graphicFrame>
        <p:nvGraphicFramePr>
          <p:cNvPr id="8" name="Content Placeholder 2">
            <a:extLst>
              <a:ext uri="{FF2B5EF4-FFF2-40B4-BE49-F238E27FC236}">
                <a16:creationId xmlns:a16="http://schemas.microsoft.com/office/drawing/2014/main" id="{92004AC5-2828-DFF4-F7AC-05F7179AE80F}"/>
              </a:ext>
            </a:extLst>
          </p:cNvPr>
          <p:cNvGraphicFramePr>
            <a:graphicFrameLocks noGrp="1"/>
          </p:cNvGraphicFramePr>
          <p:nvPr>
            <p:ph idx="1"/>
            <p:extLst>
              <p:ext uri="{D42A27DB-BD31-4B8C-83A1-F6EECF244321}">
                <p14:modId xmlns:p14="http://schemas.microsoft.com/office/powerpoint/2010/main" val="1009954356"/>
              </p:ext>
            </p:extLst>
          </p:nvPr>
        </p:nvGraphicFramePr>
        <p:xfrm>
          <a:off x="1060874" y="1611454"/>
          <a:ext cx="10232437" cy="4261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109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688353-FB08-6FAB-50CE-F70FA56A2195}"/>
              </a:ext>
            </a:extLst>
          </p:cNvPr>
          <p:cNvSpPr/>
          <p:nvPr/>
        </p:nvSpPr>
        <p:spPr>
          <a:xfrm>
            <a:off x="79513" y="69574"/>
            <a:ext cx="11956774" cy="7454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 Schema</a:t>
            </a:r>
          </a:p>
        </p:txBody>
      </p:sp>
      <p:pic>
        <p:nvPicPr>
          <p:cNvPr id="4" name="Picture 3">
            <a:extLst>
              <a:ext uri="{FF2B5EF4-FFF2-40B4-BE49-F238E27FC236}">
                <a16:creationId xmlns:a16="http://schemas.microsoft.com/office/drawing/2014/main" id="{0D6E2907-248B-8D9B-CA3C-A366DC856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976295"/>
            <a:ext cx="7346597" cy="5229629"/>
          </a:xfrm>
          <a:prstGeom prst="rect">
            <a:avLst/>
          </a:prstGeom>
        </p:spPr>
      </p:pic>
    </p:spTree>
    <p:extLst>
      <p:ext uri="{BB962C8B-B14F-4D97-AF65-F5344CB8AC3E}">
        <p14:creationId xmlns:p14="http://schemas.microsoft.com/office/powerpoint/2010/main" val="76193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D7CC00-9C79-898B-FC26-704FC6F348D4}"/>
              </a:ext>
            </a:extLst>
          </p:cNvPr>
          <p:cNvSpPr/>
          <p:nvPr/>
        </p:nvSpPr>
        <p:spPr>
          <a:xfrm>
            <a:off x="150829" y="131975"/>
            <a:ext cx="11764651" cy="66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Overview</a:t>
            </a:r>
          </a:p>
        </p:txBody>
      </p:sp>
      <p:sp>
        <p:nvSpPr>
          <p:cNvPr id="6" name="Rectangle: Rounded Corners 5">
            <a:extLst>
              <a:ext uri="{FF2B5EF4-FFF2-40B4-BE49-F238E27FC236}">
                <a16:creationId xmlns:a16="http://schemas.microsoft.com/office/drawing/2014/main" id="{F50D87E5-2EB5-5968-5F61-F5DDEAD81EC8}"/>
              </a:ext>
            </a:extLst>
          </p:cNvPr>
          <p:cNvSpPr/>
          <p:nvPr/>
        </p:nvSpPr>
        <p:spPr>
          <a:xfrm>
            <a:off x="301657" y="1197204"/>
            <a:ext cx="4308049" cy="1857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t>About Data </a:t>
            </a:r>
          </a:p>
          <a:p>
            <a:pPr algn="ctr"/>
            <a:endParaRPr lang="en-US" b="1" i="1" dirty="0"/>
          </a:p>
          <a:p>
            <a:pPr marL="285750" indent="-285750" algn="ctr">
              <a:buFont typeface="Arial" panose="020B0604020202020204" pitchFamily="34" charset="0"/>
              <a:buChar char="•"/>
            </a:pPr>
            <a:r>
              <a:rPr lang="en-US" sz="1400" dirty="0">
                <a:solidFill>
                  <a:schemeClr val="bg1"/>
                </a:solidFill>
              </a:rPr>
              <a:t>There are total of 11 tables :</a:t>
            </a:r>
          </a:p>
          <a:p>
            <a:pPr algn="ctr"/>
            <a:r>
              <a:rPr lang="en-US" sz="1400" dirty="0">
                <a:solidFill>
                  <a:schemeClr val="bg1"/>
                </a:solidFill>
              </a:rPr>
              <a:t>customer, employee, invoice, invoice_line, genre, </a:t>
            </a:r>
          </a:p>
          <a:p>
            <a:pPr algn="ctr"/>
            <a:r>
              <a:rPr lang="en-US" sz="1400" dirty="0">
                <a:solidFill>
                  <a:schemeClr val="bg1"/>
                </a:solidFill>
              </a:rPr>
              <a:t>track, artist, album, media_type, playlist and playlist_track</a:t>
            </a:r>
          </a:p>
        </p:txBody>
      </p:sp>
      <p:sp>
        <p:nvSpPr>
          <p:cNvPr id="7" name="Rectangle: Rounded Corners 6">
            <a:extLst>
              <a:ext uri="{FF2B5EF4-FFF2-40B4-BE49-F238E27FC236}">
                <a16:creationId xmlns:a16="http://schemas.microsoft.com/office/drawing/2014/main" id="{E44E1F6F-0111-4B0D-843E-36A650372AAD}"/>
              </a:ext>
            </a:extLst>
          </p:cNvPr>
          <p:cNvSpPr/>
          <p:nvPr/>
        </p:nvSpPr>
        <p:spPr>
          <a:xfrm>
            <a:off x="340149" y="3168838"/>
            <a:ext cx="4231063" cy="18570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1" dirty="0"/>
          </a:p>
          <a:p>
            <a:pPr algn="ctr"/>
            <a:r>
              <a:rPr lang="en-US" b="1" i="1" dirty="0"/>
              <a:t>Key Data Points</a:t>
            </a:r>
          </a:p>
          <a:p>
            <a:pPr algn="ctr"/>
            <a:r>
              <a:rPr lang="en-US" b="1" i="1" dirty="0"/>
              <a:t> </a:t>
            </a:r>
          </a:p>
          <a:p>
            <a:pPr marL="285750" indent="-285750" algn="ctr">
              <a:buFont typeface="Arial" panose="020B0604020202020204" pitchFamily="34" charset="0"/>
              <a:buChar char="•"/>
            </a:pPr>
            <a:r>
              <a:rPr lang="en-US" sz="1400" dirty="0">
                <a:solidFill>
                  <a:schemeClr val="bg1"/>
                </a:solidFill>
              </a:rPr>
              <a:t>Some of key entities  are in customer, invoice, invoice_line, track, genre ,album and artist tables.</a:t>
            </a:r>
          </a:p>
          <a:p>
            <a:pPr marL="285750" indent="-285750" algn="ctr">
              <a:buFont typeface="Arial" panose="020B0604020202020204" pitchFamily="34" charset="0"/>
              <a:buChar char="•"/>
            </a:pPr>
            <a:r>
              <a:rPr lang="en-US" sz="1400" dirty="0">
                <a:solidFill>
                  <a:schemeClr val="bg1"/>
                </a:solidFill>
              </a:rPr>
              <a:t>There are total of 24 countries</a:t>
            </a:r>
          </a:p>
        </p:txBody>
      </p:sp>
      <p:sp>
        <p:nvSpPr>
          <p:cNvPr id="10" name="Rectangle: Rounded Corners 9">
            <a:extLst>
              <a:ext uri="{FF2B5EF4-FFF2-40B4-BE49-F238E27FC236}">
                <a16:creationId xmlns:a16="http://schemas.microsoft.com/office/drawing/2014/main" id="{4B7BC2A0-2F93-3B2D-10AB-8D4DF63BC95C}"/>
              </a:ext>
            </a:extLst>
          </p:cNvPr>
          <p:cNvSpPr/>
          <p:nvPr/>
        </p:nvSpPr>
        <p:spPr>
          <a:xfrm>
            <a:off x="4989921" y="4263887"/>
            <a:ext cx="6645898" cy="23655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t>Data Importance</a:t>
            </a:r>
          </a:p>
          <a:p>
            <a:pPr algn="ctr"/>
            <a:endParaRPr lang="en-US" b="1" i="1" dirty="0"/>
          </a:p>
          <a:p>
            <a:pPr marL="342900" indent="-342900" algn="ctr">
              <a:buFont typeface="Arial" panose="020B0604020202020204" pitchFamily="34" charset="0"/>
              <a:buChar char="•"/>
            </a:pPr>
            <a:r>
              <a:rPr lang="en-US" sz="1400" dirty="0">
                <a:solidFill>
                  <a:schemeClr val="bg1"/>
                </a:solidFill>
              </a:rPr>
              <a:t>This data consists of customers info in different countries states and cities this will help the data store for recommendations and strategies </a:t>
            </a:r>
          </a:p>
          <a:p>
            <a:pPr marL="342900" indent="-342900" algn="ctr">
              <a:buFont typeface="Arial" panose="020B0604020202020204" pitchFamily="34" charset="0"/>
              <a:buChar char="•"/>
            </a:pPr>
            <a:r>
              <a:rPr lang="en-US" sz="1400" dirty="0">
                <a:solidFill>
                  <a:schemeClr val="bg1"/>
                </a:solidFill>
              </a:rPr>
              <a:t>It helps for genres, album, artists recommendations for store growth </a:t>
            </a:r>
            <a:endParaRPr lang="en-US" sz="2400" dirty="0"/>
          </a:p>
        </p:txBody>
      </p:sp>
      <p:sp>
        <p:nvSpPr>
          <p:cNvPr id="11" name="Rectangle: Rounded Corners 10">
            <a:extLst>
              <a:ext uri="{FF2B5EF4-FFF2-40B4-BE49-F238E27FC236}">
                <a16:creationId xmlns:a16="http://schemas.microsoft.com/office/drawing/2014/main" id="{42F4C8F5-6C71-F30D-BC24-738F431AEAB7}"/>
              </a:ext>
            </a:extLst>
          </p:cNvPr>
          <p:cNvSpPr/>
          <p:nvPr/>
        </p:nvSpPr>
        <p:spPr>
          <a:xfrm>
            <a:off x="4989921" y="1197204"/>
            <a:ext cx="6645898" cy="2874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1" dirty="0"/>
          </a:p>
          <a:p>
            <a:pPr algn="ctr"/>
            <a:r>
              <a:rPr lang="en-US" b="1" i="1" dirty="0"/>
              <a:t>Data cleaning and Preprocessing</a:t>
            </a:r>
          </a:p>
          <a:p>
            <a:pPr algn="ctr"/>
            <a:endParaRPr lang="en-US" b="1" i="1" dirty="0"/>
          </a:p>
          <a:p>
            <a:pPr marL="285750" indent="-285750" algn="ctr">
              <a:buFont typeface="Arial" panose="020B0604020202020204" pitchFamily="34" charset="0"/>
              <a:buChar char="•"/>
            </a:pPr>
            <a:r>
              <a:rPr lang="en-US" sz="1400" dirty="0">
                <a:solidFill>
                  <a:schemeClr val="bg1"/>
                </a:solidFill>
              </a:rPr>
              <a:t>No Duplicate Values.</a:t>
            </a:r>
          </a:p>
          <a:p>
            <a:pPr marL="285750" indent="-285750" algn="ctr">
              <a:buFont typeface="Arial" panose="020B0604020202020204" pitchFamily="34" charset="0"/>
              <a:buChar char="•"/>
            </a:pPr>
            <a:r>
              <a:rPr lang="en-US" sz="1400" dirty="0">
                <a:solidFill>
                  <a:schemeClr val="bg1"/>
                </a:solidFill>
              </a:rPr>
              <a:t>Missing Values :- There are some missing values in customer, employee and track tables . They are handled</a:t>
            </a:r>
          </a:p>
          <a:p>
            <a:pPr marL="285750" indent="-285750" algn="ctr">
              <a:buFont typeface="Arial" panose="020B0604020202020204" pitchFamily="34" charset="0"/>
              <a:buChar char="•"/>
            </a:pPr>
            <a:r>
              <a:rPr lang="en-US" sz="1400" dirty="0"/>
              <a:t>No data formatting is done</a:t>
            </a:r>
          </a:p>
        </p:txBody>
      </p:sp>
      <p:pic>
        <p:nvPicPr>
          <p:cNvPr id="4" name="Graphic 3" descr="Table">
            <a:extLst>
              <a:ext uri="{FF2B5EF4-FFF2-40B4-BE49-F238E27FC236}">
                <a16:creationId xmlns:a16="http://schemas.microsoft.com/office/drawing/2014/main" id="{489D745A-24DD-C1CB-62D4-08755B2CBA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2395" y="-60489"/>
            <a:ext cx="1054231" cy="1054231"/>
          </a:xfrm>
          <a:prstGeom prst="rect">
            <a:avLst/>
          </a:prstGeom>
        </p:spPr>
      </p:pic>
      <p:sp>
        <p:nvSpPr>
          <p:cNvPr id="3" name="Rectangle: Rounded Corners 2">
            <a:extLst>
              <a:ext uri="{FF2B5EF4-FFF2-40B4-BE49-F238E27FC236}">
                <a16:creationId xmlns:a16="http://schemas.microsoft.com/office/drawing/2014/main" id="{B4D515FB-967C-7A3A-B82D-AC6C1704753E}"/>
              </a:ext>
            </a:extLst>
          </p:cNvPr>
          <p:cNvSpPr/>
          <p:nvPr/>
        </p:nvSpPr>
        <p:spPr>
          <a:xfrm>
            <a:off x="301657" y="5146759"/>
            <a:ext cx="4419430" cy="1585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t>Assumptions</a:t>
            </a:r>
          </a:p>
          <a:p>
            <a:pPr algn="ctr"/>
            <a:r>
              <a:rPr lang="en-US" sz="1400" dirty="0"/>
              <a:t>The units of price is not given anywhere.</a:t>
            </a:r>
          </a:p>
          <a:p>
            <a:pPr algn="ctr"/>
            <a:r>
              <a:rPr lang="en-US" sz="1400" dirty="0"/>
              <a:t>So I just state them as units </a:t>
            </a:r>
          </a:p>
        </p:txBody>
      </p:sp>
    </p:spTree>
    <p:extLst>
      <p:ext uri="{BB962C8B-B14F-4D97-AF65-F5344CB8AC3E}">
        <p14:creationId xmlns:p14="http://schemas.microsoft.com/office/powerpoint/2010/main" val="43558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842B6-040B-3584-BB23-40D8126C526E}"/>
              </a:ext>
            </a:extLst>
          </p:cNvPr>
          <p:cNvSpPr/>
          <p:nvPr/>
        </p:nvSpPr>
        <p:spPr>
          <a:xfrm>
            <a:off x="119406" y="58560"/>
            <a:ext cx="11953188" cy="7258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Methodology</a:t>
            </a:r>
          </a:p>
        </p:txBody>
      </p:sp>
      <p:grpSp>
        <p:nvGrpSpPr>
          <p:cNvPr id="3" name="Group 2">
            <a:extLst>
              <a:ext uri="{FF2B5EF4-FFF2-40B4-BE49-F238E27FC236}">
                <a16:creationId xmlns:a16="http://schemas.microsoft.com/office/drawing/2014/main" id="{662455A4-C254-63FF-6613-495AC237EBFF}"/>
              </a:ext>
            </a:extLst>
          </p:cNvPr>
          <p:cNvGrpSpPr/>
          <p:nvPr/>
        </p:nvGrpSpPr>
        <p:grpSpPr>
          <a:xfrm>
            <a:off x="322642" y="1081158"/>
            <a:ext cx="1425040" cy="808511"/>
            <a:chOff x="1626919" y="3550723"/>
            <a:chExt cx="1425040" cy="808511"/>
          </a:xfrm>
          <a:solidFill>
            <a:schemeClr val="accent2"/>
          </a:solidFill>
        </p:grpSpPr>
        <p:sp>
          <p:nvSpPr>
            <p:cNvPr id="4" name="Rounded Rectangle 3">
              <a:extLst>
                <a:ext uri="{FF2B5EF4-FFF2-40B4-BE49-F238E27FC236}">
                  <a16:creationId xmlns:a16="http://schemas.microsoft.com/office/drawing/2014/main" id="{4EA06006-14B4-820E-1F89-7BE289389C99}"/>
                </a:ext>
              </a:extLst>
            </p:cNvPr>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5" name="Rounded Rectangle 2">
              <a:extLst>
                <a:ext uri="{FF2B5EF4-FFF2-40B4-BE49-F238E27FC236}">
                  <a16:creationId xmlns:a16="http://schemas.microsoft.com/office/drawing/2014/main" id="{6CDFF994-FD31-1A78-92F4-84B9D42E0CDE}"/>
                </a:ext>
              </a:extLst>
            </p:cNvPr>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6" name="Rounded Rectangle 1">
              <a:extLst>
                <a:ext uri="{FF2B5EF4-FFF2-40B4-BE49-F238E27FC236}">
                  <a16:creationId xmlns:a16="http://schemas.microsoft.com/office/drawing/2014/main" id="{6F846639-EA2F-2CFB-AA70-F32DF5FE9584}"/>
                </a:ext>
              </a:extLst>
            </p:cNvPr>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latin typeface="Arial" panose="020B0604020202020204" pitchFamily="34" charset="0"/>
                  <a:cs typeface="Arial" panose="020B0604020202020204" pitchFamily="34" charset="0"/>
                </a:rPr>
                <a:t>01</a:t>
              </a:r>
            </a:p>
          </p:txBody>
        </p:sp>
      </p:grpSp>
      <p:grpSp>
        <p:nvGrpSpPr>
          <p:cNvPr id="7" name="Group 6">
            <a:extLst>
              <a:ext uri="{FF2B5EF4-FFF2-40B4-BE49-F238E27FC236}">
                <a16:creationId xmlns:a16="http://schemas.microsoft.com/office/drawing/2014/main" id="{6DF13382-B288-7622-1A09-55CBC4F4A839}"/>
              </a:ext>
            </a:extLst>
          </p:cNvPr>
          <p:cNvGrpSpPr/>
          <p:nvPr/>
        </p:nvGrpSpPr>
        <p:grpSpPr>
          <a:xfrm>
            <a:off x="1836077" y="2100611"/>
            <a:ext cx="1425040" cy="808511"/>
            <a:chOff x="1626919" y="3550723"/>
            <a:chExt cx="1425040" cy="808511"/>
          </a:xfrm>
          <a:solidFill>
            <a:schemeClr val="accent4">
              <a:lumMod val="60000"/>
              <a:lumOff val="40000"/>
            </a:schemeClr>
          </a:solidFill>
        </p:grpSpPr>
        <p:sp>
          <p:nvSpPr>
            <p:cNvPr id="8" name="Rounded Rectangle 7">
              <a:extLst>
                <a:ext uri="{FF2B5EF4-FFF2-40B4-BE49-F238E27FC236}">
                  <a16:creationId xmlns:a16="http://schemas.microsoft.com/office/drawing/2014/main" id="{9C67F795-2DEF-6A39-C1CF-04EF28E5BADA}"/>
                </a:ext>
              </a:extLst>
            </p:cNvPr>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9" name="Rounded Rectangle 8">
              <a:extLst>
                <a:ext uri="{FF2B5EF4-FFF2-40B4-BE49-F238E27FC236}">
                  <a16:creationId xmlns:a16="http://schemas.microsoft.com/office/drawing/2014/main" id="{0F847EC7-638A-FCD3-6E8E-2869A52DFAFF}"/>
                </a:ext>
              </a:extLst>
            </p:cNvPr>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0" name="Rounded Rectangle 9">
              <a:extLst>
                <a:ext uri="{FF2B5EF4-FFF2-40B4-BE49-F238E27FC236}">
                  <a16:creationId xmlns:a16="http://schemas.microsoft.com/office/drawing/2014/main" id="{7E2598B0-699C-4886-23DA-4133D2AE12BE}"/>
                </a:ext>
              </a:extLst>
            </p:cNvPr>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latin typeface="Arial" panose="020B0604020202020204" pitchFamily="34" charset="0"/>
                  <a:cs typeface="Arial" panose="020B0604020202020204" pitchFamily="34" charset="0"/>
                </a:rPr>
                <a:t>02</a:t>
              </a:r>
            </a:p>
          </p:txBody>
        </p:sp>
      </p:grpSp>
      <p:grpSp>
        <p:nvGrpSpPr>
          <p:cNvPr id="11" name="Group 10">
            <a:extLst>
              <a:ext uri="{FF2B5EF4-FFF2-40B4-BE49-F238E27FC236}">
                <a16:creationId xmlns:a16="http://schemas.microsoft.com/office/drawing/2014/main" id="{36725148-203B-86FA-76ED-6772703668B7}"/>
              </a:ext>
            </a:extLst>
          </p:cNvPr>
          <p:cNvGrpSpPr/>
          <p:nvPr/>
        </p:nvGrpSpPr>
        <p:grpSpPr>
          <a:xfrm>
            <a:off x="3261117" y="3123869"/>
            <a:ext cx="1425040" cy="808511"/>
            <a:chOff x="1626919" y="3550723"/>
            <a:chExt cx="1425040" cy="808511"/>
          </a:xfrm>
          <a:solidFill>
            <a:schemeClr val="accent1">
              <a:lumMod val="60000"/>
              <a:lumOff val="40000"/>
            </a:schemeClr>
          </a:solidFill>
        </p:grpSpPr>
        <p:sp>
          <p:nvSpPr>
            <p:cNvPr id="12" name="Rounded Rectangle 11">
              <a:extLst>
                <a:ext uri="{FF2B5EF4-FFF2-40B4-BE49-F238E27FC236}">
                  <a16:creationId xmlns:a16="http://schemas.microsoft.com/office/drawing/2014/main" id="{946C059A-C101-43EB-6A27-AE2BC7AFC2C5}"/>
                </a:ext>
              </a:extLst>
            </p:cNvPr>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3" name="Rounded Rectangle 12">
              <a:extLst>
                <a:ext uri="{FF2B5EF4-FFF2-40B4-BE49-F238E27FC236}">
                  <a16:creationId xmlns:a16="http://schemas.microsoft.com/office/drawing/2014/main" id="{D1E35A57-C44A-C5A9-FF91-1B0BBB73E744}"/>
                </a:ext>
              </a:extLst>
            </p:cNvPr>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4" name="Rounded Rectangle 13">
              <a:extLst>
                <a:ext uri="{FF2B5EF4-FFF2-40B4-BE49-F238E27FC236}">
                  <a16:creationId xmlns:a16="http://schemas.microsoft.com/office/drawing/2014/main" id="{4FBEB0A6-8E85-F108-75C6-5104C13AC104}"/>
                </a:ext>
              </a:extLst>
            </p:cNvPr>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latin typeface="Arial" panose="020B0604020202020204" pitchFamily="34" charset="0"/>
                  <a:cs typeface="Arial" panose="020B0604020202020204" pitchFamily="34" charset="0"/>
                </a:rPr>
                <a:t>03</a:t>
              </a:r>
            </a:p>
          </p:txBody>
        </p:sp>
      </p:grpSp>
      <p:grpSp>
        <p:nvGrpSpPr>
          <p:cNvPr id="15" name="Group 14">
            <a:extLst>
              <a:ext uri="{FF2B5EF4-FFF2-40B4-BE49-F238E27FC236}">
                <a16:creationId xmlns:a16="http://schemas.microsoft.com/office/drawing/2014/main" id="{151897CE-8746-6F14-BFAF-2C2E16535145}"/>
              </a:ext>
            </a:extLst>
          </p:cNvPr>
          <p:cNvGrpSpPr/>
          <p:nvPr/>
        </p:nvGrpSpPr>
        <p:grpSpPr>
          <a:xfrm>
            <a:off x="4788320" y="4350114"/>
            <a:ext cx="1381540" cy="796156"/>
            <a:chOff x="1626919" y="3550723"/>
            <a:chExt cx="1425040" cy="808511"/>
          </a:xfrm>
          <a:solidFill>
            <a:schemeClr val="accent6">
              <a:lumMod val="60000"/>
              <a:lumOff val="40000"/>
            </a:schemeClr>
          </a:solidFill>
        </p:grpSpPr>
        <p:sp>
          <p:nvSpPr>
            <p:cNvPr id="16" name="Rounded Rectangle 15">
              <a:extLst>
                <a:ext uri="{FF2B5EF4-FFF2-40B4-BE49-F238E27FC236}">
                  <a16:creationId xmlns:a16="http://schemas.microsoft.com/office/drawing/2014/main" id="{F549F55D-0FF4-1BA2-6AFD-36A42BA0C0B5}"/>
                </a:ext>
              </a:extLst>
            </p:cNvPr>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7" name="Rounded Rectangle 16">
              <a:extLst>
                <a:ext uri="{FF2B5EF4-FFF2-40B4-BE49-F238E27FC236}">
                  <a16:creationId xmlns:a16="http://schemas.microsoft.com/office/drawing/2014/main" id="{E3443873-1121-EB2C-15EA-2D88B9FCDED9}"/>
                </a:ext>
              </a:extLst>
            </p:cNvPr>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18" name="Rounded Rectangle 17">
              <a:extLst>
                <a:ext uri="{FF2B5EF4-FFF2-40B4-BE49-F238E27FC236}">
                  <a16:creationId xmlns:a16="http://schemas.microsoft.com/office/drawing/2014/main" id="{F4507067-4475-5414-8701-7C3F7B146935}"/>
                </a:ext>
              </a:extLst>
            </p:cNvPr>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latin typeface="Arial" panose="020B0604020202020204" pitchFamily="34" charset="0"/>
                  <a:cs typeface="Arial" panose="020B0604020202020204" pitchFamily="34" charset="0"/>
                </a:rPr>
                <a:t>04</a:t>
              </a:r>
            </a:p>
          </p:txBody>
        </p:sp>
      </p:grpSp>
      <p:grpSp>
        <p:nvGrpSpPr>
          <p:cNvPr id="19" name="Group 18">
            <a:extLst>
              <a:ext uri="{FF2B5EF4-FFF2-40B4-BE49-F238E27FC236}">
                <a16:creationId xmlns:a16="http://schemas.microsoft.com/office/drawing/2014/main" id="{74CA846E-38C4-DEF8-783E-3CEFF4D2FAF8}"/>
              </a:ext>
            </a:extLst>
          </p:cNvPr>
          <p:cNvGrpSpPr/>
          <p:nvPr/>
        </p:nvGrpSpPr>
        <p:grpSpPr>
          <a:xfrm>
            <a:off x="5790668" y="5397857"/>
            <a:ext cx="1358300" cy="777195"/>
            <a:chOff x="1626919" y="3550723"/>
            <a:chExt cx="1425040" cy="808511"/>
          </a:xfrm>
          <a:solidFill>
            <a:schemeClr val="accent2">
              <a:lumMod val="75000"/>
            </a:schemeClr>
          </a:solidFill>
        </p:grpSpPr>
        <p:sp>
          <p:nvSpPr>
            <p:cNvPr id="20" name="Rounded Rectangle 3">
              <a:extLst>
                <a:ext uri="{FF2B5EF4-FFF2-40B4-BE49-F238E27FC236}">
                  <a16:creationId xmlns:a16="http://schemas.microsoft.com/office/drawing/2014/main" id="{67BCFFD0-8262-A75D-47FA-EBD904F4BB4A}"/>
                </a:ext>
              </a:extLst>
            </p:cNvPr>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a:latin typeface="Arial" panose="020B0604020202020204" pitchFamily="34" charset="0"/>
                <a:cs typeface="Arial" panose="020B0604020202020204" pitchFamily="34" charset="0"/>
              </a:endParaRPr>
            </a:p>
          </p:txBody>
        </p:sp>
        <p:sp>
          <p:nvSpPr>
            <p:cNvPr id="21" name="Rounded Rectangle 2">
              <a:extLst>
                <a:ext uri="{FF2B5EF4-FFF2-40B4-BE49-F238E27FC236}">
                  <a16:creationId xmlns:a16="http://schemas.microsoft.com/office/drawing/2014/main" id="{66EF0EFF-2B3E-4314-9D06-26B0856261A7}"/>
                </a:ext>
              </a:extLst>
            </p:cNvPr>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150" dirty="0">
                <a:latin typeface="Arial" panose="020B0604020202020204" pitchFamily="34" charset="0"/>
                <a:cs typeface="Arial" panose="020B0604020202020204" pitchFamily="34" charset="0"/>
              </a:endParaRPr>
            </a:p>
          </p:txBody>
        </p:sp>
        <p:sp>
          <p:nvSpPr>
            <p:cNvPr id="22" name="Rounded Rectangle 1">
              <a:extLst>
                <a:ext uri="{FF2B5EF4-FFF2-40B4-BE49-F238E27FC236}">
                  <a16:creationId xmlns:a16="http://schemas.microsoft.com/office/drawing/2014/main" id="{BB84A508-766F-0C6F-321B-CFF9754CF605}"/>
                </a:ext>
              </a:extLst>
            </p:cNvPr>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150" dirty="0">
                  <a:latin typeface="Arial" panose="020B0604020202020204" pitchFamily="34" charset="0"/>
                  <a:cs typeface="Arial" panose="020B0604020202020204" pitchFamily="34" charset="0"/>
                </a:rPr>
                <a:t>05</a:t>
              </a:r>
            </a:p>
          </p:txBody>
        </p:sp>
      </p:grpSp>
      <p:sp>
        <p:nvSpPr>
          <p:cNvPr id="23" name="TextBox 22">
            <a:extLst>
              <a:ext uri="{FF2B5EF4-FFF2-40B4-BE49-F238E27FC236}">
                <a16:creationId xmlns:a16="http://schemas.microsoft.com/office/drawing/2014/main" id="{B1486FFE-5621-CCB4-CB3A-4D5DF3A52877}"/>
              </a:ext>
            </a:extLst>
          </p:cNvPr>
          <p:cNvSpPr txBox="1"/>
          <p:nvPr/>
        </p:nvSpPr>
        <p:spPr>
          <a:xfrm>
            <a:off x="1820004" y="1123420"/>
            <a:ext cx="10033281" cy="1107996"/>
          </a:xfrm>
          <a:prstGeom prst="rect">
            <a:avLst/>
          </a:prstGeom>
          <a:noFill/>
        </p:spPr>
        <p:txBody>
          <a:bodyPr wrap="square" rtlCol="0">
            <a:spAutoFit/>
          </a:bodyPr>
          <a:lstStyle/>
          <a:p>
            <a:r>
              <a:rPr lang="en-US" sz="1600" b="1" i="1" dirty="0"/>
              <a:t>Data Understanding :-</a:t>
            </a:r>
          </a:p>
          <a:p>
            <a:r>
              <a:rPr lang="en-US" sz="1400" dirty="0"/>
              <a:t>Did some review of the provided data sets to understand which tables are most important for our analysis.</a:t>
            </a:r>
            <a:br>
              <a:rPr lang="en-US" sz="1800" dirty="0"/>
            </a:br>
            <a:endParaRPr lang="en-US" sz="1800" dirty="0"/>
          </a:p>
          <a:p>
            <a:endParaRPr lang="en-US" dirty="0"/>
          </a:p>
        </p:txBody>
      </p:sp>
      <p:sp>
        <p:nvSpPr>
          <p:cNvPr id="25" name="TextBox 24">
            <a:extLst>
              <a:ext uri="{FF2B5EF4-FFF2-40B4-BE49-F238E27FC236}">
                <a16:creationId xmlns:a16="http://schemas.microsoft.com/office/drawing/2014/main" id="{59F9971C-726E-7002-6196-CC331910AA6E}"/>
              </a:ext>
            </a:extLst>
          </p:cNvPr>
          <p:cNvSpPr txBox="1"/>
          <p:nvPr/>
        </p:nvSpPr>
        <p:spPr>
          <a:xfrm>
            <a:off x="3341459" y="2092219"/>
            <a:ext cx="8858561" cy="769441"/>
          </a:xfrm>
          <a:prstGeom prst="rect">
            <a:avLst/>
          </a:prstGeom>
          <a:noFill/>
        </p:spPr>
        <p:txBody>
          <a:bodyPr wrap="square" rtlCol="0">
            <a:spAutoFit/>
          </a:bodyPr>
          <a:lstStyle/>
          <a:p>
            <a:r>
              <a:rPr lang="en-US" sz="1600" b="1" i="1" dirty="0"/>
              <a:t>Data Cleaning </a:t>
            </a:r>
            <a:r>
              <a:rPr lang="en-US" sz="1600" dirty="0"/>
              <a:t>:-</a:t>
            </a:r>
            <a:br>
              <a:rPr lang="en-US" sz="1600" dirty="0"/>
            </a:br>
            <a:r>
              <a:rPr lang="en-US" sz="1400" dirty="0"/>
              <a:t>Null values are identified using IS NULL operator and they are handled and duplicate values are checked on basis of primary key</a:t>
            </a:r>
            <a:endParaRPr lang="en-US" dirty="0"/>
          </a:p>
        </p:txBody>
      </p:sp>
      <p:sp>
        <p:nvSpPr>
          <p:cNvPr id="29" name="TextBox 28">
            <a:extLst>
              <a:ext uri="{FF2B5EF4-FFF2-40B4-BE49-F238E27FC236}">
                <a16:creationId xmlns:a16="http://schemas.microsoft.com/office/drawing/2014/main" id="{5DBD4CC1-C6AD-7737-3FDE-4FA6E85D91DA}"/>
              </a:ext>
            </a:extLst>
          </p:cNvPr>
          <p:cNvSpPr txBox="1"/>
          <p:nvPr/>
        </p:nvSpPr>
        <p:spPr>
          <a:xfrm>
            <a:off x="4737797" y="2949688"/>
            <a:ext cx="6979721" cy="1477328"/>
          </a:xfrm>
          <a:prstGeom prst="rect">
            <a:avLst/>
          </a:prstGeom>
          <a:noFill/>
        </p:spPr>
        <p:txBody>
          <a:bodyPr wrap="square" rtlCol="0">
            <a:spAutoFit/>
          </a:bodyPr>
          <a:lstStyle/>
          <a:p>
            <a:r>
              <a:rPr lang="en-US" sz="1600" b="1" i="1" dirty="0"/>
              <a:t>Descriptive Analysis :-</a:t>
            </a:r>
          </a:p>
          <a:p>
            <a:r>
              <a:rPr lang="en-US" sz="1400" b="0" dirty="0"/>
              <a:t> For each task ,queries are run in MySQL using  GROUP BY, ORDER BY, JOINS,SUB QUERIES, CTEs and some functions are used in different queries text function like CONCAT, date function like DATEDIFF,DATE_SUB, TIMESTAMP DIFF</a:t>
            </a:r>
            <a:br>
              <a:rPr lang="en-US" sz="1400" dirty="0"/>
            </a:br>
            <a:endParaRPr lang="en-US" sz="1400" dirty="0"/>
          </a:p>
          <a:p>
            <a:endParaRPr lang="en-US" dirty="0"/>
          </a:p>
        </p:txBody>
      </p:sp>
      <p:sp>
        <p:nvSpPr>
          <p:cNvPr id="31" name="TextBox 30">
            <a:extLst>
              <a:ext uri="{FF2B5EF4-FFF2-40B4-BE49-F238E27FC236}">
                <a16:creationId xmlns:a16="http://schemas.microsoft.com/office/drawing/2014/main" id="{C0A729CF-0E1B-1586-03AF-BCC9EB8C8B4A}"/>
              </a:ext>
            </a:extLst>
          </p:cNvPr>
          <p:cNvSpPr txBox="1"/>
          <p:nvPr/>
        </p:nvSpPr>
        <p:spPr>
          <a:xfrm>
            <a:off x="6315393" y="4269150"/>
            <a:ext cx="4713879" cy="1261884"/>
          </a:xfrm>
          <a:prstGeom prst="rect">
            <a:avLst/>
          </a:prstGeom>
          <a:noFill/>
        </p:spPr>
        <p:txBody>
          <a:bodyPr wrap="square">
            <a:spAutoFit/>
          </a:bodyPr>
          <a:lstStyle/>
          <a:p>
            <a:r>
              <a:rPr lang="en-US" sz="1600" b="1" i="1" dirty="0">
                <a:solidFill>
                  <a:sysClr val="windowText" lastClr="000000"/>
                </a:solidFill>
                <a:cs typeface="Arial" panose="020B0604020202020204" pitchFamily="34" charset="0"/>
              </a:rPr>
              <a:t>Interpret the results :-</a:t>
            </a:r>
          </a:p>
          <a:p>
            <a:r>
              <a:rPr lang="en-US" sz="1400" dirty="0">
                <a:solidFill>
                  <a:sysClr val="windowText" lastClr="000000"/>
                </a:solidFill>
                <a:cs typeface="Arial" panose="020B0604020202020204" pitchFamily="34" charset="0"/>
              </a:rPr>
              <a:t>Based on output of these tasks queries insights are taken and suggestions are made.</a:t>
            </a:r>
          </a:p>
          <a:p>
            <a:endParaRPr lang="en-US" sz="1600" b="1" i="1" dirty="0">
              <a:solidFill>
                <a:sysClr val="windowText" lastClr="000000"/>
              </a:solidFill>
              <a:cs typeface="Arial" panose="020B0604020202020204" pitchFamily="34" charset="0"/>
            </a:endParaRPr>
          </a:p>
          <a:p>
            <a:endParaRPr lang="en-US" sz="1600" b="1" i="1" dirty="0">
              <a:solidFill>
                <a:sysClr val="windowText" lastClr="000000"/>
              </a:solidFill>
              <a:cs typeface="Arial" panose="020B0604020202020204" pitchFamily="34" charset="0"/>
            </a:endParaRPr>
          </a:p>
        </p:txBody>
      </p:sp>
      <p:pic>
        <p:nvPicPr>
          <p:cNvPr id="34" name="Picture 33">
            <a:extLst>
              <a:ext uri="{FF2B5EF4-FFF2-40B4-BE49-F238E27FC236}">
                <a16:creationId xmlns:a16="http://schemas.microsoft.com/office/drawing/2014/main" id="{4D2935BF-58E7-89AF-C953-4AD57FF27F6D}"/>
              </a:ext>
            </a:extLst>
          </p:cNvPr>
          <p:cNvPicPr>
            <a:picLocks noChangeAspect="1"/>
          </p:cNvPicPr>
          <p:nvPr/>
        </p:nvPicPr>
        <p:blipFill>
          <a:blip r:embed="rId2"/>
          <a:stretch>
            <a:fillRect/>
          </a:stretch>
        </p:blipFill>
        <p:spPr>
          <a:xfrm>
            <a:off x="125909" y="4097661"/>
            <a:ext cx="3958735" cy="2487086"/>
          </a:xfrm>
          <a:prstGeom prst="rect">
            <a:avLst/>
          </a:prstGeom>
        </p:spPr>
      </p:pic>
      <p:pic>
        <p:nvPicPr>
          <p:cNvPr id="27" name="Graphic 26" descr="Head with gears">
            <a:extLst>
              <a:ext uri="{FF2B5EF4-FFF2-40B4-BE49-F238E27FC236}">
                <a16:creationId xmlns:a16="http://schemas.microsoft.com/office/drawing/2014/main" id="{C2ED5EE0-1100-942A-8D83-A8B8BBE0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7450" y="75717"/>
            <a:ext cx="725864" cy="725864"/>
          </a:xfrm>
          <a:prstGeom prst="rect">
            <a:avLst/>
          </a:prstGeom>
        </p:spPr>
      </p:pic>
      <p:sp>
        <p:nvSpPr>
          <p:cNvPr id="24" name="TextBox 23">
            <a:extLst>
              <a:ext uri="{FF2B5EF4-FFF2-40B4-BE49-F238E27FC236}">
                <a16:creationId xmlns:a16="http://schemas.microsoft.com/office/drawing/2014/main" id="{E10A4E21-E216-7148-4718-D0E12D63B6FE}"/>
              </a:ext>
            </a:extLst>
          </p:cNvPr>
          <p:cNvSpPr txBox="1"/>
          <p:nvPr/>
        </p:nvSpPr>
        <p:spPr>
          <a:xfrm>
            <a:off x="7148968" y="5474170"/>
            <a:ext cx="4713879" cy="830997"/>
          </a:xfrm>
          <a:prstGeom prst="rect">
            <a:avLst/>
          </a:prstGeom>
          <a:noFill/>
        </p:spPr>
        <p:txBody>
          <a:bodyPr wrap="square">
            <a:spAutoFit/>
          </a:bodyPr>
          <a:lstStyle/>
          <a:p>
            <a:r>
              <a:rPr lang="en-US" sz="1600" b="1" i="1" dirty="0">
                <a:solidFill>
                  <a:sysClr val="windowText" lastClr="000000"/>
                </a:solidFill>
                <a:cs typeface="Arial" panose="020B0604020202020204" pitchFamily="34" charset="0"/>
              </a:rPr>
              <a:t>Visualizations :-</a:t>
            </a:r>
            <a:endParaRPr lang="en-US" sz="1600" dirty="0">
              <a:solidFill>
                <a:sysClr val="windowText" lastClr="000000"/>
              </a:solidFill>
              <a:cs typeface="Arial" panose="020B0604020202020204" pitchFamily="34" charset="0"/>
            </a:endParaRPr>
          </a:p>
          <a:p>
            <a:r>
              <a:rPr lang="en-US" sz="1400" dirty="0">
                <a:solidFill>
                  <a:sysClr val="windowText" lastClr="000000"/>
                </a:solidFill>
                <a:cs typeface="Arial" panose="020B0604020202020204" pitchFamily="34" charset="0"/>
              </a:rPr>
              <a:t>In some case using excel some charts are made</a:t>
            </a:r>
          </a:p>
          <a:p>
            <a:endParaRPr lang="en-US" sz="1600" b="1" i="1" dirty="0">
              <a:solidFill>
                <a:sysClr val="windowText" lastClr="000000"/>
              </a:solidFill>
              <a:cs typeface="Arial" panose="020B0604020202020204" pitchFamily="34" charset="0"/>
            </a:endParaRPr>
          </a:p>
        </p:txBody>
      </p:sp>
    </p:spTree>
    <p:extLst>
      <p:ext uri="{BB962C8B-B14F-4D97-AF65-F5344CB8AC3E}">
        <p14:creationId xmlns:p14="http://schemas.microsoft.com/office/powerpoint/2010/main" val="373871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6B35A-53C4-CD5A-3851-2C9F7F99D8D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6EB4E0-4262-F9DC-72D3-5B52177E7872}"/>
              </a:ext>
            </a:extLst>
          </p:cNvPr>
          <p:cNvSpPr/>
          <p:nvPr/>
        </p:nvSpPr>
        <p:spPr>
          <a:xfrm>
            <a:off x="152400" y="120045"/>
            <a:ext cx="11887200" cy="86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No of Customers and Revenue and No of invoices per country </a:t>
            </a:r>
          </a:p>
        </p:txBody>
      </p:sp>
      <p:graphicFrame>
        <p:nvGraphicFramePr>
          <p:cNvPr id="2" name="Chart 1">
            <a:extLst>
              <a:ext uri="{FF2B5EF4-FFF2-40B4-BE49-F238E27FC236}">
                <a16:creationId xmlns:a16="http://schemas.microsoft.com/office/drawing/2014/main" id="{C2763363-D474-C860-BE32-1F744FD82636}"/>
              </a:ext>
            </a:extLst>
          </p:cNvPr>
          <p:cNvGraphicFramePr>
            <a:graphicFrameLocks/>
          </p:cNvGraphicFramePr>
          <p:nvPr>
            <p:extLst>
              <p:ext uri="{D42A27DB-BD31-4B8C-83A1-F6EECF244321}">
                <p14:modId xmlns:p14="http://schemas.microsoft.com/office/powerpoint/2010/main" val="3375964161"/>
              </p:ext>
            </p:extLst>
          </p:nvPr>
        </p:nvGraphicFramePr>
        <p:xfrm>
          <a:off x="447674" y="1826293"/>
          <a:ext cx="6086475" cy="31838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5EE3B5B1-18E4-7947-3BCF-A823A1BA79F2}"/>
              </a:ext>
            </a:extLst>
          </p:cNvPr>
          <p:cNvGraphicFramePr/>
          <p:nvPr>
            <p:extLst>
              <p:ext uri="{D42A27DB-BD31-4B8C-83A1-F6EECF244321}">
                <p14:modId xmlns:p14="http://schemas.microsoft.com/office/powerpoint/2010/main" val="230608977"/>
              </p:ext>
            </p:extLst>
          </p:nvPr>
        </p:nvGraphicFramePr>
        <p:xfrm>
          <a:off x="531412" y="1303765"/>
          <a:ext cx="5364480" cy="2640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0C37DF2-3ADF-CB67-CD1C-9B2547AE34F5}"/>
              </a:ext>
            </a:extLst>
          </p:cNvPr>
          <p:cNvGraphicFramePr/>
          <p:nvPr>
            <p:extLst>
              <p:ext uri="{D42A27DB-BD31-4B8C-83A1-F6EECF244321}">
                <p14:modId xmlns:p14="http://schemas.microsoft.com/office/powerpoint/2010/main" val="3677148573"/>
              </p:ext>
            </p:extLst>
          </p:nvPr>
        </p:nvGraphicFramePr>
        <p:xfrm>
          <a:off x="643834" y="4151575"/>
          <a:ext cx="5252058" cy="24480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D1C8D5A3-CB13-5234-56D3-E0F808D1E361}"/>
              </a:ext>
            </a:extLst>
          </p:cNvPr>
          <p:cNvGraphicFramePr/>
          <p:nvPr>
            <p:extLst>
              <p:ext uri="{D42A27DB-BD31-4B8C-83A1-F6EECF244321}">
                <p14:modId xmlns:p14="http://schemas.microsoft.com/office/powerpoint/2010/main" val="3310587841"/>
              </p:ext>
            </p:extLst>
          </p:nvPr>
        </p:nvGraphicFramePr>
        <p:xfrm>
          <a:off x="6096000" y="1383775"/>
          <a:ext cx="4914900" cy="248031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54300508-AABE-A042-22FD-2D873B4C700E}"/>
              </a:ext>
            </a:extLst>
          </p:cNvPr>
          <p:cNvSpPr txBox="1"/>
          <p:nvPr/>
        </p:nvSpPr>
        <p:spPr>
          <a:xfrm>
            <a:off x="6430617" y="3944095"/>
            <a:ext cx="5252058"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USA is top in no of customers 13 , more no of invoices 151 and also in revenue generated 1040.49 units</a:t>
            </a:r>
          </a:p>
          <a:p>
            <a:pPr marL="285750" indent="-285750">
              <a:buFont typeface="Arial" panose="020B0604020202020204" pitchFamily="34" charset="0"/>
              <a:buChar char="•"/>
            </a:pPr>
            <a:r>
              <a:rPr lang="en-US" dirty="0"/>
              <a:t>Followed by Canada and Brazil.</a:t>
            </a:r>
          </a:p>
          <a:p>
            <a:pPr marL="285750" indent="-285750">
              <a:buFont typeface="Arial" panose="020B0604020202020204" pitchFamily="34" charset="0"/>
              <a:buChar char="•"/>
            </a:pPr>
            <a:r>
              <a:rPr lang="en-US" dirty="0"/>
              <a:t>France and Germany are in moderate level of customers(4-5) ,revenue(300-400) and invoices(60-80) </a:t>
            </a:r>
          </a:p>
          <a:p>
            <a:pPr marL="285750" indent="-285750">
              <a:buFont typeface="Arial" panose="020B0604020202020204" pitchFamily="34" charset="0"/>
              <a:buChar char="•"/>
            </a:pPr>
            <a:r>
              <a:rPr lang="en-US" dirty="0"/>
              <a:t>Remaining countries has relatively less numbers of customers and revenue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693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E3C368-143B-B740-4416-C18E16485B68}"/>
              </a:ext>
            </a:extLst>
          </p:cNvPr>
          <p:cNvSpPr/>
          <p:nvPr/>
        </p:nvSpPr>
        <p:spPr>
          <a:xfrm>
            <a:off x="123825" y="76200"/>
            <a:ext cx="11887200" cy="866775"/>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Top 9 tracks in USA based on revenue</a:t>
            </a:r>
          </a:p>
        </p:txBody>
      </p:sp>
      <p:graphicFrame>
        <p:nvGraphicFramePr>
          <p:cNvPr id="2" name="Chart 1">
            <a:extLst>
              <a:ext uri="{FF2B5EF4-FFF2-40B4-BE49-F238E27FC236}">
                <a16:creationId xmlns:a16="http://schemas.microsoft.com/office/drawing/2014/main" id="{8BF44D0B-E5D5-A0F6-22ED-E0ABD06F4221}"/>
              </a:ext>
            </a:extLst>
          </p:cNvPr>
          <p:cNvGraphicFramePr/>
          <p:nvPr>
            <p:extLst>
              <p:ext uri="{D42A27DB-BD31-4B8C-83A1-F6EECF244321}">
                <p14:modId xmlns:p14="http://schemas.microsoft.com/office/powerpoint/2010/main" val="2952454810"/>
              </p:ext>
            </p:extLst>
          </p:nvPr>
        </p:nvGraphicFramePr>
        <p:xfrm>
          <a:off x="704573" y="1548074"/>
          <a:ext cx="4056269" cy="226855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945055F-AA29-D8EF-2253-0A7B5EBE455B}"/>
              </a:ext>
            </a:extLst>
          </p:cNvPr>
          <p:cNvSpPr txBox="1"/>
          <p:nvPr/>
        </p:nvSpPr>
        <p:spPr>
          <a:xfrm>
            <a:off x="924339" y="4253948"/>
            <a:ext cx="4144618" cy="2146852"/>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7673E4C9-6801-139F-BD5C-EB336D5AAA4A}"/>
              </a:ext>
            </a:extLst>
          </p:cNvPr>
          <p:cNvPicPr>
            <a:picLocks noChangeAspect="1"/>
          </p:cNvPicPr>
          <p:nvPr/>
        </p:nvPicPr>
        <p:blipFill>
          <a:blip r:embed="rId3"/>
          <a:stretch>
            <a:fillRect/>
          </a:stretch>
        </p:blipFill>
        <p:spPr>
          <a:xfrm>
            <a:off x="583867" y="4118334"/>
            <a:ext cx="5852194" cy="1646362"/>
          </a:xfrm>
          <a:prstGeom prst="rect">
            <a:avLst/>
          </a:prstGeom>
        </p:spPr>
      </p:pic>
      <p:sp>
        <p:nvSpPr>
          <p:cNvPr id="10" name="TextBox 9">
            <a:extLst>
              <a:ext uri="{FF2B5EF4-FFF2-40B4-BE49-F238E27FC236}">
                <a16:creationId xmlns:a16="http://schemas.microsoft.com/office/drawing/2014/main" id="{F07E8629-EE8A-85FA-A2E4-FCB674CCA538}"/>
              </a:ext>
            </a:extLst>
          </p:cNvPr>
          <p:cNvSpPr txBox="1"/>
          <p:nvPr/>
        </p:nvSpPr>
        <p:spPr>
          <a:xfrm>
            <a:off x="6788426" y="1828800"/>
            <a:ext cx="4601817" cy="2523768"/>
          </a:xfrm>
          <a:prstGeom prst="rect">
            <a:avLst/>
          </a:prstGeom>
          <a:noFill/>
        </p:spPr>
        <p:txBody>
          <a:bodyPr wrap="square" rtlCol="0">
            <a:spAutoFit/>
          </a:bodyPr>
          <a:lstStyle/>
          <a:p>
            <a:pPr marL="285750" lvl="0" indent="-285750">
              <a:buFont typeface="Arial" panose="020B0604020202020204" pitchFamily="34" charset="0"/>
              <a:buChar char="•"/>
            </a:pPr>
            <a:r>
              <a:rPr lang="en-GB" sz="1400" dirty="0"/>
              <a:t>The top selling track in USA is “War Pigs” with revenue and its genre is Alternative.</a:t>
            </a:r>
          </a:p>
          <a:p>
            <a:pPr lvl="0"/>
            <a:endParaRPr lang="en-US" sz="1400" dirty="0"/>
          </a:p>
          <a:p>
            <a:pPr marL="285750" lvl="0" indent="-285750">
              <a:buFont typeface="Arial" panose="020B0604020202020204" pitchFamily="34" charset="0"/>
              <a:buChar char="•"/>
            </a:pPr>
            <a:r>
              <a:rPr lang="en-GB" sz="1400" dirty="0"/>
              <a:t>The most famous genre of top selling tracks is Rock and around 5 out of 9 are in rock genre.</a:t>
            </a:r>
            <a:endParaRPr lang="en-US" sz="1400" dirty="0"/>
          </a:p>
          <a:p>
            <a:r>
              <a:rPr lang="en-GB" sz="1400" dirty="0"/>
              <a:t> </a:t>
            </a:r>
            <a:endParaRPr lang="en-US" sz="1400" dirty="0"/>
          </a:p>
          <a:p>
            <a:pPr marL="285750" lvl="0" indent="-285750">
              <a:buFont typeface="Arial" panose="020B0604020202020204" pitchFamily="34" charset="0"/>
              <a:buChar char="•"/>
            </a:pPr>
            <a:r>
              <a:rPr lang="en-GB" sz="1400" dirty="0"/>
              <a:t>As we can see the revenue difference between top selling tracks is not that big so we can say the tracks related to Rock genre contribute a lot of revenue.</a:t>
            </a:r>
            <a:endParaRPr lang="en-US" sz="1400" dirty="0"/>
          </a:p>
          <a:p>
            <a:r>
              <a:rPr lang="en-GB" dirty="0"/>
              <a:t> </a:t>
            </a:r>
            <a:endParaRPr lang="en-US"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6137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5275C-C58F-AD6D-A511-15FE7DC9924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071757-1F2A-F5ED-62F1-2C4C137B62A7}"/>
              </a:ext>
            </a:extLst>
          </p:cNvPr>
          <p:cNvSpPr/>
          <p:nvPr/>
        </p:nvSpPr>
        <p:spPr>
          <a:xfrm>
            <a:off x="123825" y="76200"/>
            <a:ext cx="11887200" cy="866775"/>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Top 10 artists in USA based on revenue</a:t>
            </a:r>
          </a:p>
        </p:txBody>
      </p:sp>
      <p:sp>
        <p:nvSpPr>
          <p:cNvPr id="7" name="TextBox 6">
            <a:extLst>
              <a:ext uri="{FF2B5EF4-FFF2-40B4-BE49-F238E27FC236}">
                <a16:creationId xmlns:a16="http://schemas.microsoft.com/office/drawing/2014/main" id="{4F873031-C669-DCF3-D50F-EB02AF92F4C3}"/>
              </a:ext>
            </a:extLst>
          </p:cNvPr>
          <p:cNvSpPr txBox="1"/>
          <p:nvPr/>
        </p:nvSpPr>
        <p:spPr>
          <a:xfrm>
            <a:off x="924339" y="4253948"/>
            <a:ext cx="4144618" cy="214685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A332F8B4-D44C-3B37-A6C3-7C9BE62B4903}"/>
              </a:ext>
            </a:extLst>
          </p:cNvPr>
          <p:cNvSpPr txBox="1"/>
          <p:nvPr/>
        </p:nvSpPr>
        <p:spPr>
          <a:xfrm>
            <a:off x="6788426" y="1828800"/>
            <a:ext cx="4601817" cy="2739211"/>
          </a:xfrm>
          <a:prstGeom prst="rect">
            <a:avLst/>
          </a:prstGeom>
          <a:noFill/>
        </p:spPr>
        <p:txBody>
          <a:bodyPr wrap="square" rtlCol="0">
            <a:spAutoFit/>
          </a:bodyPr>
          <a:lstStyle/>
          <a:p>
            <a:pPr marL="285750" lvl="0" indent="-285750">
              <a:buFont typeface="Arial" panose="020B0604020202020204" pitchFamily="34" charset="0"/>
              <a:buChar char="•"/>
            </a:pPr>
            <a:r>
              <a:rPr lang="en-GB" sz="1400" dirty="0"/>
              <a:t>The top artist in USA is Van Halen with a revenue of 42.57 units and his tracks belongs to Rock genre followed by The rolling stones with a revenue of 36.63 units and Nirvana with revenue of 34.65 units and also these two belongs to the rock genre.</a:t>
            </a:r>
          </a:p>
          <a:p>
            <a:pPr lvl="0"/>
            <a:endParaRPr lang="en-US" sz="1400" dirty="0"/>
          </a:p>
          <a:p>
            <a:pPr marL="285750" lvl="0" indent="-285750">
              <a:buFont typeface="Arial" panose="020B0604020202020204" pitchFamily="34" charset="0"/>
              <a:buChar char="•"/>
            </a:pPr>
            <a:r>
              <a:rPr lang="en-GB" sz="1400" dirty="0"/>
              <a:t>Almost 7 of 10 top artist produce tracks related to Rock genre</a:t>
            </a:r>
          </a:p>
          <a:p>
            <a:pPr marL="285750" lvl="0" indent="-285750">
              <a:buFont typeface="Arial" panose="020B0604020202020204" pitchFamily="34" charset="0"/>
              <a:buChar char="•"/>
            </a:pPr>
            <a:endParaRPr lang="en-GB" sz="1400" dirty="0"/>
          </a:p>
          <a:p>
            <a:pPr marL="285750" lvl="0" indent="-285750">
              <a:buFont typeface="Arial" panose="020B0604020202020204" pitchFamily="34" charset="0"/>
              <a:buChar char="•"/>
            </a:pPr>
            <a:r>
              <a:rPr lang="en-GB" sz="1400" dirty="0"/>
              <a:t>From this we can say the  Top genre is USA is “Rock”</a:t>
            </a:r>
            <a:endParaRPr lang="en-US" sz="1400" dirty="0"/>
          </a:p>
          <a:p>
            <a:r>
              <a:rPr lang="en-GB" dirty="0"/>
              <a:t> </a:t>
            </a:r>
            <a:endParaRPr lang="en-US" dirty="0"/>
          </a:p>
          <a:p>
            <a:pPr marL="285750" indent="-285750">
              <a:buFont typeface="Arial" panose="020B0604020202020204" pitchFamily="34" charset="0"/>
              <a:buChar char="•"/>
            </a:pPr>
            <a:endParaRPr lang="en-US" sz="1400" dirty="0"/>
          </a:p>
        </p:txBody>
      </p:sp>
      <p:graphicFrame>
        <p:nvGraphicFramePr>
          <p:cNvPr id="3" name="Chart 2">
            <a:extLst>
              <a:ext uri="{FF2B5EF4-FFF2-40B4-BE49-F238E27FC236}">
                <a16:creationId xmlns:a16="http://schemas.microsoft.com/office/drawing/2014/main" id="{B5B7DF27-1B83-850D-40CA-0E4236DAA356}"/>
              </a:ext>
            </a:extLst>
          </p:cNvPr>
          <p:cNvGraphicFramePr/>
          <p:nvPr>
            <p:extLst>
              <p:ext uri="{D42A27DB-BD31-4B8C-83A1-F6EECF244321}">
                <p14:modId xmlns:p14="http://schemas.microsoft.com/office/powerpoint/2010/main" val="977836443"/>
              </p:ext>
            </p:extLst>
          </p:nvPr>
        </p:nvGraphicFramePr>
        <p:xfrm>
          <a:off x="854104" y="1737359"/>
          <a:ext cx="4751566" cy="2407257"/>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5E5A109D-991A-65AB-AF91-C25F52BD2CE6}"/>
              </a:ext>
            </a:extLst>
          </p:cNvPr>
          <p:cNvPicPr>
            <a:picLocks noChangeAspect="1"/>
          </p:cNvPicPr>
          <p:nvPr/>
        </p:nvPicPr>
        <p:blipFill>
          <a:blip r:embed="rId3"/>
          <a:stretch>
            <a:fillRect/>
          </a:stretch>
        </p:blipFill>
        <p:spPr>
          <a:xfrm>
            <a:off x="1136208" y="4253948"/>
            <a:ext cx="4144618" cy="2112246"/>
          </a:xfrm>
          <a:prstGeom prst="rect">
            <a:avLst/>
          </a:prstGeom>
        </p:spPr>
      </p:pic>
    </p:spTree>
    <p:extLst>
      <p:ext uri="{BB962C8B-B14F-4D97-AF65-F5344CB8AC3E}">
        <p14:creationId xmlns:p14="http://schemas.microsoft.com/office/powerpoint/2010/main" val="91359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3EFB0-BC57-0AED-6092-A7DB1FEDE56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2AA2A0-04D7-148C-3AA5-6D062D08B639}"/>
              </a:ext>
            </a:extLst>
          </p:cNvPr>
          <p:cNvSpPr/>
          <p:nvPr/>
        </p:nvSpPr>
        <p:spPr>
          <a:xfrm>
            <a:off x="152400" y="107388"/>
            <a:ext cx="11887200" cy="86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Genre vs Revenue Generated in USA</a:t>
            </a:r>
          </a:p>
        </p:txBody>
      </p:sp>
      <p:sp>
        <p:nvSpPr>
          <p:cNvPr id="6" name="TextBox 5">
            <a:extLst>
              <a:ext uri="{FF2B5EF4-FFF2-40B4-BE49-F238E27FC236}">
                <a16:creationId xmlns:a16="http://schemas.microsoft.com/office/drawing/2014/main" id="{1BB896A0-92DC-5686-7A75-4756B60DB1FE}"/>
              </a:ext>
            </a:extLst>
          </p:cNvPr>
          <p:cNvSpPr txBox="1"/>
          <p:nvPr/>
        </p:nvSpPr>
        <p:spPr>
          <a:xfrm>
            <a:off x="7450454" y="1787361"/>
            <a:ext cx="3706761" cy="2263440"/>
          </a:xfrm>
          <a:prstGeom prst="rect">
            <a:avLst/>
          </a:prstGeom>
          <a:noFill/>
        </p:spPr>
        <p:txBody>
          <a:bodyPr wrap="square" rtlCol="0">
            <a:spAutoFit/>
          </a:bodyPr>
          <a:lstStyle/>
          <a:p>
            <a:pPr marL="742950" indent="-285750">
              <a:lnSpc>
                <a:spcPct val="115000"/>
              </a:lnSpc>
              <a:spcAft>
                <a:spcPts val="1000"/>
              </a:spcAft>
              <a:buFont typeface="Arial" panose="020B0604020202020204" pitchFamily="34" charset="0"/>
              <a:buChar char="•"/>
            </a:pPr>
            <a:r>
              <a:rPr lang="en-GB" sz="1400" dirty="0"/>
              <a:t>Almost half the revenue generated by the Rock genre.</a:t>
            </a:r>
          </a:p>
          <a:p>
            <a:pPr marL="742950" indent="-285750">
              <a:lnSpc>
                <a:spcPct val="115000"/>
              </a:lnSpc>
              <a:spcAft>
                <a:spcPts val="1000"/>
              </a:spcAft>
              <a:buFont typeface="Arial" panose="020B0604020202020204" pitchFamily="34" charset="0"/>
              <a:buChar char="•"/>
            </a:pPr>
            <a:r>
              <a:rPr lang="en-GB" sz="1400" dirty="0"/>
              <a:t> Followed by Alternative &amp; Punk 12% and Metal 11%.</a:t>
            </a:r>
          </a:p>
          <a:p>
            <a:pPr marL="742950" indent="-285750">
              <a:lnSpc>
                <a:spcPct val="115000"/>
              </a:lnSpc>
              <a:spcAft>
                <a:spcPts val="1000"/>
              </a:spcAft>
              <a:buFont typeface="Arial" panose="020B0604020202020204" pitchFamily="34" charset="0"/>
              <a:buChar char="•"/>
            </a:pPr>
            <a:r>
              <a:rPr lang="en-GB" sz="1400" dirty="0"/>
              <a:t>Together all this three genre covers almost80% of revenue.</a:t>
            </a:r>
            <a:endParaRPr lang="en-US" sz="1400" dirty="0"/>
          </a:p>
          <a:p>
            <a:pPr marL="742950" indent="-285750">
              <a:lnSpc>
                <a:spcPct val="115000"/>
              </a:lnSpc>
              <a:spcAft>
                <a:spcPts val="1000"/>
              </a:spcAft>
              <a:buFont typeface="Arial" panose="020B0604020202020204" pitchFamily="34" charset="0"/>
              <a:buChar char="•"/>
            </a:pPr>
            <a:endParaRPr lang="en-US" sz="1800" dirty="0">
              <a:effectLst/>
              <a:latin typeface="Calibri (Body)"/>
              <a:ea typeface="Arial" panose="020B0604020202020204" pitchFamily="34" charset="0"/>
            </a:endParaRPr>
          </a:p>
        </p:txBody>
      </p:sp>
      <p:graphicFrame>
        <p:nvGraphicFramePr>
          <p:cNvPr id="2" name="Chart 1">
            <a:extLst>
              <a:ext uri="{FF2B5EF4-FFF2-40B4-BE49-F238E27FC236}">
                <a16:creationId xmlns:a16="http://schemas.microsoft.com/office/drawing/2014/main" id="{86EAA471-63D9-90C1-75D7-C909986172F5}"/>
              </a:ext>
            </a:extLst>
          </p:cNvPr>
          <p:cNvGraphicFramePr/>
          <p:nvPr>
            <p:extLst>
              <p:ext uri="{D42A27DB-BD31-4B8C-83A1-F6EECF244321}">
                <p14:modId xmlns:p14="http://schemas.microsoft.com/office/powerpoint/2010/main" val="3678025693"/>
              </p:ext>
            </p:extLst>
          </p:nvPr>
        </p:nvGraphicFramePr>
        <p:xfrm>
          <a:off x="669896" y="1468646"/>
          <a:ext cx="5671269" cy="43656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80F3594-1540-D813-E4EE-600DE7BC5913}"/>
              </a:ext>
            </a:extLst>
          </p:cNvPr>
          <p:cNvGraphicFramePr/>
          <p:nvPr>
            <p:extLst>
              <p:ext uri="{D42A27DB-BD31-4B8C-83A1-F6EECF244321}">
                <p14:modId xmlns:p14="http://schemas.microsoft.com/office/powerpoint/2010/main" val="1871538107"/>
              </p:ext>
            </p:extLst>
          </p:nvPr>
        </p:nvGraphicFramePr>
        <p:xfrm>
          <a:off x="6462422" y="4136923"/>
          <a:ext cx="4967578" cy="20949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0166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1146</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(Body)</vt:lpstr>
      <vt:lpstr>Calibri Light</vt:lpstr>
      <vt:lpstr>Gill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Sharanya Badam</dc:creator>
  <cp:lastModifiedBy>Sai Sharanya Badam</cp:lastModifiedBy>
  <cp:revision>26</cp:revision>
  <dcterms:created xsi:type="dcterms:W3CDTF">2025-05-19T21:36:10Z</dcterms:created>
  <dcterms:modified xsi:type="dcterms:W3CDTF">2025-07-20T16:28:20Z</dcterms:modified>
</cp:coreProperties>
</file>