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gna\Downloads\Zomato_Data_1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gna\Downloads\Zomato_Data_1%20(3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gna\Downloads\Zomato_Data_1%20(3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gna\Downloads\Zomato_Data_1%20(3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gna\Downloads\Zomato_Data_1%20(3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gna\Downloads\Zomato_Data_1%20(3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gna\Downloads\Zomato_Data_1%20(3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gna\Downloads\Zomato_Data_1%20(3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[Zomato_Data_1 (3).xlsx]Objective Tasks(6,7,8,9)!Country vs No of Restaurants 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No</a:t>
            </a:r>
            <a:r>
              <a:rPr lang="en-US" sz="1600" b="1" baseline="0" dirty="0"/>
              <a:t> of Restaurants in each Country</a:t>
            </a:r>
            <a:endParaRPr lang="en-US" sz="1600" b="1" dirty="0"/>
          </a:p>
        </c:rich>
      </c:tx>
      <c:layout>
        <c:manualLayout>
          <c:xMode val="edge"/>
          <c:yMode val="edge"/>
          <c:x val="0.19413349778757075"/>
          <c:y val="2.51788208447593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993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993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993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0006717243836889"/>
          <c:y val="0.15564707752202073"/>
          <c:w val="0.63630046332359114"/>
          <c:h val="0.7880916514555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'Objective Tasks(6,7,8,9)'!$B$4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'Objective Tasks(6,7,8,9)'!$A$5:$A$20</c:f>
              <c:strCache>
                <c:ptCount val="15"/>
                <c:pt idx="0">
                  <c:v>India</c:v>
                </c:pt>
                <c:pt idx="1">
                  <c:v>United States of America</c:v>
                </c:pt>
                <c:pt idx="2">
                  <c:v>United Kingdom</c:v>
                </c:pt>
                <c:pt idx="3">
                  <c:v>Brazil</c:v>
                </c:pt>
                <c:pt idx="4">
                  <c:v>South Africa</c:v>
                </c:pt>
                <c:pt idx="5">
                  <c:v>United Arab Emirates</c:v>
                </c:pt>
                <c:pt idx="6">
                  <c:v>New Zealand</c:v>
                </c:pt>
                <c:pt idx="7">
                  <c:v>Turkey</c:v>
                </c:pt>
                <c:pt idx="8">
                  <c:v>Australia</c:v>
                </c:pt>
                <c:pt idx="9">
                  <c:v>Philippines</c:v>
                </c:pt>
                <c:pt idx="10">
                  <c:v>Indonesia</c:v>
                </c:pt>
                <c:pt idx="11">
                  <c:v>Sri Lanka</c:v>
                </c:pt>
                <c:pt idx="12">
                  <c:v>Singapore</c:v>
                </c:pt>
                <c:pt idx="13">
                  <c:v>Qatar</c:v>
                </c:pt>
                <c:pt idx="14">
                  <c:v>Canada</c:v>
                </c:pt>
              </c:strCache>
            </c:strRef>
          </c:cat>
          <c:val>
            <c:numRef>
              <c:f>'Objective Tasks(6,7,8,9)'!$B$5:$B$20</c:f>
              <c:numCache>
                <c:formatCode>General</c:formatCode>
                <c:ptCount val="15"/>
                <c:pt idx="0">
                  <c:v>8652</c:v>
                </c:pt>
                <c:pt idx="1">
                  <c:v>425</c:v>
                </c:pt>
                <c:pt idx="2">
                  <c:v>80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40</c:v>
                </c:pt>
                <c:pt idx="7">
                  <c:v>34</c:v>
                </c:pt>
                <c:pt idx="8">
                  <c:v>24</c:v>
                </c:pt>
                <c:pt idx="9">
                  <c:v>22</c:v>
                </c:pt>
                <c:pt idx="10">
                  <c:v>21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24-4F79-A92F-17A5E1AF8F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95962848"/>
        <c:axId val="1395959968"/>
      </c:barChart>
      <c:catAx>
        <c:axId val="1395962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59968"/>
        <c:crosses val="autoZero"/>
        <c:auto val="1"/>
        <c:lblAlgn val="ctr"/>
        <c:lblOffset val="100"/>
        <c:noMultiLvlLbl val="0"/>
      </c:catAx>
      <c:valAx>
        <c:axId val="1395959968"/>
        <c:scaling>
          <c:logBase val="10"/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5962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[Zomato_Data_1 (3).xlsx]Objective Tasks(6,7,8,9)!Year vs No of restaurants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Trend</a:t>
            </a:r>
            <a:r>
              <a:rPr lang="en-US" sz="1600" b="1" baseline="0" dirty="0"/>
              <a:t> of No of Restaurants opened every year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4.3388888888888887E-2"/>
              <c:y val="6.71642607174104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6.8388888888888888E-2"/>
              <c:y val="5.32753718285213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1.2166666666666463E-2"/>
              <c:y val="3.93864829396324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4.3388888888888887E-2"/>
              <c:y val="6.71642607174104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6.8388888888888888E-2"/>
              <c:y val="5.32753718285213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1.2166666666666463E-2"/>
              <c:y val="3.93864829396324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4.3388888888888887E-2"/>
              <c:y val="6.71642607174104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6.8388888888888888E-2"/>
              <c:y val="5.32753718285213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1.2166666666666463E-2"/>
              <c:y val="3.93864829396324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'Objective Tasks(6,7,8,9)'!$O$5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A7-4020-B6A2-55F98308B87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A7-4020-B6A2-55F98308B87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C8A7-4020-B6A2-55F98308B87F}"/>
              </c:ext>
            </c:extLst>
          </c:dPt>
          <c:dLbls>
            <c:dLbl>
              <c:idx val="2"/>
              <c:layout>
                <c:manualLayout>
                  <c:x val="-4.3388888888888887E-2"/>
                  <c:y val="6.71642607174104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8A7-4020-B6A2-55F98308B87F}"/>
                </c:ext>
              </c:extLst>
            </c:dLbl>
            <c:dLbl>
              <c:idx val="5"/>
              <c:layout>
                <c:manualLayout>
                  <c:x val="-6.8388888888888888E-2"/>
                  <c:y val="5.3275371828521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8A7-4020-B6A2-55F98308B87F}"/>
                </c:ext>
              </c:extLst>
            </c:dLbl>
            <c:dLbl>
              <c:idx val="6"/>
              <c:layout>
                <c:manualLayout>
                  <c:x val="1.2166666666666463E-2"/>
                  <c:y val="3.93864829396324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8A7-4020-B6A2-55F98308B8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'Objective Tasks(6,7,8,9)'!$N$6:$N$15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'Objective Tasks(6,7,8,9)'!$O$6:$O$15</c:f>
              <c:numCache>
                <c:formatCode>General</c:formatCode>
                <c:ptCount val="9"/>
                <c:pt idx="0">
                  <c:v>1079</c:v>
                </c:pt>
                <c:pt idx="1">
                  <c:v>1096</c:v>
                </c:pt>
                <c:pt idx="2">
                  <c:v>1022</c:v>
                </c:pt>
                <c:pt idx="3">
                  <c:v>1059</c:v>
                </c:pt>
                <c:pt idx="4">
                  <c:v>1049</c:v>
                </c:pt>
                <c:pt idx="5">
                  <c:v>1023</c:v>
                </c:pt>
                <c:pt idx="6">
                  <c:v>1026</c:v>
                </c:pt>
                <c:pt idx="7">
                  <c:v>1086</c:v>
                </c:pt>
                <c:pt idx="8">
                  <c:v>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8A7-4020-B6A2-55F98308B87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82975152"/>
        <c:axId val="1082976112"/>
      </c:lineChart>
      <c:catAx>
        <c:axId val="1082975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976112"/>
        <c:crosses val="autoZero"/>
        <c:auto val="1"/>
        <c:lblAlgn val="ctr"/>
        <c:lblOffset val="100"/>
        <c:noMultiLvlLbl val="0"/>
      </c:catAx>
      <c:valAx>
        <c:axId val="108297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97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[Zomato_Data_1 (3).xlsx]Objective Tasks(6,7,8,9)!Country vs Avg votes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Average no of</a:t>
            </a:r>
            <a:r>
              <a:rPr lang="en-US" sz="1800" b="1" baseline="0" dirty="0"/>
              <a:t> votes for a Restaurant in all Countries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'Objective Tasks(6,7,8,9)'!$B$26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'Objective Tasks(6,7,8,9)'!$A$27:$A$42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'Objective Tasks(6,7,8,9)'!$B$27:$B$42</c:f>
              <c:numCache>
                <c:formatCode>0</c:formatCode>
                <c:ptCount val="15"/>
                <c:pt idx="0">
                  <c:v>111.41666666666667</c:v>
                </c:pt>
                <c:pt idx="1">
                  <c:v>19.616666666666667</c:v>
                </c:pt>
                <c:pt idx="2">
                  <c:v>103</c:v>
                </c:pt>
                <c:pt idx="3">
                  <c:v>137.21255201109571</c:v>
                </c:pt>
                <c:pt idx="4">
                  <c:v>772.09523809523807</c:v>
                </c:pt>
                <c:pt idx="5">
                  <c:v>243.02500000000001</c:v>
                </c:pt>
                <c:pt idx="6">
                  <c:v>407.40909090909093</c:v>
                </c:pt>
                <c:pt idx="7">
                  <c:v>163.80000000000001</c:v>
                </c:pt>
                <c:pt idx="8">
                  <c:v>31.9</c:v>
                </c:pt>
                <c:pt idx="9">
                  <c:v>315.16666666666669</c:v>
                </c:pt>
                <c:pt idx="10">
                  <c:v>146.44999999999999</c:v>
                </c:pt>
                <c:pt idx="11">
                  <c:v>431.47058823529414</c:v>
                </c:pt>
                <c:pt idx="12">
                  <c:v>493.51666666666665</c:v>
                </c:pt>
                <c:pt idx="13">
                  <c:v>205.48750000000001</c:v>
                </c:pt>
                <c:pt idx="14">
                  <c:v>430.87529411764706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A6-4590-A31D-9BF472A093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9970368"/>
        <c:axId val="709974208"/>
      </c:barChart>
      <c:catAx>
        <c:axId val="70997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974208"/>
        <c:crosses val="autoZero"/>
        <c:auto val="1"/>
        <c:lblAlgn val="ctr"/>
        <c:lblOffset val="100"/>
        <c:noMultiLvlLbl val="0"/>
      </c:catAx>
      <c:valAx>
        <c:axId val="709974208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970368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[Zomato_Data_1 (3).xlsx]Subjective Task 3!PivotTable1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Total No Restaurants in Suggested Countries</a:t>
            </a:r>
          </a:p>
        </c:rich>
      </c:tx>
      <c:layout>
        <c:manualLayout>
          <c:xMode val="edge"/>
          <c:yMode val="edge"/>
          <c:x val="0.1269928245270711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'Subjective Task 3'!$D$28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'Subjective Task 3'!$C$29:$C$35</c:f>
              <c:strCache>
                <c:ptCount val="6"/>
                <c:pt idx="0">
                  <c:v>Indonesia</c:v>
                </c:pt>
                <c:pt idx="1">
                  <c:v>New Zealand</c:v>
                </c:pt>
                <c:pt idx="2">
                  <c:v>Philippines</c:v>
                </c:pt>
                <c:pt idx="3">
                  <c:v>Qatar</c:v>
                </c:pt>
                <c:pt idx="4">
                  <c:v>Sri Lanka</c:v>
                </c:pt>
                <c:pt idx="5">
                  <c:v>Turkey</c:v>
                </c:pt>
              </c:strCache>
            </c:strRef>
          </c:cat>
          <c:val>
            <c:numRef>
              <c:f>'Subjective Task 3'!$D$29:$D$35</c:f>
              <c:numCache>
                <c:formatCode>General</c:formatCode>
                <c:ptCount val="6"/>
                <c:pt idx="0">
                  <c:v>21</c:v>
                </c:pt>
                <c:pt idx="1">
                  <c:v>40</c:v>
                </c:pt>
                <c:pt idx="2">
                  <c:v>22</c:v>
                </c:pt>
                <c:pt idx="3">
                  <c:v>20</c:v>
                </c:pt>
                <c:pt idx="4">
                  <c:v>20</c:v>
                </c:pt>
                <c:pt idx="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F5-4CFD-B7E6-2D81725B0A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05552607"/>
        <c:axId val="1505536767"/>
      </c:barChart>
      <c:catAx>
        <c:axId val="15055526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536767"/>
        <c:crosses val="autoZero"/>
        <c:auto val="1"/>
        <c:lblAlgn val="ctr"/>
        <c:lblOffset val="100"/>
        <c:noMultiLvlLbl val="0"/>
      </c:catAx>
      <c:valAx>
        <c:axId val="15055367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05552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Avg Rating of Restaurants of Suggested Countries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'Subjective Task 3'!$D$5</c:f>
              <c:strCache>
                <c:ptCount val="1"/>
                <c:pt idx="0">
                  <c:v>Avg 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'Subjective Task 3'!$C$6:$C$11</c:f>
              <c:strCache>
                <c:ptCount val="6"/>
                <c:pt idx="0">
                  <c:v>Indonesia</c:v>
                </c:pt>
                <c:pt idx="1">
                  <c:v>New Zealand</c:v>
                </c:pt>
                <c:pt idx="2">
                  <c:v>Philippines</c:v>
                </c:pt>
                <c:pt idx="3">
                  <c:v>Qatar</c:v>
                </c:pt>
                <c:pt idx="4">
                  <c:v>Sri Lanka</c:v>
                </c:pt>
                <c:pt idx="5">
                  <c:v>Turkey</c:v>
                </c:pt>
              </c:strCache>
            </c:strRef>
          </c:cat>
          <c:val>
            <c:numRef>
              <c:f>'Subjective Task 3'!$D$6:$D$11</c:f>
              <c:numCache>
                <c:formatCode>0.00</c:formatCode>
                <c:ptCount val="6"/>
                <c:pt idx="0">
                  <c:v>4.295238095238096</c:v>
                </c:pt>
                <c:pt idx="1">
                  <c:v>4.2624999999999993</c:v>
                </c:pt>
                <c:pt idx="2">
                  <c:v>4.4681818181818187</c:v>
                </c:pt>
                <c:pt idx="3">
                  <c:v>4.0599999999999996</c:v>
                </c:pt>
                <c:pt idx="4">
                  <c:v>3.87</c:v>
                </c:pt>
                <c:pt idx="5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5E-4DDC-AD86-7E1BF00697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5478352"/>
        <c:axId val="1355640192"/>
      </c:barChart>
      <c:catAx>
        <c:axId val="70547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640192"/>
        <c:crosses val="autoZero"/>
        <c:auto val="1"/>
        <c:lblAlgn val="ctr"/>
        <c:lblOffset val="100"/>
        <c:noMultiLvlLbl val="0"/>
      </c:catAx>
      <c:valAx>
        <c:axId val="135564019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054783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[Zomato_Data_1 (3).xlsx]Subjective Task 9!PivotTable1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Distribution</a:t>
            </a:r>
            <a:r>
              <a:rPr lang="en-US" sz="1600" b="1" baseline="0" dirty="0"/>
              <a:t> of Restaurants of Different Price Range</a:t>
            </a:r>
            <a:endParaRPr lang="en-US" sz="1600" b="1" dirty="0"/>
          </a:p>
        </c:rich>
      </c:tx>
      <c:layout>
        <c:manualLayout>
          <c:xMode val="edge"/>
          <c:yMode val="edge"/>
          <c:x val="0.18243833839476764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0566287711889108E-17"/>
              <c:y val="-3.240740740740740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08EAF65-DD31-4052-A523-03617D95E723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F9AE3D0-7C23-461A-BE6C-506A8143AB07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2CD7876-94AB-4B91-B8B1-351EB6CA2944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C6A1CD59-FE29-4A33-811D-1C29802F56A1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F9AE3D0-7C23-461A-BE6C-506A8143AB07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2CD7876-94AB-4B91-B8B1-351EB6CA2944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C6A1CD59-FE29-4A33-811D-1C29802F56A1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0566287711889108E-17"/>
              <c:y val="-3.240740740740740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08EAF65-DD31-4052-A523-03617D95E723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F9AE3D0-7C23-461A-BE6C-506A8143AB07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2CD7876-94AB-4B91-B8B1-351EB6CA2944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C6A1CD59-FE29-4A33-811D-1C29802F56A1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0566287711889108E-17"/>
              <c:y val="-3.240740740740740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08EAF65-DD31-4052-A523-03617D95E723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F9AE3D0-7C23-461A-BE6C-506A8143AB07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2CD7876-94AB-4B91-B8B1-351EB6CA2944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C6A1CD59-FE29-4A33-811D-1C29802F56A1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0566287711889108E-17"/>
              <c:y val="-3.240740740740740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08EAF65-DD31-4052-A523-03617D95E723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F9AE3D0-7C23-461A-BE6C-506A8143AB07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2CD7876-94AB-4B91-B8B1-351EB6CA2944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C6A1CD59-FE29-4A33-811D-1C29802F56A1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0566287711889108E-17"/>
              <c:y val="-3.240740740740740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08EAF65-DD31-4052-A523-03617D95E723}" type="VALUE">
                  <a:rPr lang="en-US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7548538245652318"/>
          <c:y val="0.21277486147564889"/>
          <c:w val="0.63191401017136128"/>
          <c:h val="0.76005212890055396"/>
        </c:manualLayout>
      </c:layout>
      <c:doughnutChart>
        <c:varyColors val="1"/>
        <c:ser>
          <c:idx val="0"/>
          <c:order val="0"/>
          <c:tx>
            <c:strRef>
              <c:f>'Subjective Task 9'!$B$1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A9-41A3-B269-4BE668EF74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A9-41A3-B269-4BE668EF74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A9-41A3-B269-4BE668EF74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A9-41A3-B269-4BE668EF741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F9AE3D0-7C23-461A-BE6C-506A8143AB07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2A9-41A3-B269-4BE668EF741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2CD7876-94AB-4B91-B8B1-351EB6CA294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2A9-41A3-B269-4BE668EF741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6A1CD59-FE29-4A33-811D-1C29802F56A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2A9-41A3-B269-4BE668EF7418}"/>
                </c:ext>
              </c:extLst>
            </c:dLbl>
            <c:dLbl>
              <c:idx val="3"/>
              <c:layout>
                <c:manualLayout>
                  <c:x val="-7.0566287711889108E-17"/>
                  <c:y val="-3.2407407407407406E-2"/>
                </c:manualLayout>
              </c:layout>
              <c:tx>
                <c:rich>
                  <a:bodyPr/>
                  <a:lstStyle/>
                  <a:p>
                    <a:fld id="{008EAF65-DD31-4052-A523-03617D95E723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2A9-41A3-B269-4BE668EF74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'Subjective Task 9'!$A$2:$A$6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'Subjective Task 9'!$B$2:$B$6</c:f>
              <c:numCache>
                <c:formatCode>0.00%</c:formatCode>
                <c:ptCount val="4"/>
                <c:pt idx="0">
                  <c:v>0.46510165583735064</c:v>
                </c:pt>
                <c:pt idx="1">
                  <c:v>0.3262418780129952</c:v>
                </c:pt>
                <c:pt idx="2">
                  <c:v>0.14724376440997694</c:v>
                </c:pt>
                <c:pt idx="3">
                  <c:v>6.1412701739677215E-2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2A9-41A3-B269-4BE668EF741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05471276633032"/>
          <c:y val="0.35657761957837464"/>
          <c:w val="0.13405230658427658"/>
          <c:h val="0.519503829144644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[Zomato_Data_1 (3).xlsx]Subjective Task 7!Online delivery vs rest count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Online Delivery Distribution of Restaurants</a:t>
            </a:r>
          </a:p>
        </c:rich>
      </c:tx>
      <c:layout>
        <c:manualLayout>
          <c:xMode val="edge"/>
          <c:yMode val="edge"/>
          <c:x val="7.9043486041517536E-2"/>
          <c:y val="4.12654745529573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27028245048914346"/>
              <c:y val="-0.16540397202756807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21C72EF9-AD4C-4D29-AC25-819FEA6BD59A}" type="VALUE">
                  <a:rPr lang="en-US" sz="1200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3846605821999522"/>
                  <c:h val="7.7877301100773677E-2"/>
                </c:manualLayout>
              </c15:layout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27028245048914346"/>
              <c:y val="-0.16540397202756807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21C72EF9-AD4C-4D29-AC25-819FEA6BD59A}" type="VALUE">
                  <a:rPr lang="en-US" sz="1200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3846605821999522"/>
                  <c:h val="7.7877301100773677E-2"/>
                </c:manualLayout>
              </c15:layout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27028245048914346"/>
              <c:y val="-0.16540397202756807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21C72EF9-AD4C-4D29-AC25-819FEA6BD59A}" type="VALUE">
                  <a:rPr lang="en-US" sz="1200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3846605821999522"/>
                  <c:h val="7.7877301100773677E-2"/>
                </c:manualLayout>
              </c15:layout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1969696969696975E-2"/>
          <c:y val="0.2484181568088033"/>
          <c:w val="0.89669858029109994"/>
          <c:h val="0.7515818431911967"/>
        </c:manualLayout>
      </c:layout>
      <c:pie3DChart>
        <c:varyColors val="1"/>
        <c:ser>
          <c:idx val="0"/>
          <c:order val="0"/>
          <c:tx>
            <c:strRef>
              <c:f>'Subjective Task 7'!$B$3</c:f>
              <c:strCache>
                <c:ptCount val="1"/>
                <c:pt idx="0">
                  <c:v>Total</c:v>
                </c:pt>
              </c:strCache>
            </c:strRef>
          </c:tx>
          <c:explosion val="32"/>
          <c:dPt>
            <c:idx val="0"/>
            <c:bubble3D val="0"/>
            <c:explosion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9F6-4CCD-885E-E4A0B1B67D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9F6-4CCD-885E-E4A0B1B67D3A}"/>
              </c:ext>
            </c:extLst>
          </c:dPt>
          <c:dLbls>
            <c:dLbl>
              <c:idx val="0"/>
              <c:layout>
                <c:manualLayout>
                  <c:x val="-0.27028245048914346"/>
                  <c:y val="-0.1654039720275680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1C72EF9-AD4C-4D29-AC25-819FEA6BD59A}" type="VALUE">
                      <a:rPr lang="en-US" sz="180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846605821999522"/>
                      <c:h val="7.787730110077367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9F6-4CCD-885E-E4A0B1B67D3A}"/>
                </c:ext>
              </c:extLst>
            </c:dLbl>
            <c:dLbl>
              <c:idx val="1"/>
              <c:layout>
                <c:manualLayout>
                  <c:x val="0.17190027994558388"/>
                  <c:y val="8.060448824574653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473F005-4179-4114-9B62-6D1DE1EF2B02}" type="VALUE">
                      <a:rPr lang="en-US" sz="160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5351068075425"/>
                      <c:h val="0.1345111241051609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9F6-4CCD-885E-E4A0B1B67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'Subjective Task 7'!$A$4:$A$6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'Subjective Task 7'!$B$4:$B$6</c:f>
              <c:numCache>
                <c:formatCode>0%</c:formatCode>
                <c:ptCount val="2"/>
                <c:pt idx="0">
                  <c:v>0.74313561098302239</c:v>
                </c:pt>
                <c:pt idx="1">
                  <c:v>0.25686438901697756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F6-4CCD-885E-E4A0B1B67D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88197924123121"/>
          <c:y val="5.6028622281912181E-2"/>
          <c:w val="0.11326752725620835"/>
          <c:h val="0.154110667673390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[Zomato_Data_1 (3).xlsx]Subjective Task 7!has table booking vs rest count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Table</a:t>
            </a:r>
            <a:r>
              <a:rPr lang="en-US" sz="1600" b="1" baseline="0" dirty="0"/>
              <a:t> booking Distribution of Restaurants</a:t>
            </a:r>
            <a:endParaRPr lang="en-US" sz="1600" b="1" dirty="0"/>
          </a:p>
        </c:rich>
      </c:tx>
      <c:layout>
        <c:manualLayout>
          <c:xMode val="edge"/>
          <c:yMode val="edge"/>
          <c:x val="6.6633183767158266E-2"/>
          <c:y val="5.79506445189496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DEBE035-005A-4938-9395-C3AA2AB7B25A}" type="VALUE">
                  <a:rPr lang="en-US" sz="1050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16666666666666669"/>
              <c:y val="-0.2648539778449143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FA23EEF-AEC5-4396-A702-2EA40720562F}" type="VALUE">
                  <a:rPr lang="en-US" sz="1050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3555555555555555"/>
                  <c:h val="0.13469284994964753"/>
                </c:manualLayout>
              </c15:layout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16666666666666669"/>
              <c:y val="-0.2648539778449143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FA23EEF-AEC5-4396-A702-2EA40720562F}" type="VALUE">
                  <a:rPr lang="en-US" sz="1050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3555555555555555"/>
                  <c:h val="0.13469284994964753"/>
                </c:manualLayout>
              </c15:layout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DEBE035-005A-4938-9395-C3AA2AB7B25A}" type="VALUE">
                  <a:rPr lang="en-US" sz="1050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0.16666666666666669"/>
              <c:y val="-0.26485397784491438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FA23EEF-AEC5-4396-A702-2EA40720562F}" type="VALUE">
                  <a:rPr lang="en-US" sz="1050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3555555555555555"/>
                  <c:h val="0.13469284994964753"/>
                </c:manualLayout>
              </c15:layout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DEBE035-005A-4938-9395-C3AA2AB7B25A}" type="VALUE">
                  <a:rPr lang="en-US" sz="1050">
                    <a:solidFill>
                      <a:schemeClr val="bg1"/>
                    </a:solidFill>
                  </a:rPr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166008758189046"/>
          <c:y val="0.29654431413595961"/>
          <c:w val="0.77337489644033219"/>
          <c:h val="0.68979153285597605"/>
        </c:manualLayout>
      </c:layout>
      <c:pie3DChart>
        <c:varyColors val="1"/>
        <c:ser>
          <c:idx val="0"/>
          <c:order val="0"/>
          <c:tx>
            <c:strRef>
              <c:f>'Subjective Task 7'!$B$17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D4E-4F12-A03B-C10ACC39BC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D4E-4F12-A03B-C10ACC39BCBE}"/>
              </c:ext>
            </c:extLst>
          </c:dPt>
          <c:dLbls>
            <c:dLbl>
              <c:idx val="0"/>
              <c:layout>
                <c:manualLayout>
                  <c:x val="-0.16666666666666669"/>
                  <c:y val="-0.264853977844914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FA23EEF-AEC5-4396-A702-2EA40720562F}" type="VALUE">
                      <a:rPr lang="en-US" sz="105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55555555555555"/>
                      <c:h val="0.1346928499496475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D4E-4F12-A03B-C10ACC39BCB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DEBE035-005A-4938-9395-C3AA2AB7B25A}" type="VALUE">
                      <a:rPr lang="en-US" sz="105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D4E-4F12-A03B-C10ACC39BC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'Subjective Task 7'!$A$18:$A$20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'Subjective Task 7'!$B$18:$B$20</c:f>
              <c:numCache>
                <c:formatCode>0%</c:formatCode>
                <c:ptCount val="2"/>
                <c:pt idx="0">
                  <c:v>0.87864179417312938</c:v>
                </c:pt>
                <c:pt idx="1">
                  <c:v>0.12135820582687068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4E-4F12-A03B-C10ACC39BCB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848994339898498"/>
          <c:y val="4.2647746826208685E-2"/>
          <c:w val="0.12565144356955379"/>
          <c:h val="0.169940766467635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CB2A7-8C23-4D1F-95ED-F1E01BCA10EE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EF990EA-7E93-4955-9810-687483B7D75B}">
      <dgm:prSet custT="1"/>
      <dgm:spPr/>
      <dgm:t>
        <a:bodyPr/>
        <a:lstStyle/>
        <a:p>
          <a:pPr rtl="0"/>
          <a:r>
            <a:rPr lang="en-IN" sz="1400" dirty="0">
              <a:solidFill>
                <a:schemeClr val="bg1"/>
              </a:solidFill>
            </a:rPr>
            <a:t>Zomato is a leading Indian multinational in the food tech industry, operating a platform that connects customers, restaurants and delivery partners.</a:t>
          </a:r>
          <a:endParaRPr lang="en-IN" sz="1400" dirty="0"/>
        </a:p>
      </dgm:t>
    </dgm:pt>
    <dgm:pt modelId="{6277C956-F3FA-47D0-9DDA-1AC21BF06094}" type="parTrans" cxnId="{24E93E95-6760-4ACA-B532-448F056161DD}">
      <dgm:prSet/>
      <dgm:spPr/>
      <dgm:t>
        <a:bodyPr/>
        <a:lstStyle/>
        <a:p>
          <a:endParaRPr lang="en-IN"/>
        </a:p>
      </dgm:t>
    </dgm:pt>
    <dgm:pt modelId="{3492B3D9-0C1C-4911-B64F-35F729FF34A9}" type="sibTrans" cxnId="{24E93E95-6760-4ACA-B532-448F056161DD}">
      <dgm:prSet/>
      <dgm:spPr/>
      <dgm:t>
        <a:bodyPr/>
        <a:lstStyle/>
        <a:p>
          <a:endParaRPr lang="en-IN"/>
        </a:p>
      </dgm:t>
    </dgm:pt>
    <dgm:pt modelId="{09524C3D-6299-4C0A-8945-10C4C8B64F5B}">
      <dgm:prSet custT="1"/>
      <dgm:spPr/>
      <dgm:t>
        <a:bodyPr/>
        <a:lstStyle/>
        <a:p>
          <a:pPr rtl="0"/>
          <a:r>
            <a:rPr lang="en-IN" sz="1400" dirty="0">
              <a:solidFill>
                <a:schemeClr val="bg1"/>
              </a:solidFill>
            </a:rPr>
            <a:t>Zomato holds a significant market share in India’s food delivery industry with reports indicating around 58%.</a:t>
          </a:r>
          <a:endParaRPr lang="en-IN" sz="1400" dirty="0"/>
        </a:p>
      </dgm:t>
    </dgm:pt>
    <dgm:pt modelId="{5EB02C18-9551-4353-9AD1-1EFCADDCCA24}" type="parTrans" cxnId="{249755E2-290B-4B90-A850-23029A7585D8}">
      <dgm:prSet/>
      <dgm:spPr/>
      <dgm:t>
        <a:bodyPr/>
        <a:lstStyle/>
        <a:p>
          <a:endParaRPr lang="en-IN"/>
        </a:p>
      </dgm:t>
    </dgm:pt>
    <dgm:pt modelId="{7BD47A4B-E3F4-4AEE-AFBF-31EC84103733}" type="sibTrans" cxnId="{249755E2-290B-4B90-A850-23029A7585D8}">
      <dgm:prSet/>
      <dgm:spPr/>
      <dgm:t>
        <a:bodyPr/>
        <a:lstStyle/>
        <a:p>
          <a:endParaRPr lang="en-IN"/>
        </a:p>
      </dgm:t>
    </dgm:pt>
    <dgm:pt modelId="{C297DFBF-81E7-4AC2-B838-841EC572BF19}">
      <dgm:prSet custT="1"/>
      <dgm:spPr/>
      <dgm:t>
        <a:bodyPr/>
        <a:lstStyle/>
        <a:p>
          <a:pPr rtl="0"/>
          <a:r>
            <a:rPr lang="en-US" sz="1400" b="1" i="0" baseline="0" dirty="0"/>
            <a:t>This project explores a comprehensive dataset of Zomato restaurants worldwide.</a:t>
          </a:r>
          <a:endParaRPr lang="en-IN" sz="1400" dirty="0"/>
        </a:p>
      </dgm:t>
    </dgm:pt>
    <dgm:pt modelId="{85D005D0-B171-4A53-B350-66360B0C186E}" type="parTrans" cxnId="{7D2332C8-8467-4101-83A3-90DFECDEF42B}">
      <dgm:prSet/>
      <dgm:spPr/>
      <dgm:t>
        <a:bodyPr/>
        <a:lstStyle/>
        <a:p>
          <a:endParaRPr lang="en-IN"/>
        </a:p>
      </dgm:t>
    </dgm:pt>
    <dgm:pt modelId="{7934DEDC-95B2-43A8-8DA6-83F1C373213F}" type="sibTrans" cxnId="{7D2332C8-8467-4101-83A3-90DFECDEF42B}">
      <dgm:prSet/>
      <dgm:spPr/>
      <dgm:t>
        <a:bodyPr/>
        <a:lstStyle/>
        <a:p>
          <a:endParaRPr lang="en-IN"/>
        </a:p>
      </dgm:t>
    </dgm:pt>
    <dgm:pt modelId="{0C4745DA-5AB7-42DD-A793-2C09DBFD3C1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solidFill>
                <a:schemeClr val="bg1"/>
              </a:solidFill>
            </a:rPr>
            <a:t>The main objective is to identify the location where we can open new restaurant.</a:t>
          </a:r>
          <a:endParaRPr lang="en-IN" sz="1400" dirty="0"/>
        </a:p>
      </dgm:t>
    </dgm:pt>
    <dgm:pt modelId="{25DDFB53-60FF-4197-A640-F176AC723725}" type="parTrans" cxnId="{8359EAE7-846B-4477-9ABD-E084420B9BD7}">
      <dgm:prSet/>
      <dgm:spPr/>
      <dgm:t>
        <a:bodyPr/>
        <a:lstStyle/>
        <a:p>
          <a:endParaRPr lang="en-IN"/>
        </a:p>
      </dgm:t>
    </dgm:pt>
    <dgm:pt modelId="{1E7CA9BE-E84B-4AC1-9BF2-875889E3F9CB}" type="sibTrans" cxnId="{8359EAE7-846B-4477-9ABD-E084420B9BD7}">
      <dgm:prSet/>
      <dgm:spPr/>
      <dgm:t>
        <a:bodyPr/>
        <a:lstStyle/>
        <a:p>
          <a:endParaRPr lang="en-IN"/>
        </a:p>
      </dgm:t>
    </dgm:pt>
    <dgm:pt modelId="{DBEAC687-6AA2-487D-A3DE-7AE92F6117CA}" type="pres">
      <dgm:prSet presAssocID="{6B4CB2A7-8C23-4D1F-95ED-F1E01BCA10EE}" presName="Name0" presStyleCnt="0">
        <dgm:presLayoutVars>
          <dgm:dir/>
          <dgm:resizeHandles val="exact"/>
        </dgm:presLayoutVars>
      </dgm:prSet>
      <dgm:spPr/>
    </dgm:pt>
    <dgm:pt modelId="{5859B587-CA24-4710-88A2-159E1BA1A4E4}" type="pres">
      <dgm:prSet presAssocID="{9EF990EA-7E93-4955-9810-687483B7D75B}" presName="node" presStyleLbl="node1" presStyleIdx="0" presStyleCnt="4">
        <dgm:presLayoutVars>
          <dgm:bulletEnabled val="1"/>
        </dgm:presLayoutVars>
      </dgm:prSet>
      <dgm:spPr/>
    </dgm:pt>
    <dgm:pt modelId="{4A52AB1C-43F5-4D2E-8EA4-F03B209B88A3}" type="pres">
      <dgm:prSet presAssocID="{3492B3D9-0C1C-4911-B64F-35F729FF34A9}" presName="sibTrans" presStyleCnt="0"/>
      <dgm:spPr/>
    </dgm:pt>
    <dgm:pt modelId="{B5EB2330-245B-4EDF-B2A7-D49C8CA52650}" type="pres">
      <dgm:prSet presAssocID="{09524C3D-6299-4C0A-8945-10C4C8B64F5B}" presName="node" presStyleLbl="node1" presStyleIdx="1" presStyleCnt="4">
        <dgm:presLayoutVars>
          <dgm:bulletEnabled val="1"/>
        </dgm:presLayoutVars>
      </dgm:prSet>
      <dgm:spPr/>
    </dgm:pt>
    <dgm:pt modelId="{2523A32F-F610-44AA-AD52-36F0774502A2}" type="pres">
      <dgm:prSet presAssocID="{7BD47A4B-E3F4-4AEE-AFBF-31EC84103733}" presName="sibTrans" presStyleCnt="0"/>
      <dgm:spPr/>
    </dgm:pt>
    <dgm:pt modelId="{DF151FF0-6BDF-438F-8BE5-A974CAF1A566}" type="pres">
      <dgm:prSet presAssocID="{C297DFBF-81E7-4AC2-B838-841EC572BF19}" presName="node" presStyleLbl="node1" presStyleIdx="2" presStyleCnt="4">
        <dgm:presLayoutVars>
          <dgm:bulletEnabled val="1"/>
        </dgm:presLayoutVars>
      </dgm:prSet>
      <dgm:spPr/>
    </dgm:pt>
    <dgm:pt modelId="{B58B866E-E125-4A45-A3A0-191E8918B44B}" type="pres">
      <dgm:prSet presAssocID="{7934DEDC-95B2-43A8-8DA6-83F1C373213F}" presName="sibTrans" presStyleCnt="0"/>
      <dgm:spPr/>
    </dgm:pt>
    <dgm:pt modelId="{0F6AFD63-7272-4D97-A995-1D01E9A46FAD}" type="pres">
      <dgm:prSet presAssocID="{0C4745DA-5AB7-42DD-A793-2C09DBFD3C18}" presName="node" presStyleLbl="node1" presStyleIdx="3" presStyleCnt="4">
        <dgm:presLayoutVars>
          <dgm:bulletEnabled val="1"/>
        </dgm:presLayoutVars>
      </dgm:prSet>
      <dgm:spPr/>
    </dgm:pt>
  </dgm:ptLst>
  <dgm:cxnLst>
    <dgm:cxn modelId="{131BBD2A-007D-432F-83AA-EBACD52CBCC4}" type="presOf" srcId="{C297DFBF-81E7-4AC2-B838-841EC572BF19}" destId="{DF151FF0-6BDF-438F-8BE5-A974CAF1A566}" srcOrd="0" destOrd="0" presId="urn:microsoft.com/office/officeart/2005/8/layout/hList6"/>
    <dgm:cxn modelId="{FB1CA957-673C-4ED6-A7C2-479A125A26CD}" type="presOf" srcId="{9EF990EA-7E93-4955-9810-687483B7D75B}" destId="{5859B587-CA24-4710-88A2-159E1BA1A4E4}" srcOrd="0" destOrd="0" presId="urn:microsoft.com/office/officeart/2005/8/layout/hList6"/>
    <dgm:cxn modelId="{24E93E95-6760-4ACA-B532-448F056161DD}" srcId="{6B4CB2A7-8C23-4D1F-95ED-F1E01BCA10EE}" destId="{9EF990EA-7E93-4955-9810-687483B7D75B}" srcOrd="0" destOrd="0" parTransId="{6277C956-F3FA-47D0-9DDA-1AC21BF06094}" sibTransId="{3492B3D9-0C1C-4911-B64F-35F729FF34A9}"/>
    <dgm:cxn modelId="{D58E12AF-0E53-437E-8F1F-AC395E6FCC8E}" type="presOf" srcId="{0C4745DA-5AB7-42DD-A793-2C09DBFD3C18}" destId="{0F6AFD63-7272-4D97-A995-1D01E9A46FAD}" srcOrd="0" destOrd="0" presId="urn:microsoft.com/office/officeart/2005/8/layout/hList6"/>
    <dgm:cxn modelId="{7D2332C8-8467-4101-83A3-90DFECDEF42B}" srcId="{6B4CB2A7-8C23-4D1F-95ED-F1E01BCA10EE}" destId="{C297DFBF-81E7-4AC2-B838-841EC572BF19}" srcOrd="2" destOrd="0" parTransId="{85D005D0-B171-4A53-B350-66360B0C186E}" sibTransId="{7934DEDC-95B2-43A8-8DA6-83F1C373213F}"/>
    <dgm:cxn modelId="{F80681CE-1E25-4D0F-A12E-B9A531B569F9}" type="presOf" srcId="{6B4CB2A7-8C23-4D1F-95ED-F1E01BCA10EE}" destId="{DBEAC687-6AA2-487D-A3DE-7AE92F6117CA}" srcOrd="0" destOrd="0" presId="urn:microsoft.com/office/officeart/2005/8/layout/hList6"/>
    <dgm:cxn modelId="{249755E2-290B-4B90-A850-23029A7585D8}" srcId="{6B4CB2A7-8C23-4D1F-95ED-F1E01BCA10EE}" destId="{09524C3D-6299-4C0A-8945-10C4C8B64F5B}" srcOrd="1" destOrd="0" parTransId="{5EB02C18-9551-4353-9AD1-1EFCADDCCA24}" sibTransId="{7BD47A4B-E3F4-4AEE-AFBF-31EC84103733}"/>
    <dgm:cxn modelId="{5C1154E7-8BF5-4C98-87A6-FE81188BE435}" type="presOf" srcId="{09524C3D-6299-4C0A-8945-10C4C8B64F5B}" destId="{B5EB2330-245B-4EDF-B2A7-D49C8CA52650}" srcOrd="0" destOrd="0" presId="urn:microsoft.com/office/officeart/2005/8/layout/hList6"/>
    <dgm:cxn modelId="{8359EAE7-846B-4477-9ABD-E084420B9BD7}" srcId="{6B4CB2A7-8C23-4D1F-95ED-F1E01BCA10EE}" destId="{0C4745DA-5AB7-42DD-A793-2C09DBFD3C18}" srcOrd="3" destOrd="0" parTransId="{25DDFB53-60FF-4197-A640-F176AC723725}" sibTransId="{1E7CA9BE-E84B-4AC1-9BF2-875889E3F9CB}"/>
    <dgm:cxn modelId="{FAEBAE13-A548-4706-AD15-8065CF0675DB}" type="presParOf" srcId="{DBEAC687-6AA2-487D-A3DE-7AE92F6117CA}" destId="{5859B587-CA24-4710-88A2-159E1BA1A4E4}" srcOrd="0" destOrd="0" presId="urn:microsoft.com/office/officeart/2005/8/layout/hList6"/>
    <dgm:cxn modelId="{6197632D-1905-418B-927A-181E077EC76F}" type="presParOf" srcId="{DBEAC687-6AA2-487D-A3DE-7AE92F6117CA}" destId="{4A52AB1C-43F5-4D2E-8EA4-F03B209B88A3}" srcOrd="1" destOrd="0" presId="urn:microsoft.com/office/officeart/2005/8/layout/hList6"/>
    <dgm:cxn modelId="{DAF5B338-B517-4F4D-A31A-92D6F5613568}" type="presParOf" srcId="{DBEAC687-6AA2-487D-A3DE-7AE92F6117CA}" destId="{B5EB2330-245B-4EDF-B2A7-D49C8CA52650}" srcOrd="2" destOrd="0" presId="urn:microsoft.com/office/officeart/2005/8/layout/hList6"/>
    <dgm:cxn modelId="{6DB2C035-9F42-48FC-94F0-BB4653B61F50}" type="presParOf" srcId="{DBEAC687-6AA2-487D-A3DE-7AE92F6117CA}" destId="{2523A32F-F610-44AA-AD52-36F0774502A2}" srcOrd="3" destOrd="0" presId="urn:microsoft.com/office/officeart/2005/8/layout/hList6"/>
    <dgm:cxn modelId="{A1F4D931-817C-4916-8776-5214AB1E2925}" type="presParOf" srcId="{DBEAC687-6AA2-487D-A3DE-7AE92F6117CA}" destId="{DF151FF0-6BDF-438F-8BE5-A974CAF1A566}" srcOrd="4" destOrd="0" presId="urn:microsoft.com/office/officeart/2005/8/layout/hList6"/>
    <dgm:cxn modelId="{DE25B1F2-413B-4B54-8ADE-8C2B6402A74E}" type="presParOf" srcId="{DBEAC687-6AA2-487D-A3DE-7AE92F6117CA}" destId="{B58B866E-E125-4A45-A3A0-191E8918B44B}" srcOrd="5" destOrd="0" presId="urn:microsoft.com/office/officeart/2005/8/layout/hList6"/>
    <dgm:cxn modelId="{0D9590AA-9A68-46F0-BB4D-F68E98F421C5}" type="presParOf" srcId="{DBEAC687-6AA2-487D-A3DE-7AE92F6117CA}" destId="{0F6AFD63-7272-4D97-A995-1D01E9A46FAD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76F55-79FA-4B94-B4B9-1AF49D4B93E9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E93545-45DD-4750-AC83-9BB01C968830}">
      <dgm:prSet phldrT="[Text]" custT="1"/>
      <dgm:spPr/>
      <dgm:t>
        <a:bodyPr/>
        <a:lstStyle/>
        <a:p>
          <a:r>
            <a:rPr lang="en-US" sz="1400" b="0" i="1" dirty="0"/>
            <a:t>My suggested country for opening new restaurant is a country where the restaurant market is saturated very low and rating is high</a:t>
          </a:r>
        </a:p>
      </dgm:t>
    </dgm:pt>
    <dgm:pt modelId="{1EFF22B1-D0B5-4495-AAD6-D0DA5BA897BE}" type="parTrans" cxnId="{EF2B37B0-7274-413F-90B0-963A37787F95}">
      <dgm:prSet/>
      <dgm:spPr/>
      <dgm:t>
        <a:bodyPr/>
        <a:lstStyle/>
        <a:p>
          <a:endParaRPr lang="en-US"/>
        </a:p>
      </dgm:t>
    </dgm:pt>
    <dgm:pt modelId="{44BD47CA-C7E8-4209-8EA6-A5B52D292C2F}" type="sibTrans" cxnId="{EF2B37B0-7274-413F-90B0-963A37787F95}">
      <dgm:prSet/>
      <dgm:spPr/>
      <dgm:t>
        <a:bodyPr/>
        <a:lstStyle/>
        <a:p>
          <a:endParaRPr lang="en-US"/>
        </a:p>
      </dgm:t>
    </dgm:pt>
    <dgm:pt modelId="{68E8B853-C159-4330-A139-89F9FB75315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400" i="1" dirty="0"/>
            <a:t>Less number of restaurants means there is good chance we can develop our market there.</a:t>
          </a:r>
        </a:p>
      </dgm:t>
    </dgm:pt>
    <dgm:pt modelId="{E7D4F85F-AB55-423D-AE1A-1900976348DD}" type="parTrans" cxnId="{5A4D6B24-76DF-46C4-A974-47F3570033F7}">
      <dgm:prSet/>
      <dgm:spPr/>
      <dgm:t>
        <a:bodyPr/>
        <a:lstStyle/>
        <a:p>
          <a:endParaRPr lang="en-US"/>
        </a:p>
      </dgm:t>
    </dgm:pt>
    <dgm:pt modelId="{63D0DD2D-2B6E-4460-8BB5-F5D2259EAB03}" type="sibTrans" cxnId="{5A4D6B24-76DF-46C4-A974-47F3570033F7}">
      <dgm:prSet/>
      <dgm:spPr/>
      <dgm:t>
        <a:bodyPr/>
        <a:lstStyle/>
        <a:p>
          <a:endParaRPr lang="en-US"/>
        </a:p>
      </dgm:t>
    </dgm:pt>
    <dgm:pt modelId="{EB200927-083D-4B96-BD37-6A593D32B65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400" i="1"/>
            <a:t>High Rating means the customers are satisfied by the service of the restaurants there and they are willing to eat outside</a:t>
          </a:r>
          <a:r>
            <a:rPr lang="en-US" sz="1400"/>
            <a:t>. </a:t>
          </a:r>
          <a:endParaRPr lang="en-US" sz="1400" dirty="0"/>
        </a:p>
      </dgm:t>
    </dgm:pt>
    <dgm:pt modelId="{0107BFCD-851D-4C17-82A6-16DF4E52F19A}" type="parTrans" cxnId="{2EA68369-252B-4961-BBA0-DF744F50C9C8}">
      <dgm:prSet/>
      <dgm:spPr/>
      <dgm:t>
        <a:bodyPr/>
        <a:lstStyle/>
        <a:p>
          <a:endParaRPr lang="en-US"/>
        </a:p>
      </dgm:t>
    </dgm:pt>
    <dgm:pt modelId="{455D80A3-EDA3-47DD-931B-AADB680CC287}" type="sibTrans" cxnId="{2EA68369-252B-4961-BBA0-DF744F50C9C8}">
      <dgm:prSet/>
      <dgm:spPr/>
      <dgm:t>
        <a:bodyPr/>
        <a:lstStyle/>
        <a:p>
          <a:endParaRPr lang="en-US"/>
        </a:p>
      </dgm:t>
    </dgm:pt>
    <dgm:pt modelId="{C21EA5CF-96AC-4161-AA92-C07E2AA7790C}" type="pres">
      <dgm:prSet presAssocID="{E6C76F55-79FA-4B94-B4B9-1AF49D4B93E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DB30D4C-E549-459F-9B0E-737416FE5256}" type="pres">
      <dgm:prSet presAssocID="{F2E93545-45DD-4750-AC83-9BB01C968830}" presName="Accent1" presStyleCnt="0"/>
      <dgm:spPr/>
    </dgm:pt>
    <dgm:pt modelId="{A3E37575-23F7-4D04-B9F4-6D3B5800449A}" type="pres">
      <dgm:prSet presAssocID="{F2E93545-45DD-4750-AC83-9BB01C968830}" presName="Accent" presStyleLbl="node1" presStyleIdx="0" presStyleCnt="3" custScaleX="110650" custScaleY="105297"/>
      <dgm:spPr/>
    </dgm:pt>
    <dgm:pt modelId="{CE23A6CA-B8E7-4856-9A24-07433A1473E7}" type="pres">
      <dgm:prSet presAssocID="{F2E93545-45DD-4750-AC83-9BB01C968830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3181A06B-DE34-4A87-977B-F13A8ABF5F07}" type="pres">
      <dgm:prSet presAssocID="{68E8B853-C159-4330-A139-89F9FB75315B}" presName="Accent2" presStyleCnt="0"/>
      <dgm:spPr/>
    </dgm:pt>
    <dgm:pt modelId="{1F7B3588-2C30-4C50-AECC-35D9B80AF88A}" type="pres">
      <dgm:prSet presAssocID="{68E8B853-C159-4330-A139-89F9FB75315B}" presName="Accent" presStyleLbl="node1" presStyleIdx="1" presStyleCnt="3" custScaleY="87457"/>
      <dgm:spPr/>
    </dgm:pt>
    <dgm:pt modelId="{F2B3B2F7-5FFA-4326-A0C6-0C814E03CD76}" type="pres">
      <dgm:prSet presAssocID="{68E8B853-C159-4330-A139-89F9FB75315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E453E165-C4E9-48CD-B210-DCD85C8C3623}" type="pres">
      <dgm:prSet presAssocID="{EB200927-083D-4B96-BD37-6A593D32B65D}" presName="Accent3" presStyleCnt="0"/>
      <dgm:spPr/>
    </dgm:pt>
    <dgm:pt modelId="{6CC23AE5-72A8-41C3-8E89-A5109E058C5C}" type="pres">
      <dgm:prSet presAssocID="{EB200927-083D-4B96-BD37-6A593D32B65D}" presName="Accent" presStyleLbl="node1" presStyleIdx="2" presStyleCnt="3" custScaleY="75238"/>
      <dgm:spPr/>
    </dgm:pt>
    <dgm:pt modelId="{7A3D19C0-C191-4087-8D05-823D7BD48790}" type="pres">
      <dgm:prSet presAssocID="{EB200927-083D-4B96-BD37-6A593D32B65D}" presName="Parent3" presStyleLbl="revTx" presStyleIdx="2" presStyleCnt="3" custScaleX="105580" custScaleY="102202" custLinFactNeighborX="-4577" custLinFactNeighborY="2289">
        <dgm:presLayoutVars>
          <dgm:chMax val="1"/>
          <dgm:chPref val="1"/>
          <dgm:bulletEnabled val="1"/>
        </dgm:presLayoutVars>
      </dgm:prSet>
      <dgm:spPr/>
    </dgm:pt>
  </dgm:ptLst>
  <dgm:cxnLst>
    <dgm:cxn modelId="{5A4D6B24-76DF-46C4-A974-47F3570033F7}" srcId="{E6C76F55-79FA-4B94-B4B9-1AF49D4B93E9}" destId="{68E8B853-C159-4330-A139-89F9FB75315B}" srcOrd="1" destOrd="0" parTransId="{E7D4F85F-AB55-423D-AE1A-1900976348DD}" sibTransId="{63D0DD2D-2B6E-4460-8BB5-F5D2259EAB03}"/>
    <dgm:cxn modelId="{DFA75037-FF5D-46A5-954F-E63AC941A828}" type="presOf" srcId="{F2E93545-45DD-4750-AC83-9BB01C968830}" destId="{CE23A6CA-B8E7-4856-9A24-07433A1473E7}" srcOrd="0" destOrd="0" presId="urn:microsoft.com/office/officeart/2009/layout/CircleArrowProcess"/>
    <dgm:cxn modelId="{029C2F5E-826C-4459-B2AE-033E701BA4A0}" type="presOf" srcId="{68E8B853-C159-4330-A139-89F9FB75315B}" destId="{F2B3B2F7-5FFA-4326-A0C6-0C814E03CD76}" srcOrd="0" destOrd="0" presId="urn:microsoft.com/office/officeart/2009/layout/CircleArrowProcess"/>
    <dgm:cxn modelId="{2EA68369-252B-4961-BBA0-DF744F50C9C8}" srcId="{E6C76F55-79FA-4B94-B4B9-1AF49D4B93E9}" destId="{EB200927-083D-4B96-BD37-6A593D32B65D}" srcOrd="2" destOrd="0" parTransId="{0107BFCD-851D-4C17-82A6-16DF4E52F19A}" sibTransId="{455D80A3-EDA3-47DD-931B-AADB680CC287}"/>
    <dgm:cxn modelId="{09C70FA1-060B-468F-B0D0-9591A49E3562}" type="presOf" srcId="{E6C76F55-79FA-4B94-B4B9-1AF49D4B93E9}" destId="{C21EA5CF-96AC-4161-AA92-C07E2AA7790C}" srcOrd="0" destOrd="0" presId="urn:microsoft.com/office/officeart/2009/layout/CircleArrowProcess"/>
    <dgm:cxn modelId="{EF2B37B0-7274-413F-90B0-963A37787F95}" srcId="{E6C76F55-79FA-4B94-B4B9-1AF49D4B93E9}" destId="{F2E93545-45DD-4750-AC83-9BB01C968830}" srcOrd="0" destOrd="0" parTransId="{1EFF22B1-D0B5-4495-AAD6-D0DA5BA897BE}" sibTransId="{44BD47CA-C7E8-4209-8EA6-A5B52D292C2F}"/>
    <dgm:cxn modelId="{BD607BB6-25F8-475E-AA49-E30B3797D3E2}" type="presOf" srcId="{EB200927-083D-4B96-BD37-6A593D32B65D}" destId="{7A3D19C0-C191-4087-8D05-823D7BD48790}" srcOrd="0" destOrd="0" presId="urn:microsoft.com/office/officeart/2009/layout/CircleArrowProcess"/>
    <dgm:cxn modelId="{DD14722D-0205-4823-9E14-710E14AB021F}" type="presParOf" srcId="{C21EA5CF-96AC-4161-AA92-C07E2AA7790C}" destId="{2DB30D4C-E549-459F-9B0E-737416FE5256}" srcOrd="0" destOrd="0" presId="urn:microsoft.com/office/officeart/2009/layout/CircleArrowProcess"/>
    <dgm:cxn modelId="{C9862234-D558-47C4-83DD-10AE21B0DDD6}" type="presParOf" srcId="{2DB30D4C-E549-459F-9B0E-737416FE5256}" destId="{A3E37575-23F7-4D04-B9F4-6D3B5800449A}" srcOrd="0" destOrd="0" presId="urn:microsoft.com/office/officeart/2009/layout/CircleArrowProcess"/>
    <dgm:cxn modelId="{5C5A90FF-FC5F-4B41-BF4A-B6881267EC09}" type="presParOf" srcId="{C21EA5CF-96AC-4161-AA92-C07E2AA7790C}" destId="{CE23A6CA-B8E7-4856-9A24-07433A1473E7}" srcOrd="1" destOrd="0" presId="urn:microsoft.com/office/officeart/2009/layout/CircleArrowProcess"/>
    <dgm:cxn modelId="{BB2BC65C-E6BA-4C1A-8710-89CFA13205CB}" type="presParOf" srcId="{C21EA5CF-96AC-4161-AA92-C07E2AA7790C}" destId="{3181A06B-DE34-4A87-977B-F13A8ABF5F07}" srcOrd="2" destOrd="0" presId="urn:microsoft.com/office/officeart/2009/layout/CircleArrowProcess"/>
    <dgm:cxn modelId="{D428E2F1-DCB5-4C1D-B7F0-82CA7EB725A2}" type="presParOf" srcId="{3181A06B-DE34-4A87-977B-F13A8ABF5F07}" destId="{1F7B3588-2C30-4C50-AECC-35D9B80AF88A}" srcOrd="0" destOrd="0" presId="urn:microsoft.com/office/officeart/2009/layout/CircleArrowProcess"/>
    <dgm:cxn modelId="{C67EF286-192C-40BF-9475-466EEC07DDD8}" type="presParOf" srcId="{C21EA5CF-96AC-4161-AA92-C07E2AA7790C}" destId="{F2B3B2F7-5FFA-4326-A0C6-0C814E03CD76}" srcOrd="3" destOrd="0" presId="urn:microsoft.com/office/officeart/2009/layout/CircleArrowProcess"/>
    <dgm:cxn modelId="{C6A8AE54-F0DF-498E-8FC0-080ED4F9CED4}" type="presParOf" srcId="{C21EA5CF-96AC-4161-AA92-C07E2AA7790C}" destId="{E453E165-C4E9-48CD-B210-DCD85C8C3623}" srcOrd="4" destOrd="0" presId="urn:microsoft.com/office/officeart/2009/layout/CircleArrowProcess"/>
    <dgm:cxn modelId="{7B8FB4C3-329B-486D-9F49-51502A1AA854}" type="presParOf" srcId="{E453E165-C4E9-48CD-B210-DCD85C8C3623}" destId="{6CC23AE5-72A8-41C3-8E89-A5109E058C5C}" srcOrd="0" destOrd="0" presId="urn:microsoft.com/office/officeart/2009/layout/CircleArrowProcess"/>
    <dgm:cxn modelId="{E766E1C0-4C3E-47F2-B586-651D4C5B2FA5}" type="presParOf" srcId="{C21EA5CF-96AC-4161-AA92-C07E2AA7790C}" destId="{7A3D19C0-C191-4087-8D05-823D7BD4879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007643-F0C4-47BC-B1D9-1BC90FF62FC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B5F116-58FD-4DBB-95B5-1B337688A6D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Indonesia :  </a:t>
          </a:r>
          <a:r>
            <a:rPr lang="en-US" sz="1400" dirty="0"/>
            <a:t>Indonesian, Japanese, Western</a:t>
          </a:r>
          <a:r>
            <a:rPr lang="en-US" sz="1400" b="1" dirty="0"/>
            <a:t> </a:t>
          </a:r>
          <a:endParaRPr lang="en-US" sz="1400" dirty="0"/>
        </a:p>
      </dgm:t>
    </dgm:pt>
    <dgm:pt modelId="{989163C1-A0AE-4447-8BFA-7BC943381AB6}" type="parTrans" cxnId="{EB6E3AAA-238F-408A-9063-0E97985A51FB}">
      <dgm:prSet/>
      <dgm:spPr/>
      <dgm:t>
        <a:bodyPr/>
        <a:lstStyle/>
        <a:p>
          <a:endParaRPr lang="en-US"/>
        </a:p>
      </dgm:t>
    </dgm:pt>
    <dgm:pt modelId="{6D895279-BE56-49DD-877E-704E02CD7046}" type="sibTrans" cxnId="{EB6E3AAA-238F-408A-9063-0E97985A51FB}">
      <dgm:prSet/>
      <dgm:spPr/>
      <dgm:t>
        <a:bodyPr/>
        <a:lstStyle/>
        <a:p>
          <a:endParaRPr lang="en-US"/>
        </a:p>
      </dgm:t>
    </dgm:pt>
    <dgm:pt modelId="{8E1599AF-64E9-4993-9C4E-8C5EFF63FA17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400" b="1" dirty="0"/>
            <a:t>New Zealand : </a:t>
          </a:r>
          <a:r>
            <a:rPr lang="en-US" sz="1400" dirty="0"/>
            <a:t>American, Italian</a:t>
          </a:r>
        </a:p>
      </dgm:t>
    </dgm:pt>
    <dgm:pt modelId="{1A6AF49E-5C12-46A5-B937-9BAC99A90E15}" type="parTrans" cxnId="{C7B9D397-6387-4DCB-8C23-85CFCF273C55}">
      <dgm:prSet/>
      <dgm:spPr/>
      <dgm:t>
        <a:bodyPr/>
        <a:lstStyle/>
        <a:p>
          <a:endParaRPr lang="en-US"/>
        </a:p>
      </dgm:t>
    </dgm:pt>
    <dgm:pt modelId="{4697389A-944C-4C9D-8D70-F2ECE3259C1A}" type="sibTrans" cxnId="{C7B9D397-6387-4DCB-8C23-85CFCF273C55}">
      <dgm:prSet/>
      <dgm:spPr/>
      <dgm:t>
        <a:bodyPr/>
        <a:lstStyle/>
        <a:p>
          <a:endParaRPr lang="en-US"/>
        </a:p>
      </dgm:t>
    </dgm:pt>
    <dgm:pt modelId="{9938E81A-3DD9-4674-869D-8C063FDEF93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Philippines : </a:t>
          </a:r>
          <a:r>
            <a:rPr lang="en-GB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Mangal" panose="02040503050203030202" pitchFamily="18" charset="0"/>
            </a:rPr>
            <a:t>Filipino, Japanese, and seafood </a:t>
          </a:r>
          <a:endParaRPr lang="en-US" sz="1400" dirty="0"/>
        </a:p>
      </dgm:t>
    </dgm:pt>
    <dgm:pt modelId="{F4001D4D-3B50-432F-BFEB-1C8E37A166B3}" type="parTrans" cxnId="{1C1762DD-9C24-4FCF-B460-589A67A50BF5}">
      <dgm:prSet/>
      <dgm:spPr/>
      <dgm:t>
        <a:bodyPr/>
        <a:lstStyle/>
        <a:p>
          <a:endParaRPr lang="en-US"/>
        </a:p>
      </dgm:t>
    </dgm:pt>
    <dgm:pt modelId="{B3D5F039-E7B5-48D4-B1C1-8FB9EEA27678}" type="sibTrans" cxnId="{1C1762DD-9C24-4FCF-B460-589A67A50BF5}">
      <dgm:prSet/>
      <dgm:spPr/>
      <dgm:t>
        <a:bodyPr/>
        <a:lstStyle/>
        <a:p>
          <a:endParaRPr lang="en-US"/>
        </a:p>
      </dgm:t>
    </dgm:pt>
    <dgm:pt modelId="{A518CA53-182E-45F8-8402-418A1FBD493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/>
            <a:t>Qatar : </a:t>
          </a:r>
          <a:r>
            <a:rPr lang="en-US" sz="1600" dirty="0"/>
            <a:t>Chinese, Thai, Indian</a:t>
          </a:r>
        </a:p>
      </dgm:t>
    </dgm:pt>
    <dgm:pt modelId="{E772C88F-0A56-4968-B03A-5C862211497A}" type="parTrans" cxnId="{59A94C47-E948-4F08-825C-A6A882078FF3}">
      <dgm:prSet/>
      <dgm:spPr/>
      <dgm:t>
        <a:bodyPr/>
        <a:lstStyle/>
        <a:p>
          <a:endParaRPr lang="en-US"/>
        </a:p>
      </dgm:t>
    </dgm:pt>
    <dgm:pt modelId="{8B9C0958-1AF3-4D6B-83E8-6DF2D67CB3C4}" type="sibTrans" cxnId="{59A94C47-E948-4F08-825C-A6A882078FF3}">
      <dgm:prSet/>
      <dgm:spPr/>
      <dgm:t>
        <a:bodyPr/>
        <a:lstStyle/>
        <a:p>
          <a:endParaRPr lang="en-US"/>
        </a:p>
      </dgm:t>
    </dgm:pt>
    <dgm:pt modelId="{B8965DB6-7B55-4D36-8C23-C0A10D8A7D7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Turkey : </a:t>
          </a:r>
          <a:r>
            <a:rPr lang="en-US" sz="1400" dirty="0"/>
            <a:t>Turkish, Turkish Pizza</a:t>
          </a:r>
        </a:p>
      </dgm:t>
    </dgm:pt>
    <dgm:pt modelId="{34594A08-DFC2-45C1-8F0E-8ACF9F3C943F}" type="parTrans" cxnId="{5AEAC498-0D6D-414D-9F5B-1F8943729070}">
      <dgm:prSet/>
      <dgm:spPr/>
      <dgm:t>
        <a:bodyPr/>
        <a:lstStyle/>
        <a:p>
          <a:endParaRPr lang="en-US"/>
        </a:p>
      </dgm:t>
    </dgm:pt>
    <dgm:pt modelId="{20B8164E-8E61-4951-B0CF-2643E91113DE}" type="sibTrans" cxnId="{5AEAC498-0D6D-414D-9F5B-1F8943729070}">
      <dgm:prSet/>
      <dgm:spPr/>
      <dgm:t>
        <a:bodyPr/>
        <a:lstStyle/>
        <a:p>
          <a:endParaRPr lang="en-US"/>
        </a:p>
      </dgm:t>
    </dgm:pt>
    <dgm:pt modelId="{0C24089C-045D-40ED-8A0D-24948616385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Sri Lanka : </a:t>
          </a:r>
          <a:r>
            <a:rPr lang="en-GB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Seafood, American </a:t>
          </a:r>
          <a:endParaRPr lang="en-US" sz="1400" dirty="0"/>
        </a:p>
      </dgm:t>
    </dgm:pt>
    <dgm:pt modelId="{B6D2BECD-BBAD-4E54-BB5E-4B50100BB6DA}" type="parTrans" cxnId="{3BB89D5E-FF3D-4143-9850-96837F4F00BA}">
      <dgm:prSet/>
      <dgm:spPr/>
      <dgm:t>
        <a:bodyPr/>
        <a:lstStyle/>
        <a:p>
          <a:endParaRPr lang="en-US"/>
        </a:p>
      </dgm:t>
    </dgm:pt>
    <dgm:pt modelId="{E8473813-C62C-4FCB-A69C-963A77046AF9}" type="sibTrans" cxnId="{3BB89D5E-FF3D-4143-9850-96837F4F00BA}">
      <dgm:prSet/>
      <dgm:spPr/>
      <dgm:t>
        <a:bodyPr/>
        <a:lstStyle/>
        <a:p>
          <a:endParaRPr lang="en-US"/>
        </a:p>
      </dgm:t>
    </dgm:pt>
    <dgm:pt modelId="{79669AF6-92EB-470B-A0EF-C7BB9A028550}" type="pres">
      <dgm:prSet presAssocID="{10007643-F0C4-47BC-B1D9-1BC90FF62FC8}" presName="diagram" presStyleCnt="0">
        <dgm:presLayoutVars>
          <dgm:dir/>
          <dgm:resizeHandles val="exact"/>
        </dgm:presLayoutVars>
      </dgm:prSet>
      <dgm:spPr/>
    </dgm:pt>
    <dgm:pt modelId="{7909FD11-BFF1-4CEE-A98D-E6FE7620C7C0}" type="pres">
      <dgm:prSet presAssocID="{F5B5F116-58FD-4DBB-95B5-1B337688A6D1}" presName="node" presStyleLbl="node1" presStyleIdx="0" presStyleCnt="6">
        <dgm:presLayoutVars>
          <dgm:bulletEnabled val="1"/>
        </dgm:presLayoutVars>
      </dgm:prSet>
      <dgm:spPr/>
    </dgm:pt>
    <dgm:pt modelId="{B618C9F7-A285-4698-9DE5-EB2AC3261852}" type="pres">
      <dgm:prSet presAssocID="{6D895279-BE56-49DD-877E-704E02CD7046}" presName="sibTrans" presStyleCnt="0"/>
      <dgm:spPr/>
    </dgm:pt>
    <dgm:pt modelId="{2E57CC03-5354-47AF-A46C-E2C12F615A55}" type="pres">
      <dgm:prSet presAssocID="{8E1599AF-64E9-4993-9C4E-8C5EFF63FA17}" presName="node" presStyleLbl="node1" presStyleIdx="1" presStyleCnt="6" custLinFactNeighborX="-524" custLinFactNeighborY="-1748">
        <dgm:presLayoutVars>
          <dgm:bulletEnabled val="1"/>
        </dgm:presLayoutVars>
      </dgm:prSet>
      <dgm:spPr/>
    </dgm:pt>
    <dgm:pt modelId="{5123984C-9395-45E8-A508-0E1B69E51EFB}" type="pres">
      <dgm:prSet presAssocID="{4697389A-944C-4C9D-8D70-F2ECE3259C1A}" presName="sibTrans" presStyleCnt="0"/>
      <dgm:spPr/>
    </dgm:pt>
    <dgm:pt modelId="{9BD5C471-75F6-4E26-BDA6-0FA84BBF36CB}" type="pres">
      <dgm:prSet presAssocID="{9938E81A-3DD9-4674-869D-8C063FDEF933}" presName="node" presStyleLbl="node1" presStyleIdx="2" presStyleCnt="6">
        <dgm:presLayoutVars>
          <dgm:bulletEnabled val="1"/>
        </dgm:presLayoutVars>
      </dgm:prSet>
      <dgm:spPr/>
    </dgm:pt>
    <dgm:pt modelId="{1C21C45F-36D5-491C-B933-4E916E3ABAFA}" type="pres">
      <dgm:prSet presAssocID="{B3D5F039-E7B5-48D4-B1C1-8FB9EEA27678}" presName="sibTrans" presStyleCnt="0"/>
      <dgm:spPr/>
    </dgm:pt>
    <dgm:pt modelId="{8A7AF198-A4F4-4A55-82BC-02C19BCE66BC}" type="pres">
      <dgm:prSet presAssocID="{A518CA53-182E-45F8-8402-418A1FBD4935}" presName="node" presStyleLbl="node1" presStyleIdx="3" presStyleCnt="6">
        <dgm:presLayoutVars>
          <dgm:bulletEnabled val="1"/>
        </dgm:presLayoutVars>
      </dgm:prSet>
      <dgm:spPr/>
    </dgm:pt>
    <dgm:pt modelId="{BB74EEE2-36DA-4DEC-A207-B3ABC1ED2DE2}" type="pres">
      <dgm:prSet presAssocID="{8B9C0958-1AF3-4D6B-83E8-6DF2D67CB3C4}" presName="sibTrans" presStyleCnt="0"/>
      <dgm:spPr/>
    </dgm:pt>
    <dgm:pt modelId="{83CF3C90-962D-4D6E-8C56-A119F1BB8083}" type="pres">
      <dgm:prSet presAssocID="{B8965DB6-7B55-4D36-8C23-C0A10D8A7D7B}" presName="node" presStyleLbl="node1" presStyleIdx="4" presStyleCnt="6">
        <dgm:presLayoutVars>
          <dgm:bulletEnabled val="1"/>
        </dgm:presLayoutVars>
      </dgm:prSet>
      <dgm:spPr/>
    </dgm:pt>
    <dgm:pt modelId="{DE347C06-C0EA-4682-9E8F-4EA73EE86AAA}" type="pres">
      <dgm:prSet presAssocID="{20B8164E-8E61-4951-B0CF-2643E91113DE}" presName="sibTrans" presStyleCnt="0"/>
      <dgm:spPr/>
    </dgm:pt>
    <dgm:pt modelId="{41BD081C-0107-47D3-BD1A-2355F0BB7212}" type="pres">
      <dgm:prSet presAssocID="{0C24089C-045D-40ED-8A0D-24948616385E}" presName="node" presStyleLbl="node1" presStyleIdx="5" presStyleCnt="6">
        <dgm:presLayoutVars>
          <dgm:bulletEnabled val="1"/>
        </dgm:presLayoutVars>
      </dgm:prSet>
      <dgm:spPr/>
    </dgm:pt>
  </dgm:ptLst>
  <dgm:cxnLst>
    <dgm:cxn modelId="{B7A2E104-A8CB-4C9F-8178-608DEF34D6A6}" type="presOf" srcId="{B8965DB6-7B55-4D36-8C23-C0A10D8A7D7B}" destId="{83CF3C90-962D-4D6E-8C56-A119F1BB8083}" srcOrd="0" destOrd="0" presId="urn:microsoft.com/office/officeart/2005/8/layout/default"/>
    <dgm:cxn modelId="{2836DA3A-E43C-44A6-AB44-3D44C7368BE3}" type="presOf" srcId="{A518CA53-182E-45F8-8402-418A1FBD4935}" destId="{8A7AF198-A4F4-4A55-82BC-02C19BCE66BC}" srcOrd="0" destOrd="0" presId="urn:microsoft.com/office/officeart/2005/8/layout/default"/>
    <dgm:cxn modelId="{3BB89D5E-FF3D-4143-9850-96837F4F00BA}" srcId="{10007643-F0C4-47BC-B1D9-1BC90FF62FC8}" destId="{0C24089C-045D-40ED-8A0D-24948616385E}" srcOrd="5" destOrd="0" parTransId="{B6D2BECD-BBAD-4E54-BB5E-4B50100BB6DA}" sibTransId="{E8473813-C62C-4FCB-A69C-963A77046AF9}"/>
    <dgm:cxn modelId="{C176DB5E-02A8-4F60-A525-1A5A6BA8B505}" type="presOf" srcId="{8E1599AF-64E9-4993-9C4E-8C5EFF63FA17}" destId="{2E57CC03-5354-47AF-A46C-E2C12F615A55}" srcOrd="0" destOrd="0" presId="urn:microsoft.com/office/officeart/2005/8/layout/default"/>
    <dgm:cxn modelId="{59A94C47-E948-4F08-825C-A6A882078FF3}" srcId="{10007643-F0C4-47BC-B1D9-1BC90FF62FC8}" destId="{A518CA53-182E-45F8-8402-418A1FBD4935}" srcOrd="3" destOrd="0" parTransId="{E772C88F-0A56-4968-B03A-5C862211497A}" sibTransId="{8B9C0958-1AF3-4D6B-83E8-6DF2D67CB3C4}"/>
    <dgm:cxn modelId="{4C00614C-39E9-4C3F-9821-B00379E2F5BB}" type="presOf" srcId="{9938E81A-3DD9-4674-869D-8C063FDEF933}" destId="{9BD5C471-75F6-4E26-BDA6-0FA84BBF36CB}" srcOrd="0" destOrd="0" presId="urn:microsoft.com/office/officeart/2005/8/layout/default"/>
    <dgm:cxn modelId="{8975CE4D-174E-41C2-A761-08E33FD081A1}" type="presOf" srcId="{0C24089C-045D-40ED-8A0D-24948616385E}" destId="{41BD081C-0107-47D3-BD1A-2355F0BB7212}" srcOrd="0" destOrd="0" presId="urn:microsoft.com/office/officeart/2005/8/layout/default"/>
    <dgm:cxn modelId="{848FE081-0DC2-4EA2-80A1-8672951B23D6}" type="presOf" srcId="{F5B5F116-58FD-4DBB-95B5-1B337688A6D1}" destId="{7909FD11-BFF1-4CEE-A98D-E6FE7620C7C0}" srcOrd="0" destOrd="0" presId="urn:microsoft.com/office/officeart/2005/8/layout/default"/>
    <dgm:cxn modelId="{C7B9D397-6387-4DCB-8C23-85CFCF273C55}" srcId="{10007643-F0C4-47BC-B1D9-1BC90FF62FC8}" destId="{8E1599AF-64E9-4993-9C4E-8C5EFF63FA17}" srcOrd="1" destOrd="0" parTransId="{1A6AF49E-5C12-46A5-B937-9BAC99A90E15}" sibTransId="{4697389A-944C-4C9D-8D70-F2ECE3259C1A}"/>
    <dgm:cxn modelId="{5AEAC498-0D6D-414D-9F5B-1F8943729070}" srcId="{10007643-F0C4-47BC-B1D9-1BC90FF62FC8}" destId="{B8965DB6-7B55-4D36-8C23-C0A10D8A7D7B}" srcOrd="4" destOrd="0" parTransId="{34594A08-DFC2-45C1-8F0E-8ACF9F3C943F}" sibTransId="{20B8164E-8E61-4951-B0CF-2643E91113DE}"/>
    <dgm:cxn modelId="{EB6E3AAA-238F-408A-9063-0E97985A51FB}" srcId="{10007643-F0C4-47BC-B1D9-1BC90FF62FC8}" destId="{F5B5F116-58FD-4DBB-95B5-1B337688A6D1}" srcOrd="0" destOrd="0" parTransId="{989163C1-A0AE-4447-8BFA-7BC943381AB6}" sibTransId="{6D895279-BE56-49DD-877E-704E02CD7046}"/>
    <dgm:cxn modelId="{E36007D2-88FD-47FF-9AFF-C6844584A899}" type="presOf" srcId="{10007643-F0C4-47BC-B1D9-1BC90FF62FC8}" destId="{79669AF6-92EB-470B-A0EF-C7BB9A028550}" srcOrd="0" destOrd="0" presId="urn:microsoft.com/office/officeart/2005/8/layout/default"/>
    <dgm:cxn modelId="{1C1762DD-9C24-4FCF-B460-589A67A50BF5}" srcId="{10007643-F0C4-47BC-B1D9-1BC90FF62FC8}" destId="{9938E81A-3DD9-4674-869D-8C063FDEF933}" srcOrd="2" destOrd="0" parTransId="{F4001D4D-3B50-432F-BFEB-1C8E37A166B3}" sibTransId="{B3D5F039-E7B5-48D4-B1C1-8FB9EEA27678}"/>
    <dgm:cxn modelId="{97FA7D99-3396-4D12-A08E-F7D85879C8B6}" type="presParOf" srcId="{79669AF6-92EB-470B-A0EF-C7BB9A028550}" destId="{7909FD11-BFF1-4CEE-A98D-E6FE7620C7C0}" srcOrd="0" destOrd="0" presId="urn:microsoft.com/office/officeart/2005/8/layout/default"/>
    <dgm:cxn modelId="{CCC08F73-CF2B-4118-8B18-86C867036940}" type="presParOf" srcId="{79669AF6-92EB-470B-A0EF-C7BB9A028550}" destId="{B618C9F7-A285-4698-9DE5-EB2AC3261852}" srcOrd="1" destOrd="0" presId="urn:microsoft.com/office/officeart/2005/8/layout/default"/>
    <dgm:cxn modelId="{10FC32DE-8618-4F4E-8789-C2E630681B15}" type="presParOf" srcId="{79669AF6-92EB-470B-A0EF-C7BB9A028550}" destId="{2E57CC03-5354-47AF-A46C-E2C12F615A55}" srcOrd="2" destOrd="0" presId="urn:microsoft.com/office/officeart/2005/8/layout/default"/>
    <dgm:cxn modelId="{7FDCA7A8-8F01-4797-BB51-62ACC0504332}" type="presParOf" srcId="{79669AF6-92EB-470B-A0EF-C7BB9A028550}" destId="{5123984C-9395-45E8-A508-0E1B69E51EFB}" srcOrd="3" destOrd="0" presId="urn:microsoft.com/office/officeart/2005/8/layout/default"/>
    <dgm:cxn modelId="{F512911E-AF82-45DA-9A3D-CDFF38012B29}" type="presParOf" srcId="{79669AF6-92EB-470B-A0EF-C7BB9A028550}" destId="{9BD5C471-75F6-4E26-BDA6-0FA84BBF36CB}" srcOrd="4" destOrd="0" presId="urn:microsoft.com/office/officeart/2005/8/layout/default"/>
    <dgm:cxn modelId="{6075ABB4-A9F0-411B-B651-78F8B7E197D8}" type="presParOf" srcId="{79669AF6-92EB-470B-A0EF-C7BB9A028550}" destId="{1C21C45F-36D5-491C-B933-4E916E3ABAFA}" srcOrd="5" destOrd="0" presId="urn:microsoft.com/office/officeart/2005/8/layout/default"/>
    <dgm:cxn modelId="{578BF60C-8566-48E0-A5FC-0C2D8B9471AA}" type="presParOf" srcId="{79669AF6-92EB-470B-A0EF-C7BB9A028550}" destId="{8A7AF198-A4F4-4A55-82BC-02C19BCE66BC}" srcOrd="6" destOrd="0" presId="urn:microsoft.com/office/officeart/2005/8/layout/default"/>
    <dgm:cxn modelId="{E8080011-58A0-43BD-899D-F87E30F2C279}" type="presParOf" srcId="{79669AF6-92EB-470B-A0EF-C7BB9A028550}" destId="{BB74EEE2-36DA-4DEC-A207-B3ABC1ED2DE2}" srcOrd="7" destOrd="0" presId="urn:microsoft.com/office/officeart/2005/8/layout/default"/>
    <dgm:cxn modelId="{AAFD121F-F2F4-4A7D-A6DB-6FE9F98327A0}" type="presParOf" srcId="{79669AF6-92EB-470B-A0EF-C7BB9A028550}" destId="{83CF3C90-962D-4D6E-8C56-A119F1BB8083}" srcOrd="8" destOrd="0" presId="urn:microsoft.com/office/officeart/2005/8/layout/default"/>
    <dgm:cxn modelId="{A66A35EE-68D0-4D6C-8FA5-93FD5CCC37AC}" type="presParOf" srcId="{79669AF6-92EB-470B-A0EF-C7BB9A028550}" destId="{DE347C06-C0EA-4682-9E8F-4EA73EE86AAA}" srcOrd="9" destOrd="0" presId="urn:microsoft.com/office/officeart/2005/8/layout/default"/>
    <dgm:cxn modelId="{C5BE7232-FB94-471C-A6A5-229DEDAEF21E}" type="presParOf" srcId="{79669AF6-92EB-470B-A0EF-C7BB9A028550}" destId="{41BD081C-0107-47D3-BD1A-2355F0BB721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0C7CC8-750B-4F39-B9E1-DD7FE4B36448}" type="doc">
      <dgm:prSet loTypeId="urn:microsoft.com/office/officeart/2009/layout/CircleArrowProcess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6299DDA-C145-4478-8A53-A4B7DF847DD1}">
      <dgm:prSet phldrT="[Text]" custT="1"/>
      <dgm:spPr/>
      <dgm:t>
        <a:bodyPr/>
        <a:lstStyle/>
        <a:p>
          <a:r>
            <a:rPr lang="en-US" sz="1400" i="1" dirty="0"/>
            <a:t>Very less percentage of Restaurants are providing online delivery and table booking service</a:t>
          </a:r>
        </a:p>
      </dgm:t>
    </dgm:pt>
    <dgm:pt modelId="{B68E1055-B625-48B6-BB92-A70B33BE9079}" type="parTrans" cxnId="{C6B16B64-1AE4-41A2-9755-92004B21B04D}">
      <dgm:prSet/>
      <dgm:spPr/>
      <dgm:t>
        <a:bodyPr/>
        <a:lstStyle/>
        <a:p>
          <a:endParaRPr lang="en-US"/>
        </a:p>
      </dgm:t>
    </dgm:pt>
    <dgm:pt modelId="{4A425A3B-528C-45F1-961D-110B29D79C2A}" type="sibTrans" cxnId="{C6B16B64-1AE4-41A2-9755-92004B21B04D}">
      <dgm:prSet/>
      <dgm:spPr/>
      <dgm:t>
        <a:bodyPr/>
        <a:lstStyle/>
        <a:p>
          <a:endParaRPr lang="en-US"/>
        </a:p>
      </dgm:t>
    </dgm:pt>
    <dgm:pt modelId="{13DC6942-7A47-420C-BAF7-5358A1DFA93B}">
      <dgm:prSet phldrT="[Text]" custT="1"/>
      <dgm:spPr/>
      <dgm:t>
        <a:bodyPr/>
        <a:lstStyle/>
        <a:p>
          <a:r>
            <a:rPr lang="en-US" sz="1400" dirty="0"/>
            <a:t>The restaurants that provide both services are high average rating</a:t>
          </a:r>
        </a:p>
      </dgm:t>
    </dgm:pt>
    <dgm:pt modelId="{12276B8D-B9AD-4EC0-B9CA-C4C9EE356AA0}" type="parTrans" cxnId="{39F223FA-FBA1-4CF6-A23C-EEDD8F4204AD}">
      <dgm:prSet/>
      <dgm:spPr/>
      <dgm:t>
        <a:bodyPr/>
        <a:lstStyle/>
        <a:p>
          <a:endParaRPr lang="en-US"/>
        </a:p>
      </dgm:t>
    </dgm:pt>
    <dgm:pt modelId="{BD049483-4772-4CD1-A1E1-A573C1AC9FCB}" type="sibTrans" cxnId="{39F223FA-FBA1-4CF6-A23C-EEDD8F4204AD}">
      <dgm:prSet/>
      <dgm:spPr/>
      <dgm:t>
        <a:bodyPr/>
        <a:lstStyle/>
        <a:p>
          <a:endParaRPr lang="en-US"/>
        </a:p>
      </dgm:t>
    </dgm:pt>
    <dgm:pt modelId="{09A2889D-B43E-402C-A0A8-5F5688D360F9}">
      <dgm:prSet phldrT="[Text]" custT="1"/>
      <dgm:spPr/>
      <dgm:t>
        <a:bodyPr/>
        <a:lstStyle/>
        <a:p>
          <a:r>
            <a:rPr lang="en-US" sz="1400" dirty="0"/>
            <a:t>So, the best suggestion is to provide both services for new restaurants</a:t>
          </a:r>
        </a:p>
      </dgm:t>
    </dgm:pt>
    <dgm:pt modelId="{A9AA8507-3F5F-4D6E-817F-07D3DE65F535}" type="parTrans" cxnId="{C511098A-36CC-4124-AECE-D7565F127333}">
      <dgm:prSet/>
      <dgm:spPr/>
      <dgm:t>
        <a:bodyPr/>
        <a:lstStyle/>
        <a:p>
          <a:endParaRPr lang="en-US"/>
        </a:p>
      </dgm:t>
    </dgm:pt>
    <dgm:pt modelId="{EF0E6189-C4BC-407D-9ADD-2F5DD34DC821}" type="sibTrans" cxnId="{C511098A-36CC-4124-AECE-D7565F127333}">
      <dgm:prSet/>
      <dgm:spPr/>
      <dgm:t>
        <a:bodyPr/>
        <a:lstStyle/>
        <a:p>
          <a:endParaRPr lang="en-US"/>
        </a:p>
      </dgm:t>
    </dgm:pt>
    <dgm:pt modelId="{5D1A82CC-5D0E-42DB-9867-2997629613ED}" type="pres">
      <dgm:prSet presAssocID="{940C7CC8-750B-4F39-B9E1-DD7FE4B3644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B519C72-86E1-4F4E-A6E7-31605FC03472}" type="pres">
      <dgm:prSet presAssocID="{26299DDA-C145-4478-8A53-A4B7DF847DD1}" presName="Accent1" presStyleCnt="0"/>
      <dgm:spPr/>
    </dgm:pt>
    <dgm:pt modelId="{44253E4B-938B-4F4B-A54A-3F68D04B709F}" type="pres">
      <dgm:prSet presAssocID="{26299DDA-C145-4478-8A53-A4B7DF847DD1}" presName="Accent" presStyleLbl="node1" presStyleIdx="0" presStyleCnt="3"/>
      <dgm:spPr/>
    </dgm:pt>
    <dgm:pt modelId="{EB3F83C9-560E-4241-8D52-7456E38CAF4B}" type="pres">
      <dgm:prSet presAssocID="{26299DDA-C145-4478-8A53-A4B7DF847DD1}" presName="Parent1" presStyleLbl="revTx" presStyleIdx="0" presStyleCnt="3" custLinFactNeighborX="-657" custLinFactNeighborY="-21631">
        <dgm:presLayoutVars>
          <dgm:chMax val="1"/>
          <dgm:chPref val="1"/>
          <dgm:bulletEnabled val="1"/>
        </dgm:presLayoutVars>
      </dgm:prSet>
      <dgm:spPr/>
    </dgm:pt>
    <dgm:pt modelId="{535E75A6-E0BE-447B-ABAA-F1C93054EBCF}" type="pres">
      <dgm:prSet presAssocID="{13DC6942-7A47-420C-BAF7-5358A1DFA93B}" presName="Accent2" presStyleCnt="0"/>
      <dgm:spPr/>
    </dgm:pt>
    <dgm:pt modelId="{873B6D6A-BE8D-43D6-B6ED-C2D54EF5B492}" type="pres">
      <dgm:prSet presAssocID="{13DC6942-7A47-420C-BAF7-5358A1DFA93B}" presName="Accent" presStyleLbl="node1" presStyleIdx="1" presStyleCnt="3"/>
      <dgm:spPr/>
    </dgm:pt>
    <dgm:pt modelId="{1A9DEB87-10C7-4000-9603-45CC224E9404}" type="pres">
      <dgm:prSet presAssocID="{13DC6942-7A47-420C-BAF7-5358A1DFA93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B283AA79-4182-4A4A-BC8C-08FA0571A10C}" type="pres">
      <dgm:prSet presAssocID="{09A2889D-B43E-402C-A0A8-5F5688D360F9}" presName="Accent3" presStyleCnt="0"/>
      <dgm:spPr/>
    </dgm:pt>
    <dgm:pt modelId="{9CAF1513-DDEF-40DA-8FC8-904C1E5A12F6}" type="pres">
      <dgm:prSet presAssocID="{09A2889D-B43E-402C-A0A8-5F5688D360F9}" presName="Accent" presStyleLbl="node1" presStyleIdx="2" presStyleCnt="3"/>
      <dgm:spPr/>
    </dgm:pt>
    <dgm:pt modelId="{889FBED7-2CDC-4792-AE33-2CAEB58C1734}" type="pres">
      <dgm:prSet presAssocID="{09A2889D-B43E-402C-A0A8-5F5688D360F9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A77E931-E427-433E-A79E-50E42851E609}" type="presOf" srcId="{09A2889D-B43E-402C-A0A8-5F5688D360F9}" destId="{889FBED7-2CDC-4792-AE33-2CAEB58C1734}" srcOrd="0" destOrd="0" presId="urn:microsoft.com/office/officeart/2009/layout/CircleArrowProcess"/>
    <dgm:cxn modelId="{C6B16B64-1AE4-41A2-9755-92004B21B04D}" srcId="{940C7CC8-750B-4F39-B9E1-DD7FE4B36448}" destId="{26299DDA-C145-4478-8A53-A4B7DF847DD1}" srcOrd="0" destOrd="0" parTransId="{B68E1055-B625-48B6-BB92-A70B33BE9079}" sibTransId="{4A425A3B-528C-45F1-961D-110B29D79C2A}"/>
    <dgm:cxn modelId="{7BB3E274-B804-471E-835A-30769D470E47}" type="presOf" srcId="{940C7CC8-750B-4F39-B9E1-DD7FE4B36448}" destId="{5D1A82CC-5D0E-42DB-9867-2997629613ED}" srcOrd="0" destOrd="0" presId="urn:microsoft.com/office/officeart/2009/layout/CircleArrowProcess"/>
    <dgm:cxn modelId="{C511098A-36CC-4124-AECE-D7565F127333}" srcId="{940C7CC8-750B-4F39-B9E1-DD7FE4B36448}" destId="{09A2889D-B43E-402C-A0A8-5F5688D360F9}" srcOrd="2" destOrd="0" parTransId="{A9AA8507-3F5F-4D6E-817F-07D3DE65F535}" sibTransId="{EF0E6189-C4BC-407D-9ADD-2F5DD34DC821}"/>
    <dgm:cxn modelId="{98C3E0C4-A54C-4323-980E-BCCD68A4B24A}" type="presOf" srcId="{13DC6942-7A47-420C-BAF7-5358A1DFA93B}" destId="{1A9DEB87-10C7-4000-9603-45CC224E9404}" srcOrd="0" destOrd="0" presId="urn:microsoft.com/office/officeart/2009/layout/CircleArrowProcess"/>
    <dgm:cxn modelId="{81E7F2C7-7918-4881-A38F-B619642AEBE5}" type="presOf" srcId="{26299DDA-C145-4478-8A53-A4B7DF847DD1}" destId="{EB3F83C9-560E-4241-8D52-7456E38CAF4B}" srcOrd="0" destOrd="0" presId="urn:microsoft.com/office/officeart/2009/layout/CircleArrowProcess"/>
    <dgm:cxn modelId="{39F223FA-FBA1-4CF6-A23C-EEDD8F4204AD}" srcId="{940C7CC8-750B-4F39-B9E1-DD7FE4B36448}" destId="{13DC6942-7A47-420C-BAF7-5358A1DFA93B}" srcOrd="1" destOrd="0" parTransId="{12276B8D-B9AD-4EC0-B9CA-C4C9EE356AA0}" sibTransId="{BD049483-4772-4CD1-A1E1-A573C1AC9FCB}"/>
    <dgm:cxn modelId="{46413744-34B7-4309-8CD7-95E1F7902F1E}" type="presParOf" srcId="{5D1A82CC-5D0E-42DB-9867-2997629613ED}" destId="{FB519C72-86E1-4F4E-A6E7-31605FC03472}" srcOrd="0" destOrd="0" presId="urn:microsoft.com/office/officeart/2009/layout/CircleArrowProcess"/>
    <dgm:cxn modelId="{201FA36F-5B05-47E1-8E33-36B7E6989D8B}" type="presParOf" srcId="{FB519C72-86E1-4F4E-A6E7-31605FC03472}" destId="{44253E4B-938B-4F4B-A54A-3F68D04B709F}" srcOrd="0" destOrd="0" presId="urn:microsoft.com/office/officeart/2009/layout/CircleArrowProcess"/>
    <dgm:cxn modelId="{C4858693-05E1-4BDD-AFE7-5C3D38F457D7}" type="presParOf" srcId="{5D1A82CC-5D0E-42DB-9867-2997629613ED}" destId="{EB3F83C9-560E-4241-8D52-7456E38CAF4B}" srcOrd="1" destOrd="0" presId="urn:microsoft.com/office/officeart/2009/layout/CircleArrowProcess"/>
    <dgm:cxn modelId="{B2C0D8E6-4687-44F5-B0D9-3A9A98187A64}" type="presParOf" srcId="{5D1A82CC-5D0E-42DB-9867-2997629613ED}" destId="{535E75A6-E0BE-447B-ABAA-F1C93054EBCF}" srcOrd="2" destOrd="0" presId="urn:microsoft.com/office/officeart/2009/layout/CircleArrowProcess"/>
    <dgm:cxn modelId="{26150FAB-8B06-4698-960A-9512B289085B}" type="presParOf" srcId="{535E75A6-E0BE-447B-ABAA-F1C93054EBCF}" destId="{873B6D6A-BE8D-43D6-B6ED-C2D54EF5B492}" srcOrd="0" destOrd="0" presId="urn:microsoft.com/office/officeart/2009/layout/CircleArrowProcess"/>
    <dgm:cxn modelId="{5994BE4D-F523-483A-BD99-E0112A7B9E5C}" type="presParOf" srcId="{5D1A82CC-5D0E-42DB-9867-2997629613ED}" destId="{1A9DEB87-10C7-4000-9603-45CC224E9404}" srcOrd="3" destOrd="0" presId="urn:microsoft.com/office/officeart/2009/layout/CircleArrowProcess"/>
    <dgm:cxn modelId="{501DCA9C-1398-4D1E-A4D6-B0AD16D48ACC}" type="presParOf" srcId="{5D1A82CC-5D0E-42DB-9867-2997629613ED}" destId="{B283AA79-4182-4A4A-BC8C-08FA0571A10C}" srcOrd="4" destOrd="0" presId="urn:microsoft.com/office/officeart/2009/layout/CircleArrowProcess"/>
    <dgm:cxn modelId="{7A35EB9E-A205-4071-A368-9CE1380FC318}" type="presParOf" srcId="{B283AA79-4182-4A4A-BC8C-08FA0571A10C}" destId="{9CAF1513-DDEF-40DA-8FC8-904C1E5A12F6}" srcOrd="0" destOrd="0" presId="urn:microsoft.com/office/officeart/2009/layout/CircleArrowProcess"/>
    <dgm:cxn modelId="{6ED4F9CA-A85A-41BB-BD5C-EBDC45EC5DC5}" type="presParOf" srcId="{5D1A82CC-5D0E-42DB-9867-2997629613ED}" destId="{889FBED7-2CDC-4792-AE33-2CAEB58C173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9B587-CA24-4710-88A2-159E1BA1A4E4}">
      <dsp:nvSpPr>
        <dsp:cNvPr id="0" name=""/>
        <dsp:cNvSpPr/>
      </dsp:nvSpPr>
      <dsp:spPr>
        <a:xfrm rot="16200000">
          <a:off x="-917900" y="920367"/>
          <a:ext cx="4261445" cy="2420710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Zomato is a leading Indian multinational in the food tech industry, operating a platform that connects customers, restaurants and delivery partners.</a:t>
          </a:r>
          <a:endParaRPr lang="en-IN" sz="1400" kern="1200" dirty="0"/>
        </a:p>
      </dsp:txBody>
      <dsp:txXfrm rot="5400000">
        <a:off x="2467" y="852289"/>
        <a:ext cx="2420710" cy="2556867"/>
      </dsp:txXfrm>
    </dsp:sp>
    <dsp:sp modelId="{B5EB2330-245B-4EDF-B2A7-D49C8CA52650}">
      <dsp:nvSpPr>
        <dsp:cNvPr id="0" name=""/>
        <dsp:cNvSpPr/>
      </dsp:nvSpPr>
      <dsp:spPr>
        <a:xfrm rot="16200000">
          <a:off x="1684363" y="920367"/>
          <a:ext cx="4261445" cy="2420710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Zomato holds a significant market share in India’s food delivery industry with reports indicating around 58%.</a:t>
          </a:r>
          <a:endParaRPr lang="en-IN" sz="1400" kern="1200" dirty="0"/>
        </a:p>
      </dsp:txBody>
      <dsp:txXfrm rot="5400000">
        <a:off x="2604730" y="852289"/>
        <a:ext cx="2420710" cy="2556867"/>
      </dsp:txXfrm>
    </dsp:sp>
    <dsp:sp modelId="{DF151FF0-6BDF-438F-8BE5-A974CAF1A566}">
      <dsp:nvSpPr>
        <dsp:cNvPr id="0" name=""/>
        <dsp:cNvSpPr/>
      </dsp:nvSpPr>
      <dsp:spPr>
        <a:xfrm rot="16200000">
          <a:off x="4286628" y="920367"/>
          <a:ext cx="4261445" cy="2420710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This project explores a comprehensive dataset of Zomato restaurants worldwide.</a:t>
          </a:r>
          <a:endParaRPr lang="en-IN" sz="1400" kern="1200" dirty="0"/>
        </a:p>
      </dsp:txBody>
      <dsp:txXfrm rot="5400000">
        <a:off x="5206995" y="852289"/>
        <a:ext cx="2420710" cy="2556867"/>
      </dsp:txXfrm>
    </dsp:sp>
    <dsp:sp modelId="{0F6AFD63-7272-4D97-A995-1D01E9A46FAD}">
      <dsp:nvSpPr>
        <dsp:cNvPr id="0" name=""/>
        <dsp:cNvSpPr/>
      </dsp:nvSpPr>
      <dsp:spPr>
        <a:xfrm rot="16200000">
          <a:off x="6888892" y="920367"/>
          <a:ext cx="4261445" cy="2420710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solidFill>
                <a:schemeClr val="bg1"/>
              </a:solidFill>
            </a:rPr>
            <a:t>The main objective is to identify the location where we can open new restaurant.</a:t>
          </a:r>
          <a:endParaRPr lang="en-IN" sz="1400" kern="1200" dirty="0"/>
        </a:p>
      </dsp:txBody>
      <dsp:txXfrm rot="5400000">
        <a:off x="7809259" y="852289"/>
        <a:ext cx="2420710" cy="2556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37575-23F7-4D04-B9F4-6D3B5800449A}">
      <dsp:nvSpPr>
        <dsp:cNvPr id="0" name=""/>
        <dsp:cNvSpPr/>
      </dsp:nvSpPr>
      <dsp:spPr>
        <a:xfrm>
          <a:off x="1725777" y="121014"/>
          <a:ext cx="3350677" cy="318906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3A6CA-B8E7-4856-9A24-07433A1473E7}">
      <dsp:nvSpPr>
        <dsp:cNvPr id="0" name=""/>
        <dsp:cNvSpPr/>
      </dsp:nvSpPr>
      <dsp:spPr>
        <a:xfrm>
          <a:off x="2556354" y="1294657"/>
          <a:ext cx="1682699" cy="841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/>
            <a:t>My suggested country for opening new restaurant is a country where the restaurant market is saturated very low and rating is high</a:t>
          </a:r>
        </a:p>
      </dsp:txBody>
      <dsp:txXfrm>
        <a:off x="2556354" y="1294657"/>
        <a:ext cx="1682699" cy="841148"/>
      </dsp:txXfrm>
    </dsp:sp>
    <dsp:sp modelId="{1F7B3588-2C30-4C50-AECC-35D9B80AF88A}">
      <dsp:nvSpPr>
        <dsp:cNvPr id="0" name=""/>
        <dsp:cNvSpPr/>
      </dsp:nvSpPr>
      <dsp:spPr>
        <a:xfrm>
          <a:off x="1045962" y="2131345"/>
          <a:ext cx="3028176" cy="264875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3B2F7-5FFA-4326-A0C6-0C814E03CD76}">
      <dsp:nvSpPr>
        <dsp:cNvPr id="0" name=""/>
        <dsp:cNvSpPr/>
      </dsp:nvSpPr>
      <dsp:spPr>
        <a:xfrm>
          <a:off x="1718700" y="3044900"/>
          <a:ext cx="1682699" cy="841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i="1" kern="1200" dirty="0"/>
            <a:t>Less number of restaurants means there is good chance we can develop our market there.</a:t>
          </a:r>
        </a:p>
      </dsp:txBody>
      <dsp:txXfrm>
        <a:off x="1718700" y="3044900"/>
        <a:ext cx="1682699" cy="841148"/>
      </dsp:txXfrm>
    </dsp:sp>
    <dsp:sp modelId="{6CC23AE5-72A8-41C3-8E89-A5109E058C5C}">
      <dsp:nvSpPr>
        <dsp:cNvPr id="0" name=""/>
        <dsp:cNvSpPr/>
      </dsp:nvSpPr>
      <dsp:spPr>
        <a:xfrm>
          <a:off x="2102554" y="4212066"/>
          <a:ext cx="2601672" cy="195823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D19C0-C191-4087-8D05-823D7BD48790}">
      <dsp:nvSpPr>
        <dsp:cNvPr id="0" name=""/>
        <dsp:cNvSpPr/>
      </dsp:nvSpPr>
      <dsp:spPr>
        <a:xfrm>
          <a:off x="2436370" y="4807653"/>
          <a:ext cx="1776594" cy="85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i="1" kern="1200"/>
            <a:t>High Rating means the customers are satisfied by the service of the restaurants there and they are willing to eat outside</a:t>
          </a:r>
          <a:r>
            <a:rPr lang="en-US" sz="1400" kern="1200"/>
            <a:t>. </a:t>
          </a:r>
          <a:endParaRPr lang="en-US" sz="1400" kern="1200" dirty="0"/>
        </a:p>
      </dsp:txBody>
      <dsp:txXfrm>
        <a:off x="2436370" y="4807653"/>
        <a:ext cx="1776594" cy="8596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9FD11-BFF1-4CEE-A98D-E6FE7620C7C0}">
      <dsp:nvSpPr>
        <dsp:cNvPr id="0" name=""/>
        <dsp:cNvSpPr/>
      </dsp:nvSpPr>
      <dsp:spPr>
        <a:xfrm>
          <a:off x="0" y="207954"/>
          <a:ext cx="1797475" cy="10784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Indonesia :  </a:t>
          </a:r>
          <a:r>
            <a:rPr lang="en-US" sz="1400" kern="1200" dirty="0"/>
            <a:t>Indonesian, Japanese, Western</a:t>
          </a:r>
          <a:r>
            <a:rPr lang="en-US" sz="1400" b="1" kern="1200" dirty="0"/>
            <a:t> </a:t>
          </a:r>
          <a:endParaRPr lang="en-US" sz="1400" kern="1200" dirty="0"/>
        </a:p>
      </dsp:txBody>
      <dsp:txXfrm>
        <a:off x="0" y="207954"/>
        <a:ext cx="1797475" cy="1078485"/>
      </dsp:txXfrm>
    </dsp:sp>
    <dsp:sp modelId="{2E57CC03-5354-47AF-A46C-E2C12F615A55}">
      <dsp:nvSpPr>
        <dsp:cNvPr id="0" name=""/>
        <dsp:cNvSpPr/>
      </dsp:nvSpPr>
      <dsp:spPr>
        <a:xfrm>
          <a:off x="1967804" y="189102"/>
          <a:ext cx="1797475" cy="10784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New Zealand : </a:t>
          </a:r>
          <a:r>
            <a:rPr lang="en-US" sz="1400" kern="1200" dirty="0"/>
            <a:t>American, Italian</a:t>
          </a:r>
        </a:p>
      </dsp:txBody>
      <dsp:txXfrm>
        <a:off x="1967804" y="189102"/>
        <a:ext cx="1797475" cy="1078485"/>
      </dsp:txXfrm>
    </dsp:sp>
    <dsp:sp modelId="{9BD5C471-75F6-4E26-BDA6-0FA84BBF36CB}">
      <dsp:nvSpPr>
        <dsp:cNvPr id="0" name=""/>
        <dsp:cNvSpPr/>
      </dsp:nvSpPr>
      <dsp:spPr>
        <a:xfrm>
          <a:off x="3954446" y="207954"/>
          <a:ext cx="1797475" cy="10784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Philippines : </a:t>
          </a:r>
          <a:r>
            <a:rPr lang="en-GB" sz="1400" kern="1200" dirty="0">
              <a:effectLst/>
              <a:latin typeface="Arial" panose="020B0604020202020204" pitchFamily="34" charset="0"/>
              <a:ea typeface="Arial" panose="020B0604020202020204" pitchFamily="34" charset="0"/>
              <a:cs typeface="Mangal" panose="02040503050203030202" pitchFamily="18" charset="0"/>
            </a:rPr>
            <a:t>Filipino, Japanese, and seafood </a:t>
          </a:r>
          <a:endParaRPr lang="en-US" sz="1400" kern="1200" dirty="0"/>
        </a:p>
      </dsp:txBody>
      <dsp:txXfrm>
        <a:off x="3954446" y="207954"/>
        <a:ext cx="1797475" cy="1078485"/>
      </dsp:txXfrm>
    </dsp:sp>
    <dsp:sp modelId="{8A7AF198-A4F4-4A55-82BC-02C19BCE66BC}">
      <dsp:nvSpPr>
        <dsp:cNvPr id="0" name=""/>
        <dsp:cNvSpPr/>
      </dsp:nvSpPr>
      <dsp:spPr>
        <a:xfrm>
          <a:off x="0" y="1466187"/>
          <a:ext cx="1797475" cy="10784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Qatar : </a:t>
          </a:r>
          <a:r>
            <a:rPr lang="en-US" sz="1600" kern="1200" dirty="0"/>
            <a:t>Chinese, Thai, Indian</a:t>
          </a:r>
        </a:p>
      </dsp:txBody>
      <dsp:txXfrm>
        <a:off x="0" y="1466187"/>
        <a:ext cx="1797475" cy="1078485"/>
      </dsp:txXfrm>
    </dsp:sp>
    <dsp:sp modelId="{83CF3C90-962D-4D6E-8C56-A119F1BB8083}">
      <dsp:nvSpPr>
        <dsp:cNvPr id="0" name=""/>
        <dsp:cNvSpPr/>
      </dsp:nvSpPr>
      <dsp:spPr>
        <a:xfrm>
          <a:off x="1977223" y="1466187"/>
          <a:ext cx="1797475" cy="10784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Turkey : </a:t>
          </a:r>
          <a:r>
            <a:rPr lang="en-US" sz="1400" kern="1200" dirty="0"/>
            <a:t>Turkish, Turkish Pizza</a:t>
          </a:r>
        </a:p>
      </dsp:txBody>
      <dsp:txXfrm>
        <a:off x="1977223" y="1466187"/>
        <a:ext cx="1797475" cy="1078485"/>
      </dsp:txXfrm>
    </dsp:sp>
    <dsp:sp modelId="{41BD081C-0107-47D3-BD1A-2355F0BB7212}">
      <dsp:nvSpPr>
        <dsp:cNvPr id="0" name=""/>
        <dsp:cNvSpPr/>
      </dsp:nvSpPr>
      <dsp:spPr>
        <a:xfrm>
          <a:off x="3954446" y="1466187"/>
          <a:ext cx="1797475" cy="10784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Sri Lanka : </a:t>
          </a:r>
          <a:r>
            <a:rPr lang="en-GB" sz="1400" kern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rPr>
            <a:t>Seafood, American </a:t>
          </a:r>
          <a:endParaRPr lang="en-US" sz="1400" kern="1200" dirty="0"/>
        </a:p>
      </dsp:txBody>
      <dsp:txXfrm>
        <a:off x="3954446" y="1466187"/>
        <a:ext cx="1797475" cy="1078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53E4B-938B-4F4B-A54A-3F68D04B709F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F83C9-560E-4241-8D52-7456E38CAF4B}">
      <dsp:nvSpPr>
        <dsp:cNvPr id="0" name=""/>
        <dsp:cNvSpPr/>
      </dsp:nvSpPr>
      <dsp:spPr>
        <a:xfrm>
          <a:off x="3689092" y="785052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Very less percentage of Restaurants are providing online delivery and table booking service</a:t>
          </a:r>
        </a:p>
      </dsp:txBody>
      <dsp:txXfrm>
        <a:off x="3689092" y="785052"/>
        <a:ext cx="1449298" cy="724475"/>
      </dsp:txXfrm>
    </dsp:sp>
    <dsp:sp modelId="{873B6D6A-BE8D-43D6-B6ED-C2D54EF5B492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DEB87-10C7-4000-9603-45CC224E9404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restaurants that provide both services are high average rating</a:t>
          </a:r>
        </a:p>
      </dsp:txBody>
      <dsp:txXfrm>
        <a:off x="2977148" y="2449237"/>
        <a:ext cx="1449298" cy="724475"/>
      </dsp:txXfrm>
    </dsp:sp>
    <dsp:sp modelId="{9CAF1513-DDEF-40DA-8FC8-904C1E5A12F6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FBED7-2CDC-4792-AE33-2CAEB58C1734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So, the best suggestion is to provide both services for new restaurants</a:t>
          </a:r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F73B-91DE-4BF3-2B95-1A857BBE5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7F432-9D63-4EBB-87C2-1087C14EF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BC00-82D4-1463-2FC0-2427CAC2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FDF3-5F44-47D1-BFA1-9075E490B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5B1D-6A2C-3D76-4682-59F484A7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C5714-E3B7-71E7-8026-AEF1B546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06C-5B29-4797-A541-254B5E70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FCFC-A79A-5C25-643C-8D3BBB3A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E61F8-BF81-0235-8619-E5B98291C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9AA53-571E-6D8C-44FB-777A43E2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FDF3-5F44-47D1-BFA1-9075E490B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1EC32-8277-3625-B6E4-18376324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D4A12-AD2F-5C27-314E-CE9703AA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06C-5B29-4797-A541-254B5E70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A3AC6-0E25-EE74-02D8-FA6AA82E4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AE40E-CE94-E469-40FF-56ECBCD82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D8FF-A27B-C670-F319-EE1A32CB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FDF3-5F44-47D1-BFA1-9075E490B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06F2B-54DA-7334-2AA7-12CE45D4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38C19-0DF0-E739-DF2B-718C731F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06C-5B29-4797-A541-254B5E70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0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3CE0-1B9A-EB00-3336-3211A019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5B31D-165B-6EF3-78AF-B2CCF4E6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285E-DDA3-EABB-24DE-19016023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FDF3-5F44-47D1-BFA1-9075E490B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EB7AC-BCD3-283B-4BAD-9BF1A588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68AF7-4F71-E453-A4BA-E54D4A70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06C-5B29-4797-A541-254B5E70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D586-DF5B-5A59-E0B8-ED1CA3D4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767A1-490B-F590-A94F-EC38333D6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58AF-FA00-18B9-F1F2-CF34979B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FDF3-5F44-47D1-BFA1-9075E490B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716DC-F150-4646-2C46-5837781A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0CEF9-D9F8-654E-406C-27F9A60E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06C-5B29-4797-A541-254B5E70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7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FC5F-88D9-219F-ACC1-6BFAA4A7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8428-E6E2-586A-ACBC-490870570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A16B2-C0DC-E534-E6DA-8E8469AD9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433B8-7327-13C2-4F13-0D522A3E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FDF3-5F44-47D1-BFA1-9075E490B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C3958-FEDA-9643-EFF6-F89426CA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604C4-F4A2-6B98-EA00-DB00014A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06C-5B29-4797-A541-254B5E70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0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32AE-BECB-AF72-FD12-0C68A4B1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2F046-7958-BA0C-3670-C1BD081B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BB16A-AFD1-C850-52DF-BF21B53A6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4CDAC-617A-15DD-F856-63E896DDC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3C481-51FD-0427-E069-EAB49DEAD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F9C89-2ECB-87FC-C928-E8B0196D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FDF3-5F44-47D1-BFA1-9075E490B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3091E-3E32-1146-FEA4-19EF8CAE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9BFCC-990C-8D62-2741-887FFDCA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06C-5B29-4797-A541-254B5E70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9191-5FA5-1F60-2BAA-35BC5954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673D7-0146-4185-660A-89B79CEE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FDF3-5F44-47D1-BFA1-9075E490B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1A4F0-8ECF-5A27-E282-DC111526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5CF1D-328F-3426-2505-7DF242C0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06C-5B29-4797-A541-254B5E70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3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24EC1-810C-8EB1-2EA7-D03062D5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FDF3-5F44-47D1-BFA1-9075E490B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DB09A-F3D0-B41C-A54B-321C809C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ECA50-804C-4EB1-5E71-6A1A7AD8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06C-5B29-4797-A541-254B5E70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3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E5BE-44E6-7464-1C3A-0037DFA0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337E-CACC-11D5-31BF-74CF87195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A4A04-8625-B0CA-1B7A-BACBC92E3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328FD-A3C9-57F4-05F1-5F7449AA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FDF3-5F44-47D1-BFA1-9075E490B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81D70-0BBF-987D-0113-D846151E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30D4A-634E-6E4D-7630-934F61FC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06C-5B29-4797-A541-254B5E70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0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B776-890B-B3A6-D0C8-7038A8FE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24CF7-3558-CCE7-75D8-411433647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51378-B735-0EBE-F11A-B37800F36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C9A63-217D-9FBC-BAB7-1C7C4D3F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FDF3-5F44-47D1-BFA1-9075E490B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BA350-D2A1-D90A-7A0A-5D09A9F3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EA900-D77B-D68E-894A-29F085CA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306C-5B29-4797-A541-254B5E70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6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CAE41-87A1-735A-CF62-EEA148F0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274FE-00BC-6FEB-5EE2-E8D1250E9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B568-784A-B8B1-435E-AB2AE5B9D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FDF3-5F44-47D1-BFA1-9075E490B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BA4C-300D-E1A7-F305-EF0126E26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087E8-7F7B-AB6D-4338-DF77CE046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306C-5B29-4797-A541-254B5E70E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5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chart" Target="../charts/chart8.xml"/><Relationship Id="rId7" Type="http://schemas.openxmlformats.org/officeDocument/2006/relationships/diagramColors" Target="../diagrams/colors4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chart" Target="../charts/chart5.xml"/><Relationship Id="rId7" Type="http://schemas.openxmlformats.org/officeDocument/2006/relationships/diagramColors" Target="../diagrams/colors2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279D0-658B-BB38-B9C0-0B6D9D8D7654}"/>
              </a:ext>
            </a:extLst>
          </p:cNvPr>
          <p:cNvSpPr/>
          <p:nvPr/>
        </p:nvSpPr>
        <p:spPr>
          <a:xfrm>
            <a:off x="0" y="0"/>
            <a:ext cx="736233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Zomato Restaurant Expansion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9B07E-A573-F6EF-5AE0-E4DC4B411BB3}"/>
              </a:ext>
            </a:extLst>
          </p:cNvPr>
          <p:cNvSpPr txBox="1"/>
          <p:nvPr/>
        </p:nvSpPr>
        <p:spPr>
          <a:xfrm>
            <a:off x="7673419" y="707010"/>
            <a:ext cx="3930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Created By </a:t>
            </a:r>
          </a:p>
          <a:p>
            <a:endParaRPr lang="en-US" sz="2800" dirty="0"/>
          </a:p>
          <a:p>
            <a:r>
              <a:rPr lang="en-US" sz="2800" dirty="0"/>
              <a:t>Badam Sai Abhigna</a:t>
            </a:r>
          </a:p>
          <a:p>
            <a:r>
              <a:rPr lang="en-US" sz="2800" dirty="0"/>
              <a:t>18-05-2025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24E725-2652-9617-93EE-D80220C7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56" y="4827552"/>
            <a:ext cx="1943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7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D2A1A0-9F65-D1B3-3FCE-0BE6FF1CC9E8}"/>
              </a:ext>
            </a:extLst>
          </p:cNvPr>
          <p:cNvSpPr/>
          <p:nvPr/>
        </p:nvSpPr>
        <p:spPr>
          <a:xfrm>
            <a:off x="2062898" y="1979629"/>
            <a:ext cx="8066204" cy="29411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ACC8FB-123E-F398-DF00-7AD0F1D5964D}"/>
              </a:ext>
            </a:extLst>
          </p:cNvPr>
          <p:cNvSpPr/>
          <p:nvPr/>
        </p:nvSpPr>
        <p:spPr>
          <a:xfrm>
            <a:off x="667730" y="1979629"/>
            <a:ext cx="3018150" cy="2941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top Cuisines of Suggested Countries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5EF4CF2-353A-F6DB-1E88-5B06EE161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691811"/>
              </p:ext>
            </p:extLst>
          </p:nvPr>
        </p:nvGraphicFramePr>
        <p:xfrm>
          <a:off x="3906624" y="2052686"/>
          <a:ext cx="5751922" cy="2752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29C9D0-A6F5-A1DC-A59A-23C5FF0B2B4B}"/>
              </a:ext>
            </a:extLst>
          </p:cNvPr>
          <p:cNvSpPr/>
          <p:nvPr/>
        </p:nvSpPr>
        <p:spPr>
          <a:xfrm>
            <a:off x="1046375" y="169682"/>
            <a:ext cx="10105534" cy="8201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Cuisine Suggestions</a:t>
            </a:r>
          </a:p>
        </p:txBody>
      </p:sp>
    </p:spTree>
    <p:extLst>
      <p:ext uri="{BB962C8B-B14F-4D97-AF65-F5344CB8AC3E}">
        <p14:creationId xmlns:p14="http://schemas.microsoft.com/office/powerpoint/2010/main" val="24095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1DA274-1E05-4822-408E-962E7C601E26}"/>
              </a:ext>
            </a:extLst>
          </p:cNvPr>
          <p:cNvSpPr/>
          <p:nvPr/>
        </p:nvSpPr>
        <p:spPr>
          <a:xfrm>
            <a:off x="226243" y="113122"/>
            <a:ext cx="11764652" cy="933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Price Suggestion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7BE67-23F9-25E7-E7ED-CE1DBD9D1A39}"/>
              </a:ext>
            </a:extLst>
          </p:cNvPr>
          <p:cNvSpPr txBox="1"/>
          <p:nvPr/>
        </p:nvSpPr>
        <p:spPr>
          <a:xfrm>
            <a:off x="627569" y="2861786"/>
            <a:ext cx="40671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From chart we can see that the maximum no of restaurants around 46%  belongs to price range 1.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This indicates that the greater the number of Restaurants concentrate on keeping their price range low to attract more no of customers.</a:t>
            </a:r>
          </a:p>
          <a:p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38451BA-23E2-4F29-8253-7962ECD004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286943"/>
              </p:ext>
            </p:extLst>
          </p:nvPr>
        </p:nvGraphicFramePr>
        <p:xfrm>
          <a:off x="5056576" y="1514475"/>
          <a:ext cx="5506649" cy="417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454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19845D-FD01-9A06-1AE2-C8F879B5496F}"/>
              </a:ext>
            </a:extLst>
          </p:cNvPr>
          <p:cNvSpPr/>
          <p:nvPr/>
        </p:nvSpPr>
        <p:spPr>
          <a:xfrm>
            <a:off x="180975" y="95250"/>
            <a:ext cx="11763375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Additional Services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62C0EAF-5605-50E6-8894-C26500AA58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890020"/>
              </p:ext>
            </p:extLst>
          </p:nvPr>
        </p:nvGraphicFramePr>
        <p:xfrm>
          <a:off x="377190" y="1205865"/>
          <a:ext cx="4004310" cy="2861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2A47FF1-79EF-FFCC-A35F-203B1BAD3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346094"/>
              </p:ext>
            </p:extLst>
          </p:nvPr>
        </p:nvGraphicFramePr>
        <p:xfrm>
          <a:off x="7948614" y="1205865"/>
          <a:ext cx="3613785" cy="2747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DC8855-4574-A1F7-6995-5BE3A2605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14811"/>
              </p:ext>
            </p:extLst>
          </p:nvPr>
        </p:nvGraphicFramePr>
        <p:xfrm>
          <a:off x="434339" y="4691591"/>
          <a:ext cx="3890012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663">
                  <a:extLst>
                    <a:ext uri="{9D8B030D-6E8A-4147-A177-3AD203B41FA5}">
                      <a16:colId xmlns:a16="http://schemas.microsoft.com/office/drawing/2014/main" val="1695801808"/>
                    </a:ext>
                  </a:extLst>
                </a:gridCol>
                <a:gridCol w="1657349">
                  <a:extLst>
                    <a:ext uri="{9D8B030D-6E8A-4147-A177-3AD203B41FA5}">
                      <a16:colId xmlns:a16="http://schemas.microsoft.com/office/drawing/2014/main" val="3603518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Has_Online_Delivery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7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89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3270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00B0EB-94C6-1DAA-694B-8754E0229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97159"/>
              </p:ext>
            </p:extLst>
          </p:nvPr>
        </p:nvGraphicFramePr>
        <p:xfrm>
          <a:off x="8054338" y="4667533"/>
          <a:ext cx="3890012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47">
                  <a:extLst>
                    <a:ext uri="{9D8B030D-6E8A-4147-A177-3AD203B41FA5}">
                      <a16:colId xmlns:a16="http://schemas.microsoft.com/office/drawing/2014/main" val="1695801808"/>
                    </a:ext>
                  </a:extLst>
                </a:gridCol>
                <a:gridCol w="1699265">
                  <a:extLst>
                    <a:ext uri="{9D8B030D-6E8A-4147-A177-3AD203B41FA5}">
                      <a16:colId xmlns:a16="http://schemas.microsoft.com/office/drawing/2014/main" val="3603518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Has_table_booking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7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89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327073"/>
                  </a:ext>
                </a:extLst>
              </a:tr>
            </a:tbl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1254DB2-511B-E243-A608-B6781BD10F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0670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285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4C5277-0642-CE5A-6416-052BC400DE24}"/>
              </a:ext>
            </a:extLst>
          </p:cNvPr>
          <p:cNvSpPr/>
          <p:nvPr/>
        </p:nvSpPr>
        <p:spPr>
          <a:xfrm>
            <a:off x="0" y="0"/>
            <a:ext cx="12192000" cy="809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Strategic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3AE86-7FEE-861C-3621-E8ADBD921527}"/>
              </a:ext>
            </a:extLst>
          </p:cNvPr>
          <p:cNvSpPr txBox="1"/>
          <p:nvPr/>
        </p:nvSpPr>
        <p:spPr>
          <a:xfrm>
            <a:off x="250433" y="1225689"/>
            <a:ext cx="114933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        Low Restaurant Density</a:t>
            </a:r>
          </a:p>
          <a:p>
            <a:endParaRPr lang="en-US" sz="1400" b="1" dirty="0"/>
          </a:p>
          <a:p>
            <a:r>
              <a:rPr lang="en-US" sz="1400" dirty="0"/>
              <a:t>Identify countries with a lower number of restaurants compared to others, as this suggests less competition and potentially greater opportunities for market share.</a:t>
            </a:r>
          </a:p>
          <a:p>
            <a:endParaRPr lang="en-US" sz="1600" dirty="0"/>
          </a:p>
          <a:p>
            <a:r>
              <a:rPr lang="en-US" sz="1600" b="1" i="1" dirty="0"/>
              <a:t>        High Rated Restaurants</a:t>
            </a:r>
            <a:br>
              <a:rPr lang="en-US" sz="1400" dirty="0">
                <a:solidFill>
                  <a:schemeClr val="bg1"/>
                </a:solidFill>
              </a:rPr>
            </a:br>
            <a:br>
              <a:rPr lang="en-US" sz="1400" dirty="0"/>
            </a:br>
            <a:r>
              <a:rPr lang="en-US" sz="1400" dirty="0"/>
              <a:t>The data indicates that customers in the suggested countries are generally more satisfied with restaurants, highlighting a potential market opportunity for your specific cuisine or concept</a:t>
            </a:r>
          </a:p>
          <a:p>
            <a:endParaRPr lang="en-US" sz="1400" dirty="0"/>
          </a:p>
          <a:p>
            <a:r>
              <a:rPr lang="en-US" sz="1600" b="1" i="1" dirty="0"/>
              <a:t>        High Rated Cuisine</a:t>
            </a:r>
          </a:p>
          <a:p>
            <a:endParaRPr lang="en-US" sz="1400" b="1" i="1" dirty="0"/>
          </a:p>
          <a:p>
            <a:r>
              <a:rPr lang="en-US" sz="1400" dirty="0"/>
              <a:t>Identify the high rated cuisines in that country/city for customer attraction.</a:t>
            </a:r>
          </a:p>
          <a:p>
            <a:endParaRPr lang="en-US" sz="1400" dirty="0"/>
          </a:p>
          <a:p>
            <a:r>
              <a:rPr lang="en-US" sz="1600" b="1" i="1" dirty="0"/>
              <a:t>          Price Range</a:t>
            </a:r>
          </a:p>
          <a:p>
            <a:endParaRPr lang="en-US" sz="1400" b="1" i="1" dirty="0"/>
          </a:p>
          <a:p>
            <a:r>
              <a:rPr lang="en-US" sz="1400" dirty="0"/>
              <a:t>Minimum Price Range attract a greater number of customers.</a:t>
            </a:r>
          </a:p>
          <a:p>
            <a:endParaRPr lang="en-US" sz="1400" dirty="0"/>
          </a:p>
          <a:p>
            <a:r>
              <a:rPr lang="en-US" sz="1600" b="1" i="1" dirty="0"/>
              <a:t>         Additional Services:</a:t>
            </a:r>
          </a:p>
          <a:p>
            <a:endParaRPr lang="en-US" sz="1400" b="1" i="1" dirty="0"/>
          </a:p>
          <a:p>
            <a:r>
              <a:rPr lang="en-US" sz="1400" dirty="0"/>
              <a:t>Providing online delivery and Table booking is a good service and can increases revenue and rating.</a:t>
            </a:r>
          </a:p>
          <a:p>
            <a:endParaRPr lang="en-US" sz="2000" b="1" i="1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Graphic 4" descr="Line arrow Slight curve">
            <a:extLst>
              <a:ext uri="{FF2B5EF4-FFF2-40B4-BE49-F238E27FC236}">
                <a16:creationId xmlns:a16="http://schemas.microsoft.com/office/drawing/2014/main" id="{19DCAB49-8C22-A2D6-E132-430F084C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701" y="1112567"/>
            <a:ext cx="608029" cy="608029"/>
          </a:xfrm>
          <a:prstGeom prst="rect">
            <a:avLst/>
          </a:prstGeom>
        </p:spPr>
      </p:pic>
      <p:pic>
        <p:nvPicPr>
          <p:cNvPr id="6" name="Graphic 5" descr="Line arrow Slight curve">
            <a:extLst>
              <a:ext uri="{FF2B5EF4-FFF2-40B4-BE49-F238E27FC236}">
                <a16:creationId xmlns:a16="http://schemas.microsoft.com/office/drawing/2014/main" id="{4A8D9001-711A-19FF-5D7A-C505FEC6C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701" y="5103828"/>
            <a:ext cx="608029" cy="608029"/>
          </a:xfrm>
          <a:prstGeom prst="rect">
            <a:avLst/>
          </a:prstGeom>
        </p:spPr>
      </p:pic>
      <p:pic>
        <p:nvPicPr>
          <p:cNvPr id="7" name="Graphic 6" descr="Line arrow Slight curve">
            <a:extLst>
              <a:ext uri="{FF2B5EF4-FFF2-40B4-BE49-F238E27FC236}">
                <a16:creationId xmlns:a16="http://schemas.microsoft.com/office/drawing/2014/main" id="{C84D7F81-76E7-8F87-632A-53D5E5C4C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701" y="3309010"/>
            <a:ext cx="608029" cy="608029"/>
          </a:xfrm>
          <a:prstGeom prst="rect">
            <a:avLst/>
          </a:prstGeom>
        </p:spPr>
      </p:pic>
      <p:pic>
        <p:nvPicPr>
          <p:cNvPr id="8" name="Graphic 7" descr="Line arrow Slight curve">
            <a:extLst>
              <a:ext uri="{FF2B5EF4-FFF2-40B4-BE49-F238E27FC236}">
                <a16:creationId xmlns:a16="http://schemas.microsoft.com/office/drawing/2014/main" id="{6B2FC338-A211-D430-C796-5DD3A1047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701" y="4206419"/>
            <a:ext cx="608029" cy="608029"/>
          </a:xfrm>
          <a:prstGeom prst="rect">
            <a:avLst/>
          </a:prstGeom>
        </p:spPr>
      </p:pic>
      <p:pic>
        <p:nvPicPr>
          <p:cNvPr id="9" name="Graphic 8" descr="Line arrow Slight curve">
            <a:extLst>
              <a:ext uri="{FF2B5EF4-FFF2-40B4-BE49-F238E27FC236}">
                <a16:creationId xmlns:a16="http://schemas.microsoft.com/office/drawing/2014/main" id="{609F1C89-82B3-1E5A-CD9D-8A6D47A52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701" y="2236273"/>
            <a:ext cx="608029" cy="60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12B55-717B-E77F-7647-3835EF92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6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DABAB7-D6D0-5646-F7AD-8CB7BCDEBDD4}"/>
              </a:ext>
            </a:extLst>
          </p:cNvPr>
          <p:cNvSpPr/>
          <p:nvPr/>
        </p:nvSpPr>
        <p:spPr>
          <a:xfrm>
            <a:off x="131974" y="75415"/>
            <a:ext cx="11896627" cy="772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A5D543-D1AA-E34B-8066-D5C044DDE971}"/>
              </a:ext>
            </a:extLst>
          </p:cNvPr>
          <p:cNvSpPr/>
          <p:nvPr/>
        </p:nvSpPr>
        <p:spPr>
          <a:xfrm>
            <a:off x="953678" y="1885360"/>
            <a:ext cx="10284643" cy="22530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58355-FF9E-0D75-41D2-7DFBB07652F8}"/>
              </a:ext>
            </a:extLst>
          </p:cNvPr>
          <p:cNvSpPr txBox="1"/>
          <p:nvPr/>
        </p:nvSpPr>
        <p:spPr>
          <a:xfrm>
            <a:off x="1282044" y="2123388"/>
            <a:ext cx="92948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Our analysis of restaurant data has revealed significant opportunities for global expansion.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By focusing on countries with high average ratings and lower restaurant density, we can strategically position ourselves in markets with less competition.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This data-driven strategy allows us to make informed decisions that enhance our chances of success, ensuring effective restaurant placement and the potential for a thriving global presence. </a:t>
            </a:r>
          </a:p>
        </p:txBody>
      </p:sp>
    </p:spTree>
    <p:extLst>
      <p:ext uri="{BB962C8B-B14F-4D97-AF65-F5344CB8AC3E}">
        <p14:creationId xmlns:p14="http://schemas.microsoft.com/office/powerpoint/2010/main" val="321655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96268-C144-C541-3CE5-46ECEF148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0F3BE8-C898-79E3-6794-2ABC49CFFAED}"/>
              </a:ext>
            </a:extLst>
          </p:cNvPr>
          <p:cNvSpPr/>
          <p:nvPr/>
        </p:nvSpPr>
        <p:spPr>
          <a:xfrm>
            <a:off x="131975" y="75415"/>
            <a:ext cx="11887200" cy="8201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F3C0F-1107-F6F3-EEE1-A33AB3F5C28F}"/>
              </a:ext>
            </a:extLst>
          </p:cNvPr>
          <p:cNvSpPr txBox="1"/>
          <p:nvPr/>
        </p:nvSpPr>
        <p:spPr>
          <a:xfrm>
            <a:off x="1830369" y="2015658"/>
            <a:ext cx="3756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00" b="1" dirty="0"/>
              <a:t>Data Provided by Team.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00" b="1" dirty="0"/>
              <a:t>Software Used :-</a:t>
            </a:r>
          </a:p>
          <a:p>
            <a:r>
              <a:rPr lang="en-US" sz="1400" b="1" dirty="0"/>
              <a:t>                     MS Excel</a:t>
            </a:r>
          </a:p>
          <a:p>
            <a:r>
              <a:rPr lang="en-US" sz="1400" b="1" dirty="0"/>
              <a:t>                     MS Word</a:t>
            </a:r>
          </a:p>
          <a:p>
            <a:r>
              <a:rPr lang="en-US" sz="1400" b="1" dirty="0"/>
              <a:t>                     MS PowerPoint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48319-803E-D1AE-477E-6A7661221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78" y="4520764"/>
            <a:ext cx="3343373" cy="132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8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E44F56-D1E1-2BA8-69C9-3686C5F0162E}"/>
              </a:ext>
            </a:extLst>
          </p:cNvPr>
          <p:cNvSpPr/>
          <p:nvPr/>
        </p:nvSpPr>
        <p:spPr>
          <a:xfrm>
            <a:off x="188536" y="197963"/>
            <a:ext cx="11613823" cy="782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Introduction and Objectives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2004AC5-2828-DFF4-F7AC-05F7179AE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268239"/>
              </p:ext>
            </p:extLst>
          </p:nvPr>
        </p:nvGraphicFramePr>
        <p:xfrm>
          <a:off x="1060874" y="1611454"/>
          <a:ext cx="10232437" cy="4261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10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D7CC00-9C79-898B-FC26-704FC6F348D4}"/>
              </a:ext>
            </a:extLst>
          </p:cNvPr>
          <p:cNvSpPr/>
          <p:nvPr/>
        </p:nvSpPr>
        <p:spPr>
          <a:xfrm>
            <a:off x="150829" y="131975"/>
            <a:ext cx="11764651" cy="669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Overview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0D87E5-2EB5-5968-5F61-F5DDEAD81EC8}"/>
              </a:ext>
            </a:extLst>
          </p:cNvPr>
          <p:cNvSpPr/>
          <p:nvPr/>
        </p:nvSpPr>
        <p:spPr>
          <a:xfrm>
            <a:off x="301657" y="1197204"/>
            <a:ext cx="4308049" cy="1857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About Data </a:t>
            </a:r>
          </a:p>
          <a:p>
            <a:pPr algn="ctr"/>
            <a:endParaRPr lang="en-US" b="1" i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are total 2 tables and 21 attributes in the data and after cleaning there are 9542 rows in the data.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4E1F6F-0111-4B0D-843E-36A650372AAD}"/>
              </a:ext>
            </a:extLst>
          </p:cNvPr>
          <p:cNvSpPr/>
          <p:nvPr/>
        </p:nvSpPr>
        <p:spPr>
          <a:xfrm>
            <a:off x="378643" y="3197257"/>
            <a:ext cx="4231064" cy="3203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  <a:p>
            <a:pPr algn="ctr"/>
            <a:r>
              <a:rPr lang="en-US" b="1" i="1" dirty="0"/>
              <a:t>Key Data Points</a:t>
            </a:r>
          </a:p>
          <a:p>
            <a:pPr algn="ctr"/>
            <a:r>
              <a:rPr lang="en-US" b="1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Some of the key attributes are Country, City, Cuisines, Rating, Price range, Average_cost_for_two, Datekey_Opening, Has_online_delievery(whether the restaurant has online delivery or not), Has_table_booking(has table booking option or not).</a:t>
            </a: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7BC2A0-2F93-3B2D-10AB-8D4DF63BC95C}"/>
              </a:ext>
            </a:extLst>
          </p:cNvPr>
          <p:cNvSpPr/>
          <p:nvPr/>
        </p:nvSpPr>
        <p:spPr>
          <a:xfrm>
            <a:off x="4989921" y="3197257"/>
            <a:ext cx="6645898" cy="3203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Data Importance</a:t>
            </a:r>
          </a:p>
          <a:p>
            <a:pPr algn="ctr"/>
            <a:endParaRPr lang="en-US" b="1" i="1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data is helpful to do analysis trends in restaurant industry across all the countries , so that we can identify the potential location to open a new restaurant.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We can examine avg rating, count of restaurants, price range </a:t>
            </a:r>
            <a:r>
              <a:rPr lang="en-US" sz="1400" dirty="0" err="1">
                <a:solidFill>
                  <a:schemeClr val="bg1"/>
                </a:solidFill>
              </a:rPr>
              <a:t>etc</a:t>
            </a:r>
            <a:r>
              <a:rPr lang="en-US" sz="1400" dirty="0">
                <a:solidFill>
                  <a:schemeClr val="bg1"/>
                </a:solidFill>
              </a:rPr>
              <a:t> to identify potential location to open new restaurant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F4C8F5-6C71-F30D-BC24-738F431AEAB7}"/>
              </a:ext>
            </a:extLst>
          </p:cNvPr>
          <p:cNvSpPr/>
          <p:nvPr/>
        </p:nvSpPr>
        <p:spPr>
          <a:xfrm>
            <a:off x="4989921" y="1197204"/>
            <a:ext cx="6645898" cy="1857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  <a:p>
            <a:pPr algn="ctr"/>
            <a:r>
              <a:rPr lang="en-US" b="1" i="1" dirty="0"/>
              <a:t>Data cleaning and Preprocessing</a:t>
            </a:r>
          </a:p>
          <a:p>
            <a:pPr algn="ctr"/>
            <a:endParaRPr lang="en-US" b="1" i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Removed Duplicate Values.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Missing Values :- There are some missing values in cuisine column . Removed the rows having missing values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Fixed the format of Date column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489D745A-24DD-C1CB-62D4-08755B2CB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2395" y="-60489"/>
            <a:ext cx="1054231" cy="10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8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7842B6-040B-3584-BB23-40D8126C526E}"/>
              </a:ext>
            </a:extLst>
          </p:cNvPr>
          <p:cNvSpPr/>
          <p:nvPr/>
        </p:nvSpPr>
        <p:spPr>
          <a:xfrm>
            <a:off x="119406" y="58560"/>
            <a:ext cx="11953188" cy="725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Methodology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2455A4-C254-63FF-6613-495AC237EBFF}"/>
              </a:ext>
            </a:extLst>
          </p:cNvPr>
          <p:cNvGrpSpPr/>
          <p:nvPr/>
        </p:nvGrpSpPr>
        <p:grpSpPr>
          <a:xfrm>
            <a:off x="322642" y="1081158"/>
            <a:ext cx="1425040" cy="808511"/>
            <a:chOff x="1626919" y="3550723"/>
            <a:chExt cx="1425040" cy="808511"/>
          </a:xfrm>
          <a:solidFill>
            <a:schemeClr val="accent2"/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EA06006-14B4-820E-1F89-7BE289389C99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6CDFF994-FD31-1A78-92F4-84B9D42E0CDE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6F846639-EA2F-2CFB-AA70-F32DF5FE9584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pc="-150" dirty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F13382-B288-7622-1A09-55CBC4F4A839}"/>
              </a:ext>
            </a:extLst>
          </p:cNvPr>
          <p:cNvGrpSpPr/>
          <p:nvPr/>
        </p:nvGrpSpPr>
        <p:grpSpPr>
          <a:xfrm>
            <a:off x="1836077" y="2100611"/>
            <a:ext cx="1425040" cy="808511"/>
            <a:chOff x="1626919" y="3550723"/>
            <a:chExt cx="1425040" cy="808511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C67F795-2DEF-6A39-C1CF-04EF28E5BADA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847EC7-638A-FCD3-6E8E-2869A52DFAFF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E2598B0-699C-4886-23DA-4133D2AE12BE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pc="-150" dirty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25148-203B-86FA-76ED-6772703668B7}"/>
              </a:ext>
            </a:extLst>
          </p:cNvPr>
          <p:cNvGrpSpPr/>
          <p:nvPr/>
        </p:nvGrpSpPr>
        <p:grpSpPr>
          <a:xfrm>
            <a:off x="3261117" y="3123869"/>
            <a:ext cx="1425040" cy="808511"/>
            <a:chOff x="1626919" y="3550723"/>
            <a:chExt cx="1425040" cy="80851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46C059A-C101-43EB-6A27-AE2BC7AFC2C5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1E35A57-C44A-C5A9-FF91-1B0BBB73E744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FBEB0A6-8E85-F108-75C6-5104C13AC104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pc="-150" dirty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1897CE-8746-6F14-BFAF-2C2E16535145}"/>
              </a:ext>
            </a:extLst>
          </p:cNvPr>
          <p:cNvGrpSpPr/>
          <p:nvPr/>
        </p:nvGrpSpPr>
        <p:grpSpPr>
          <a:xfrm>
            <a:off x="4714460" y="4176960"/>
            <a:ext cx="1381540" cy="796156"/>
            <a:chOff x="1626919" y="3550723"/>
            <a:chExt cx="1425040" cy="80851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549F55D-0FF4-1BA2-6AFD-36A42BA0C0B5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3443873-1121-EB2C-15EA-2D88B9FCDED9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4507067-4475-5414-8701-7C3F7B146935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pc="-150" dirty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CA846E-38C4-DEF8-783E-3CEFF4D2FAF8}"/>
              </a:ext>
            </a:extLst>
          </p:cNvPr>
          <p:cNvGrpSpPr/>
          <p:nvPr/>
        </p:nvGrpSpPr>
        <p:grpSpPr>
          <a:xfrm>
            <a:off x="5790668" y="5397857"/>
            <a:ext cx="1358300" cy="777195"/>
            <a:chOff x="1626919" y="3550723"/>
            <a:chExt cx="1425040" cy="808511"/>
          </a:xfrm>
          <a:solidFill>
            <a:schemeClr val="accent2">
              <a:lumMod val="75000"/>
            </a:schemeClr>
          </a:solidFill>
        </p:grpSpPr>
        <p:sp>
          <p:nvSpPr>
            <p:cNvPr id="20" name="Rounded Rectangle 3">
              <a:extLst>
                <a:ext uri="{FF2B5EF4-FFF2-40B4-BE49-F238E27FC236}">
                  <a16:creationId xmlns:a16="http://schemas.microsoft.com/office/drawing/2014/main" id="{67BCFFD0-8262-A75D-47FA-EBD904F4BB4A}"/>
                </a:ext>
              </a:extLst>
            </p:cNvPr>
            <p:cNvSpPr/>
            <p:nvPr/>
          </p:nvSpPr>
          <p:spPr>
            <a:xfrm>
              <a:off x="2256312" y="4062352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">
              <a:extLst>
                <a:ext uri="{FF2B5EF4-FFF2-40B4-BE49-F238E27FC236}">
                  <a16:creationId xmlns:a16="http://schemas.microsoft.com/office/drawing/2014/main" id="{66EF0EFF-2B3E-4314-9D06-26B0856261A7}"/>
                </a:ext>
              </a:extLst>
            </p:cNvPr>
            <p:cNvSpPr/>
            <p:nvPr/>
          </p:nvSpPr>
          <p:spPr>
            <a:xfrm>
              <a:off x="1626919" y="3550723"/>
              <a:ext cx="795647" cy="296882"/>
            </a:xfrm>
            <a:prstGeom prst="roundRect">
              <a:avLst>
                <a:gd name="adj" fmla="val 281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spc="-1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ounded Rectangle 1">
              <a:extLst>
                <a:ext uri="{FF2B5EF4-FFF2-40B4-BE49-F238E27FC236}">
                  <a16:creationId xmlns:a16="http://schemas.microsoft.com/office/drawing/2014/main" id="{BB84A508-766F-0C6F-321B-CFF9754CF605}"/>
                </a:ext>
              </a:extLst>
            </p:cNvPr>
            <p:cNvSpPr/>
            <p:nvPr/>
          </p:nvSpPr>
          <p:spPr>
            <a:xfrm>
              <a:off x="1935678" y="3550723"/>
              <a:ext cx="807522" cy="8075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pc="-150" dirty="0"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1486FFE-5621-CCB4-CB3A-4D5DF3A52877}"/>
              </a:ext>
            </a:extLst>
          </p:cNvPr>
          <p:cNvSpPr txBox="1"/>
          <p:nvPr/>
        </p:nvSpPr>
        <p:spPr>
          <a:xfrm>
            <a:off x="1820004" y="1123420"/>
            <a:ext cx="100332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Data Understanding :-</a:t>
            </a:r>
          </a:p>
          <a:p>
            <a:r>
              <a:rPr lang="en-US" sz="1400" dirty="0"/>
              <a:t>Did some review of the provided data sets to understand which columns are most important for our analysis.</a:t>
            </a:r>
            <a:br>
              <a:rPr lang="en-US" sz="1800" dirty="0"/>
            </a:br>
            <a:endParaRPr lang="en-US" sz="1800" dirty="0"/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9971C-726E-7002-6196-CC331910AA6E}"/>
              </a:ext>
            </a:extLst>
          </p:cNvPr>
          <p:cNvSpPr txBox="1"/>
          <p:nvPr/>
        </p:nvSpPr>
        <p:spPr>
          <a:xfrm>
            <a:off x="3341459" y="2092219"/>
            <a:ext cx="885856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Data Cleaning </a:t>
            </a:r>
            <a:r>
              <a:rPr lang="en-US" sz="1600" dirty="0"/>
              <a:t>:-</a:t>
            </a:r>
            <a:br>
              <a:rPr lang="en-US" sz="1600" dirty="0"/>
            </a:br>
            <a:r>
              <a:rPr lang="en-US" sz="1400" dirty="0"/>
              <a:t>Remove duplicates using Remove Duplicates feature, removed the rows containing missing values and formatted the columns using Format feature and FIND and REPLACE</a:t>
            </a:r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22778E-FFBC-9AA5-38EA-AA31B7101521}"/>
              </a:ext>
            </a:extLst>
          </p:cNvPr>
          <p:cNvSpPr txBox="1"/>
          <p:nvPr/>
        </p:nvSpPr>
        <p:spPr>
          <a:xfrm>
            <a:off x="4770780" y="3009402"/>
            <a:ext cx="72953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Data Preprocessing </a:t>
            </a:r>
            <a:r>
              <a:rPr lang="en-US" sz="2000" b="1" i="1" dirty="0"/>
              <a:t>:-</a:t>
            </a:r>
            <a:br>
              <a:rPr lang="en-US" dirty="0"/>
            </a:br>
            <a:r>
              <a:rPr lang="en-US" sz="1400" dirty="0"/>
              <a:t>Used VLOOKUP to add additional columns, used YEAR and TEXT functions to extract year and month and used CONCAT ,MID, LEFT and RIGTH to combine cells</a:t>
            </a:r>
            <a:endParaRPr lang="en-US" sz="1600" dirty="0"/>
          </a:p>
          <a:p>
            <a:endParaRPr lang="en-US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BD4CC1-C6AD-7737-3FDE-4FA6E85D91DA}"/>
              </a:ext>
            </a:extLst>
          </p:cNvPr>
          <p:cNvSpPr txBox="1"/>
          <p:nvPr/>
        </p:nvSpPr>
        <p:spPr>
          <a:xfrm>
            <a:off x="6169860" y="4156720"/>
            <a:ext cx="5480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Descriptive Analysis :-</a:t>
            </a:r>
          </a:p>
          <a:p>
            <a:r>
              <a:rPr lang="en-US" sz="1400" b="0" dirty="0"/>
              <a:t> Employed pivot tables to for summarizing key metrics and analyzing the expansion for Zomato across different countries and cities.</a:t>
            </a:r>
          </a:p>
          <a:p>
            <a:br>
              <a:rPr lang="en-US" sz="1400" dirty="0"/>
            </a:br>
            <a:endParaRPr lang="en-US" sz="1400" dirty="0"/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A729CF-0E1B-1586-03AF-BCC9EB8C8B4A}"/>
              </a:ext>
            </a:extLst>
          </p:cNvPr>
          <p:cNvSpPr txBox="1"/>
          <p:nvPr/>
        </p:nvSpPr>
        <p:spPr>
          <a:xfrm>
            <a:off x="7338144" y="5387258"/>
            <a:ext cx="47138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/>
              <a:t>Visualization :- </a:t>
            </a:r>
          </a:p>
          <a:p>
            <a:r>
              <a:rPr lang="en-US" sz="1400" b="0" dirty="0"/>
              <a:t>Created dynamic charts and dashboards for data representation and enabling interactive data exploration</a:t>
            </a:r>
            <a:endParaRPr lang="en-US" sz="1200" b="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D2935BF-58E7-89AF-C953-4AD57FF2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9" y="4097661"/>
            <a:ext cx="3958735" cy="2487086"/>
          </a:xfrm>
          <a:prstGeom prst="rect">
            <a:avLst/>
          </a:prstGeom>
        </p:spPr>
      </p:pic>
      <p:pic>
        <p:nvPicPr>
          <p:cNvPr id="27" name="Graphic 26" descr="Head with gears">
            <a:extLst>
              <a:ext uri="{FF2B5EF4-FFF2-40B4-BE49-F238E27FC236}">
                <a16:creationId xmlns:a16="http://schemas.microsoft.com/office/drawing/2014/main" id="{C2ED5EE0-1100-942A-8D83-A8B8BBE08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7450" y="75717"/>
            <a:ext cx="725864" cy="7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1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6CE69D3-99F7-4044-8741-D6DBB4A653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568487"/>
              </p:ext>
            </p:extLst>
          </p:nvPr>
        </p:nvGraphicFramePr>
        <p:xfrm>
          <a:off x="361950" y="1247775"/>
          <a:ext cx="6368787" cy="474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E3C368-143B-B740-4416-C18E16485B68}"/>
              </a:ext>
            </a:extLst>
          </p:cNvPr>
          <p:cNvSpPr/>
          <p:nvPr/>
        </p:nvSpPr>
        <p:spPr>
          <a:xfrm>
            <a:off x="123825" y="76200"/>
            <a:ext cx="11887200" cy="86677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Number of Restaurants in each Country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0FF30-54E7-D4CF-69EA-7E417D6FF735}"/>
              </a:ext>
            </a:extLst>
          </p:cNvPr>
          <p:cNvSpPr txBox="1"/>
          <p:nvPr/>
        </p:nvSpPr>
        <p:spPr>
          <a:xfrm>
            <a:off x="6591300" y="2447925"/>
            <a:ext cx="4371975" cy="1864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effectLst/>
                <a:latin typeface="Calibri (Body)"/>
                <a:ea typeface="Arial" panose="020B0604020202020204" pitchFamily="34" charset="0"/>
              </a:rPr>
              <a:t>India </a:t>
            </a:r>
            <a:r>
              <a:rPr lang="en-GB" sz="1400" dirty="0">
                <a:effectLst/>
                <a:latin typeface="Calibri (Body)"/>
                <a:ea typeface="Arial" panose="020B0604020202020204" pitchFamily="34" charset="0"/>
              </a:rPr>
              <a:t>has the most no of restaurants opened around 8652 restaurants which is 90% of total restaurants and next </a:t>
            </a:r>
            <a:r>
              <a:rPr lang="en-GB" sz="1400" b="1" dirty="0">
                <a:effectLst/>
                <a:latin typeface="Calibri (Body)"/>
                <a:ea typeface="Arial" panose="020B0604020202020204" pitchFamily="34" charset="0"/>
              </a:rPr>
              <a:t>USA</a:t>
            </a:r>
            <a:r>
              <a:rPr lang="en-GB" sz="1400" dirty="0">
                <a:effectLst/>
                <a:latin typeface="Calibri (Body)"/>
                <a:ea typeface="Arial" panose="020B0604020202020204" pitchFamily="34" charset="0"/>
              </a:rPr>
              <a:t> which has 425 which is only 4%.</a:t>
            </a:r>
            <a:endParaRPr lang="en-US" sz="1400" dirty="0">
              <a:effectLst/>
              <a:latin typeface="Calibri (Body)"/>
              <a:ea typeface="Arial" panose="020B0604020202020204" pitchFamily="34" charset="0"/>
            </a:endParaRPr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 (Body)"/>
                <a:ea typeface="Arial" panose="020B0604020202020204" pitchFamily="34" charset="0"/>
              </a:rPr>
              <a:t>Least no of restaurants in </a:t>
            </a:r>
            <a:r>
              <a:rPr lang="en-GB" sz="1400" b="1" dirty="0">
                <a:effectLst/>
                <a:latin typeface="Calibri (Body)"/>
                <a:ea typeface="Arial" panose="020B0604020202020204" pitchFamily="34" charset="0"/>
              </a:rPr>
              <a:t>Canada</a:t>
            </a:r>
            <a:r>
              <a:rPr lang="en-GB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7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6B35A-53C4-CD5A-3851-2C9F7F99D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6EB4E0-4262-F9DC-72D3-5B52177E7872}"/>
              </a:ext>
            </a:extLst>
          </p:cNvPr>
          <p:cNvSpPr/>
          <p:nvPr/>
        </p:nvSpPr>
        <p:spPr>
          <a:xfrm>
            <a:off x="152400" y="120045"/>
            <a:ext cx="11887200" cy="866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sz="2400" dirty="0">
                <a:solidFill>
                  <a:schemeClr val="bg1"/>
                </a:solidFill>
              </a:rPr>
              <a:t>No of Restaurants opened in year 2010-2018</a:t>
            </a:r>
          </a:p>
          <a:p>
            <a:pPr algn="ctr"/>
            <a:endParaRPr lang="en-US" sz="3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2763363-D474-C860-BE32-1F744FD826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5964161"/>
              </p:ext>
            </p:extLst>
          </p:nvPr>
        </p:nvGraphicFramePr>
        <p:xfrm>
          <a:off x="447674" y="1826293"/>
          <a:ext cx="6086475" cy="3183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980ECF-7A39-F31A-0368-DE832C5F91EC}"/>
              </a:ext>
            </a:extLst>
          </p:cNvPr>
          <p:cNvSpPr txBox="1"/>
          <p:nvPr/>
        </p:nvSpPr>
        <p:spPr>
          <a:xfrm>
            <a:off x="6906902" y="1899547"/>
            <a:ext cx="47148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Calibri (Body)"/>
                <a:ea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sz="1400" dirty="0">
                <a:effectLst/>
                <a:latin typeface="Calibri (Body)"/>
                <a:ea typeface="Arial" panose="020B0604020202020204" pitchFamily="34" charset="0"/>
                <a:cs typeface="Arial" panose="020B0604020202020204" pitchFamily="34" charset="0"/>
              </a:rPr>
              <a:t>here is increment in year 2011 but there is big drop in year 2012 and next 2 years there is good no of restaurants opened but again there is a drop in year 2015 and 2016 and there is good increment in year 2017 and 2018.</a:t>
            </a:r>
            <a:endParaRPr lang="en-GB" sz="1400" dirty="0">
              <a:latin typeface="Calibri (Body)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Calibri (Body)"/>
                <a:ea typeface="Arial" panose="020B0604020202020204" pitchFamily="34" charset="0"/>
                <a:cs typeface="Arial" panose="020B0604020202020204" pitchFamily="34" charset="0"/>
              </a:rPr>
              <a:t>In 2012,2015 and 2016 least no of restaurants are opened.</a:t>
            </a:r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alibri (Body)"/>
                <a:ea typeface="Arial" panose="020B0604020202020204" pitchFamily="34" charset="0"/>
                <a:cs typeface="Arial" panose="020B0604020202020204" pitchFamily="34" charset="0"/>
              </a:rPr>
              <a:t>From 2016 there is significant grow</a:t>
            </a:r>
            <a:r>
              <a:rPr lang="en-GB" sz="1400" dirty="0">
                <a:latin typeface="Calibri (Body)"/>
                <a:ea typeface="Arial" panose="020B0604020202020204" pitchFamily="34" charset="0"/>
                <a:cs typeface="Arial" panose="020B0604020202020204" pitchFamily="34" charset="0"/>
              </a:rPr>
              <a:t>th in no of restaurants this insight gives that the restaurants count may increase in coming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3EFB0-BC57-0AED-6092-A7DB1FEDE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2AA2A0-04D7-148C-3AA5-6D062D08B639}"/>
              </a:ext>
            </a:extLst>
          </p:cNvPr>
          <p:cNvSpPr/>
          <p:nvPr/>
        </p:nvSpPr>
        <p:spPr>
          <a:xfrm>
            <a:off x="152400" y="107388"/>
            <a:ext cx="11887200" cy="866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Average number of votes for a restaurant in each Country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7799CA8-456B-FCBA-D739-FA02E733E8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800390"/>
              </p:ext>
            </p:extLst>
          </p:nvPr>
        </p:nvGraphicFramePr>
        <p:xfrm>
          <a:off x="639097" y="1753385"/>
          <a:ext cx="6930627" cy="3695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B896A0-92DC-5686-7A75-4756B60DB1FE}"/>
              </a:ext>
            </a:extLst>
          </p:cNvPr>
          <p:cNvSpPr txBox="1"/>
          <p:nvPr/>
        </p:nvSpPr>
        <p:spPr>
          <a:xfrm>
            <a:off x="7569724" y="2304196"/>
            <a:ext cx="3706761" cy="188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 (Body)"/>
                <a:ea typeface="Arial" panose="020B0604020202020204" pitchFamily="34" charset="0"/>
              </a:rPr>
              <a:t>The average votes is high in country Indonesia followed by </a:t>
            </a:r>
            <a:r>
              <a:rPr lang="en-US" sz="1400" b="1" dirty="0">
                <a:effectLst/>
                <a:latin typeface="Calibri (Body)"/>
                <a:ea typeface="Arial" panose="020B0604020202020204" pitchFamily="34" charset="0"/>
              </a:rPr>
              <a:t>UAE, USA and Turkey</a:t>
            </a:r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 (Body)"/>
                <a:ea typeface="Arial" panose="020B0604020202020204" pitchFamily="34" charset="0"/>
              </a:rPr>
              <a:t>Brazil and Singapore </a:t>
            </a:r>
            <a:r>
              <a:rPr lang="en-US" sz="1400" dirty="0">
                <a:latin typeface="Calibri (Body)"/>
                <a:ea typeface="Arial" panose="020B0604020202020204" pitchFamily="34" charset="0"/>
              </a:rPr>
              <a:t>has least voters.</a:t>
            </a:r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 (Body)"/>
                <a:ea typeface="Arial" panose="020B0604020202020204" pitchFamily="34" charset="0"/>
              </a:rPr>
              <a:t>Even having highest no of restaurants, the average voters in </a:t>
            </a:r>
            <a:r>
              <a:rPr lang="en-US" sz="1400" b="1" dirty="0">
                <a:effectLst/>
                <a:latin typeface="Calibri (Body)"/>
                <a:ea typeface="Arial" panose="020B0604020202020204" pitchFamily="34" charset="0"/>
              </a:rPr>
              <a:t>India</a:t>
            </a:r>
            <a:r>
              <a:rPr lang="en-US" sz="1400" dirty="0">
                <a:effectLst/>
                <a:latin typeface="Calibri (Body)"/>
                <a:ea typeface="Arial" panose="020B0604020202020204" pitchFamily="34" charset="0"/>
              </a:rPr>
              <a:t> is low</a:t>
            </a:r>
            <a:r>
              <a:rPr lang="en-US" sz="1800" dirty="0">
                <a:effectLst/>
                <a:latin typeface="Calibri (Body)"/>
                <a:ea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16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E594996-A8E9-6483-36B8-CF7997712F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0905985"/>
              </p:ext>
            </p:extLst>
          </p:nvPr>
        </p:nvGraphicFramePr>
        <p:xfrm>
          <a:off x="642936" y="923924"/>
          <a:ext cx="4867275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9CEA262-BA20-B178-C7CE-2168F14BA5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969444"/>
              </p:ext>
            </p:extLst>
          </p:nvPr>
        </p:nvGraphicFramePr>
        <p:xfrm>
          <a:off x="790573" y="38957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13CA05-0B36-A367-F759-BE7AE2700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85668"/>
              </p:ext>
            </p:extLst>
          </p:nvPr>
        </p:nvGraphicFramePr>
        <p:xfrm>
          <a:off x="5279010" y="461913"/>
          <a:ext cx="6122417" cy="6291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FFE785-7910-64C9-5BCC-1C8E35EDE1AF}"/>
              </a:ext>
            </a:extLst>
          </p:cNvPr>
          <p:cNvSpPr/>
          <p:nvPr/>
        </p:nvSpPr>
        <p:spPr>
          <a:xfrm>
            <a:off x="113122" y="84841"/>
            <a:ext cx="11830639" cy="7247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Suggested Countries for opening new Restaurants </a:t>
            </a:r>
          </a:p>
        </p:txBody>
      </p:sp>
    </p:spTree>
    <p:extLst>
      <p:ext uri="{BB962C8B-B14F-4D97-AF65-F5344CB8AC3E}">
        <p14:creationId xmlns:p14="http://schemas.microsoft.com/office/powerpoint/2010/main" val="40098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FD7116-C825-6273-09B7-C075ACD5480D}"/>
              </a:ext>
            </a:extLst>
          </p:cNvPr>
          <p:cNvSpPr/>
          <p:nvPr/>
        </p:nvSpPr>
        <p:spPr>
          <a:xfrm>
            <a:off x="191678" y="103695"/>
            <a:ext cx="11906054" cy="7541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Which City in a Country?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255D3-B13C-A81D-4A2C-49DC5EDBF965}"/>
              </a:ext>
            </a:extLst>
          </p:cNvPr>
          <p:cNvSpPr txBox="1"/>
          <p:nvPr/>
        </p:nvSpPr>
        <p:spPr>
          <a:xfrm>
            <a:off x="452487" y="5486400"/>
            <a:ext cx="11151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high average rated cities and their count of Restaurants of Suggested Countries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822AA-C27A-706B-781D-E1156865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21" y="1135218"/>
            <a:ext cx="10380754" cy="408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6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1063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Sharanya Badam</dc:creator>
  <cp:lastModifiedBy>Sai Sharanya Badam</cp:lastModifiedBy>
  <cp:revision>18</cp:revision>
  <dcterms:created xsi:type="dcterms:W3CDTF">2025-05-19T21:36:10Z</dcterms:created>
  <dcterms:modified xsi:type="dcterms:W3CDTF">2025-06-27T11:22:59Z</dcterms:modified>
</cp:coreProperties>
</file>