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3045"/>
  </p:normalViewPr>
  <p:slideViewPr>
    <p:cSldViewPr snapToGrid="0" snapToObjects="1">
      <p:cViewPr varScale="1">
        <p:scale>
          <a:sx n="91" d="100"/>
          <a:sy n="91" d="100"/>
        </p:scale>
        <p:origin x="1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F695A-D701-4DAC-8E4A-E0F76DCEC3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9F5CCC-91D7-4842-9205-190BCDF4145F}">
      <dgm:prSet/>
      <dgm:spPr/>
      <dgm:t>
        <a:bodyPr/>
        <a:lstStyle/>
        <a:p>
          <a:pPr>
            <a:lnSpc>
              <a:spcPct val="100000"/>
            </a:lnSpc>
          </a:pPr>
          <a:r>
            <a:rPr lang="en-US"/>
            <a:t>Introduction</a:t>
          </a:r>
        </a:p>
      </dgm:t>
    </dgm:pt>
    <dgm:pt modelId="{BA4448E4-A36D-4D77-93B9-0AC0AF2C0A9C}" type="parTrans" cxnId="{F75432D2-5334-41B1-845C-04616D5454C1}">
      <dgm:prSet/>
      <dgm:spPr/>
      <dgm:t>
        <a:bodyPr/>
        <a:lstStyle/>
        <a:p>
          <a:endParaRPr lang="en-US"/>
        </a:p>
      </dgm:t>
    </dgm:pt>
    <dgm:pt modelId="{4EAD39A2-550B-4F5A-BEE3-D033156AA434}" type="sibTrans" cxnId="{F75432D2-5334-41B1-845C-04616D5454C1}">
      <dgm:prSet/>
      <dgm:spPr/>
      <dgm:t>
        <a:bodyPr/>
        <a:lstStyle/>
        <a:p>
          <a:endParaRPr lang="en-US"/>
        </a:p>
      </dgm:t>
    </dgm:pt>
    <dgm:pt modelId="{34C606EA-4CFB-41D6-B503-42E2764844DE}">
      <dgm:prSet/>
      <dgm:spPr/>
      <dgm:t>
        <a:bodyPr/>
        <a:lstStyle/>
        <a:p>
          <a:pPr>
            <a:lnSpc>
              <a:spcPct val="100000"/>
            </a:lnSpc>
          </a:pPr>
          <a:r>
            <a:rPr lang="en-US"/>
            <a:t>Business Questions</a:t>
          </a:r>
        </a:p>
      </dgm:t>
    </dgm:pt>
    <dgm:pt modelId="{1481124B-F8DD-46DE-9355-EC63A0427354}" type="parTrans" cxnId="{BA441CF6-DF65-45A1-A497-2CD929450968}">
      <dgm:prSet/>
      <dgm:spPr/>
      <dgm:t>
        <a:bodyPr/>
        <a:lstStyle/>
        <a:p>
          <a:endParaRPr lang="en-US"/>
        </a:p>
      </dgm:t>
    </dgm:pt>
    <dgm:pt modelId="{F6A0E511-B698-4BE3-93C4-765C285CB1AC}" type="sibTrans" cxnId="{BA441CF6-DF65-45A1-A497-2CD929450968}">
      <dgm:prSet/>
      <dgm:spPr/>
      <dgm:t>
        <a:bodyPr/>
        <a:lstStyle/>
        <a:p>
          <a:endParaRPr lang="en-US"/>
        </a:p>
      </dgm:t>
    </dgm:pt>
    <dgm:pt modelId="{7EF82326-3092-4277-9490-7C727E47AF5E}">
      <dgm:prSet/>
      <dgm:spPr/>
      <dgm:t>
        <a:bodyPr/>
        <a:lstStyle/>
        <a:p>
          <a:pPr>
            <a:lnSpc>
              <a:spcPct val="100000"/>
            </a:lnSpc>
          </a:pPr>
          <a:r>
            <a:rPr lang="en-US"/>
            <a:t>Exploratory Data Analysis</a:t>
          </a:r>
        </a:p>
      </dgm:t>
    </dgm:pt>
    <dgm:pt modelId="{27FA21D2-3D96-48F7-AE15-065AA40EAF5C}" type="parTrans" cxnId="{F4729C9D-9894-4415-A018-CCF8A2F6E27E}">
      <dgm:prSet/>
      <dgm:spPr/>
      <dgm:t>
        <a:bodyPr/>
        <a:lstStyle/>
        <a:p>
          <a:endParaRPr lang="en-US"/>
        </a:p>
      </dgm:t>
    </dgm:pt>
    <dgm:pt modelId="{2ECB3C13-8C40-421C-B4B5-0F3C90F5F93E}" type="sibTrans" cxnId="{F4729C9D-9894-4415-A018-CCF8A2F6E27E}">
      <dgm:prSet/>
      <dgm:spPr/>
      <dgm:t>
        <a:bodyPr/>
        <a:lstStyle/>
        <a:p>
          <a:endParaRPr lang="en-US"/>
        </a:p>
      </dgm:t>
    </dgm:pt>
    <dgm:pt modelId="{48A568AA-8CB3-4D2E-B3C0-76AFDE3B9340}">
      <dgm:prSet/>
      <dgm:spPr/>
      <dgm:t>
        <a:bodyPr/>
        <a:lstStyle/>
        <a:p>
          <a:pPr>
            <a:lnSpc>
              <a:spcPct val="100000"/>
            </a:lnSpc>
          </a:pPr>
          <a:r>
            <a:rPr lang="en-US"/>
            <a:t>Logistic Regression Model</a:t>
          </a:r>
        </a:p>
      </dgm:t>
    </dgm:pt>
    <dgm:pt modelId="{6ED34BBE-8F38-4C76-813B-E0F21C2F578B}" type="parTrans" cxnId="{B21F52AB-9695-463C-8B82-909B8C240813}">
      <dgm:prSet/>
      <dgm:spPr/>
      <dgm:t>
        <a:bodyPr/>
        <a:lstStyle/>
        <a:p>
          <a:endParaRPr lang="en-US"/>
        </a:p>
      </dgm:t>
    </dgm:pt>
    <dgm:pt modelId="{D8F5E8B0-BAE3-4BF6-84AB-5883F7D27740}" type="sibTrans" cxnId="{B21F52AB-9695-463C-8B82-909B8C240813}">
      <dgm:prSet/>
      <dgm:spPr/>
      <dgm:t>
        <a:bodyPr/>
        <a:lstStyle/>
        <a:p>
          <a:endParaRPr lang="en-US"/>
        </a:p>
      </dgm:t>
    </dgm:pt>
    <dgm:pt modelId="{F8E00AB5-E02E-48E8-9351-7123F3E6E527}">
      <dgm:prSet/>
      <dgm:spPr/>
      <dgm:t>
        <a:bodyPr/>
        <a:lstStyle/>
        <a:p>
          <a:pPr>
            <a:lnSpc>
              <a:spcPct val="100000"/>
            </a:lnSpc>
          </a:pPr>
          <a:r>
            <a:rPr lang="en-US"/>
            <a:t>Decision Tree Model</a:t>
          </a:r>
        </a:p>
      </dgm:t>
    </dgm:pt>
    <dgm:pt modelId="{A91C5018-1988-46FA-B65E-DDBE65BB3BF9}" type="parTrans" cxnId="{4B94E8C4-86C5-43FA-BCE7-272295F06CF6}">
      <dgm:prSet/>
      <dgm:spPr/>
      <dgm:t>
        <a:bodyPr/>
        <a:lstStyle/>
        <a:p>
          <a:endParaRPr lang="en-US"/>
        </a:p>
      </dgm:t>
    </dgm:pt>
    <dgm:pt modelId="{1098166B-7E3B-43A6-97C0-0B6DF9EC1BD2}" type="sibTrans" cxnId="{4B94E8C4-86C5-43FA-BCE7-272295F06CF6}">
      <dgm:prSet/>
      <dgm:spPr/>
      <dgm:t>
        <a:bodyPr/>
        <a:lstStyle/>
        <a:p>
          <a:endParaRPr lang="en-US"/>
        </a:p>
      </dgm:t>
    </dgm:pt>
    <dgm:pt modelId="{1CF12F1D-E086-4E0F-995F-598940B272E4}">
      <dgm:prSet/>
      <dgm:spPr/>
      <dgm:t>
        <a:bodyPr/>
        <a:lstStyle/>
        <a:p>
          <a:pPr>
            <a:lnSpc>
              <a:spcPct val="100000"/>
            </a:lnSpc>
          </a:pPr>
          <a:r>
            <a:rPr lang="en-US"/>
            <a:t>Random Forest Model</a:t>
          </a:r>
        </a:p>
      </dgm:t>
    </dgm:pt>
    <dgm:pt modelId="{B59F6C23-52F2-48F8-A808-B38230820BC8}" type="parTrans" cxnId="{7AD204D8-699E-4F3E-A785-E388DE183F8B}">
      <dgm:prSet/>
      <dgm:spPr/>
      <dgm:t>
        <a:bodyPr/>
        <a:lstStyle/>
        <a:p>
          <a:endParaRPr lang="en-US"/>
        </a:p>
      </dgm:t>
    </dgm:pt>
    <dgm:pt modelId="{8AE02B42-B5D0-41BC-B754-ABB199A2F1F8}" type="sibTrans" cxnId="{7AD204D8-699E-4F3E-A785-E388DE183F8B}">
      <dgm:prSet/>
      <dgm:spPr/>
      <dgm:t>
        <a:bodyPr/>
        <a:lstStyle/>
        <a:p>
          <a:endParaRPr lang="en-US"/>
        </a:p>
      </dgm:t>
    </dgm:pt>
    <dgm:pt modelId="{0CB06DD0-9E32-4699-B675-B3AFBE2624FD}">
      <dgm:prSet/>
      <dgm:spPr/>
      <dgm:t>
        <a:bodyPr/>
        <a:lstStyle/>
        <a:p>
          <a:pPr>
            <a:lnSpc>
              <a:spcPct val="100000"/>
            </a:lnSpc>
          </a:pPr>
          <a:r>
            <a:rPr lang="en-US" dirty="0"/>
            <a:t>Recommendation &amp; Conclusion </a:t>
          </a:r>
        </a:p>
      </dgm:t>
    </dgm:pt>
    <dgm:pt modelId="{061D5B95-B163-403C-B0DA-06482C7F4C14}" type="parTrans" cxnId="{661FA1E9-04C3-4D71-AB47-DB5406897322}">
      <dgm:prSet/>
      <dgm:spPr/>
      <dgm:t>
        <a:bodyPr/>
        <a:lstStyle/>
        <a:p>
          <a:endParaRPr lang="en-US"/>
        </a:p>
      </dgm:t>
    </dgm:pt>
    <dgm:pt modelId="{485EDD78-05BA-4ADE-80D6-1A0C6D457EF8}" type="sibTrans" cxnId="{661FA1E9-04C3-4D71-AB47-DB5406897322}">
      <dgm:prSet/>
      <dgm:spPr/>
      <dgm:t>
        <a:bodyPr/>
        <a:lstStyle/>
        <a:p>
          <a:endParaRPr lang="en-US"/>
        </a:p>
      </dgm:t>
    </dgm:pt>
    <dgm:pt modelId="{785EDFCA-2366-4F7B-95CE-A19F268D0C07}" type="pres">
      <dgm:prSet presAssocID="{A30F695A-D701-4DAC-8E4A-E0F76DCEC32B}" presName="root" presStyleCnt="0">
        <dgm:presLayoutVars>
          <dgm:dir/>
          <dgm:resizeHandles val="exact"/>
        </dgm:presLayoutVars>
      </dgm:prSet>
      <dgm:spPr/>
    </dgm:pt>
    <dgm:pt modelId="{72DF6FCD-CDF2-4815-8E40-AFF8DE6DA786}" type="pres">
      <dgm:prSet presAssocID="{449F5CCC-91D7-4842-9205-190BCDF4145F}" presName="compNode" presStyleCnt="0"/>
      <dgm:spPr/>
    </dgm:pt>
    <dgm:pt modelId="{763B3A5E-C032-4470-81FD-C44EFA792C56}" type="pres">
      <dgm:prSet presAssocID="{449F5CCC-91D7-4842-9205-190BCDF4145F}" presName="bgRect" presStyleLbl="bgShp" presStyleIdx="0" presStyleCnt="7"/>
      <dgm:spPr/>
    </dgm:pt>
    <dgm:pt modelId="{8F9B59AF-5180-4F8D-94D4-891C0CB41541}" type="pres">
      <dgm:prSet presAssocID="{449F5CCC-91D7-4842-9205-190BCDF4145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4B592B18-BCF8-499A-9E7A-8CC1231A81D6}" type="pres">
      <dgm:prSet presAssocID="{449F5CCC-91D7-4842-9205-190BCDF4145F}" presName="spaceRect" presStyleCnt="0"/>
      <dgm:spPr/>
    </dgm:pt>
    <dgm:pt modelId="{CEEFE9B8-B87D-493D-AE61-F6E39666E5FF}" type="pres">
      <dgm:prSet presAssocID="{449F5CCC-91D7-4842-9205-190BCDF4145F}" presName="parTx" presStyleLbl="revTx" presStyleIdx="0" presStyleCnt="7">
        <dgm:presLayoutVars>
          <dgm:chMax val="0"/>
          <dgm:chPref val="0"/>
        </dgm:presLayoutVars>
      </dgm:prSet>
      <dgm:spPr/>
    </dgm:pt>
    <dgm:pt modelId="{8D66EB19-9E19-4F45-B244-7430D58008D9}" type="pres">
      <dgm:prSet presAssocID="{4EAD39A2-550B-4F5A-BEE3-D033156AA434}" presName="sibTrans" presStyleCnt="0"/>
      <dgm:spPr/>
    </dgm:pt>
    <dgm:pt modelId="{26AD825A-681B-4C82-AC03-5E6009EC70C6}" type="pres">
      <dgm:prSet presAssocID="{34C606EA-4CFB-41D6-B503-42E2764844DE}" presName="compNode" presStyleCnt="0"/>
      <dgm:spPr/>
    </dgm:pt>
    <dgm:pt modelId="{42236C77-66B3-494E-BA3B-D51FC3CCE8DC}" type="pres">
      <dgm:prSet presAssocID="{34C606EA-4CFB-41D6-B503-42E2764844DE}" presName="bgRect" presStyleLbl="bgShp" presStyleIdx="1" presStyleCnt="7"/>
      <dgm:spPr/>
    </dgm:pt>
    <dgm:pt modelId="{87FB2131-0B20-42DB-9375-BDF05D93677E}" type="pres">
      <dgm:prSet presAssocID="{34C606EA-4CFB-41D6-B503-42E2764844D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7C549797-30A5-495C-A2A3-8CB6A84DFC5C}" type="pres">
      <dgm:prSet presAssocID="{34C606EA-4CFB-41D6-B503-42E2764844DE}" presName="spaceRect" presStyleCnt="0"/>
      <dgm:spPr/>
    </dgm:pt>
    <dgm:pt modelId="{AD95E21D-F1A2-4E11-B54B-BA292CACD291}" type="pres">
      <dgm:prSet presAssocID="{34C606EA-4CFB-41D6-B503-42E2764844DE}" presName="parTx" presStyleLbl="revTx" presStyleIdx="1" presStyleCnt="7">
        <dgm:presLayoutVars>
          <dgm:chMax val="0"/>
          <dgm:chPref val="0"/>
        </dgm:presLayoutVars>
      </dgm:prSet>
      <dgm:spPr/>
    </dgm:pt>
    <dgm:pt modelId="{EA7883CF-1696-419C-B66F-321C002ADB3B}" type="pres">
      <dgm:prSet presAssocID="{F6A0E511-B698-4BE3-93C4-765C285CB1AC}" presName="sibTrans" presStyleCnt="0"/>
      <dgm:spPr/>
    </dgm:pt>
    <dgm:pt modelId="{83FC2B5C-D211-4CF8-9D86-ABC060789448}" type="pres">
      <dgm:prSet presAssocID="{7EF82326-3092-4277-9490-7C727E47AF5E}" presName="compNode" presStyleCnt="0"/>
      <dgm:spPr/>
    </dgm:pt>
    <dgm:pt modelId="{C2A61CA5-7DE3-4051-A215-606014DFD3C2}" type="pres">
      <dgm:prSet presAssocID="{7EF82326-3092-4277-9490-7C727E47AF5E}" presName="bgRect" presStyleLbl="bgShp" presStyleIdx="2" presStyleCnt="7"/>
      <dgm:spPr/>
    </dgm:pt>
    <dgm:pt modelId="{57BD0A8A-3D4C-43E2-8B86-2E80543CC37B}" type="pres">
      <dgm:prSet presAssocID="{7EF82326-3092-4277-9490-7C727E47AF5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unnel Chart"/>
        </a:ext>
      </dgm:extLst>
    </dgm:pt>
    <dgm:pt modelId="{5853EBC5-DF82-42BE-A65D-0A314CC674BE}" type="pres">
      <dgm:prSet presAssocID="{7EF82326-3092-4277-9490-7C727E47AF5E}" presName="spaceRect" presStyleCnt="0"/>
      <dgm:spPr/>
    </dgm:pt>
    <dgm:pt modelId="{FC81655C-C922-4CEB-8D87-FB5459A22C06}" type="pres">
      <dgm:prSet presAssocID="{7EF82326-3092-4277-9490-7C727E47AF5E}" presName="parTx" presStyleLbl="revTx" presStyleIdx="2" presStyleCnt="7">
        <dgm:presLayoutVars>
          <dgm:chMax val="0"/>
          <dgm:chPref val="0"/>
        </dgm:presLayoutVars>
      </dgm:prSet>
      <dgm:spPr/>
    </dgm:pt>
    <dgm:pt modelId="{DE5AAEC9-9839-4F50-9BEF-3FCA0D58F5A9}" type="pres">
      <dgm:prSet presAssocID="{2ECB3C13-8C40-421C-B4B5-0F3C90F5F93E}" presName="sibTrans" presStyleCnt="0"/>
      <dgm:spPr/>
    </dgm:pt>
    <dgm:pt modelId="{94D42EE0-94CD-4A28-B915-3BD25856A7FF}" type="pres">
      <dgm:prSet presAssocID="{48A568AA-8CB3-4D2E-B3C0-76AFDE3B9340}" presName="compNode" presStyleCnt="0"/>
      <dgm:spPr/>
    </dgm:pt>
    <dgm:pt modelId="{0163C5DD-4E5F-458D-BFB1-6620BFBA3ADF}" type="pres">
      <dgm:prSet presAssocID="{48A568AA-8CB3-4D2E-B3C0-76AFDE3B9340}" presName="bgRect" presStyleLbl="bgShp" presStyleIdx="3" presStyleCnt="7"/>
      <dgm:spPr/>
    </dgm:pt>
    <dgm:pt modelId="{B2D85903-7342-4290-8581-FE58406307B6}" type="pres">
      <dgm:prSet presAssocID="{48A568AA-8CB3-4D2E-B3C0-76AFDE3B934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stem"/>
        </a:ext>
      </dgm:extLst>
    </dgm:pt>
    <dgm:pt modelId="{C155EB72-6D7F-4670-A23F-A92AAA9F3796}" type="pres">
      <dgm:prSet presAssocID="{48A568AA-8CB3-4D2E-B3C0-76AFDE3B9340}" presName="spaceRect" presStyleCnt="0"/>
      <dgm:spPr/>
    </dgm:pt>
    <dgm:pt modelId="{CCD86A24-D0B9-4D38-9A58-F8E99F5B8697}" type="pres">
      <dgm:prSet presAssocID="{48A568AA-8CB3-4D2E-B3C0-76AFDE3B9340}" presName="parTx" presStyleLbl="revTx" presStyleIdx="3" presStyleCnt="7">
        <dgm:presLayoutVars>
          <dgm:chMax val="0"/>
          <dgm:chPref val="0"/>
        </dgm:presLayoutVars>
      </dgm:prSet>
      <dgm:spPr/>
    </dgm:pt>
    <dgm:pt modelId="{B321D477-E8D0-4B39-B71B-CCF00A0DAB9D}" type="pres">
      <dgm:prSet presAssocID="{D8F5E8B0-BAE3-4BF6-84AB-5883F7D27740}" presName="sibTrans" presStyleCnt="0"/>
      <dgm:spPr/>
    </dgm:pt>
    <dgm:pt modelId="{E089438A-2174-4C63-B205-736111A4B8A6}" type="pres">
      <dgm:prSet presAssocID="{F8E00AB5-E02E-48E8-9351-7123F3E6E527}" presName="compNode" presStyleCnt="0"/>
      <dgm:spPr/>
    </dgm:pt>
    <dgm:pt modelId="{240F19E6-C34F-4362-8134-8181BE27D023}" type="pres">
      <dgm:prSet presAssocID="{F8E00AB5-E02E-48E8-9351-7123F3E6E527}" presName="bgRect" presStyleLbl="bgShp" presStyleIdx="4" presStyleCnt="7"/>
      <dgm:spPr/>
    </dgm:pt>
    <dgm:pt modelId="{4954BD72-9378-47C2-8284-F27D07907354}" type="pres">
      <dgm:prSet presAssocID="{F8E00AB5-E02E-48E8-9351-7123F3E6E52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log"/>
        </a:ext>
      </dgm:extLst>
    </dgm:pt>
    <dgm:pt modelId="{78DD36C5-A94E-4600-BF0E-5EEF37F4BE80}" type="pres">
      <dgm:prSet presAssocID="{F8E00AB5-E02E-48E8-9351-7123F3E6E527}" presName="spaceRect" presStyleCnt="0"/>
      <dgm:spPr/>
    </dgm:pt>
    <dgm:pt modelId="{7705EBE2-4C6C-41DC-9887-58010C98FF3F}" type="pres">
      <dgm:prSet presAssocID="{F8E00AB5-E02E-48E8-9351-7123F3E6E527}" presName="parTx" presStyleLbl="revTx" presStyleIdx="4" presStyleCnt="7">
        <dgm:presLayoutVars>
          <dgm:chMax val="0"/>
          <dgm:chPref val="0"/>
        </dgm:presLayoutVars>
      </dgm:prSet>
      <dgm:spPr/>
    </dgm:pt>
    <dgm:pt modelId="{E238F0F6-7DF9-43E4-8044-4C84F4753550}" type="pres">
      <dgm:prSet presAssocID="{1098166B-7E3B-43A6-97C0-0B6DF9EC1BD2}" presName="sibTrans" presStyleCnt="0"/>
      <dgm:spPr/>
    </dgm:pt>
    <dgm:pt modelId="{F2AEAFD9-588A-4535-A964-4414DE0F0C8D}" type="pres">
      <dgm:prSet presAssocID="{1CF12F1D-E086-4E0F-995F-598940B272E4}" presName="compNode" presStyleCnt="0"/>
      <dgm:spPr/>
    </dgm:pt>
    <dgm:pt modelId="{BE5EEA3C-DA0C-4DF9-B469-3CE60B18D34F}" type="pres">
      <dgm:prSet presAssocID="{1CF12F1D-E086-4E0F-995F-598940B272E4}" presName="bgRect" presStyleLbl="bgShp" presStyleIdx="5" presStyleCnt="7"/>
      <dgm:spPr/>
    </dgm:pt>
    <dgm:pt modelId="{7010E0BB-62D9-4A7B-A0C6-E3DEEDE80771}" type="pres">
      <dgm:prSet presAssocID="{1CF12F1D-E086-4E0F-995F-598940B272E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hapes"/>
        </a:ext>
      </dgm:extLst>
    </dgm:pt>
    <dgm:pt modelId="{7D8351A8-6385-4F2B-9813-B621AEBE2236}" type="pres">
      <dgm:prSet presAssocID="{1CF12F1D-E086-4E0F-995F-598940B272E4}" presName="spaceRect" presStyleCnt="0"/>
      <dgm:spPr/>
    </dgm:pt>
    <dgm:pt modelId="{122A6FF0-20F5-4D8A-8479-F0EA73D718F2}" type="pres">
      <dgm:prSet presAssocID="{1CF12F1D-E086-4E0F-995F-598940B272E4}" presName="parTx" presStyleLbl="revTx" presStyleIdx="5" presStyleCnt="7">
        <dgm:presLayoutVars>
          <dgm:chMax val="0"/>
          <dgm:chPref val="0"/>
        </dgm:presLayoutVars>
      </dgm:prSet>
      <dgm:spPr/>
    </dgm:pt>
    <dgm:pt modelId="{CEC80654-0867-44AC-AE4E-183CD03ECBB6}" type="pres">
      <dgm:prSet presAssocID="{8AE02B42-B5D0-41BC-B754-ABB199A2F1F8}" presName="sibTrans" presStyleCnt="0"/>
      <dgm:spPr/>
    </dgm:pt>
    <dgm:pt modelId="{437DE011-9AD3-4018-99AD-CD9642785101}" type="pres">
      <dgm:prSet presAssocID="{0CB06DD0-9E32-4699-B675-B3AFBE2624FD}" presName="compNode" presStyleCnt="0"/>
      <dgm:spPr/>
    </dgm:pt>
    <dgm:pt modelId="{55AF5919-D670-495A-A2D9-6E1A1A9798C4}" type="pres">
      <dgm:prSet presAssocID="{0CB06DD0-9E32-4699-B675-B3AFBE2624FD}" presName="bgRect" presStyleLbl="bgShp" presStyleIdx="6" presStyleCnt="7"/>
      <dgm:spPr/>
    </dgm:pt>
    <dgm:pt modelId="{8AA17C2D-20B4-4F11-8295-CD560BB42D50}" type="pres">
      <dgm:prSet presAssocID="{0CB06DD0-9E32-4699-B675-B3AFBE2624F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eport Add"/>
        </a:ext>
      </dgm:extLst>
    </dgm:pt>
    <dgm:pt modelId="{21E7CF50-0F5B-45FD-8B45-4CEC3679CE62}" type="pres">
      <dgm:prSet presAssocID="{0CB06DD0-9E32-4699-B675-B3AFBE2624FD}" presName="spaceRect" presStyleCnt="0"/>
      <dgm:spPr/>
    </dgm:pt>
    <dgm:pt modelId="{58172D87-EB68-4A9F-9C8A-028E9417F773}" type="pres">
      <dgm:prSet presAssocID="{0CB06DD0-9E32-4699-B675-B3AFBE2624FD}" presName="parTx" presStyleLbl="revTx" presStyleIdx="6" presStyleCnt="7">
        <dgm:presLayoutVars>
          <dgm:chMax val="0"/>
          <dgm:chPref val="0"/>
        </dgm:presLayoutVars>
      </dgm:prSet>
      <dgm:spPr/>
    </dgm:pt>
  </dgm:ptLst>
  <dgm:cxnLst>
    <dgm:cxn modelId="{9551230C-28DB-4449-A4EC-DF516E45EDF2}" type="presOf" srcId="{7EF82326-3092-4277-9490-7C727E47AF5E}" destId="{FC81655C-C922-4CEB-8D87-FB5459A22C06}" srcOrd="0" destOrd="0" presId="urn:microsoft.com/office/officeart/2018/2/layout/IconVerticalSolidList"/>
    <dgm:cxn modelId="{E5914330-CCCB-493E-A6E1-2DBDDAC65537}" type="presOf" srcId="{48A568AA-8CB3-4D2E-B3C0-76AFDE3B9340}" destId="{CCD86A24-D0B9-4D38-9A58-F8E99F5B8697}" srcOrd="0" destOrd="0" presId="urn:microsoft.com/office/officeart/2018/2/layout/IconVerticalSolidList"/>
    <dgm:cxn modelId="{682B7C76-43C7-4A10-BFCC-85831D90F343}" type="presOf" srcId="{1CF12F1D-E086-4E0F-995F-598940B272E4}" destId="{122A6FF0-20F5-4D8A-8479-F0EA73D718F2}" srcOrd="0" destOrd="0" presId="urn:microsoft.com/office/officeart/2018/2/layout/IconVerticalSolidList"/>
    <dgm:cxn modelId="{F2D66592-5932-492A-AC4C-C02198A38172}" type="presOf" srcId="{449F5CCC-91D7-4842-9205-190BCDF4145F}" destId="{CEEFE9B8-B87D-493D-AE61-F6E39666E5FF}" srcOrd="0" destOrd="0" presId="urn:microsoft.com/office/officeart/2018/2/layout/IconVerticalSolidList"/>
    <dgm:cxn modelId="{F4729C9D-9894-4415-A018-CCF8A2F6E27E}" srcId="{A30F695A-D701-4DAC-8E4A-E0F76DCEC32B}" destId="{7EF82326-3092-4277-9490-7C727E47AF5E}" srcOrd="2" destOrd="0" parTransId="{27FA21D2-3D96-48F7-AE15-065AA40EAF5C}" sibTransId="{2ECB3C13-8C40-421C-B4B5-0F3C90F5F93E}"/>
    <dgm:cxn modelId="{EE214AA0-1026-4211-9B72-94DB25078B5D}" type="presOf" srcId="{F8E00AB5-E02E-48E8-9351-7123F3E6E527}" destId="{7705EBE2-4C6C-41DC-9887-58010C98FF3F}" srcOrd="0" destOrd="0" presId="urn:microsoft.com/office/officeart/2018/2/layout/IconVerticalSolidList"/>
    <dgm:cxn modelId="{B21F52AB-9695-463C-8B82-909B8C240813}" srcId="{A30F695A-D701-4DAC-8E4A-E0F76DCEC32B}" destId="{48A568AA-8CB3-4D2E-B3C0-76AFDE3B9340}" srcOrd="3" destOrd="0" parTransId="{6ED34BBE-8F38-4C76-813B-E0F21C2F578B}" sibTransId="{D8F5E8B0-BAE3-4BF6-84AB-5883F7D27740}"/>
    <dgm:cxn modelId="{CFB665BB-DBF4-4AE8-AE42-F08D48E9E507}" type="presOf" srcId="{A30F695A-D701-4DAC-8E4A-E0F76DCEC32B}" destId="{785EDFCA-2366-4F7B-95CE-A19F268D0C07}" srcOrd="0" destOrd="0" presId="urn:microsoft.com/office/officeart/2018/2/layout/IconVerticalSolidList"/>
    <dgm:cxn modelId="{4B94E8C4-86C5-43FA-BCE7-272295F06CF6}" srcId="{A30F695A-D701-4DAC-8E4A-E0F76DCEC32B}" destId="{F8E00AB5-E02E-48E8-9351-7123F3E6E527}" srcOrd="4" destOrd="0" parTransId="{A91C5018-1988-46FA-B65E-DDBE65BB3BF9}" sibTransId="{1098166B-7E3B-43A6-97C0-0B6DF9EC1BD2}"/>
    <dgm:cxn modelId="{F75432D2-5334-41B1-845C-04616D5454C1}" srcId="{A30F695A-D701-4DAC-8E4A-E0F76DCEC32B}" destId="{449F5CCC-91D7-4842-9205-190BCDF4145F}" srcOrd="0" destOrd="0" parTransId="{BA4448E4-A36D-4D77-93B9-0AC0AF2C0A9C}" sibTransId="{4EAD39A2-550B-4F5A-BEE3-D033156AA434}"/>
    <dgm:cxn modelId="{7AD204D8-699E-4F3E-A785-E388DE183F8B}" srcId="{A30F695A-D701-4DAC-8E4A-E0F76DCEC32B}" destId="{1CF12F1D-E086-4E0F-995F-598940B272E4}" srcOrd="5" destOrd="0" parTransId="{B59F6C23-52F2-48F8-A808-B38230820BC8}" sibTransId="{8AE02B42-B5D0-41BC-B754-ABB199A2F1F8}"/>
    <dgm:cxn modelId="{868AF4E0-AD22-4F1F-917C-5ECA41797F02}" type="presOf" srcId="{0CB06DD0-9E32-4699-B675-B3AFBE2624FD}" destId="{58172D87-EB68-4A9F-9C8A-028E9417F773}" srcOrd="0" destOrd="0" presId="urn:microsoft.com/office/officeart/2018/2/layout/IconVerticalSolidList"/>
    <dgm:cxn modelId="{661FA1E9-04C3-4D71-AB47-DB5406897322}" srcId="{A30F695A-D701-4DAC-8E4A-E0F76DCEC32B}" destId="{0CB06DD0-9E32-4699-B675-B3AFBE2624FD}" srcOrd="6" destOrd="0" parTransId="{061D5B95-B163-403C-B0DA-06482C7F4C14}" sibTransId="{485EDD78-05BA-4ADE-80D6-1A0C6D457EF8}"/>
    <dgm:cxn modelId="{F1EA01EA-EAD4-4DBD-9957-4372B4973D53}" type="presOf" srcId="{34C606EA-4CFB-41D6-B503-42E2764844DE}" destId="{AD95E21D-F1A2-4E11-B54B-BA292CACD291}" srcOrd="0" destOrd="0" presId="urn:microsoft.com/office/officeart/2018/2/layout/IconVerticalSolidList"/>
    <dgm:cxn modelId="{BA441CF6-DF65-45A1-A497-2CD929450968}" srcId="{A30F695A-D701-4DAC-8E4A-E0F76DCEC32B}" destId="{34C606EA-4CFB-41D6-B503-42E2764844DE}" srcOrd="1" destOrd="0" parTransId="{1481124B-F8DD-46DE-9355-EC63A0427354}" sibTransId="{F6A0E511-B698-4BE3-93C4-765C285CB1AC}"/>
    <dgm:cxn modelId="{9EAC45F3-50F4-4313-9C72-C57F7A897AE2}" type="presParOf" srcId="{785EDFCA-2366-4F7B-95CE-A19F268D0C07}" destId="{72DF6FCD-CDF2-4815-8E40-AFF8DE6DA786}" srcOrd="0" destOrd="0" presId="urn:microsoft.com/office/officeart/2018/2/layout/IconVerticalSolidList"/>
    <dgm:cxn modelId="{57F6C4C3-A359-4538-8234-0C1CD14FF064}" type="presParOf" srcId="{72DF6FCD-CDF2-4815-8E40-AFF8DE6DA786}" destId="{763B3A5E-C032-4470-81FD-C44EFA792C56}" srcOrd="0" destOrd="0" presId="urn:microsoft.com/office/officeart/2018/2/layout/IconVerticalSolidList"/>
    <dgm:cxn modelId="{44349B9B-AFD4-4BB6-BC41-D6699FAC43F1}" type="presParOf" srcId="{72DF6FCD-CDF2-4815-8E40-AFF8DE6DA786}" destId="{8F9B59AF-5180-4F8D-94D4-891C0CB41541}" srcOrd="1" destOrd="0" presId="urn:microsoft.com/office/officeart/2018/2/layout/IconVerticalSolidList"/>
    <dgm:cxn modelId="{D3142FBE-2EF8-4430-A7EB-6CCA006AF50F}" type="presParOf" srcId="{72DF6FCD-CDF2-4815-8E40-AFF8DE6DA786}" destId="{4B592B18-BCF8-499A-9E7A-8CC1231A81D6}" srcOrd="2" destOrd="0" presId="urn:microsoft.com/office/officeart/2018/2/layout/IconVerticalSolidList"/>
    <dgm:cxn modelId="{502E861D-FF9D-4FAE-B552-B0697088E723}" type="presParOf" srcId="{72DF6FCD-CDF2-4815-8E40-AFF8DE6DA786}" destId="{CEEFE9B8-B87D-493D-AE61-F6E39666E5FF}" srcOrd="3" destOrd="0" presId="urn:microsoft.com/office/officeart/2018/2/layout/IconVerticalSolidList"/>
    <dgm:cxn modelId="{03D02F91-6AF8-4E50-B412-7D6E55C5AA46}" type="presParOf" srcId="{785EDFCA-2366-4F7B-95CE-A19F268D0C07}" destId="{8D66EB19-9E19-4F45-B244-7430D58008D9}" srcOrd="1" destOrd="0" presId="urn:microsoft.com/office/officeart/2018/2/layout/IconVerticalSolidList"/>
    <dgm:cxn modelId="{3E62DDDD-6C52-4216-AB91-272887D649A2}" type="presParOf" srcId="{785EDFCA-2366-4F7B-95CE-A19F268D0C07}" destId="{26AD825A-681B-4C82-AC03-5E6009EC70C6}" srcOrd="2" destOrd="0" presId="urn:microsoft.com/office/officeart/2018/2/layout/IconVerticalSolidList"/>
    <dgm:cxn modelId="{41896EAF-54FA-43D1-A60E-D097CF06A580}" type="presParOf" srcId="{26AD825A-681B-4C82-AC03-5E6009EC70C6}" destId="{42236C77-66B3-494E-BA3B-D51FC3CCE8DC}" srcOrd="0" destOrd="0" presId="urn:microsoft.com/office/officeart/2018/2/layout/IconVerticalSolidList"/>
    <dgm:cxn modelId="{7EBBEE03-FDC4-4445-AFB3-590F4BD2E702}" type="presParOf" srcId="{26AD825A-681B-4C82-AC03-5E6009EC70C6}" destId="{87FB2131-0B20-42DB-9375-BDF05D93677E}" srcOrd="1" destOrd="0" presId="urn:microsoft.com/office/officeart/2018/2/layout/IconVerticalSolidList"/>
    <dgm:cxn modelId="{E655F564-BFFE-4CB8-8711-FDE7719D8419}" type="presParOf" srcId="{26AD825A-681B-4C82-AC03-5E6009EC70C6}" destId="{7C549797-30A5-495C-A2A3-8CB6A84DFC5C}" srcOrd="2" destOrd="0" presId="urn:microsoft.com/office/officeart/2018/2/layout/IconVerticalSolidList"/>
    <dgm:cxn modelId="{2BD064E9-8C3B-4A96-B3F1-406323F0135A}" type="presParOf" srcId="{26AD825A-681B-4C82-AC03-5E6009EC70C6}" destId="{AD95E21D-F1A2-4E11-B54B-BA292CACD291}" srcOrd="3" destOrd="0" presId="urn:microsoft.com/office/officeart/2018/2/layout/IconVerticalSolidList"/>
    <dgm:cxn modelId="{EBF02987-C2DD-4481-B756-1F0380B5608C}" type="presParOf" srcId="{785EDFCA-2366-4F7B-95CE-A19F268D0C07}" destId="{EA7883CF-1696-419C-B66F-321C002ADB3B}" srcOrd="3" destOrd="0" presId="urn:microsoft.com/office/officeart/2018/2/layout/IconVerticalSolidList"/>
    <dgm:cxn modelId="{589C1215-CB84-4E33-93F7-0A9955EE9D00}" type="presParOf" srcId="{785EDFCA-2366-4F7B-95CE-A19F268D0C07}" destId="{83FC2B5C-D211-4CF8-9D86-ABC060789448}" srcOrd="4" destOrd="0" presId="urn:microsoft.com/office/officeart/2018/2/layout/IconVerticalSolidList"/>
    <dgm:cxn modelId="{8720001A-D950-433A-B120-E4028B4E51D7}" type="presParOf" srcId="{83FC2B5C-D211-4CF8-9D86-ABC060789448}" destId="{C2A61CA5-7DE3-4051-A215-606014DFD3C2}" srcOrd="0" destOrd="0" presId="urn:microsoft.com/office/officeart/2018/2/layout/IconVerticalSolidList"/>
    <dgm:cxn modelId="{548ECDF7-FCBA-4BEA-848B-3A34B223BB32}" type="presParOf" srcId="{83FC2B5C-D211-4CF8-9D86-ABC060789448}" destId="{57BD0A8A-3D4C-43E2-8B86-2E80543CC37B}" srcOrd="1" destOrd="0" presId="urn:microsoft.com/office/officeart/2018/2/layout/IconVerticalSolidList"/>
    <dgm:cxn modelId="{687A5580-B09A-44F4-A7BC-DE31B211E7BC}" type="presParOf" srcId="{83FC2B5C-D211-4CF8-9D86-ABC060789448}" destId="{5853EBC5-DF82-42BE-A65D-0A314CC674BE}" srcOrd="2" destOrd="0" presId="urn:microsoft.com/office/officeart/2018/2/layout/IconVerticalSolidList"/>
    <dgm:cxn modelId="{FAE92F21-2652-4D90-9263-77DDF703BC9B}" type="presParOf" srcId="{83FC2B5C-D211-4CF8-9D86-ABC060789448}" destId="{FC81655C-C922-4CEB-8D87-FB5459A22C06}" srcOrd="3" destOrd="0" presId="urn:microsoft.com/office/officeart/2018/2/layout/IconVerticalSolidList"/>
    <dgm:cxn modelId="{D949CA1F-B267-4984-8185-2EA69940ACD3}" type="presParOf" srcId="{785EDFCA-2366-4F7B-95CE-A19F268D0C07}" destId="{DE5AAEC9-9839-4F50-9BEF-3FCA0D58F5A9}" srcOrd="5" destOrd="0" presId="urn:microsoft.com/office/officeart/2018/2/layout/IconVerticalSolidList"/>
    <dgm:cxn modelId="{61F794B9-F688-4B10-9B41-A7CC455C5118}" type="presParOf" srcId="{785EDFCA-2366-4F7B-95CE-A19F268D0C07}" destId="{94D42EE0-94CD-4A28-B915-3BD25856A7FF}" srcOrd="6" destOrd="0" presId="urn:microsoft.com/office/officeart/2018/2/layout/IconVerticalSolidList"/>
    <dgm:cxn modelId="{2B148E5F-501B-41A0-9BAA-7F87CDA6F6B0}" type="presParOf" srcId="{94D42EE0-94CD-4A28-B915-3BD25856A7FF}" destId="{0163C5DD-4E5F-458D-BFB1-6620BFBA3ADF}" srcOrd="0" destOrd="0" presId="urn:microsoft.com/office/officeart/2018/2/layout/IconVerticalSolidList"/>
    <dgm:cxn modelId="{41F13183-9AF5-4E45-8E8C-0C93890CF87D}" type="presParOf" srcId="{94D42EE0-94CD-4A28-B915-3BD25856A7FF}" destId="{B2D85903-7342-4290-8581-FE58406307B6}" srcOrd="1" destOrd="0" presId="urn:microsoft.com/office/officeart/2018/2/layout/IconVerticalSolidList"/>
    <dgm:cxn modelId="{1F59C80A-EA7A-41BD-AC4D-C034C6DB654A}" type="presParOf" srcId="{94D42EE0-94CD-4A28-B915-3BD25856A7FF}" destId="{C155EB72-6D7F-4670-A23F-A92AAA9F3796}" srcOrd="2" destOrd="0" presId="urn:microsoft.com/office/officeart/2018/2/layout/IconVerticalSolidList"/>
    <dgm:cxn modelId="{826BC1D9-F89A-4A10-8543-7C4DD899986C}" type="presParOf" srcId="{94D42EE0-94CD-4A28-B915-3BD25856A7FF}" destId="{CCD86A24-D0B9-4D38-9A58-F8E99F5B8697}" srcOrd="3" destOrd="0" presId="urn:microsoft.com/office/officeart/2018/2/layout/IconVerticalSolidList"/>
    <dgm:cxn modelId="{C798C7C2-AF64-47FE-89C0-12B767FFFED6}" type="presParOf" srcId="{785EDFCA-2366-4F7B-95CE-A19F268D0C07}" destId="{B321D477-E8D0-4B39-B71B-CCF00A0DAB9D}" srcOrd="7" destOrd="0" presId="urn:microsoft.com/office/officeart/2018/2/layout/IconVerticalSolidList"/>
    <dgm:cxn modelId="{D73273F5-383A-4265-8444-869D76BFCA01}" type="presParOf" srcId="{785EDFCA-2366-4F7B-95CE-A19F268D0C07}" destId="{E089438A-2174-4C63-B205-736111A4B8A6}" srcOrd="8" destOrd="0" presId="urn:microsoft.com/office/officeart/2018/2/layout/IconVerticalSolidList"/>
    <dgm:cxn modelId="{B9ADC131-806B-4DB4-9952-236F996FC9D0}" type="presParOf" srcId="{E089438A-2174-4C63-B205-736111A4B8A6}" destId="{240F19E6-C34F-4362-8134-8181BE27D023}" srcOrd="0" destOrd="0" presId="urn:microsoft.com/office/officeart/2018/2/layout/IconVerticalSolidList"/>
    <dgm:cxn modelId="{E71071AD-DBEB-4B4C-B198-17E87C7B20EE}" type="presParOf" srcId="{E089438A-2174-4C63-B205-736111A4B8A6}" destId="{4954BD72-9378-47C2-8284-F27D07907354}" srcOrd="1" destOrd="0" presId="urn:microsoft.com/office/officeart/2018/2/layout/IconVerticalSolidList"/>
    <dgm:cxn modelId="{230A125B-D118-4F01-A6F3-78CBDE22C8AC}" type="presParOf" srcId="{E089438A-2174-4C63-B205-736111A4B8A6}" destId="{78DD36C5-A94E-4600-BF0E-5EEF37F4BE80}" srcOrd="2" destOrd="0" presId="urn:microsoft.com/office/officeart/2018/2/layout/IconVerticalSolidList"/>
    <dgm:cxn modelId="{19A03660-DA83-47CC-8C78-C908AFD36FE0}" type="presParOf" srcId="{E089438A-2174-4C63-B205-736111A4B8A6}" destId="{7705EBE2-4C6C-41DC-9887-58010C98FF3F}" srcOrd="3" destOrd="0" presId="urn:microsoft.com/office/officeart/2018/2/layout/IconVerticalSolidList"/>
    <dgm:cxn modelId="{94156492-1DAC-46A9-A212-E8DCD795506D}" type="presParOf" srcId="{785EDFCA-2366-4F7B-95CE-A19F268D0C07}" destId="{E238F0F6-7DF9-43E4-8044-4C84F4753550}" srcOrd="9" destOrd="0" presId="urn:microsoft.com/office/officeart/2018/2/layout/IconVerticalSolidList"/>
    <dgm:cxn modelId="{7094A3E3-4D86-4DC0-A5B9-CB1B0B721C71}" type="presParOf" srcId="{785EDFCA-2366-4F7B-95CE-A19F268D0C07}" destId="{F2AEAFD9-588A-4535-A964-4414DE0F0C8D}" srcOrd="10" destOrd="0" presId="urn:microsoft.com/office/officeart/2018/2/layout/IconVerticalSolidList"/>
    <dgm:cxn modelId="{C747A81A-77E6-4124-98D8-22387A5F6E89}" type="presParOf" srcId="{F2AEAFD9-588A-4535-A964-4414DE0F0C8D}" destId="{BE5EEA3C-DA0C-4DF9-B469-3CE60B18D34F}" srcOrd="0" destOrd="0" presId="urn:microsoft.com/office/officeart/2018/2/layout/IconVerticalSolidList"/>
    <dgm:cxn modelId="{07B89F66-5D7E-471F-932F-81B03B2D14F8}" type="presParOf" srcId="{F2AEAFD9-588A-4535-A964-4414DE0F0C8D}" destId="{7010E0BB-62D9-4A7B-A0C6-E3DEEDE80771}" srcOrd="1" destOrd="0" presId="urn:microsoft.com/office/officeart/2018/2/layout/IconVerticalSolidList"/>
    <dgm:cxn modelId="{DAFE65B5-B9FB-4F71-9B96-9E57BB53DC20}" type="presParOf" srcId="{F2AEAFD9-588A-4535-A964-4414DE0F0C8D}" destId="{7D8351A8-6385-4F2B-9813-B621AEBE2236}" srcOrd="2" destOrd="0" presId="urn:microsoft.com/office/officeart/2018/2/layout/IconVerticalSolidList"/>
    <dgm:cxn modelId="{A6F38F17-3EA1-4B6B-87DA-BA34378289D9}" type="presParOf" srcId="{F2AEAFD9-588A-4535-A964-4414DE0F0C8D}" destId="{122A6FF0-20F5-4D8A-8479-F0EA73D718F2}" srcOrd="3" destOrd="0" presId="urn:microsoft.com/office/officeart/2018/2/layout/IconVerticalSolidList"/>
    <dgm:cxn modelId="{30D288C4-D626-47A6-9FB0-E033156458E0}" type="presParOf" srcId="{785EDFCA-2366-4F7B-95CE-A19F268D0C07}" destId="{CEC80654-0867-44AC-AE4E-183CD03ECBB6}" srcOrd="11" destOrd="0" presId="urn:microsoft.com/office/officeart/2018/2/layout/IconVerticalSolidList"/>
    <dgm:cxn modelId="{50AF5764-846B-4E4A-A8C5-718B112DC43A}" type="presParOf" srcId="{785EDFCA-2366-4F7B-95CE-A19F268D0C07}" destId="{437DE011-9AD3-4018-99AD-CD9642785101}" srcOrd="12" destOrd="0" presId="urn:microsoft.com/office/officeart/2018/2/layout/IconVerticalSolidList"/>
    <dgm:cxn modelId="{3AB28DD3-8952-4370-A71A-DF06A644EA99}" type="presParOf" srcId="{437DE011-9AD3-4018-99AD-CD9642785101}" destId="{55AF5919-D670-495A-A2D9-6E1A1A9798C4}" srcOrd="0" destOrd="0" presId="urn:microsoft.com/office/officeart/2018/2/layout/IconVerticalSolidList"/>
    <dgm:cxn modelId="{3AB3EBE0-0148-4E8D-AEDC-EE9D78EEC809}" type="presParOf" srcId="{437DE011-9AD3-4018-99AD-CD9642785101}" destId="{8AA17C2D-20B4-4F11-8295-CD560BB42D50}" srcOrd="1" destOrd="0" presId="urn:microsoft.com/office/officeart/2018/2/layout/IconVerticalSolidList"/>
    <dgm:cxn modelId="{5CE05466-9B9F-48D6-B2D0-4CBC60F8C830}" type="presParOf" srcId="{437DE011-9AD3-4018-99AD-CD9642785101}" destId="{21E7CF50-0F5B-45FD-8B45-4CEC3679CE62}" srcOrd="2" destOrd="0" presId="urn:microsoft.com/office/officeart/2018/2/layout/IconVerticalSolidList"/>
    <dgm:cxn modelId="{7436BFA0-9467-43D7-9966-929FD493A0B3}" type="presParOf" srcId="{437DE011-9AD3-4018-99AD-CD9642785101}" destId="{58172D87-EB68-4A9F-9C8A-028E9417F7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CDF843-F31E-494B-8780-44AD99BCDE0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EEBC685-1E97-4428-9FE4-E8B6023B962A}">
      <dgm:prSet/>
      <dgm:spPr/>
      <dgm:t>
        <a:bodyPr/>
        <a:lstStyle/>
        <a:p>
          <a:pPr>
            <a:lnSpc>
              <a:spcPct val="100000"/>
            </a:lnSpc>
          </a:pPr>
          <a:r>
            <a:rPr lang="en-US" dirty="0"/>
            <a:t>Identify customer preferences and intrinsic characteristics of King County real estate </a:t>
          </a:r>
        </a:p>
      </dgm:t>
    </dgm:pt>
    <dgm:pt modelId="{003AD740-AD23-44D5-86F9-781AF44325D0}" type="parTrans" cxnId="{79F86F37-5899-422F-8E8D-34C283937EA4}">
      <dgm:prSet/>
      <dgm:spPr/>
      <dgm:t>
        <a:bodyPr/>
        <a:lstStyle/>
        <a:p>
          <a:endParaRPr lang="en-US"/>
        </a:p>
      </dgm:t>
    </dgm:pt>
    <dgm:pt modelId="{92B2E322-A4B2-432B-B7C6-F03509282E10}" type="sibTrans" cxnId="{79F86F37-5899-422F-8E8D-34C283937EA4}">
      <dgm:prSet/>
      <dgm:spPr/>
      <dgm:t>
        <a:bodyPr/>
        <a:lstStyle/>
        <a:p>
          <a:pPr>
            <a:lnSpc>
              <a:spcPct val="100000"/>
            </a:lnSpc>
          </a:pPr>
          <a:endParaRPr lang="en-US"/>
        </a:p>
      </dgm:t>
    </dgm:pt>
    <dgm:pt modelId="{05DCE9E9-B8BE-4D79-8D88-36BC0DD28F59}">
      <dgm:prSet/>
      <dgm:spPr/>
      <dgm:t>
        <a:bodyPr/>
        <a:lstStyle/>
        <a:p>
          <a:pPr>
            <a:lnSpc>
              <a:spcPct val="100000"/>
            </a:lnSpc>
          </a:pPr>
          <a:r>
            <a:rPr lang="en-US" dirty="0"/>
            <a:t>Uncover the main features driving the pricing of houses in King County</a:t>
          </a:r>
        </a:p>
      </dgm:t>
    </dgm:pt>
    <dgm:pt modelId="{A8B32268-6F8C-4D8B-9FBE-7C9CA1D7FB32}" type="parTrans" cxnId="{01F03FC4-8814-4470-B609-D2CAAC28CC12}">
      <dgm:prSet/>
      <dgm:spPr/>
      <dgm:t>
        <a:bodyPr/>
        <a:lstStyle/>
        <a:p>
          <a:endParaRPr lang="en-US"/>
        </a:p>
      </dgm:t>
    </dgm:pt>
    <dgm:pt modelId="{5B2BDDD7-7BB5-4132-9253-A996B16BB810}" type="sibTrans" cxnId="{01F03FC4-8814-4470-B609-D2CAAC28CC12}">
      <dgm:prSet/>
      <dgm:spPr/>
      <dgm:t>
        <a:bodyPr/>
        <a:lstStyle/>
        <a:p>
          <a:endParaRPr lang="en-US"/>
        </a:p>
      </dgm:t>
    </dgm:pt>
    <dgm:pt modelId="{E021B475-F590-4539-9DC6-9C2EDA7A7BF8}" type="pres">
      <dgm:prSet presAssocID="{E2CDF843-F31E-494B-8780-44AD99BCDE0E}" presName="root" presStyleCnt="0">
        <dgm:presLayoutVars>
          <dgm:dir/>
          <dgm:resizeHandles val="exact"/>
        </dgm:presLayoutVars>
      </dgm:prSet>
      <dgm:spPr/>
    </dgm:pt>
    <dgm:pt modelId="{9E5DA2ED-130F-4412-A300-B767BB70138E}" type="pres">
      <dgm:prSet presAssocID="{E2CDF843-F31E-494B-8780-44AD99BCDE0E}" presName="container" presStyleCnt="0">
        <dgm:presLayoutVars>
          <dgm:dir/>
          <dgm:resizeHandles val="exact"/>
        </dgm:presLayoutVars>
      </dgm:prSet>
      <dgm:spPr/>
    </dgm:pt>
    <dgm:pt modelId="{660133EB-A040-451A-9616-6B5621AD0482}" type="pres">
      <dgm:prSet presAssocID="{BEEBC685-1E97-4428-9FE4-E8B6023B962A}" presName="compNode" presStyleCnt="0"/>
      <dgm:spPr/>
    </dgm:pt>
    <dgm:pt modelId="{4CEEF9F3-54E7-4CE7-9470-6508E9C4AB79}" type="pres">
      <dgm:prSet presAssocID="{BEEBC685-1E97-4428-9FE4-E8B6023B962A}" presName="iconBgRect" presStyleLbl="bgShp" presStyleIdx="0" presStyleCnt="2"/>
      <dgm:spPr/>
    </dgm:pt>
    <dgm:pt modelId="{7FD05DC5-5C6D-4037-9D1D-2D267E898B57}" type="pres">
      <dgm:prSet presAssocID="{BEEBC685-1E97-4428-9FE4-E8B6023B96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17136E73-BCBF-4681-8857-CDF8E552BA03}" type="pres">
      <dgm:prSet presAssocID="{BEEBC685-1E97-4428-9FE4-E8B6023B962A}" presName="spaceRect" presStyleCnt="0"/>
      <dgm:spPr/>
    </dgm:pt>
    <dgm:pt modelId="{2232AFAD-7309-4100-87FA-E4771BF50FAF}" type="pres">
      <dgm:prSet presAssocID="{BEEBC685-1E97-4428-9FE4-E8B6023B962A}" presName="textRect" presStyleLbl="revTx" presStyleIdx="0" presStyleCnt="2" custScaleX="111766">
        <dgm:presLayoutVars>
          <dgm:chMax val="1"/>
          <dgm:chPref val="1"/>
        </dgm:presLayoutVars>
      </dgm:prSet>
      <dgm:spPr/>
    </dgm:pt>
    <dgm:pt modelId="{1C48F4C9-AFB5-44B0-838A-4B0C3FD911DA}" type="pres">
      <dgm:prSet presAssocID="{92B2E322-A4B2-432B-B7C6-F03509282E10}" presName="sibTrans" presStyleLbl="sibTrans2D1" presStyleIdx="0" presStyleCnt="0"/>
      <dgm:spPr/>
    </dgm:pt>
    <dgm:pt modelId="{EE489095-F7D0-40E7-920F-B0EC02DA317E}" type="pres">
      <dgm:prSet presAssocID="{05DCE9E9-B8BE-4D79-8D88-36BC0DD28F59}" presName="compNode" presStyleCnt="0"/>
      <dgm:spPr/>
    </dgm:pt>
    <dgm:pt modelId="{028FDA92-3A88-4FD4-8A86-E1EA80772289}" type="pres">
      <dgm:prSet presAssocID="{05DCE9E9-B8BE-4D79-8D88-36BC0DD28F59}" presName="iconBgRect" presStyleLbl="bgShp" presStyleIdx="1" presStyleCnt="2"/>
      <dgm:spPr/>
    </dgm:pt>
    <dgm:pt modelId="{73CC456A-C103-4A83-A5DD-7F2307DB2E04}" type="pres">
      <dgm:prSet presAssocID="{05DCE9E9-B8BE-4D79-8D88-36BC0DD28F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A5EE3634-9A3F-4D84-9C49-E997102D601F}" type="pres">
      <dgm:prSet presAssocID="{05DCE9E9-B8BE-4D79-8D88-36BC0DD28F59}" presName="spaceRect" presStyleCnt="0"/>
      <dgm:spPr/>
    </dgm:pt>
    <dgm:pt modelId="{2A6C5A0C-F4CA-494D-9B16-122929F3C6F9}" type="pres">
      <dgm:prSet presAssocID="{05DCE9E9-B8BE-4D79-8D88-36BC0DD28F59}" presName="textRect" presStyleLbl="revTx" presStyleIdx="1" presStyleCnt="2">
        <dgm:presLayoutVars>
          <dgm:chMax val="1"/>
          <dgm:chPref val="1"/>
        </dgm:presLayoutVars>
      </dgm:prSet>
      <dgm:spPr/>
    </dgm:pt>
  </dgm:ptLst>
  <dgm:cxnLst>
    <dgm:cxn modelId="{8DD66317-665F-47BB-9045-AA93E682ED26}" type="presOf" srcId="{E2CDF843-F31E-494B-8780-44AD99BCDE0E}" destId="{E021B475-F590-4539-9DC6-9C2EDA7A7BF8}" srcOrd="0" destOrd="0" presId="urn:microsoft.com/office/officeart/2018/2/layout/IconCircleList"/>
    <dgm:cxn modelId="{79F86F37-5899-422F-8E8D-34C283937EA4}" srcId="{E2CDF843-F31E-494B-8780-44AD99BCDE0E}" destId="{BEEBC685-1E97-4428-9FE4-E8B6023B962A}" srcOrd="0" destOrd="0" parTransId="{003AD740-AD23-44D5-86F9-781AF44325D0}" sibTransId="{92B2E322-A4B2-432B-B7C6-F03509282E10}"/>
    <dgm:cxn modelId="{52411744-8138-41CA-9EDB-2359A9D40058}" type="presOf" srcId="{BEEBC685-1E97-4428-9FE4-E8B6023B962A}" destId="{2232AFAD-7309-4100-87FA-E4771BF50FAF}" srcOrd="0" destOrd="0" presId="urn:microsoft.com/office/officeart/2018/2/layout/IconCircleList"/>
    <dgm:cxn modelId="{06A6F352-FFF1-4DCC-9DCE-1B5AC14C73B7}" type="presOf" srcId="{92B2E322-A4B2-432B-B7C6-F03509282E10}" destId="{1C48F4C9-AFB5-44B0-838A-4B0C3FD911DA}" srcOrd="0" destOrd="0" presId="urn:microsoft.com/office/officeart/2018/2/layout/IconCircleList"/>
    <dgm:cxn modelId="{01F03FC4-8814-4470-B609-D2CAAC28CC12}" srcId="{E2CDF843-F31E-494B-8780-44AD99BCDE0E}" destId="{05DCE9E9-B8BE-4D79-8D88-36BC0DD28F59}" srcOrd="1" destOrd="0" parTransId="{A8B32268-6F8C-4D8B-9FBE-7C9CA1D7FB32}" sibTransId="{5B2BDDD7-7BB5-4132-9253-A996B16BB810}"/>
    <dgm:cxn modelId="{32AF60E4-AD8F-4725-96CB-902CAEC605E8}" type="presOf" srcId="{05DCE9E9-B8BE-4D79-8D88-36BC0DD28F59}" destId="{2A6C5A0C-F4CA-494D-9B16-122929F3C6F9}" srcOrd="0" destOrd="0" presId="urn:microsoft.com/office/officeart/2018/2/layout/IconCircleList"/>
    <dgm:cxn modelId="{C74A5914-29A6-47F2-969B-CA476A392D5C}" type="presParOf" srcId="{E021B475-F590-4539-9DC6-9C2EDA7A7BF8}" destId="{9E5DA2ED-130F-4412-A300-B767BB70138E}" srcOrd="0" destOrd="0" presId="urn:microsoft.com/office/officeart/2018/2/layout/IconCircleList"/>
    <dgm:cxn modelId="{E18F1535-C81F-42E8-888C-D8DD2EB81CA1}" type="presParOf" srcId="{9E5DA2ED-130F-4412-A300-B767BB70138E}" destId="{660133EB-A040-451A-9616-6B5621AD0482}" srcOrd="0" destOrd="0" presId="urn:microsoft.com/office/officeart/2018/2/layout/IconCircleList"/>
    <dgm:cxn modelId="{717CFF98-854B-4636-8D21-6AB63DDF6735}" type="presParOf" srcId="{660133EB-A040-451A-9616-6B5621AD0482}" destId="{4CEEF9F3-54E7-4CE7-9470-6508E9C4AB79}" srcOrd="0" destOrd="0" presId="urn:microsoft.com/office/officeart/2018/2/layout/IconCircleList"/>
    <dgm:cxn modelId="{71A2B7BF-6328-441C-B5EF-757F04CE8F69}" type="presParOf" srcId="{660133EB-A040-451A-9616-6B5621AD0482}" destId="{7FD05DC5-5C6D-4037-9D1D-2D267E898B57}" srcOrd="1" destOrd="0" presId="urn:microsoft.com/office/officeart/2018/2/layout/IconCircleList"/>
    <dgm:cxn modelId="{74ACD643-715D-4C74-B3A2-757022ABFF36}" type="presParOf" srcId="{660133EB-A040-451A-9616-6B5621AD0482}" destId="{17136E73-BCBF-4681-8857-CDF8E552BA03}" srcOrd="2" destOrd="0" presId="urn:microsoft.com/office/officeart/2018/2/layout/IconCircleList"/>
    <dgm:cxn modelId="{79A842D0-84C2-4578-8988-47DE25DDF76C}" type="presParOf" srcId="{660133EB-A040-451A-9616-6B5621AD0482}" destId="{2232AFAD-7309-4100-87FA-E4771BF50FAF}" srcOrd="3" destOrd="0" presId="urn:microsoft.com/office/officeart/2018/2/layout/IconCircleList"/>
    <dgm:cxn modelId="{74055E58-DB3E-424F-AE9F-D4E680420937}" type="presParOf" srcId="{9E5DA2ED-130F-4412-A300-B767BB70138E}" destId="{1C48F4C9-AFB5-44B0-838A-4B0C3FD911DA}" srcOrd="1" destOrd="0" presId="urn:microsoft.com/office/officeart/2018/2/layout/IconCircleList"/>
    <dgm:cxn modelId="{B63424E6-B516-4D81-86E4-525B8D17F4D4}" type="presParOf" srcId="{9E5DA2ED-130F-4412-A300-B767BB70138E}" destId="{EE489095-F7D0-40E7-920F-B0EC02DA317E}" srcOrd="2" destOrd="0" presId="urn:microsoft.com/office/officeart/2018/2/layout/IconCircleList"/>
    <dgm:cxn modelId="{2EC2F689-5B0B-4572-8945-5C2BB59B08C6}" type="presParOf" srcId="{EE489095-F7D0-40E7-920F-B0EC02DA317E}" destId="{028FDA92-3A88-4FD4-8A86-E1EA80772289}" srcOrd="0" destOrd="0" presId="urn:microsoft.com/office/officeart/2018/2/layout/IconCircleList"/>
    <dgm:cxn modelId="{03F96AAE-1F0F-4FC1-8166-27C3086688B4}" type="presParOf" srcId="{EE489095-F7D0-40E7-920F-B0EC02DA317E}" destId="{73CC456A-C103-4A83-A5DD-7F2307DB2E04}" srcOrd="1" destOrd="0" presId="urn:microsoft.com/office/officeart/2018/2/layout/IconCircleList"/>
    <dgm:cxn modelId="{9B04CA95-2922-4558-BEB0-3CBDC41F9677}" type="presParOf" srcId="{EE489095-F7D0-40E7-920F-B0EC02DA317E}" destId="{A5EE3634-9A3F-4D84-9C49-E997102D601F}" srcOrd="2" destOrd="0" presId="urn:microsoft.com/office/officeart/2018/2/layout/IconCircleList"/>
    <dgm:cxn modelId="{98EBB5FE-484C-4E97-8920-9D76419AA6F3}" type="presParOf" srcId="{EE489095-F7D0-40E7-920F-B0EC02DA317E}" destId="{2A6C5A0C-F4CA-494D-9B16-122929F3C6F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04C09-8F54-4AEE-912F-0B506B9CF9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765664-E123-484C-8961-2EF5CB19BADE}">
      <dgm:prSet/>
      <dgm:spPr/>
      <dgm:t>
        <a:bodyPr/>
        <a:lstStyle/>
        <a:p>
          <a:pPr>
            <a:lnSpc>
              <a:spcPct val="100000"/>
            </a:lnSpc>
          </a:pPr>
          <a:r>
            <a:rPr lang="en-US"/>
            <a:t>Price is labelled “0”for Low price value houses (&lt;$750,000) and “1” for High price value houses (&gt;=$750,000).</a:t>
          </a:r>
        </a:p>
      </dgm:t>
    </dgm:pt>
    <dgm:pt modelId="{E5C5A7C8-89A5-442A-A954-8C1DA848446D}" type="parTrans" cxnId="{CF4BD08C-AAFD-4E20-8FB8-7DD4DD6E73D4}">
      <dgm:prSet/>
      <dgm:spPr/>
      <dgm:t>
        <a:bodyPr/>
        <a:lstStyle/>
        <a:p>
          <a:endParaRPr lang="en-US"/>
        </a:p>
      </dgm:t>
    </dgm:pt>
    <dgm:pt modelId="{E83EC6D6-0E10-42D6-B706-AD85F9DBB77F}" type="sibTrans" cxnId="{CF4BD08C-AAFD-4E20-8FB8-7DD4DD6E73D4}">
      <dgm:prSet/>
      <dgm:spPr/>
      <dgm:t>
        <a:bodyPr/>
        <a:lstStyle/>
        <a:p>
          <a:endParaRPr lang="en-US"/>
        </a:p>
      </dgm:t>
    </dgm:pt>
    <dgm:pt modelId="{D0FBD8D1-623C-46D4-8D35-DC778B928BA4}">
      <dgm:prSet/>
      <dgm:spPr/>
      <dgm:t>
        <a:bodyPr/>
        <a:lstStyle/>
        <a:p>
          <a:pPr>
            <a:lnSpc>
              <a:spcPct val="100000"/>
            </a:lnSpc>
          </a:pPr>
          <a:r>
            <a:rPr lang="en-US"/>
            <a:t>The significant attributes obtained using Logit Regression Model are “Waterfront”(4.10) and “Sqft living”(0.9173).</a:t>
          </a:r>
        </a:p>
      </dgm:t>
    </dgm:pt>
    <dgm:pt modelId="{77846D52-9467-4121-B8F5-3341508910B8}" type="parTrans" cxnId="{8F32A0C8-A862-43B6-A55E-595E842AE413}">
      <dgm:prSet/>
      <dgm:spPr/>
      <dgm:t>
        <a:bodyPr/>
        <a:lstStyle/>
        <a:p>
          <a:endParaRPr lang="en-US"/>
        </a:p>
      </dgm:t>
    </dgm:pt>
    <dgm:pt modelId="{9D530E15-D27F-4EF0-A44F-708852D71BBA}" type="sibTrans" cxnId="{8F32A0C8-A862-43B6-A55E-595E842AE413}">
      <dgm:prSet/>
      <dgm:spPr/>
      <dgm:t>
        <a:bodyPr/>
        <a:lstStyle/>
        <a:p>
          <a:endParaRPr lang="en-US"/>
        </a:p>
      </dgm:t>
    </dgm:pt>
    <dgm:pt modelId="{CE7DDCB5-2907-4B59-AAD0-20BA9D78A15C}">
      <dgm:prSet/>
      <dgm:spPr/>
      <dgm:t>
        <a:bodyPr/>
        <a:lstStyle/>
        <a:p>
          <a:pPr>
            <a:lnSpc>
              <a:spcPct val="100000"/>
            </a:lnSpc>
          </a:pPr>
          <a:r>
            <a:rPr lang="en-US" dirty="0"/>
            <a:t>Model is 89.7% accurate with 78.4% precision, 52.7% recall and MSE of 0.103.</a:t>
          </a:r>
        </a:p>
      </dgm:t>
    </dgm:pt>
    <dgm:pt modelId="{3CEA9019-5FA6-48A2-B34E-6FD1D4184F4E}" type="parTrans" cxnId="{C863B157-F4EB-4659-BAC6-53FB10E5255D}">
      <dgm:prSet/>
      <dgm:spPr/>
      <dgm:t>
        <a:bodyPr/>
        <a:lstStyle/>
        <a:p>
          <a:endParaRPr lang="en-US"/>
        </a:p>
      </dgm:t>
    </dgm:pt>
    <dgm:pt modelId="{A4C11B74-CFEC-4D6E-B8B6-74283F19DFF5}" type="sibTrans" cxnId="{C863B157-F4EB-4659-BAC6-53FB10E5255D}">
      <dgm:prSet/>
      <dgm:spPr/>
      <dgm:t>
        <a:bodyPr/>
        <a:lstStyle/>
        <a:p>
          <a:endParaRPr lang="en-US"/>
        </a:p>
      </dgm:t>
    </dgm:pt>
    <dgm:pt modelId="{DC5AEC90-88C0-4212-80D9-2F45E0179507}" type="pres">
      <dgm:prSet presAssocID="{4A204C09-8F54-4AEE-912F-0B506B9CF901}" presName="root" presStyleCnt="0">
        <dgm:presLayoutVars>
          <dgm:dir/>
          <dgm:resizeHandles val="exact"/>
        </dgm:presLayoutVars>
      </dgm:prSet>
      <dgm:spPr/>
    </dgm:pt>
    <dgm:pt modelId="{2D984796-B9C5-4172-B1CA-6B51B2AF0466}" type="pres">
      <dgm:prSet presAssocID="{04765664-E123-484C-8961-2EF5CB19BADE}" presName="compNode" presStyleCnt="0"/>
      <dgm:spPr/>
    </dgm:pt>
    <dgm:pt modelId="{7922BAE6-D70B-48DB-A763-93D8D63D7476}" type="pres">
      <dgm:prSet presAssocID="{04765664-E123-484C-8961-2EF5CB19BADE}" presName="bgRect" presStyleLbl="bgShp" presStyleIdx="0" presStyleCnt="3"/>
      <dgm:spPr/>
    </dgm:pt>
    <dgm:pt modelId="{C7765B24-D694-4C56-83B7-F36C9DFCBD41}" type="pres">
      <dgm:prSet presAssocID="{04765664-E123-484C-8961-2EF5CB19BA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9C3F4A80-6A82-45CE-9DD9-732EBDBACBFC}" type="pres">
      <dgm:prSet presAssocID="{04765664-E123-484C-8961-2EF5CB19BADE}" presName="spaceRect" presStyleCnt="0"/>
      <dgm:spPr/>
    </dgm:pt>
    <dgm:pt modelId="{0BD763A3-5A8D-4FA1-8A17-2B7F474055E5}" type="pres">
      <dgm:prSet presAssocID="{04765664-E123-484C-8961-2EF5CB19BADE}" presName="parTx" presStyleLbl="revTx" presStyleIdx="0" presStyleCnt="3">
        <dgm:presLayoutVars>
          <dgm:chMax val="0"/>
          <dgm:chPref val="0"/>
        </dgm:presLayoutVars>
      </dgm:prSet>
      <dgm:spPr/>
    </dgm:pt>
    <dgm:pt modelId="{F62487A4-B11A-4A49-8ABC-82F3ADB97876}" type="pres">
      <dgm:prSet presAssocID="{E83EC6D6-0E10-42D6-B706-AD85F9DBB77F}" presName="sibTrans" presStyleCnt="0"/>
      <dgm:spPr/>
    </dgm:pt>
    <dgm:pt modelId="{133E17E7-E4E1-4608-A6A9-F31041543E77}" type="pres">
      <dgm:prSet presAssocID="{D0FBD8D1-623C-46D4-8D35-DC778B928BA4}" presName="compNode" presStyleCnt="0"/>
      <dgm:spPr/>
    </dgm:pt>
    <dgm:pt modelId="{5B80FEE4-044E-4C37-A51B-EF457CA3EE08}" type="pres">
      <dgm:prSet presAssocID="{D0FBD8D1-623C-46D4-8D35-DC778B928BA4}" presName="bgRect" presStyleLbl="bgShp" presStyleIdx="1" presStyleCnt="3"/>
      <dgm:spPr/>
    </dgm:pt>
    <dgm:pt modelId="{88858D8E-E229-464A-B92D-DEE4E7905FB0}" type="pres">
      <dgm:prSet presAssocID="{D0FBD8D1-623C-46D4-8D35-DC778B928B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k scene"/>
        </a:ext>
      </dgm:extLst>
    </dgm:pt>
    <dgm:pt modelId="{0FD65957-4D57-4F86-91EC-EB71658816C5}" type="pres">
      <dgm:prSet presAssocID="{D0FBD8D1-623C-46D4-8D35-DC778B928BA4}" presName="spaceRect" presStyleCnt="0"/>
      <dgm:spPr/>
    </dgm:pt>
    <dgm:pt modelId="{09B5210A-8332-4ACE-A81D-AC3BD1944917}" type="pres">
      <dgm:prSet presAssocID="{D0FBD8D1-623C-46D4-8D35-DC778B928BA4}" presName="parTx" presStyleLbl="revTx" presStyleIdx="1" presStyleCnt="3">
        <dgm:presLayoutVars>
          <dgm:chMax val="0"/>
          <dgm:chPref val="0"/>
        </dgm:presLayoutVars>
      </dgm:prSet>
      <dgm:spPr/>
    </dgm:pt>
    <dgm:pt modelId="{096C81A6-3D7D-4D95-BBCD-B0D311DF1A16}" type="pres">
      <dgm:prSet presAssocID="{9D530E15-D27F-4EF0-A44F-708852D71BBA}" presName="sibTrans" presStyleCnt="0"/>
      <dgm:spPr/>
    </dgm:pt>
    <dgm:pt modelId="{EAD2AE56-20AC-458D-A474-77A65221D45C}" type="pres">
      <dgm:prSet presAssocID="{CE7DDCB5-2907-4B59-AAD0-20BA9D78A15C}" presName="compNode" presStyleCnt="0"/>
      <dgm:spPr/>
    </dgm:pt>
    <dgm:pt modelId="{B5A46FD8-5368-467D-9D6D-28630E1C149C}" type="pres">
      <dgm:prSet presAssocID="{CE7DDCB5-2907-4B59-AAD0-20BA9D78A15C}" presName="bgRect" presStyleLbl="bgShp" presStyleIdx="2" presStyleCnt="3"/>
      <dgm:spPr/>
    </dgm:pt>
    <dgm:pt modelId="{96232328-0139-4691-8D88-4A4FB521658E}" type="pres">
      <dgm:prSet presAssocID="{CE7DDCB5-2907-4B59-AAD0-20BA9D78A1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A10357B-50D2-4B7C-B3AF-5EA7763FC03C}" type="pres">
      <dgm:prSet presAssocID="{CE7DDCB5-2907-4B59-AAD0-20BA9D78A15C}" presName="spaceRect" presStyleCnt="0"/>
      <dgm:spPr/>
    </dgm:pt>
    <dgm:pt modelId="{E5DE49F8-0CE7-4BD3-BE83-FFDE51DF8BD0}" type="pres">
      <dgm:prSet presAssocID="{CE7DDCB5-2907-4B59-AAD0-20BA9D78A15C}" presName="parTx" presStyleLbl="revTx" presStyleIdx="2" presStyleCnt="3">
        <dgm:presLayoutVars>
          <dgm:chMax val="0"/>
          <dgm:chPref val="0"/>
        </dgm:presLayoutVars>
      </dgm:prSet>
      <dgm:spPr/>
    </dgm:pt>
  </dgm:ptLst>
  <dgm:cxnLst>
    <dgm:cxn modelId="{B6B48436-EA92-49A2-9BAD-EC38B802E0F6}" type="presOf" srcId="{04765664-E123-484C-8961-2EF5CB19BADE}" destId="{0BD763A3-5A8D-4FA1-8A17-2B7F474055E5}" srcOrd="0" destOrd="0" presId="urn:microsoft.com/office/officeart/2018/2/layout/IconVerticalSolidList"/>
    <dgm:cxn modelId="{C863B157-F4EB-4659-BAC6-53FB10E5255D}" srcId="{4A204C09-8F54-4AEE-912F-0B506B9CF901}" destId="{CE7DDCB5-2907-4B59-AAD0-20BA9D78A15C}" srcOrd="2" destOrd="0" parTransId="{3CEA9019-5FA6-48A2-B34E-6FD1D4184F4E}" sibTransId="{A4C11B74-CFEC-4D6E-B8B6-74283F19DFF5}"/>
    <dgm:cxn modelId="{CF4BD08C-AAFD-4E20-8FB8-7DD4DD6E73D4}" srcId="{4A204C09-8F54-4AEE-912F-0B506B9CF901}" destId="{04765664-E123-484C-8961-2EF5CB19BADE}" srcOrd="0" destOrd="0" parTransId="{E5C5A7C8-89A5-442A-A954-8C1DA848446D}" sibTransId="{E83EC6D6-0E10-42D6-B706-AD85F9DBB77F}"/>
    <dgm:cxn modelId="{FD14DE91-1CC6-442A-9AAA-8B321D88F56B}" type="presOf" srcId="{CE7DDCB5-2907-4B59-AAD0-20BA9D78A15C}" destId="{E5DE49F8-0CE7-4BD3-BE83-FFDE51DF8BD0}" srcOrd="0" destOrd="0" presId="urn:microsoft.com/office/officeart/2018/2/layout/IconVerticalSolidList"/>
    <dgm:cxn modelId="{8F32A0C8-A862-43B6-A55E-595E842AE413}" srcId="{4A204C09-8F54-4AEE-912F-0B506B9CF901}" destId="{D0FBD8D1-623C-46D4-8D35-DC778B928BA4}" srcOrd="1" destOrd="0" parTransId="{77846D52-9467-4121-B8F5-3341508910B8}" sibTransId="{9D530E15-D27F-4EF0-A44F-708852D71BBA}"/>
    <dgm:cxn modelId="{17952BCD-7E7D-4DBF-A865-1768156B6CF5}" type="presOf" srcId="{D0FBD8D1-623C-46D4-8D35-DC778B928BA4}" destId="{09B5210A-8332-4ACE-A81D-AC3BD1944917}" srcOrd="0" destOrd="0" presId="urn:microsoft.com/office/officeart/2018/2/layout/IconVerticalSolidList"/>
    <dgm:cxn modelId="{67A7F8EC-696F-4628-B314-3FFAD020B49B}" type="presOf" srcId="{4A204C09-8F54-4AEE-912F-0B506B9CF901}" destId="{DC5AEC90-88C0-4212-80D9-2F45E0179507}" srcOrd="0" destOrd="0" presId="urn:microsoft.com/office/officeart/2018/2/layout/IconVerticalSolidList"/>
    <dgm:cxn modelId="{6361E4FA-34B1-481B-859F-10F2E9838E8D}" type="presParOf" srcId="{DC5AEC90-88C0-4212-80D9-2F45E0179507}" destId="{2D984796-B9C5-4172-B1CA-6B51B2AF0466}" srcOrd="0" destOrd="0" presId="urn:microsoft.com/office/officeart/2018/2/layout/IconVerticalSolidList"/>
    <dgm:cxn modelId="{806A67B6-76D5-4633-AB43-3BB69A0B04E8}" type="presParOf" srcId="{2D984796-B9C5-4172-B1CA-6B51B2AF0466}" destId="{7922BAE6-D70B-48DB-A763-93D8D63D7476}" srcOrd="0" destOrd="0" presId="urn:microsoft.com/office/officeart/2018/2/layout/IconVerticalSolidList"/>
    <dgm:cxn modelId="{F200E1CB-F1AD-421E-98BE-2D815DBA2AAB}" type="presParOf" srcId="{2D984796-B9C5-4172-B1CA-6B51B2AF0466}" destId="{C7765B24-D694-4C56-83B7-F36C9DFCBD41}" srcOrd="1" destOrd="0" presId="urn:microsoft.com/office/officeart/2018/2/layout/IconVerticalSolidList"/>
    <dgm:cxn modelId="{31A9F510-F70E-4C13-A725-975906883764}" type="presParOf" srcId="{2D984796-B9C5-4172-B1CA-6B51B2AF0466}" destId="{9C3F4A80-6A82-45CE-9DD9-732EBDBACBFC}" srcOrd="2" destOrd="0" presId="urn:microsoft.com/office/officeart/2018/2/layout/IconVerticalSolidList"/>
    <dgm:cxn modelId="{4D11258F-CD49-4C0F-B3D7-1621723BBA25}" type="presParOf" srcId="{2D984796-B9C5-4172-B1CA-6B51B2AF0466}" destId="{0BD763A3-5A8D-4FA1-8A17-2B7F474055E5}" srcOrd="3" destOrd="0" presId="urn:microsoft.com/office/officeart/2018/2/layout/IconVerticalSolidList"/>
    <dgm:cxn modelId="{021D2D94-C308-4708-AAB1-320363EBC7E9}" type="presParOf" srcId="{DC5AEC90-88C0-4212-80D9-2F45E0179507}" destId="{F62487A4-B11A-4A49-8ABC-82F3ADB97876}" srcOrd="1" destOrd="0" presId="urn:microsoft.com/office/officeart/2018/2/layout/IconVerticalSolidList"/>
    <dgm:cxn modelId="{0684CFE0-0597-4D82-B6A2-13A6012CAB14}" type="presParOf" srcId="{DC5AEC90-88C0-4212-80D9-2F45E0179507}" destId="{133E17E7-E4E1-4608-A6A9-F31041543E77}" srcOrd="2" destOrd="0" presId="urn:microsoft.com/office/officeart/2018/2/layout/IconVerticalSolidList"/>
    <dgm:cxn modelId="{D6B4AF3D-D79C-4607-965C-D23E8F7116CC}" type="presParOf" srcId="{133E17E7-E4E1-4608-A6A9-F31041543E77}" destId="{5B80FEE4-044E-4C37-A51B-EF457CA3EE08}" srcOrd="0" destOrd="0" presId="urn:microsoft.com/office/officeart/2018/2/layout/IconVerticalSolidList"/>
    <dgm:cxn modelId="{AF8EA70D-7CFE-40DB-85DE-BD98F7E878C5}" type="presParOf" srcId="{133E17E7-E4E1-4608-A6A9-F31041543E77}" destId="{88858D8E-E229-464A-B92D-DEE4E7905FB0}" srcOrd="1" destOrd="0" presId="urn:microsoft.com/office/officeart/2018/2/layout/IconVerticalSolidList"/>
    <dgm:cxn modelId="{CFE463D2-C9FD-4159-92AE-EE0A0BE68153}" type="presParOf" srcId="{133E17E7-E4E1-4608-A6A9-F31041543E77}" destId="{0FD65957-4D57-4F86-91EC-EB71658816C5}" srcOrd="2" destOrd="0" presId="urn:microsoft.com/office/officeart/2018/2/layout/IconVerticalSolidList"/>
    <dgm:cxn modelId="{CE094F00-723B-40A1-A484-C05001655BCA}" type="presParOf" srcId="{133E17E7-E4E1-4608-A6A9-F31041543E77}" destId="{09B5210A-8332-4ACE-A81D-AC3BD1944917}" srcOrd="3" destOrd="0" presId="urn:microsoft.com/office/officeart/2018/2/layout/IconVerticalSolidList"/>
    <dgm:cxn modelId="{03D995EE-4EDE-4BF5-9EB7-B8BC9DB21F16}" type="presParOf" srcId="{DC5AEC90-88C0-4212-80D9-2F45E0179507}" destId="{096C81A6-3D7D-4D95-BBCD-B0D311DF1A16}" srcOrd="3" destOrd="0" presId="urn:microsoft.com/office/officeart/2018/2/layout/IconVerticalSolidList"/>
    <dgm:cxn modelId="{A28ADD65-DD55-4872-954D-44B570543412}" type="presParOf" srcId="{DC5AEC90-88C0-4212-80D9-2F45E0179507}" destId="{EAD2AE56-20AC-458D-A474-77A65221D45C}" srcOrd="4" destOrd="0" presId="urn:microsoft.com/office/officeart/2018/2/layout/IconVerticalSolidList"/>
    <dgm:cxn modelId="{A0558D9D-C959-4BBE-B22B-C6FB2D8C0076}" type="presParOf" srcId="{EAD2AE56-20AC-458D-A474-77A65221D45C}" destId="{B5A46FD8-5368-467D-9D6D-28630E1C149C}" srcOrd="0" destOrd="0" presId="urn:microsoft.com/office/officeart/2018/2/layout/IconVerticalSolidList"/>
    <dgm:cxn modelId="{A5F09D65-7CCC-4AD2-9B07-9FC7B7B4F658}" type="presParOf" srcId="{EAD2AE56-20AC-458D-A474-77A65221D45C}" destId="{96232328-0139-4691-8D88-4A4FB521658E}" srcOrd="1" destOrd="0" presId="urn:microsoft.com/office/officeart/2018/2/layout/IconVerticalSolidList"/>
    <dgm:cxn modelId="{0392C183-9E19-4613-A75B-BD9B724447A8}" type="presParOf" srcId="{EAD2AE56-20AC-458D-A474-77A65221D45C}" destId="{1A10357B-50D2-4B7C-B3AF-5EA7763FC03C}" srcOrd="2" destOrd="0" presId="urn:microsoft.com/office/officeart/2018/2/layout/IconVerticalSolidList"/>
    <dgm:cxn modelId="{DFEC6987-8EC3-43D8-B52E-0A26B65BB6AD}" type="presParOf" srcId="{EAD2AE56-20AC-458D-A474-77A65221D45C}" destId="{E5DE49F8-0CE7-4BD3-BE83-FFDE51DF8B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204C09-8F54-4AEE-912F-0B506B9CF9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765664-E123-484C-8961-2EF5CB19BADE}">
      <dgm:prSet/>
      <dgm:spPr/>
      <dgm:t>
        <a:bodyPr/>
        <a:lstStyle/>
        <a:p>
          <a:pPr>
            <a:lnSpc>
              <a:spcPct val="100000"/>
            </a:lnSpc>
          </a:pPr>
          <a:r>
            <a:rPr lang="en-US" dirty="0"/>
            <a:t>Decision Tree Classification Model with maximum depth of 4 levels in order to predict the price category of the house in King County.</a:t>
          </a:r>
        </a:p>
      </dgm:t>
    </dgm:pt>
    <dgm:pt modelId="{E5C5A7C8-89A5-442A-A954-8C1DA848446D}" type="parTrans" cxnId="{CF4BD08C-AAFD-4E20-8FB8-7DD4DD6E73D4}">
      <dgm:prSet/>
      <dgm:spPr/>
      <dgm:t>
        <a:bodyPr/>
        <a:lstStyle/>
        <a:p>
          <a:endParaRPr lang="en-US"/>
        </a:p>
      </dgm:t>
    </dgm:pt>
    <dgm:pt modelId="{E83EC6D6-0E10-42D6-B706-AD85F9DBB77F}" type="sibTrans" cxnId="{CF4BD08C-AAFD-4E20-8FB8-7DD4DD6E73D4}">
      <dgm:prSet/>
      <dgm:spPr/>
      <dgm:t>
        <a:bodyPr/>
        <a:lstStyle/>
        <a:p>
          <a:endParaRPr lang="en-US"/>
        </a:p>
      </dgm:t>
    </dgm:pt>
    <dgm:pt modelId="{D0FBD8D1-623C-46D4-8D35-DC778B928BA4}">
      <dgm:prSet/>
      <dgm:spPr/>
      <dgm:t>
        <a:bodyPr/>
        <a:lstStyle/>
        <a:p>
          <a:pPr>
            <a:lnSpc>
              <a:spcPct val="100000"/>
            </a:lnSpc>
          </a:pPr>
          <a:r>
            <a:rPr lang="en-US" dirty="0"/>
            <a:t>The significant variable obtained is “</a:t>
          </a:r>
          <a:r>
            <a:rPr lang="en-US" dirty="0" err="1"/>
            <a:t>sqft_living</a:t>
          </a:r>
          <a:r>
            <a:rPr lang="en-US" dirty="0"/>
            <a:t>”, as it is the Root node of the model. </a:t>
          </a:r>
        </a:p>
      </dgm:t>
    </dgm:pt>
    <dgm:pt modelId="{77846D52-9467-4121-B8F5-3341508910B8}" type="parTrans" cxnId="{8F32A0C8-A862-43B6-A55E-595E842AE413}">
      <dgm:prSet/>
      <dgm:spPr/>
      <dgm:t>
        <a:bodyPr/>
        <a:lstStyle/>
        <a:p>
          <a:endParaRPr lang="en-US"/>
        </a:p>
      </dgm:t>
    </dgm:pt>
    <dgm:pt modelId="{9D530E15-D27F-4EF0-A44F-708852D71BBA}" type="sibTrans" cxnId="{8F32A0C8-A862-43B6-A55E-595E842AE413}">
      <dgm:prSet/>
      <dgm:spPr/>
      <dgm:t>
        <a:bodyPr/>
        <a:lstStyle/>
        <a:p>
          <a:endParaRPr lang="en-US"/>
        </a:p>
      </dgm:t>
    </dgm:pt>
    <dgm:pt modelId="{CE7DDCB5-2907-4B59-AAD0-20BA9D78A15C}">
      <dgm:prSet/>
      <dgm:spPr/>
      <dgm:t>
        <a:bodyPr/>
        <a:lstStyle/>
        <a:p>
          <a:pPr>
            <a:lnSpc>
              <a:spcPct val="100000"/>
            </a:lnSpc>
          </a:pPr>
          <a:r>
            <a:rPr lang="en-US" dirty="0"/>
            <a:t>Model is 88.8% accurate with 79.8% precision, 44.2% recall and MSE of 0.112.</a:t>
          </a:r>
        </a:p>
      </dgm:t>
    </dgm:pt>
    <dgm:pt modelId="{3CEA9019-5FA6-48A2-B34E-6FD1D4184F4E}" type="parTrans" cxnId="{C863B157-F4EB-4659-BAC6-53FB10E5255D}">
      <dgm:prSet/>
      <dgm:spPr/>
      <dgm:t>
        <a:bodyPr/>
        <a:lstStyle/>
        <a:p>
          <a:endParaRPr lang="en-US"/>
        </a:p>
      </dgm:t>
    </dgm:pt>
    <dgm:pt modelId="{A4C11B74-CFEC-4D6E-B8B6-74283F19DFF5}" type="sibTrans" cxnId="{C863B157-F4EB-4659-BAC6-53FB10E5255D}">
      <dgm:prSet/>
      <dgm:spPr/>
      <dgm:t>
        <a:bodyPr/>
        <a:lstStyle/>
        <a:p>
          <a:endParaRPr lang="en-US"/>
        </a:p>
      </dgm:t>
    </dgm:pt>
    <dgm:pt modelId="{DC5AEC90-88C0-4212-80D9-2F45E0179507}" type="pres">
      <dgm:prSet presAssocID="{4A204C09-8F54-4AEE-912F-0B506B9CF901}" presName="root" presStyleCnt="0">
        <dgm:presLayoutVars>
          <dgm:dir/>
          <dgm:resizeHandles val="exact"/>
        </dgm:presLayoutVars>
      </dgm:prSet>
      <dgm:spPr/>
    </dgm:pt>
    <dgm:pt modelId="{2D984796-B9C5-4172-B1CA-6B51B2AF0466}" type="pres">
      <dgm:prSet presAssocID="{04765664-E123-484C-8961-2EF5CB19BADE}" presName="compNode" presStyleCnt="0"/>
      <dgm:spPr/>
    </dgm:pt>
    <dgm:pt modelId="{7922BAE6-D70B-48DB-A763-93D8D63D7476}" type="pres">
      <dgm:prSet presAssocID="{04765664-E123-484C-8961-2EF5CB19BADE}" presName="bgRect" presStyleLbl="bgShp" presStyleIdx="0" presStyleCnt="3"/>
      <dgm:spPr/>
    </dgm:pt>
    <dgm:pt modelId="{C7765B24-D694-4C56-83B7-F36C9DFCBD41}" type="pres">
      <dgm:prSet presAssocID="{04765664-E123-484C-8961-2EF5CB19BA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9C3F4A80-6A82-45CE-9DD9-732EBDBACBFC}" type="pres">
      <dgm:prSet presAssocID="{04765664-E123-484C-8961-2EF5CB19BADE}" presName="spaceRect" presStyleCnt="0"/>
      <dgm:spPr/>
    </dgm:pt>
    <dgm:pt modelId="{0BD763A3-5A8D-4FA1-8A17-2B7F474055E5}" type="pres">
      <dgm:prSet presAssocID="{04765664-E123-484C-8961-2EF5CB19BADE}" presName="parTx" presStyleLbl="revTx" presStyleIdx="0" presStyleCnt="3">
        <dgm:presLayoutVars>
          <dgm:chMax val="0"/>
          <dgm:chPref val="0"/>
        </dgm:presLayoutVars>
      </dgm:prSet>
      <dgm:spPr/>
    </dgm:pt>
    <dgm:pt modelId="{F62487A4-B11A-4A49-8ABC-82F3ADB97876}" type="pres">
      <dgm:prSet presAssocID="{E83EC6D6-0E10-42D6-B706-AD85F9DBB77F}" presName="sibTrans" presStyleCnt="0"/>
      <dgm:spPr/>
    </dgm:pt>
    <dgm:pt modelId="{133E17E7-E4E1-4608-A6A9-F31041543E77}" type="pres">
      <dgm:prSet presAssocID="{D0FBD8D1-623C-46D4-8D35-DC778B928BA4}" presName="compNode" presStyleCnt="0"/>
      <dgm:spPr/>
    </dgm:pt>
    <dgm:pt modelId="{5B80FEE4-044E-4C37-A51B-EF457CA3EE08}" type="pres">
      <dgm:prSet presAssocID="{D0FBD8D1-623C-46D4-8D35-DC778B928BA4}" presName="bgRect" presStyleLbl="bgShp" presStyleIdx="1" presStyleCnt="3"/>
      <dgm:spPr/>
    </dgm:pt>
    <dgm:pt modelId="{88858D8E-E229-464A-B92D-DEE4E7905FB0}" type="pres">
      <dgm:prSet presAssocID="{D0FBD8D1-623C-46D4-8D35-DC778B928B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k scene"/>
        </a:ext>
      </dgm:extLst>
    </dgm:pt>
    <dgm:pt modelId="{0FD65957-4D57-4F86-91EC-EB71658816C5}" type="pres">
      <dgm:prSet presAssocID="{D0FBD8D1-623C-46D4-8D35-DC778B928BA4}" presName="spaceRect" presStyleCnt="0"/>
      <dgm:spPr/>
    </dgm:pt>
    <dgm:pt modelId="{09B5210A-8332-4ACE-A81D-AC3BD1944917}" type="pres">
      <dgm:prSet presAssocID="{D0FBD8D1-623C-46D4-8D35-DC778B928BA4}" presName="parTx" presStyleLbl="revTx" presStyleIdx="1" presStyleCnt="3">
        <dgm:presLayoutVars>
          <dgm:chMax val="0"/>
          <dgm:chPref val="0"/>
        </dgm:presLayoutVars>
      </dgm:prSet>
      <dgm:spPr/>
    </dgm:pt>
    <dgm:pt modelId="{096C81A6-3D7D-4D95-BBCD-B0D311DF1A16}" type="pres">
      <dgm:prSet presAssocID="{9D530E15-D27F-4EF0-A44F-708852D71BBA}" presName="sibTrans" presStyleCnt="0"/>
      <dgm:spPr/>
    </dgm:pt>
    <dgm:pt modelId="{EAD2AE56-20AC-458D-A474-77A65221D45C}" type="pres">
      <dgm:prSet presAssocID="{CE7DDCB5-2907-4B59-AAD0-20BA9D78A15C}" presName="compNode" presStyleCnt="0"/>
      <dgm:spPr/>
    </dgm:pt>
    <dgm:pt modelId="{B5A46FD8-5368-467D-9D6D-28630E1C149C}" type="pres">
      <dgm:prSet presAssocID="{CE7DDCB5-2907-4B59-AAD0-20BA9D78A15C}" presName="bgRect" presStyleLbl="bgShp" presStyleIdx="2" presStyleCnt="3"/>
      <dgm:spPr/>
    </dgm:pt>
    <dgm:pt modelId="{96232328-0139-4691-8D88-4A4FB521658E}" type="pres">
      <dgm:prSet presAssocID="{CE7DDCB5-2907-4B59-AAD0-20BA9D78A1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A10357B-50D2-4B7C-B3AF-5EA7763FC03C}" type="pres">
      <dgm:prSet presAssocID="{CE7DDCB5-2907-4B59-AAD0-20BA9D78A15C}" presName="spaceRect" presStyleCnt="0"/>
      <dgm:spPr/>
    </dgm:pt>
    <dgm:pt modelId="{E5DE49F8-0CE7-4BD3-BE83-FFDE51DF8BD0}" type="pres">
      <dgm:prSet presAssocID="{CE7DDCB5-2907-4B59-AAD0-20BA9D78A15C}" presName="parTx" presStyleLbl="revTx" presStyleIdx="2" presStyleCnt="3">
        <dgm:presLayoutVars>
          <dgm:chMax val="0"/>
          <dgm:chPref val="0"/>
        </dgm:presLayoutVars>
      </dgm:prSet>
      <dgm:spPr/>
    </dgm:pt>
  </dgm:ptLst>
  <dgm:cxnLst>
    <dgm:cxn modelId="{B6B48436-EA92-49A2-9BAD-EC38B802E0F6}" type="presOf" srcId="{04765664-E123-484C-8961-2EF5CB19BADE}" destId="{0BD763A3-5A8D-4FA1-8A17-2B7F474055E5}" srcOrd="0" destOrd="0" presId="urn:microsoft.com/office/officeart/2018/2/layout/IconVerticalSolidList"/>
    <dgm:cxn modelId="{C863B157-F4EB-4659-BAC6-53FB10E5255D}" srcId="{4A204C09-8F54-4AEE-912F-0B506B9CF901}" destId="{CE7DDCB5-2907-4B59-AAD0-20BA9D78A15C}" srcOrd="2" destOrd="0" parTransId="{3CEA9019-5FA6-48A2-B34E-6FD1D4184F4E}" sibTransId="{A4C11B74-CFEC-4D6E-B8B6-74283F19DFF5}"/>
    <dgm:cxn modelId="{CF4BD08C-AAFD-4E20-8FB8-7DD4DD6E73D4}" srcId="{4A204C09-8F54-4AEE-912F-0B506B9CF901}" destId="{04765664-E123-484C-8961-2EF5CB19BADE}" srcOrd="0" destOrd="0" parTransId="{E5C5A7C8-89A5-442A-A954-8C1DA848446D}" sibTransId="{E83EC6D6-0E10-42D6-B706-AD85F9DBB77F}"/>
    <dgm:cxn modelId="{FD14DE91-1CC6-442A-9AAA-8B321D88F56B}" type="presOf" srcId="{CE7DDCB5-2907-4B59-AAD0-20BA9D78A15C}" destId="{E5DE49F8-0CE7-4BD3-BE83-FFDE51DF8BD0}" srcOrd="0" destOrd="0" presId="urn:microsoft.com/office/officeart/2018/2/layout/IconVerticalSolidList"/>
    <dgm:cxn modelId="{8F32A0C8-A862-43B6-A55E-595E842AE413}" srcId="{4A204C09-8F54-4AEE-912F-0B506B9CF901}" destId="{D0FBD8D1-623C-46D4-8D35-DC778B928BA4}" srcOrd="1" destOrd="0" parTransId="{77846D52-9467-4121-B8F5-3341508910B8}" sibTransId="{9D530E15-D27F-4EF0-A44F-708852D71BBA}"/>
    <dgm:cxn modelId="{17952BCD-7E7D-4DBF-A865-1768156B6CF5}" type="presOf" srcId="{D0FBD8D1-623C-46D4-8D35-DC778B928BA4}" destId="{09B5210A-8332-4ACE-A81D-AC3BD1944917}" srcOrd="0" destOrd="0" presId="urn:microsoft.com/office/officeart/2018/2/layout/IconVerticalSolidList"/>
    <dgm:cxn modelId="{67A7F8EC-696F-4628-B314-3FFAD020B49B}" type="presOf" srcId="{4A204C09-8F54-4AEE-912F-0B506B9CF901}" destId="{DC5AEC90-88C0-4212-80D9-2F45E0179507}" srcOrd="0" destOrd="0" presId="urn:microsoft.com/office/officeart/2018/2/layout/IconVerticalSolidList"/>
    <dgm:cxn modelId="{6361E4FA-34B1-481B-859F-10F2E9838E8D}" type="presParOf" srcId="{DC5AEC90-88C0-4212-80D9-2F45E0179507}" destId="{2D984796-B9C5-4172-B1CA-6B51B2AF0466}" srcOrd="0" destOrd="0" presId="urn:microsoft.com/office/officeart/2018/2/layout/IconVerticalSolidList"/>
    <dgm:cxn modelId="{806A67B6-76D5-4633-AB43-3BB69A0B04E8}" type="presParOf" srcId="{2D984796-B9C5-4172-B1CA-6B51B2AF0466}" destId="{7922BAE6-D70B-48DB-A763-93D8D63D7476}" srcOrd="0" destOrd="0" presId="urn:microsoft.com/office/officeart/2018/2/layout/IconVerticalSolidList"/>
    <dgm:cxn modelId="{F200E1CB-F1AD-421E-98BE-2D815DBA2AAB}" type="presParOf" srcId="{2D984796-B9C5-4172-B1CA-6B51B2AF0466}" destId="{C7765B24-D694-4C56-83B7-F36C9DFCBD41}" srcOrd="1" destOrd="0" presId="urn:microsoft.com/office/officeart/2018/2/layout/IconVerticalSolidList"/>
    <dgm:cxn modelId="{31A9F510-F70E-4C13-A725-975906883764}" type="presParOf" srcId="{2D984796-B9C5-4172-B1CA-6B51B2AF0466}" destId="{9C3F4A80-6A82-45CE-9DD9-732EBDBACBFC}" srcOrd="2" destOrd="0" presId="urn:microsoft.com/office/officeart/2018/2/layout/IconVerticalSolidList"/>
    <dgm:cxn modelId="{4D11258F-CD49-4C0F-B3D7-1621723BBA25}" type="presParOf" srcId="{2D984796-B9C5-4172-B1CA-6B51B2AF0466}" destId="{0BD763A3-5A8D-4FA1-8A17-2B7F474055E5}" srcOrd="3" destOrd="0" presId="urn:microsoft.com/office/officeart/2018/2/layout/IconVerticalSolidList"/>
    <dgm:cxn modelId="{021D2D94-C308-4708-AAB1-320363EBC7E9}" type="presParOf" srcId="{DC5AEC90-88C0-4212-80D9-2F45E0179507}" destId="{F62487A4-B11A-4A49-8ABC-82F3ADB97876}" srcOrd="1" destOrd="0" presId="urn:microsoft.com/office/officeart/2018/2/layout/IconVerticalSolidList"/>
    <dgm:cxn modelId="{0684CFE0-0597-4D82-B6A2-13A6012CAB14}" type="presParOf" srcId="{DC5AEC90-88C0-4212-80D9-2F45E0179507}" destId="{133E17E7-E4E1-4608-A6A9-F31041543E77}" srcOrd="2" destOrd="0" presId="urn:microsoft.com/office/officeart/2018/2/layout/IconVerticalSolidList"/>
    <dgm:cxn modelId="{D6B4AF3D-D79C-4607-965C-D23E8F7116CC}" type="presParOf" srcId="{133E17E7-E4E1-4608-A6A9-F31041543E77}" destId="{5B80FEE4-044E-4C37-A51B-EF457CA3EE08}" srcOrd="0" destOrd="0" presId="urn:microsoft.com/office/officeart/2018/2/layout/IconVerticalSolidList"/>
    <dgm:cxn modelId="{AF8EA70D-7CFE-40DB-85DE-BD98F7E878C5}" type="presParOf" srcId="{133E17E7-E4E1-4608-A6A9-F31041543E77}" destId="{88858D8E-E229-464A-B92D-DEE4E7905FB0}" srcOrd="1" destOrd="0" presId="urn:microsoft.com/office/officeart/2018/2/layout/IconVerticalSolidList"/>
    <dgm:cxn modelId="{CFE463D2-C9FD-4159-92AE-EE0A0BE68153}" type="presParOf" srcId="{133E17E7-E4E1-4608-A6A9-F31041543E77}" destId="{0FD65957-4D57-4F86-91EC-EB71658816C5}" srcOrd="2" destOrd="0" presId="urn:microsoft.com/office/officeart/2018/2/layout/IconVerticalSolidList"/>
    <dgm:cxn modelId="{CE094F00-723B-40A1-A484-C05001655BCA}" type="presParOf" srcId="{133E17E7-E4E1-4608-A6A9-F31041543E77}" destId="{09B5210A-8332-4ACE-A81D-AC3BD1944917}" srcOrd="3" destOrd="0" presId="urn:microsoft.com/office/officeart/2018/2/layout/IconVerticalSolidList"/>
    <dgm:cxn modelId="{03D995EE-4EDE-4BF5-9EB7-B8BC9DB21F16}" type="presParOf" srcId="{DC5AEC90-88C0-4212-80D9-2F45E0179507}" destId="{096C81A6-3D7D-4D95-BBCD-B0D311DF1A16}" srcOrd="3" destOrd="0" presId="urn:microsoft.com/office/officeart/2018/2/layout/IconVerticalSolidList"/>
    <dgm:cxn modelId="{A28ADD65-DD55-4872-954D-44B570543412}" type="presParOf" srcId="{DC5AEC90-88C0-4212-80D9-2F45E0179507}" destId="{EAD2AE56-20AC-458D-A474-77A65221D45C}" srcOrd="4" destOrd="0" presId="urn:microsoft.com/office/officeart/2018/2/layout/IconVerticalSolidList"/>
    <dgm:cxn modelId="{A0558D9D-C959-4BBE-B22B-C6FB2D8C0076}" type="presParOf" srcId="{EAD2AE56-20AC-458D-A474-77A65221D45C}" destId="{B5A46FD8-5368-467D-9D6D-28630E1C149C}" srcOrd="0" destOrd="0" presId="urn:microsoft.com/office/officeart/2018/2/layout/IconVerticalSolidList"/>
    <dgm:cxn modelId="{A5F09D65-7CCC-4AD2-9B07-9FC7B7B4F658}" type="presParOf" srcId="{EAD2AE56-20AC-458D-A474-77A65221D45C}" destId="{96232328-0139-4691-8D88-4A4FB521658E}" srcOrd="1" destOrd="0" presId="urn:microsoft.com/office/officeart/2018/2/layout/IconVerticalSolidList"/>
    <dgm:cxn modelId="{0392C183-9E19-4613-A75B-BD9B724447A8}" type="presParOf" srcId="{EAD2AE56-20AC-458D-A474-77A65221D45C}" destId="{1A10357B-50D2-4B7C-B3AF-5EA7763FC03C}" srcOrd="2" destOrd="0" presId="urn:microsoft.com/office/officeart/2018/2/layout/IconVerticalSolidList"/>
    <dgm:cxn modelId="{DFEC6987-8EC3-43D8-B52E-0A26B65BB6AD}" type="presParOf" srcId="{EAD2AE56-20AC-458D-A474-77A65221D45C}" destId="{E5DE49F8-0CE7-4BD3-BE83-FFDE51DF8B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204C09-8F54-4AEE-912F-0B506B9CF9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765664-E123-484C-8961-2EF5CB19BADE}">
      <dgm:prSet/>
      <dgm:spPr/>
      <dgm:t>
        <a:bodyPr/>
        <a:lstStyle/>
        <a:p>
          <a:pPr>
            <a:lnSpc>
              <a:spcPct val="100000"/>
            </a:lnSpc>
          </a:pPr>
          <a:r>
            <a:rPr lang="en-US" dirty="0"/>
            <a:t>With a reduced performance of decision tree, it can be said that model might have overfitted the results to the training dataset. Hence considering an ensemble Decision Tree model like Random Forest would help in further investigation.</a:t>
          </a:r>
        </a:p>
      </dgm:t>
    </dgm:pt>
    <dgm:pt modelId="{E5C5A7C8-89A5-442A-A954-8C1DA848446D}" type="parTrans" cxnId="{CF4BD08C-AAFD-4E20-8FB8-7DD4DD6E73D4}">
      <dgm:prSet/>
      <dgm:spPr/>
      <dgm:t>
        <a:bodyPr/>
        <a:lstStyle/>
        <a:p>
          <a:endParaRPr lang="en-US"/>
        </a:p>
      </dgm:t>
    </dgm:pt>
    <dgm:pt modelId="{E83EC6D6-0E10-42D6-B706-AD85F9DBB77F}" type="sibTrans" cxnId="{CF4BD08C-AAFD-4E20-8FB8-7DD4DD6E73D4}">
      <dgm:prSet/>
      <dgm:spPr/>
      <dgm:t>
        <a:bodyPr/>
        <a:lstStyle/>
        <a:p>
          <a:endParaRPr lang="en-US"/>
        </a:p>
      </dgm:t>
    </dgm:pt>
    <dgm:pt modelId="{D0FBD8D1-623C-46D4-8D35-DC778B928BA4}">
      <dgm:prSet/>
      <dgm:spPr/>
      <dgm:t>
        <a:bodyPr/>
        <a:lstStyle/>
        <a:p>
          <a:pPr>
            <a:lnSpc>
              <a:spcPct val="100000"/>
            </a:lnSpc>
          </a:pPr>
          <a:r>
            <a:rPr lang="en-US" dirty="0"/>
            <a:t>Feature importance identifies “</a:t>
          </a:r>
          <a:r>
            <a:rPr lang="en-US" dirty="0" err="1"/>
            <a:t>Sqft</a:t>
          </a:r>
          <a:r>
            <a:rPr lang="en-US" dirty="0"/>
            <a:t> living” feature to be significant. </a:t>
          </a:r>
        </a:p>
      </dgm:t>
    </dgm:pt>
    <dgm:pt modelId="{77846D52-9467-4121-B8F5-3341508910B8}" type="parTrans" cxnId="{8F32A0C8-A862-43B6-A55E-595E842AE413}">
      <dgm:prSet/>
      <dgm:spPr/>
      <dgm:t>
        <a:bodyPr/>
        <a:lstStyle/>
        <a:p>
          <a:endParaRPr lang="en-US"/>
        </a:p>
      </dgm:t>
    </dgm:pt>
    <dgm:pt modelId="{9D530E15-D27F-4EF0-A44F-708852D71BBA}" type="sibTrans" cxnId="{8F32A0C8-A862-43B6-A55E-595E842AE413}">
      <dgm:prSet/>
      <dgm:spPr/>
      <dgm:t>
        <a:bodyPr/>
        <a:lstStyle/>
        <a:p>
          <a:endParaRPr lang="en-US"/>
        </a:p>
      </dgm:t>
    </dgm:pt>
    <dgm:pt modelId="{CE7DDCB5-2907-4B59-AAD0-20BA9D78A15C}">
      <dgm:prSet/>
      <dgm:spPr/>
      <dgm:t>
        <a:bodyPr/>
        <a:lstStyle/>
        <a:p>
          <a:pPr>
            <a:lnSpc>
              <a:spcPct val="100000"/>
            </a:lnSpc>
          </a:pPr>
          <a:r>
            <a:rPr lang="en-US" dirty="0"/>
            <a:t>Model is 88.9% accurate with 69.7% precision, 59% recall and MSE of 0.111.</a:t>
          </a:r>
        </a:p>
      </dgm:t>
    </dgm:pt>
    <dgm:pt modelId="{3CEA9019-5FA6-48A2-B34E-6FD1D4184F4E}" type="parTrans" cxnId="{C863B157-F4EB-4659-BAC6-53FB10E5255D}">
      <dgm:prSet/>
      <dgm:spPr/>
      <dgm:t>
        <a:bodyPr/>
        <a:lstStyle/>
        <a:p>
          <a:endParaRPr lang="en-US"/>
        </a:p>
      </dgm:t>
    </dgm:pt>
    <dgm:pt modelId="{A4C11B74-CFEC-4D6E-B8B6-74283F19DFF5}" type="sibTrans" cxnId="{C863B157-F4EB-4659-BAC6-53FB10E5255D}">
      <dgm:prSet/>
      <dgm:spPr/>
      <dgm:t>
        <a:bodyPr/>
        <a:lstStyle/>
        <a:p>
          <a:endParaRPr lang="en-US"/>
        </a:p>
      </dgm:t>
    </dgm:pt>
    <dgm:pt modelId="{DC5AEC90-88C0-4212-80D9-2F45E0179507}" type="pres">
      <dgm:prSet presAssocID="{4A204C09-8F54-4AEE-912F-0B506B9CF901}" presName="root" presStyleCnt="0">
        <dgm:presLayoutVars>
          <dgm:dir/>
          <dgm:resizeHandles val="exact"/>
        </dgm:presLayoutVars>
      </dgm:prSet>
      <dgm:spPr/>
    </dgm:pt>
    <dgm:pt modelId="{2D984796-B9C5-4172-B1CA-6B51B2AF0466}" type="pres">
      <dgm:prSet presAssocID="{04765664-E123-484C-8961-2EF5CB19BADE}" presName="compNode" presStyleCnt="0"/>
      <dgm:spPr/>
    </dgm:pt>
    <dgm:pt modelId="{7922BAE6-D70B-48DB-A763-93D8D63D7476}" type="pres">
      <dgm:prSet presAssocID="{04765664-E123-484C-8961-2EF5CB19BADE}" presName="bgRect" presStyleLbl="bgShp" presStyleIdx="0" presStyleCnt="3"/>
      <dgm:spPr/>
    </dgm:pt>
    <dgm:pt modelId="{C7765B24-D694-4C56-83B7-F36C9DFCBD41}" type="pres">
      <dgm:prSet presAssocID="{04765664-E123-484C-8961-2EF5CB19BA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9C3F4A80-6A82-45CE-9DD9-732EBDBACBFC}" type="pres">
      <dgm:prSet presAssocID="{04765664-E123-484C-8961-2EF5CB19BADE}" presName="spaceRect" presStyleCnt="0"/>
      <dgm:spPr/>
    </dgm:pt>
    <dgm:pt modelId="{0BD763A3-5A8D-4FA1-8A17-2B7F474055E5}" type="pres">
      <dgm:prSet presAssocID="{04765664-E123-484C-8961-2EF5CB19BADE}" presName="parTx" presStyleLbl="revTx" presStyleIdx="0" presStyleCnt="3">
        <dgm:presLayoutVars>
          <dgm:chMax val="0"/>
          <dgm:chPref val="0"/>
        </dgm:presLayoutVars>
      </dgm:prSet>
      <dgm:spPr/>
    </dgm:pt>
    <dgm:pt modelId="{F62487A4-B11A-4A49-8ABC-82F3ADB97876}" type="pres">
      <dgm:prSet presAssocID="{E83EC6D6-0E10-42D6-B706-AD85F9DBB77F}" presName="sibTrans" presStyleCnt="0"/>
      <dgm:spPr/>
    </dgm:pt>
    <dgm:pt modelId="{133E17E7-E4E1-4608-A6A9-F31041543E77}" type="pres">
      <dgm:prSet presAssocID="{D0FBD8D1-623C-46D4-8D35-DC778B928BA4}" presName="compNode" presStyleCnt="0"/>
      <dgm:spPr/>
    </dgm:pt>
    <dgm:pt modelId="{5B80FEE4-044E-4C37-A51B-EF457CA3EE08}" type="pres">
      <dgm:prSet presAssocID="{D0FBD8D1-623C-46D4-8D35-DC778B928BA4}" presName="bgRect" presStyleLbl="bgShp" presStyleIdx="1" presStyleCnt="3"/>
      <dgm:spPr/>
    </dgm:pt>
    <dgm:pt modelId="{88858D8E-E229-464A-B92D-DEE4E7905FB0}" type="pres">
      <dgm:prSet presAssocID="{D0FBD8D1-623C-46D4-8D35-DC778B928B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k scene"/>
        </a:ext>
      </dgm:extLst>
    </dgm:pt>
    <dgm:pt modelId="{0FD65957-4D57-4F86-91EC-EB71658816C5}" type="pres">
      <dgm:prSet presAssocID="{D0FBD8D1-623C-46D4-8D35-DC778B928BA4}" presName="spaceRect" presStyleCnt="0"/>
      <dgm:spPr/>
    </dgm:pt>
    <dgm:pt modelId="{09B5210A-8332-4ACE-A81D-AC3BD1944917}" type="pres">
      <dgm:prSet presAssocID="{D0FBD8D1-623C-46D4-8D35-DC778B928BA4}" presName="parTx" presStyleLbl="revTx" presStyleIdx="1" presStyleCnt="3">
        <dgm:presLayoutVars>
          <dgm:chMax val="0"/>
          <dgm:chPref val="0"/>
        </dgm:presLayoutVars>
      </dgm:prSet>
      <dgm:spPr/>
    </dgm:pt>
    <dgm:pt modelId="{096C81A6-3D7D-4D95-BBCD-B0D311DF1A16}" type="pres">
      <dgm:prSet presAssocID="{9D530E15-D27F-4EF0-A44F-708852D71BBA}" presName="sibTrans" presStyleCnt="0"/>
      <dgm:spPr/>
    </dgm:pt>
    <dgm:pt modelId="{EAD2AE56-20AC-458D-A474-77A65221D45C}" type="pres">
      <dgm:prSet presAssocID="{CE7DDCB5-2907-4B59-AAD0-20BA9D78A15C}" presName="compNode" presStyleCnt="0"/>
      <dgm:spPr/>
    </dgm:pt>
    <dgm:pt modelId="{B5A46FD8-5368-467D-9D6D-28630E1C149C}" type="pres">
      <dgm:prSet presAssocID="{CE7DDCB5-2907-4B59-AAD0-20BA9D78A15C}" presName="bgRect" presStyleLbl="bgShp" presStyleIdx="2" presStyleCnt="3"/>
      <dgm:spPr/>
    </dgm:pt>
    <dgm:pt modelId="{96232328-0139-4691-8D88-4A4FB521658E}" type="pres">
      <dgm:prSet presAssocID="{CE7DDCB5-2907-4B59-AAD0-20BA9D78A1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A10357B-50D2-4B7C-B3AF-5EA7763FC03C}" type="pres">
      <dgm:prSet presAssocID="{CE7DDCB5-2907-4B59-AAD0-20BA9D78A15C}" presName="spaceRect" presStyleCnt="0"/>
      <dgm:spPr/>
    </dgm:pt>
    <dgm:pt modelId="{E5DE49F8-0CE7-4BD3-BE83-FFDE51DF8BD0}" type="pres">
      <dgm:prSet presAssocID="{CE7DDCB5-2907-4B59-AAD0-20BA9D78A15C}" presName="parTx" presStyleLbl="revTx" presStyleIdx="2" presStyleCnt="3">
        <dgm:presLayoutVars>
          <dgm:chMax val="0"/>
          <dgm:chPref val="0"/>
        </dgm:presLayoutVars>
      </dgm:prSet>
      <dgm:spPr/>
    </dgm:pt>
  </dgm:ptLst>
  <dgm:cxnLst>
    <dgm:cxn modelId="{B6B48436-EA92-49A2-9BAD-EC38B802E0F6}" type="presOf" srcId="{04765664-E123-484C-8961-2EF5CB19BADE}" destId="{0BD763A3-5A8D-4FA1-8A17-2B7F474055E5}" srcOrd="0" destOrd="0" presId="urn:microsoft.com/office/officeart/2018/2/layout/IconVerticalSolidList"/>
    <dgm:cxn modelId="{C863B157-F4EB-4659-BAC6-53FB10E5255D}" srcId="{4A204C09-8F54-4AEE-912F-0B506B9CF901}" destId="{CE7DDCB5-2907-4B59-AAD0-20BA9D78A15C}" srcOrd="2" destOrd="0" parTransId="{3CEA9019-5FA6-48A2-B34E-6FD1D4184F4E}" sibTransId="{A4C11B74-CFEC-4D6E-B8B6-74283F19DFF5}"/>
    <dgm:cxn modelId="{CF4BD08C-AAFD-4E20-8FB8-7DD4DD6E73D4}" srcId="{4A204C09-8F54-4AEE-912F-0B506B9CF901}" destId="{04765664-E123-484C-8961-2EF5CB19BADE}" srcOrd="0" destOrd="0" parTransId="{E5C5A7C8-89A5-442A-A954-8C1DA848446D}" sibTransId="{E83EC6D6-0E10-42D6-B706-AD85F9DBB77F}"/>
    <dgm:cxn modelId="{FD14DE91-1CC6-442A-9AAA-8B321D88F56B}" type="presOf" srcId="{CE7DDCB5-2907-4B59-AAD0-20BA9D78A15C}" destId="{E5DE49F8-0CE7-4BD3-BE83-FFDE51DF8BD0}" srcOrd="0" destOrd="0" presId="urn:microsoft.com/office/officeart/2018/2/layout/IconVerticalSolidList"/>
    <dgm:cxn modelId="{8F32A0C8-A862-43B6-A55E-595E842AE413}" srcId="{4A204C09-8F54-4AEE-912F-0B506B9CF901}" destId="{D0FBD8D1-623C-46D4-8D35-DC778B928BA4}" srcOrd="1" destOrd="0" parTransId="{77846D52-9467-4121-B8F5-3341508910B8}" sibTransId="{9D530E15-D27F-4EF0-A44F-708852D71BBA}"/>
    <dgm:cxn modelId="{17952BCD-7E7D-4DBF-A865-1768156B6CF5}" type="presOf" srcId="{D0FBD8D1-623C-46D4-8D35-DC778B928BA4}" destId="{09B5210A-8332-4ACE-A81D-AC3BD1944917}" srcOrd="0" destOrd="0" presId="urn:microsoft.com/office/officeart/2018/2/layout/IconVerticalSolidList"/>
    <dgm:cxn modelId="{67A7F8EC-696F-4628-B314-3FFAD020B49B}" type="presOf" srcId="{4A204C09-8F54-4AEE-912F-0B506B9CF901}" destId="{DC5AEC90-88C0-4212-80D9-2F45E0179507}" srcOrd="0" destOrd="0" presId="urn:microsoft.com/office/officeart/2018/2/layout/IconVerticalSolidList"/>
    <dgm:cxn modelId="{6361E4FA-34B1-481B-859F-10F2E9838E8D}" type="presParOf" srcId="{DC5AEC90-88C0-4212-80D9-2F45E0179507}" destId="{2D984796-B9C5-4172-B1CA-6B51B2AF0466}" srcOrd="0" destOrd="0" presId="urn:microsoft.com/office/officeart/2018/2/layout/IconVerticalSolidList"/>
    <dgm:cxn modelId="{806A67B6-76D5-4633-AB43-3BB69A0B04E8}" type="presParOf" srcId="{2D984796-B9C5-4172-B1CA-6B51B2AF0466}" destId="{7922BAE6-D70B-48DB-A763-93D8D63D7476}" srcOrd="0" destOrd="0" presId="urn:microsoft.com/office/officeart/2018/2/layout/IconVerticalSolidList"/>
    <dgm:cxn modelId="{F200E1CB-F1AD-421E-98BE-2D815DBA2AAB}" type="presParOf" srcId="{2D984796-B9C5-4172-B1CA-6B51B2AF0466}" destId="{C7765B24-D694-4C56-83B7-F36C9DFCBD41}" srcOrd="1" destOrd="0" presId="urn:microsoft.com/office/officeart/2018/2/layout/IconVerticalSolidList"/>
    <dgm:cxn modelId="{31A9F510-F70E-4C13-A725-975906883764}" type="presParOf" srcId="{2D984796-B9C5-4172-B1CA-6B51B2AF0466}" destId="{9C3F4A80-6A82-45CE-9DD9-732EBDBACBFC}" srcOrd="2" destOrd="0" presId="urn:microsoft.com/office/officeart/2018/2/layout/IconVerticalSolidList"/>
    <dgm:cxn modelId="{4D11258F-CD49-4C0F-B3D7-1621723BBA25}" type="presParOf" srcId="{2D984796-B9C5-4172-B1CA-6B51B2AF0466}" destId="{0BD763A3-5A8D-4FA1-8A17-2B7F474055E5}" srcOrd="3" destOrd="0" presId="urn:microsoft.com/office/officeart/2018/2/layout/IconVerticalSolidList"/>
    <dgm:cxn modelId="{021D2D94-C308-4708-AAB1-320363EBC7E9}" type="presParOf" srcId="{DC5AEC90-88C0-4212-80D9-2F45E0179507}" destId="{F62487A4-B11A-4A49-8ABC-82F3ADB97876}" srcOrd="1" destOrd="0" presId="urn:microsoft.com/office/officeart/2018/2/layout/IconVerticalSolidList"/>
    <dgm:cxn modelId="{0684CFE0-0597-4D82-B6A2-13A6012CAB14}" type="presParOf" srcId="{DC5AEC90-88C0-4212-80D9-2F45E0179507}" destId="{133E17E7-E4E1-4608-A6A9-F31041543E77}" srcOrd="2" destOrd="0" presId="urn:microsoft.com/office/officeart/2018/2/layout/IconVerticalSolidList"/>
    <dgm:cxn modelId="{D6B4AF3D-D79C-4607-965C-D23E8F7116CC}" type="presParOf" srcId="{133E17E7-E4E1-4608-A6A9-F31041543E77}" destId="{5B80FEE4-044E-4C37-A51B-EF457CA3EE08}" srcOrd="0" destOrd="0" presId="urn:microsoft.com/office/officeart/2018/2/layout/IconVerticalSolidList"/>
    <dgm:cxn modelId="{AF8EA70D-7CFE-40DB-85DE-BD98F7E878C5}" type="presParOf" srcId="{133E17E7-E4E1-4608-A6A9-F31041543E77}" destId="{88858D8E-E229-464A-B92D-DEE4E7905FB0}" srcOrd="1" destOrd="0" presId="urn:microsoft.com/office/officeart/2018/2/layout/IconVerticalSolidList"/>
    <dgm:cxn modelId="{CFE463D2-C9FD-4159-92AE-EE0A0BE68153}" type="presParOf" srcId="{133E17E7-E4E1-4608-A6A9-F31041543E77}" destId="{0FD65957-4D57-4F86-91EC-EB71658816C5}" srcOrd="2" destOrd="0" presId="urn:microsoft.com/office/officeart/2018/2/layout/IconVerticalSolidList"/>
    <dgm:cxn modelId="{CE094F00-723B-40A1-A484-C05001655BCA}" type="presParOf" srcId="{133E17E7-E4E1-4608-A6A9-F31041543E77}" destId="{09B5210A-8332-4ACE-A81D-AC3BD1944917}" srcOrd="3" destOrd="0" presId="urn:microsoft.com/office/officeart/2018/2/layout/IconVerticalSolidList"/>
    <dgm:cxn modelId="{03D995EE-4EDE-4BF5-9EB7-B8BC9DB21F16}" type="presParOf" srcId="{DC5AEC90-88C0-4212-80D9-2F45E0179507}" destId="{096C81A6-3D7D-4D95-BBCD-B0D311DF1A16}" srcOrd="3" destOrd="0" presId="urn:microsoft.com/office/officeart/2018/2/layout/IconVerticalSolidList"/>
    <dgm:cxn modelId="{A28ADD65-DD55-4872-954D-44B570543412}" type="presParOf" srcId="{DC5AEC90-88C0-4212-80D9-2F45E0179507}" destId="{EAD2AE56-20AC-458D-A474-77A65221D45C}" srcOrd="4" destOrd="0" presId="urn:microsoft.com/office/officeart/2018/2/layout/IconVerticalSolidList"/>
    <dgm:cxn modelId="{A0558D9D-C959-4BBE-B22B-C6FB2D8C0076}" type="presParOf" srcId="{EAD2AE56-20AC-458D-A474-77A65221D45C}" destId="{B5A46FD8-5368-467D-9D6D-28630E1C149C}" srcOrd="0" destOrd="0" presId="urn:microsoft.com/office/officeart/2018/2/layout/IconVerticalSolidList"/>
    <dgm:cxn modelId="{A5F09D65-7CCC-4AD2-9B07-9FC7B7B4F658}" type="presParOf" srcId="{EAD2AE56-20AC-458D-A474-77A65221D45C}" destId="{96232328-0139-4691-8D88-4A4FB521658E}" srcOrd="1" destOrd="0" presId="urn:microsoft.com/office/officeart/2018/2/layout/IconVerticalSolidList"/>
    <dgm:cxn modelId="{0392C183-9E19-4613-A75B-BD9B724447A8}" type="presParOf" srcId="{EAD2AE56-20AC-458D-A474-77A65221D45C}" destId="{1A10357B-50D2-4B7C-B3AF-5EA7763FC03C}" srcOrd="2" destOrd="0" presId="urn:microsoft.com/office/officeart/2018/2/layout/IconVerticalSolidList"/>
    <dgm:cxn modelId="{DFEC6987-8EC3-43D8-B52E-0A26B65BB6AD}" type="presParOf" srcId="{EAD2AE56-20AC-458D-A474-77A65221D45C}" destId="{E5DE49F8-0CE7-4BD3-BE83-FFDE51DF8B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3A5E-C032-4470-81FD-C44EFA792C56}">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B59AF-5180-4F8D-94D4-891C0CB41541}">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FE9B8-B87D-493D-AE61-F6E39666E5FF}">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591168" y="371"/>
        <a:ext cx="9924431" cy="511834"/>
      </dsp:txXfrm>
    </dsp:sp>
    <dsp:sp modelId="{42236C77-66B3-494E-BA3B-D51FC3CCE8DC}">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B2131-0B20-42DB-9375-BDF05D93677E}">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95E21D-F1A2-4E11-B54B-BA292CACD291}">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Business Questions</a:t>
          </a:r>
        </a:p>
      </dsp:txBody>
      <dsp:txXfrm>
        <a:off x="591168" y="640165"/>
        <a:ext cx="9924431" cy="511834"/>
      </dsp:txXfrm>
    </dsp:sp>
    <dsp:sp modelId="{C2A61CA5-7DE3-4051-A215-606014DFD3C2}">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D0A8A-3D4C-43E2-8B86-2E80543CC37B}">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1655C-C922-4CEB-8D87-FB5459A22C06}">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Exploratory Data Analysis</a:t>
          </a:r>
        </a:p>
      </dsp:txBody>
      <dsp:txXfrm>
        <a:off x="591168" y="1279958"/>
        <a:ext cx="9924431" cy="511834"/>
      </dsp:txXfrm>
    </dsp:sp>
    <dsp:sp modelId="{0163C5DD-4E5F-458D-BFB1-6620BFBA3ADF}">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85903-7342-4290-8581-FE58406307B6}">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86A24-D0B9-4D38-9A58-F8E99F5B8697}">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Logistic Regression Model</a:t>
          </a:r>
        </a:p>
      </dsp:txBody>
      <dsp:txXfrm>
        <a:off x="591168" y="1919751"/>
        <a:ext cx="9924431" cy="511834"/>
      </dsp:txXfrm>
    </dsp:sp>
    <dsp:sp modelId="{240F19E6-C34F-4362-8134-8181BE27D023}">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4BD72-9378-47C2-8284-F27D07907354}">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5EBE2-4C6C-41DC-9887-58010C98FF3F}">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Decision Tree Model</a:t>
          </a:r>
        </a:p>
      </dsp:txBody>
      <dsp:txXfrm>
        <a:off x="591168" y="2559544"/>
        <a:ext cx="9924431" cy="511834"/>
      </dsp:txXfrm>
    </dsp:sp>
    <dsp:sp modelId="{BE5EEA3C-DA0C-4DF9-B469-3CE60B18D34F}">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0E0BB-62D9-4A7B-A0C6-E3DEEDE80771}">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A6FF0-20F5-4D8A-8479-F0EA73D718F2}">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Random Forest Model</a:t>
          </a:r>
        </a:p>
      </dsp:txBody>
      <dsp:txXfrm>
        <a:off x="591168" y="3199338"/>
        <a:ext cx="9924431" cy="511834"/>
      </dsp:txXfrm>
    </dsp:sp>
    <dsp:sp modelId="{55AF5919-D670-495A-A2D9-6E1A1A9798C4}">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17C2D-20B4-4F11-8295-CD560BB42D50}">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72D87-EB68-4A9F-9C8A-028E9417F773}">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Recommendation &amp; Conclusion </a:t>
          </a:r>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EF9F3-54E7-4CE7-9470-6508E9C4AB79}">
      <dsp:nvSpPr>
        <dsp:cNvPr id="0" name=""/>
        <dsp:cNvSpPr/>
      </dsp:nvSpPr>
      <dsp:spPr>
        <a:xfrm>
          <a:off x="11970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05DC5-5C6D-4037-9D1D-2D267E898B57}">
      <dsp:nvSpPr>
        <dsp:cNvPr id="0" name=""/>
        <dsp:cNvSpPr/>
      </dsp:nvSpPr>
      <dsp:spPr>
        <a:xfrm>
          <a:off x="400251"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2AFAD-7309-4100-87FA-E4771BF50FAF}">
      <dsp:nvSpPr>
        <dsp:cNvPr id="0" name=""/>
        <dsp:cNvSpPr/>
      </dsp:nvSpPr>
      <dsp:spPr>
        <a:xfrm>
          <a:off x="1556639" y="1507711"/>
          <a:ext cx="3519447"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Identify customer preferences and intrinsic characteristics of King County real estate </a:t>
          </a:r>
        </a:p>
      </dsp:txBody>
      <dsp:txXfrm>
        <a:off x="1556639" y="1507711"/>
        <a:ext cx="3519447" cy="1335915"/>
      </dsp:txXfrm>
    </dsp:sp>
    <dsp:sp modelId="{028FDA92-3A88-4FD4-8A86-E1EA80772289}">
      <dsp:nvSpPr>
        <dsp:cNvPr id="0" name=""/>
        <dsp:cNvSpPr/>
      </dsp:nvSpPr>
      <dsp:spPr>
        <a:xfrm>
          <a:off x="562476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C456A-C103-4A83-A5DD-7F2307DB2E04}">
      <dsp:nvSpPr>
        <dsp:cNvPr id="0" name=""/>
        <dsp:cNvSpPr/>
      </dsp:nvSpPr>
      <dsp:spPr>
        <a:xfrm>
          <a:off x="5905307"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C5A0C-F4CA-494D-9B16-122929F3C6F9}">
      <dsp:nvSpPr>
        <dsp:cNvPr id="0" name=""/>
        <dsp:cNvSpPr/>
      </dsp:nvSpPr>
      <dsp:spPr>
        <a:xfrm>
          <a:off x="7246948"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Uncover the main features driving the pricing of houses in King County</a:t>
          </a:r>
        </a:p>
      </dsp:txBody>
      <dsp:txXfrm>
        <a:off x="7246948"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2BAE6-D70B-48DB-A763-93D8D63D747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65B24-D694-4C56-83B7-F36C9DFCBD4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763A3-5A8D-4FA1-8A17-2B7F474055E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Price is labelled “0”for Low price value houses (&lt;$750,000) and “1” for High price value houses (&gt;=$750,000).</a:t>
          </a:r>
        </a:p>
      </dsp:txBody>
      <dsp:txXfrm>
        <a:off x="1435590" y="531"/>
        <a:ext cx="9080009" cy="1242935"/>
      </dsp:txXfrm>
    </dsp:sp>
    <dsp:sp modelId="{5B80FEE4-044E-4C37-A51B-EF457CA3EE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58D8E-E229-464A-B92D-DEE4E7905FB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5210A-8332-4ACE-A81D-AC3BD194491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 significant attributes obtained using Logit Regression Model are “Waterfront”(4.10) and “Sqft living”(0.9173).</a:t>
          </a:r>
        </a:p>
      </dsp:txBody>
      <dsp:txXfrm>
        <a:off x="1435590" y="1554201"/>
        <a:ext cx="9080009" cy="1242935"/>
      </dsp:txXfrm>
    </dsp:sp>
    <dsp:sp modelId="{B5A46FD8-5368-467D-9D6D-28630E1C149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32328-0139-4691-8D88-4A4FB521658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E49F8-0CE7-4BD3-BE83-FFDE51DF8BD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Model is 89.7% accurate with 78.4% precision, 52.7% recall and MSE of 0.103.</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2BAE6-D70B-48DB-A763-93D8D63D747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65B24-D694-4C56-83B7-F36C9DFCBD4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763A3-5A8D-4FA1-8A17-2B7F474055E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Decision Tree Classification Model with maximum depth of 4 levels in order to predict the price category of the house in King County.</a:t>
          </a:r>
        </a:p>
      </dsp:txBody>
      <dsp:txXfrm>
        <a:off x="1435590" y="531"/>
        <a:ext cx="9080009" cy="1242935"/>
      </dsp:txXfrm>
    </dsp:sp>
    <dsp:sp modelId="{5B80FEE4-044E-4C37-A51B-EF457CA3EE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58D8E-E229-464A-B92D-DEE4E7905FB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5210A-8332-4ACE-A81D-AC3BD194491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The significant variable obtained is “</a:t>
          </a:r>
          <a:r>
            <a:rPr lang="en-US" sz="2500" kern="1200" dirty="0" err="1"/>
            <a:t>sqft_living</a:t>
          </a:r>
          <a:r>
            <a:rPr lang="en-US" sz="2500" kern="1200" dirty="0"/>
            <a:t>”, as it is the Root node of the model. </a:t>
          </a:r>
        </a:p>
      </dsp:txBody>
      <dsp:txXfrm>
        <a:off x="1435590" y="1554201"/>
        <a:ext cx="9080009" cy="1242935"/>
      </dsp:txXfrm>
    </dsp:sp>
    <dsp:sp modelId="{B5A46FD8-5368-467D-9D6D-28630E1C149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32328-0139-4691-8D88-4A4FB521658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E49F8-0CE7-4BD3-BE83-FFDE51DF8BD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Model is 88.8% accurate with 79.8% precision, 44.2% recall and MSE of 0.112.</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2BAE6-D70B-48DB-A763-93D8D63D747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65B24-D694-4C56-83B7-F36C9DFCBD4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763A3-5A8D-4FA1-8A17-2B7F474055E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dirty="0"/>
            <a:t>With a reduced performance of decision tree, it can be said that model might have overfitted the results to the training dataset. Hence considering an ensemble Decision Tree model like Random Forest would help in further investigation.</a:t>
          </a:r>
        </a:p>
      </dsp:txBody>
      <dsp:txXfrm>
        <a:off x="1435590" y="531"/>
        <a:ext cx="9080009" cy="1242935"/>
      </dsp:txXfrm>
    </dsp:sp>
    <dsp:sp modelId="{5B80FEE4-044E-4C37-A51B-EF457CA3EE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58D8E-E229-464A-B92D-DEE4E7905FB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5210A-8332-4ACE-A81D-AC3BD194491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dirty="0"/>
            <a:t>Feature importance identifies “</a:t>
          </a:r>
          <a:r>
            <a:rPr lang="en-US" sz="2000" kern="1200" dirty="0" err="1"/>
            <a:t>Sqft</a:t>
          </a:r>
          <a:r>
            <a:rPr lang="en-US" sz="2000" kern="1200" dirty="0"/>
            <a:t> living” feature to be significant. </a:t>
          </a:r>
        </a:p>
      </dsp:txBody>
      <dsp:txXfrm>
        <a:off x="1435590" y="1554201"/>
        <a:ext cx="9080009" cy="1242935"/>
      </dsp:txXfrm>
    </dsp:sp>
    <dsp:sp modelId="{B5A46FD8-5368-467D-9D6D-28630E1C149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32328-0139-4691-8D88-4A4FB521658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E49F8-0CE7-4BD3-BE83-FFDE51DF8BD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dirty="0"/>
            <a:t>Model is 88.9% accurate with 69.7% precision, 59% recall and MSE of 0.111.</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89D34-73BC-2242-940B-476F6752ADC2}"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15B32-1A95-E34A-AE5B-0CC7A0F135AA}" type="slidenum">
              <a:rPr lang="en-US" smtClean="0"/>
              <a:t>‹#›</a:t>
            </a:fld>
            <a:endParaRPr lang="en-US"/>
          </a:p>
        </p:txBody>
      </p:sp>
    </p:spTree>
    <p:extLst>
      <p:ext uri="{BB962C8B-B14F-4D97-AF65-F5344CB8AC3E}">
        <p14:creationId xmlns:p14="http://schemas.microsoft.com/office/powerpoint/2010/main" val="55098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2</a:t>
            </a:fld>
            <a:endParaRPr lang="en-US"/>
          </a:p>
        </p:txBody>
      </p:sp>
    </p:spTree>
    <p:extLst>
      <p:ext uri="{BB962C8B-B14F-4D97-AF65-F5344CB8AC3E}">
        <p14:creationId xmlns:p14="http://schemas.microsoft.com/office/powerpoint/2010/main" val="245971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4</a:t>
            </a:fld>
            <a:endParaRPr lang="en-US"/>
          </a:p>
        </p:txBody>
      </p:sp>
    </p:spTree>
    <p:extLst>
      <p:ext uri="{BB962C8B-B14F-4D97-AF65-F5344CB8AC3E}">
        <p14:creationId xmlns:p14="http://schemas.microsoft.com/office/powerpoint/2010/main" val="1431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Profiling and Data Cleansing to improve the Data Quality</a:t>
            </a:r>
          </a:p>
          <a:p>
            <a:pPr lvl="1"/>
            <a:r>
              <a:rPr lang="en-US" dirty="0"/>
              <a:t>Dropped duplicated old records of houses</a:t>
            </a:r>
          </a:p>
          <a:p>
            <a:pPr lvl="1"/>
            <a:r>
              <a:rPr lang="en-US" dirty="0"/>
              <a:t>Correct formatting of attributes</a:t>
            </a:r>
          </a:p>
          <a:p>
            <a:pPr lvl="1"/>
            <a:r>
              <a:rPr lang="en-US" dirty="0"/>
              <a:t>Calculated attributes like age group, and price group of houses were created</a:t>
            </a:r>
          </a:p>
          <a:p>
            <a:pPr lvl="1"/>
            <a:r>
              <a:rPr lang="en-US" dirty="0"/>
              <a:t>Resolved outliers </a:t>
            </a:r>
          </a:p>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5</a:t>
            </a:fld>
            <a:endParaRPr lang="en-US"/>
          </a:p>
        </p:txBody>
      </p:sp>
    </p:spTree>
    <p:extLst>
      <p:ext uri="{BB962C8B-B14F-4D97-AF65-F5344CB8AC3E}">
        <p14:creationId xmlns:p14="http://schemas.microsoft.com/office/powerpoint/2010/main" val="169720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6</a:t>
            </a:fld>
            <a:endParaRPr lang="en-US"/>
          </a:p>
        </p:txBody>
      </p:sp>
    </p:spTree>
    <p:extLst>
      <p:ext uri="{BB962C8B-B14F-4D97-AF65-F5344CB8AC3E}">
        <p14:creationId xmlns:p14="http://schemas.microsoft.com/office/powerpoint/2010/main" val="260640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is aimed to assist the real estate business owners to understand the most significant factors contributing to pricing of the houses in King County.</a:t>
            </a:r>
          </a:p>
          <a:p>
            <a:endParaRPr lang="en-US" dirty="0"/>
          </a:p>
          <a:p>
            <a:r>
              <a:rPr lang="en-US" dirty="0"/>
              <a:t>- Dataset has attributes with differing scales, we standardized the dataset before performing any modelling</a:t>
            </a:r>
          </a:p>
          <a:p>
            <a:r>
              <a:rPr lang="en-US" dirty="0"/>
              <a:t>- The scaled data was then used for training and testing independent attributes.</a:t>
            </a:r>
          </a:p>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7</a:t>
            </a:fld>
            <a:endParaRPr lang="en-US"/>
          </a:p>
        </p:txBody>
      </p:sp>
    </p:spTree>
    <p:extLst>
      <p:ext uri="{BB962C8B-B14F-4D97-AF65-F5344CB8AC3E}">
        <p14:creationId xmlns:p14="http://schemas.microsoft.com/office/powerpoint/2010/main" val="195211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is aimed to assist the real estate business owners to understand the most significant factors contributing to pricing of the houses in King County.</a:t>
            </a:r>
          </a:p>
          <a:p>
            <a:endParaRPr lang="en-US" dirty="0"/>
          </a:p>
          <a:p>
            <a:r>
              <a:rPr lang="en-US" dirty="0"/>
              <a:t>- Dataset has attributes with differing scales, we standardized the dataset before performing any modelling</a:t>
            </a:r>
          </a:p>
          <a:p>
            <a:r>
              <a:rPr lang="en-US" dirty="0"/>
              <a:t>- The scaled data was then used for training and testing independent attributes.</a:t>
            </a:r>
          </a:p>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8</a:t>
            </a:fld>
            <a:endParaRPr lang="en-US"/>
          </a:p>
        </p:txBody>
      </p:sp>
    </p:spTree>
    <p:extLst>
      <p:ext uri="{BB962C8B-B14F-4D97-AF65-F5344CB8AC3E}">
        <p14:creationId xmlns:p14="http://schemas.microsoft.com/office/powerpoint/2010/main" val="1249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is aimed to assist the real estate business owners to understand the most significant factors contributing to pricing of the houses in King County.</a:t>
            </a:r>
          </a:p>
          <a:p>
            <a:endParaRPr lang="en-US" dirty="0"/>
          </a:p>
          <a:p>
            <a:r>
              <a:rPr lang="en-US" dirty="0"/>
              <a:t>- Dataset has attributes with differing scales, we standardized the dataset before performing any modelling</a:t>
            </a:r>
          </a:p>
          <a:p>
            <a:r>
              <a:rPr lang="en-US" dirty="0"/>
              <a:t>- The scaled data was then used for training and testing independent attributes.</a:t>
            </a:r>
          </a:p>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9</a:t>
            </a:fld>
            <a:endParaRPr lang="en-US"/>
          </a:p>
        </p:txBody>
      </p:sp>
    </p:spTree>
    <p:extLst>
      <p:ext uri="{BB962C8B-B14F-4D97-AF65-F5344CB8AC3E}">
        <p14:creationId xmlns:p14="http://schemas.microsoft.com/office/powerpoint/2010/main" val="266599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evident that the optimum accuracy is obtained from the Logistic</a:t>
            </a:r>
          </a:p>
          <a:p>
            <a:r>
              <a:rPr lang="en-US" sz="1200" kern="1200" dirty="0">
                <a:solidFill>
                  <a:schemeClr val="tx1"/>
                </a:solidFill>
                <a:effectLst/>
                <a:latin typeface="+mn-lt"/>
                <a:ea typeface="+mn-ea"/>
                <a:cs typeface="+mn-cs"/>
              </a:rPr>
              <a:t>Forward Stepwise Regression Model with optimum Accuracy and Precision, minimum Time</a:t>
            </a:r>
          </a:p>
          <a:p>
            <a:r>
              <a:rPr lang="en-US" sz="1200" kern="1200" dirty="0">
                <a:solidFill>
                  <a:schemeClr val="tx1"/>
                </a:solidFill>
                <a:effectLst/>
                <a:latin typeface="+mn-lt"/>
                <a:ea typeface="+mn-ea"/>
                <a:cs typeface="+mn-cs"/>
              </a:rPr>
              <a:t>taken by the Model for execution (calculated via stop watch) and the lowest MSE value, as we</a:t>
            </a:r>
          </a:p>
          <a:p>
            <a:r>
              <a:rPr lang="en-US" sz="1200" kern="1200" dirty="0">
                <a:solidFill>
                  <a:schemeClr val="tx1"/>
                </a:solidFill>
                <a:effectLst/>
                <a:latin typeface="+mn-lt"/>
                <a:ea typeface="+mn-ea"/>
                <a:cs typeface="+mn-cs"/>
              </a:rPr>
              <a:t>know the lower the MSE, the better is the forecast.</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WATERFRONT - Proximity to "Waterfront" is one of the most significant variable influencing the High pricing (“&gt;750,000”) of the Housing property in King County, Washington.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with finance availability (“&gt;750,000”) can be recommended for Houses with waterfront view because the waterfront property is limited in supply with high buyer demand, with appreciation rate to be steadier over time, On the contrary the Customer with finance availability (“&lt;750,000”) can be recommended for purchasing home away from the Waterfront because it will be more economical investment which is vital for majority of the consumers.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SQFT_LIVING - </a:t>
            </a:r>
            <a:r>
              <a:rPr lang="en-US" sz="1200" kern="1200" dirty="0">
                <a:solidFill>
                  <a:schemeClr val="tx1"/>
                </a:solidFill>
                <a:effectLst/>
                <a:latin typeface="+mn-lt"/>
                <a:ea typeface="+mn-ea"/>
                <a:cs typeface="+mn-cs"/>
              </a:rPr>
              <a:t>For example, a</a:t>
            </a:r>
          </a:p>
          <a:p>
            <a:r>
              <a:rPr lang="en-US" sz="1200" kern="1200" dirty="0">
                <a:solidFill>
                  <a:schemeClr val="tx1"/>
                </a:solidFill>
                <a:effectLst/>
                <a:latin typeface="+mn-lt"/>
                <a:ea typeface="+mn-ea"/>
                <a:cs typeface="+mn-cs"/>
              </a:rPr>
              <a:t>larger living area combined with a reduced overall house price is frequently more desirable to</a:t>
            </a:r>
          </a:p>
          <a:p>
            <a:r>
              <a:rPr lang="en-US" sz="1200" kern="1200" dirty="0">
                <a:solidFill>
                  <a:schemeClr val="tx1"/>
                </a:solidFill>
                <a:effectLst/>
                <a:latin typeface="+mn-lt"/>
                <a:ea typeface="+mn-ea"/>
                <a:cs typeface="+mn-cs"/>
              </a:rPr>
              <a:t>a Customer with a large family. In such cases, Real estate agents may advise purchasing houses</a:t>
            </a:r>
          </a:p>
          <a:p>
            <a:r>
              <a:rPr lang="en-US" sz="1200" kern="1200" dirty="0">
                <a:solidFill>
                  <a:schemeClr val="tx1"/>
                </a:solidFill>
                <a:effectLst/>
                <a:latin typeface="+mn-lt"/>
                <a:ea typeface="+mn-ea"/>
                <a:cs typeface="+mn-cs"/>
              </a:rPr>
              <a:t>in Zip codes with low average housing prices rather than Zip codes with higher housing price</a:t>
            </a:r>
          </a:p>
          <a:p>
            <a:r>
              <a:rPr lang="en-US" sz="1200" kern="1200" dirty="0">
                <a:solidFill>
                  <a:schemeClr val="tx1"/>
                </a:solidFill>
                <a:effectLst/>
                <a:latin typeface="+mn-lt"/>
                <a:ea typeface="+mn-ea"/>
                <a:cs typeface="+mn-cs"/>
              </a:rPr>
              <a:t>averages. Our recommendation to the upper management of Real Estate Agencies or</a:t>
            </a:r>
          </a:p>
          <a:p>
            <a:r>
              <a:rPr lang="en-US" sz="1200" kern="1200" dirty="0">
                <a:solidFill>
                  <a:schemeClr val="tx1"/>
                </a:solidFill>
                <a:effectLst/>
                <a:latin typeface="+mn-lt"/>
                <a:ea typeface="+mn-ea"/>
                <a:cs typeface="+mn-cs"/>
              </a:rPr>
              <a:t>Businesses would be to optimize the House search for clients by recommending that they</a:t>
            </a:r>
          </a:p>
          <a:p>
            <a:r>
              <a:rPr lang="en-US" sz="1200" kern="1200" dirty="0">
                <a:solidFill>
                  <a:schemeClr val="tx1"/>
                </a:solidFill>
                <a:effectLst/>
                <a:latin typeface="+mn-lt"/>
                <a:ea typeface="+mn-ea"/>
                <a:cs typeface="+mn-cs"/>
              </a:rPr>
              <a:t>purchase similar-sized Dwelling properties in lower-cost Zip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0115B32-1A95-E34A-AE5B-0CC7A0F135AA}" type="slidenum">
              <a:rPr lang="en-US" smtClean="0"/>
              <a:t>10</a:t>
            </a:fld>
            <a:endParaRPr lang="en-US"/>
          </a:p>
        </p:txBody>
      </p:sp>
    </p:spTree>
    <p:extLst>
      <p:ext uri="{BB962C8B-B14F-4D97-AF65-F5344CB8AC3E}">
        <p14:creationId xmlns:p14="http://schemas.microsoft.com/office/powerpoint/2010/main" val="312401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pc="300" dirty="0"/>
          </a:p>
        </p:txBody>
      </p:sp>
      <p:sp>
        <p:nvSpPr>
          <p:cNvPr id="4" name="Slide Number Placeholder 3"/>
          <p:cNvSpPr>
            <a:spLocks noGrp="1"/>
          </p:cNvSpPr>
          <p:nvPr>
            <p:ph type="sldNum" sz="quarter" idx="5"/>
          </p:nvPr>
        </p:nvSpPr>
        <p:spPr/>
        <p:txBody>
          <a:bodyPr/>
          <a:lstStyle/>
          <a:p>
            <a:fld id="{00115B32-1A95-E34A-AE5B-0CC7A0F135AA}" type="slidenum">
              <a:rPr lang="en-US" smtClean="0"/>
              <a:t>11</a:t>
            </a:fld>
            <a:endParaRPr lang="en-US"/>
          </a:p>
        </p:txBody>
      </p:sp>
    </p:spTree>
    <p:extLst>
      <p:ext uri="{BB962C8B-B14F-4D97-AF65-F5344CB8AC3E}">
        <p14:creationId xmlns:p14="http://schemas.microsoft.com/office/powerpoint/2010/main" val="409032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BE4A-AC6E-0448-9FDE-31F5162A8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4CFF6-71BF-A84E-95EC-D7E301C13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BE093-938E-D445-9945-0A8522389191}"/>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199699A0-8ABC-464B-837C-16469726B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1764B-48DA-1B4F-A2D6-7DFAC8D741E7}"/>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354469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E295-A651-0C46-BCFF-B5CCACBD10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2E5A69-633F-D84C-85EC-F1B882B5A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EEA80-ED65-9C4D-AF85-8517A7DC5268}"/>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4A3755A6-A062-104C-9611-4908A48C5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6EC7C-3089-204E-AFF9-6FCB2D1D8928}"/>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312112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0B03FC-0FD7-F54A-90AF-C28AC8BF1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C3A25-A72D-9F42-874D-E3782EF76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64FC9-5358-E445-8DBC-2C6D0257DA09}"/>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3C6430B3-E09E-8E42-90D1-364287419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7D7AA-AF23-424B-BE3C-17901435F606}"/>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319247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1388-5CAE-6145-A10A-BF1899F20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50459-C8B5-324C-9939-2934005F5B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B0609-7E68-0743-AF23-E640A3940112}"/>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F26C44E7-39FC-2D4B-91B2-BFF45563B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00800-3D09-8B4D-B58F-FAB4636BC38F}"/>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414965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70D8-499B-9244-9CAA-383230C60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712DA8-C138-6040-88DD-4ED922C00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4B7CB-0465-1744-B112-5CE2B7B611C1}"/>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7A48E585-5852-404B-B737-C5792DEA2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507ED-6956-0548-966B-96DA913AE8FB}"/>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253963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E27B-B126-3A4E-BA2C-38B7507DF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97A3E-1407-4648-B03E-2D25285B6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15E08-547A-584F-997B-A2B859212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72989-46C7-4C42-ADD6-D79D20A2931B}"/>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6" name="Footer Placeholder 5">
            <a:extLst>
              <a:ext uri="{FF2B5EF4-FFF2-40B4-BE49-F238E27FC236}">
                <a16:creationId xmlns:a16="http://schemas.microsoft.com/office/drawing/2014/main" id="{A8F0E2C8-4F07-2142-9513-9E5969109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27CEF-5362-8C40-9566-DFB9D2F70FA8}"/>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272458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437B-393A-E349-AE38-89A1E0C0F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9555E7-02AA-3149-BA03-3EF8A173B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CF855F-7FEA-A849-95A5-911295B77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81E35-D9A9-9647-A356-99FCB48EB3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C70D1-AB43-C445-B0BD-CAD99F317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5085C-F68F-1843-A325-E4575DCDC833}"/>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8" name="Footer Placeholder 7">
            <a:extLst>
              <a:ext uri="{FF2B5EF4-FFF2-40B4-BE49-F238E27FC236}">
                <a16:creationId xmlns:a16="http://schemas.microsoft.com/office/drawing/2014/main" id="{C2CAE664-31E0-CB43-BCCE-9B138FA66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C8C7C-0BE4-F342-9309-632E99102B7C}"/>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338035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E956-F634-B742-BC6F-4659EE825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AF1BC-CB14-5C45-958D-1529FAA345B2}"/>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4" name="Footer Placeholder 3">
            <a:extLst>
              <a:ext uri="{FF2B5EF4-FFF2-40B4-BE49-F238E27FC236}">
                <a16:creationId xmlns:a16="http://schemas.microsoft.com/office/drawing/2014/main" id="{FDD86753-8B47-BA49-AB39-DFF7E7795C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B3CBE0-897D-AD4F-8CEB-5F2199286B41}"/>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289813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02DCA-0BF4-0348-A09F-DCEEBFE4E105}"/>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3" name="Footer Placeholder 2">
            <a:extLst>
              <a:ext uri="{FF2B5EF4-FFF2-40B4-BE49-F238E27FC236}">
                <a16:creationId xmlns:a16="http://schemas.microsoft.com/office/drawing/2014/main" id="{FF1E2FF8-B38F-DE46-B824-360CA8F98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436A37-5A8B-8D41-876D-7F3B6F4C34E7}"/>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263455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D884-652B-7041-84E7-8372AA401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0F83A5-7DA4-0642-9DEB-E5640186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B9E5CB-0F93-9E48-AFA5-0B60CE646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FD8AB-A0DD-AF49-B3FB-BB757C5D2B3F}"/>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6" name="Footer Placeholder 5">
            <a:extLst>
              <a:ext uri="{FF2B5EF4-FFF2-40B4-BE49-F238E27FC236}">
                <a16:creationId xmlns:a16="http://schemas.microsoft.com/office/drawing/2014/main" id="{C3DC2F6E-1F22-8E49-9920-B6634420C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7CEA3-FF2E-5F4B-8CE8-FD897C4D9754}"/>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284038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5FA6-4F33-D848-8F6A-1F322BF8F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DAB72-4C5C-0646-B4DF-28CA8770B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60F26-B312-684F-AD47-1A0BB801B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0DAAB-64C1-DD4F-91CA-666F2C1A277F}"/>
              </a:ext>
            </a:extLst>
          </p:cNvPr>
          <p:cNvSpPr>
            <a:spLocks noGrp="1"/>
          </p:cNvSpPr>
          <p:nvPr>
            <p:ph type="dt" sz="half" idx="10"/>
          </p:nvPr>
        </p:nvSpPr>
        <p:spPr/>
        <p:txBody>
          <a:bodyPr/>
          <a:lstStyle/>
          <a:p>
            <a:fld id="{D103377B-5CB5-1F4D-B60E-721176423A50}" type="datetimeFigureOut">
              <a:rPr lang="en-US" smtClean="0"/>
              <a:t>3/28/22</a:t>
            </a:fld>
            <a:endParaRPr lang="en-US"/>
          </a:p>
        </p:txBody>
      </p:sp>
      <p:sp>
        <p:nvSpPr>
          <p:cNvPr id="6" name="Footer Placeholder 5">
            <a:extLst>
              <a:ext uri="{FF2B5EF4-FFF2-40B4-BE49-F238E27FC236}">
                <a16:creationId xmlns:a16="http://schemas.microsoft.com/office/drawing/2014/main" id="{A8EEF205-E936-B94D-9D6D-E4EF258BD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B6BD0-B6BC-564A-A6FF-B4E6D0E94270}"/>
              </a:ext>
            </a:extLst>
          </p:cNvPr>
          <p:cNvSpPr>
            <a:spLocks noGrp="1"/>
          </p:cNvSpPr>
          <p:nvPr>
            <p:ph type="sldNum" sz="quarter" idx="12"/>
          </p:nvPr>
        </p:nvSpPr>
        <p:spPr/>
        <p:txBody>
          <a:bodyPr/>
          <a:lstStyle/>
          <a:p>
            <a:fld id="{0DE94854-DE8F-004A-87F9-0F4FCA08D137}" type="slidenum">
              <a:rPr lang="en-US" smtClean="0"/>
              <a:t>‹#›</a:t>
            </a:fld>
            <a:endParaRPr lang="en-US"/>
          </a:p>
        </p:txBody>
      </p:sp>
    </p:spTree>
    <p:extLst>
      <p:ext uri="{BB962C8B-B14F-4D97-AF65-F5344CB8AC3E}">
        <p14:creationId xmlns:p14="http://schemas.microsoft.com/office/powerpoint/2010/main" val="13335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23971-C363-3046-BC79-8B0CC3EBD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970B3-430D-3943-80D7-FB64F0B1C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5C849-BD38-5241-851F-E2C18E22E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3377B-5CB5-1F4D-B60E-721176423A50}" type="datetimeFigureOut">
              <a:rPr lang="en-US" smtClean="0"/>
              <a:t>3/28/22</a:t>
            </a:fld>
            <a:endParaRPr lang="en-US"/>
          </a:p>
        </p:txBody>
      </p:sp>
      <p:sp>
        <p:nvSpPr>
          <p:cNvPr id="5" name="Footer Placeholder 4">
            <a:extLst>
              <a:ext uri="{FF2B5EF4-FFF2-40B4-BE49-F238E27FC236}">
                <a16:creationId xmlns:a16="http://schemas.microsoft.com/office/drawing/2014/main" id="{8653916A-0057-544F-B077-2733E7FA5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F7AB68-8CB4-974A-AB81-70CC3B101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94854-DE8F-004A-87F9-0F4FCA08D137}" type="slidenum">
              <a:rPr lang="en-US" smtClean="0"/>
              <a:t>‹#›</a:t>
            </a:fld>
            <a:endParaRPr lang="en-US"/>
          </a:p>
        </p:txBody>
      </p:sp>
    </p:spTree>
    <p:extLst>
      <p:ext uri="{BB962C8B-B14F-4D97-AF65-F5344CB8AC3E}">
        <p14:creationId xmlns:p14="http://schemas.microsoft.com/office/powerpoint/2010/main" val="3404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ses in a village">
            <a:extLst>
              <a:ext uri="{FF2B5EF4-FFF2-40B4-BE49-F238E27FC236}">
                <a16:creationId xmlns:a16="http://schemas.microsoft.com/office/drawing/2014/main" id="{D2DF246F-1D8B-5D5C-BAE8-9397EE2E740E}"/>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6DB2A5-4192-0E48-9D48-3B5525D4A2EE}"/>
              </a:ext>
            </a:extLst>
          </p:cNvPr>
          <p:cNvSpPr>
            <a:spLocks noGrp="1"/>
          </p:cNvSpPr>
          <p:nvPr>
            <p:ph type="ctrTitle"/>
          </p:nvPr>
        </p:nvSpPr>
        <p:spPr>
          <a:xfrm>
            <a:off x="477981" y="1122363"/>
            <a:ext cx="4023360" cy="3204134"/>
          </a:xfrm>
        </p:spPr>
        <p:txBody>
          <a:bodyPr anchor="b">
            <a:normAutofit/>
          </a:bodyPr>
          <a:lstStyle/>
          <a:p>
            <a:pPr algn="l"/>
            <a:r>
              <a:rPr lang="en-US" sz="4800" dirty="0"/>
              <a:t>Seattle King County Housing</a:t>
            </a:r>
          </a:p>
        </p:txBody>
      </p:sp>
      <p:sp>
        <p:nvSpPr>
          <p:cNvPr id="3" name="Subtitle 2">
            <a:extLst>
              <a:ext uri="{FF2B5EF4-FFF2-40B4-BE49-F238E27FC236}">
                <a16:creationId xmlns:a16="http://schemas.microsoft.com/office/drawing/2014/main" id="{52E18E0E-51ED-DC47-894D-9BBEAB9E57CC}"/>
              </a:ext>
            </a:extLst>
          </p:cNvPr>
          <p:cNvSpPr>
            <a:spLocks noGrp="1"/>
          </p:cNvSpPr>
          <p:nvPr>
            <p:ph type="subTitle" idx="1"/>
          </p:nvPr>
        </p:nvSpPr>
        <p:spPr>
          <a:xfrm>
            <a:off x="477980" y="4872922"/>
            <a:ext cx="4023359" cy="1208141"/>
          </a:xfrm>
        </p:spPr>
        <p:txBody>
          <a:bodyPr>
            <a:normAutofit/>
          </a:bodyPr>
          <a:lstStyle/>
          <a:p>
            <a:pPr algn="l"/>
            <a:r>
              <a:rPr lang="en-US" sz="1300"/>
              <a:t>Saurabh Harne</a:t>
            </a:r>
          </a:p>
          <a:p>
            <a:pPr algn="l"/>
            <a:r>
              <a:rPr lang="en-US" sz="1300"/>
              <a:t>Roshan Ambhore</a:t>
            </a:r>
          </a:p>
          <a:p>
            <a:pPr algn="l"/>
            <a:r>
              <a:rPr lang="en-US" sz="1300"/>
              <a:t>Abhigna Ramamurthy</a:t>
            </a:r>
          </a:p>
          <a:p>
            <a:pPr algn="l"/>
            <a:r>
              <a:rPr lang="en-US" sz="1300"/>
              <a:t>Benazeer Shabbir Shaikh</a:t>
            </a:r>
          </a:p>
          <a:p>
            <a:pPr algn="l"/>
            <a:endParaRPr lang="en-US" sz="13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73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8B10A-2D31-514F-86CC-B73E79F20229}"/>
              </a:ext>
            </a:extLst>
          </p:cNvPr>
          <p:cNvSpPr>
            <a:spLocks noGrp="1"/>
          </p:cNvSpPr>
          <p:nvPr>
            <p:ph type="title"/>
          </p:nvPr>
        </p:nvSpPr>
        <p:spPr>
          <a:xfrm>
            <a:off x="5297762" y="329184"/>
            <a:ext cx="6251110" cy="1783080"/>
          </a:xfrm>
        </p:spPr>
        <p:txBody>
          <a:bodyPr anchor="b">
            <a:normAutofit/>
          </a:bodyPr>
          <a:lstStyle/>
          <a:p>
            <a:r>
              <a:rPr lang="en-US" sz="5400"/>
              <a:t>Recommendation &amp; Conclusion</a:t>
            </a:r>
          </a:p>
        </p:txBody>
      </p:sp>
      <p:pic>
        <p:nvPicPr>
          <p:cNvPr id="11" name="Picture 10" descr="Person handing over keys">
            <a:extLst>
              <a:ext uri="{FF2B5EF4-FFF2-40B4-BE49-F238E27FC236}">
                <a16:creationId xmlns:a16="http://schemas.microsoft.com/office/drawing/2014/main" id="{C518DCE4-00AE-6D04-2DE2-E793A5224643}"/>
              </a:ext>
            </a:extLst>
          </p:cNvPr>
          <p:cNvPicPr>
            <a:picLocks noChangeAspect="1"/>
          </p:cNvPicPr>
          <p:nvPr/>
        </p:nvPicPr>
        <p:blipFill rotWithShape="1">
          <a:blip r:embed="rId3"/>
          <a:srcRect l="21174" r="33495" b="-1"/>
          <a:stretch/>
        </p:blipFill>
        <p:spPr>
          <a:xfrm>
            <a:off x="1" y="10"/>
            <a:ext cx="4243589"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D57DC1-0EF5-FB47-8903-88333010AEB7}"/>
              </a:ext>
            </a:extLst>
          </p:cNvPr>
          <p:cNvSpPr>
            <a:spLocks noGrp="1"/>
          </p:cNvSpPr>
          <p:nvPr>
            <p:ph idx="1"/>
          </p:nvPr>
        </p:nvSpPr>
        <p:spPr>
          <a:xfrm>
            <a:off x="4243590" y="2478024"/>
            <a:ext cx="7945362" cy="4361678"/>
          </a:xfrm>
        </p:spPr>
        <p:txBody>
          <a:bodyPr>
            <a:normAutofit/>
          </a:bodyPr>
          <a:lstStyle/>
          <a:p>
            <a:r>
              <a:rPr lang="en-US" sz="2200" dirty="0"/>
              <a:t>The analysis is aimed to assist the real estate business owners to understand the most significant factors contributing to pricing of the houses in King County.</a:t>
            </a:r>
          </a:p>
          <a:p>
            <a:r>
              <a:rPr lang="en-US" sz="2200" dirty="0"/>
              <a:t>Based on customers financial availability, recommending houses with proximity to “Waterfront” or not would be key. </a:t>
            </a:r>
          </a:p>
          <a:p>
            <a:r>
              <a:rPr lang="en-US" sz="2200" dirty="0"/>
              <a:t>Offering Price Per Square foot living area options based on Zip codes as per customers’ financial resources.</a:t>
            </a:r>
          </a:p>
          <a:p>
            <a:r>
              <a:rPr lang="en-US" sz="2200" dirty="0"/>
              <a:t>This information will assist the real estate Business Stakeholders in devising strategies as per the Business clients' requirements ,their financials abilities, and benefit the organization by proposing them with economical solutions.</a:t>
            </a:r>
          </a:p>
          <a:p>
            <a:endParaRPr lang="en-US" sz="1700" dirty="0"/>
          </a:p>
          <a:p>
            <a:pPr marL="0" indent="0">
              <a:buNone/>
            </a:pPr>
            <a:endParaRPr lang="en-US" sz="1700" dirty="0"/>
          </a:p>
        </p:txBody>
      </p:sp>
    </p:spTree>
    <p:extLst>
      <p:ext uri="{BB962C8B-B14F-4D97-AF65-F5344CB8AC3E}">
        <p14:creationId xmlns:p14="http://schemas.microsoft.com/office/powerpoint/2010/main" val="417058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5393-0C37-D04F-9974-75DE4A41D0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F75E1FE-E95C-C94D-8790-47A9F966134F}"/>
              </a:ext>
            </a:extLst>
          </p:cNvPr>
          <p:cNvSpPr>
            <a:spLocks noGrp="1"/>
          </p:cNvSpPr>
          <p:nvPr>
            <p:ph idx="1"/>
          </p:nvPr>
        </p:nvSpPr>
        <p:spPr/>
        <p:txBody>
          <a:bodyPr>
            <a:normAutofit fontScale="77500" lnSpcReduction="20000"/>
          </a:bodyPr>
          <a:lstStyle/>
          <a:p>
            <a:r>
              <a:rPr lang="en-US" dirty="0"/>
              <a:t>Burhanykiyakoglu. (2019, May 23). Predicting House prices. Kaggle. Retrieved March 5, </a:t>
            </a:r>
            <a:r>
              <a:rPr lang="en-US" dirty="0">
                <a:solidFill>
                  <a:srgbClr val="000000"/>
                </a:solidFill>
              </a:rPr>
              <a:t>2022, from </a:t>
            </a:r>
            <a:r>
              <a:rPr lang="en-US" dirty="0">
                <a:solidFill>
                  <a:srgbClr val="0563C2"/>
                </a:solidFill>
              </a:rPr>
              <a:t>https://</a:t>
            </a:r>
            <a:r>
              <a:rPr lang="en-US" dirty="0" err="1">
                <a:solidFill>
                  <a:srgbClr val="0563C2"/>
                </a:solidFill>
              </a:rPr>
              <a:t>www.kaggle.com</a:t>
            </a:r>
            <a:r>
              <a:rPr lang="en-US" dirty="0">
                <a:solidFill>
                  <a:srgbClr val="0563C2"/>
                </a:solidFill>
              </a:rPr>
              <a:t>/</a:t>
            </a:r>
            <a:r>
              <a:rPr lang="en-US" dirty="0" err="1">
                <a:solidFill>
                  <a:srgbClr val="0563C2"/>
                </a:solidFill>
              </a:rPr>
              <a:t>burhanykiyakoglu</a:t>
            </a:r>
            <a:r>
              <a:rPr lang="en-US" dirty="0">
                <a:solidFill>
                  <a:srgbClr val="0563C2"/>
                </a:solidFill>
              </a:rPr>
              <a:t>/predicting-house-prices</a:t>
            </a:r>
          </a:p>
          <a:p>
            <a:r>
              <a:rPr lang="en-US" dirty="0" err="1"/>
              <a:t>Geomms</a:t>
            </a:r>
            <a:r>
              <a:rPr lang="en-US" dirty="0"/>
              <a:t>. (n.d.). </a:t>
            </a:r>
            <a:r>
              <a:rPr lang="en-US" dirty="0" err="1"/>
              <a:t>Geomms</a:t>
            </a:r>
            <a:r>
              <a:rPr lang="en-US" dirty="0"/>
              <a:t>/predicting-Seattle-housing-prices. GitHub. Retrieved March 5, </a:t>
            </a:r>
            <a:r>
              <a:rPr lang="en-US" dirty="0">
                <a:solidFill>
                  <a:srgbClr val="000000"/>
                </a:solidFill>
              </a:rPr>
              <a:t>2022, from </a:t>
            </a:r>
            <a:r>
              <a:rPr lang="en-US" dirty="0">
                <a:solidFill>
                  <a:srgbClr val="0563C2"/>
                </a:solidFill>
              </a:rPr>
              <a:t>https://</a:t>
            </a:r>
            <a:r>
              <a:rPr lang="en-US" dirty="0" err="1">
                <a:solidFill>
                  <a:srgbClr val="0563C2"/>
                </a:solidFill>
              </a:rPr>
              <a:t>github.com</a:t>
            </a:r>
            <a:r>
              <a:rPr lang="en-US" dirty="0">
                <a:solidFill>
                  <a:srgbClr val="0563C2"/>
                </a:solidFill>
              </a:rPr>
              <a:t>/</a:t>
            </a:r>
            <a:r>
              <a:rPr lang="en-US" dirty="0" err="1">
                <a:solidFill>
                  <a:srgbClr val="0563C2"/>
                </a:solidFill>
              </a:rPr>
              <a:t>geomms</a:t>
            </a:r>
            <a:r>
              <a:rPr lang="en-US" dirty="0">
                <a:solidFill>
                  <a:srgbClr val="0563C2"/>
                </a:solidFill>
              </a:rPr>
              <a:t>/Predicting-Seattle-Housing-Prices</a:t>
            </a:r>
          </a:p>
          <a:p>
            <a:r>
              <a:rPr lang="en-US" dirty="0" err="1"/>
              <a:t>Plotly</a:t>
            </a:r>
            <a:r>
              <a:rPr lang="en-US" dirty="0"/>
              <a:t> Python Graphing Library. (n.d.). </a:t>
            </a:r>
            <a:r>
              <a:rPr lang="en-US" dirty="0" err="1"/>
              <a:t>Plotly</a:t>
            </a:r>
            <a:r>
              <a:rPr lang="en-US" dirty="0"/>
              <a:t>: The front end for ML and data science </a:t>
            </a:r>
            <a:r>
              <a:rPr lang="en-US" dirty="0">
                <a:solidFill>
                  <a:srgbClr val="000000"/>
                </a:solidFill>
              </a:rPr>
              <a:t>models. </a:t>
            </a:r>
            <a:r>
              <a:rPr lang="en-US" dirty="0">
                <a:solidFill>
                  <a:srgbClr val="0563C2"/>
                </a:solidFill>
              </a:rPr>
              <a:t>https://</a:t>
            </a:r>
            <a:r>
              <a:rPr lang="en-US" dirty="0" err="1">
                <a:solidFill>
                  <a:srgbClr val="0563C2"/>
                </a:solidFill>
              </a:rPr>
              <a:t>plotly.com</a:t>
            </a:r>
            <a:r>
              <a:rPr lang="en-US" dirty="0">
                <a:solidFill>
                  <a:srgbClr val="0563C2"/>
                </a:solidFill>
              </a:rPr>
              <a:t>/python/</a:t>
            </a:r>
          </a:p>
          <a:p>
            <a:r>
              <a:rPr lang="en-US" dirty="0"/>
              <a:t>Why Are Waterfront Properties More Expensive? - Coastal Dream Life. (n.d.). Coastal </a:t>
            </a:r>
            <a:r>
              <a:rPr lang="en-US" dirty="0">
                <a:solidFill>
                  <a:srgbClr val="000000"/>
                </a:solidFill>
              </a:rPr>
              <a:t>Dream Life. </a:t>
            </a:r>
            <a:r>
              <a:rPr lang="en-US" dirty="0">
                <a:solidFill>
                  <a:srgbClr val="0563C2"/>
                </a:solidFill>
              </a:rPr>
              <a:t>https://</a:t>
            </a:r>
            <a:r>
              <a:rPr lang="en-US" dirty="0" err="1">
                <a:solidFill>
                  <a:srgbClr val="0563C2"/>
                </a:solidFill>
              </a:rPr>
              <a:t>coastaldreamlife.com</a:t>
            </a:r>
            <a:r>
              <a:rPr lang="en-US" dirty="0">
                <a:solidFill>
                  <a:srgbClr val="0563C2"/>
                </a:solidFill>
              </a:rPr>
              <a:t>/why-are-waterfront-properties-</a:t>
            </a:r>
            <a:r>
              <a:rPr lang="en-US" dirty="0" err="1">
                <a:solidFill>
                  <a:srgbClr val="0563C2"/>
                </a:solidFill>
              </a:rPr>
              <a:t>moreexpensive</a:t>
            </a:r>
            <a:r>
              <a:rPr lang="en-US" dirty="0">
                <a:solidFill>
                  <a:srgbClr val="0563C2"/>
                </a:solidFill>
              </a:rPr>
              <a:t>/#:~:text=Waterfront%20properties%20are%20more%20expensive,demand,%20naturally%20boosting%20the%20prices.</a:t>
            </a:r>
          </a:p>
          <a:p>
            <a:r>
              <a:rPr lang="en-US" dirty="0"/>
              <a:t>Should I use a decision tree or logistic regression for classification? (n.d.). Data Science </a:t>
            </a:r>
            <a:r>
              <a:rPr lang="en-US" dirty="0">
                <a:solidFill>
                  <a:srgbClr val="000000"/>
                </a:solidFill>
              </a:rPr>
              <a:t>Stack Exchange. </a:t>
            </a:r>
            <a:r>
              <a:rPr lang="en-US" dirty="0">
                <a:solidFill>
                  <a:srgbClr val="0563C2"/>
                </a:solidFill>
              </a:rPr>
              <a:t>https://</a:t>
            </a:r>
            <a:r>
              <a:rPr lang="en-US" dirty="0" err="1">
                <a:solidFill>
                  <a:srgbClr val="0563C2"/>
                </a:solidFill>
              </a:rPr>
              <a:t>datascience.stackexchange.com</a:t>
            </a:r>
            <a:r>
              <a:rPr lang="en-US" dirty="0">
                <a:solidFill>
                  <a:srgbClr val="0563C2"/>
                </a:solidFill>
              </a:rPr>
              <a:t>/questions/6048/should-i-use-adecision-tree-or-logistic-regression-for-classification</a:t>
            </a:r>
          </a:p>
          <a:p>
            <a:endParaRPr lang="en-US" dirty="0"/>
          </a:p>
        </p:txBody>
      </p:sp>
    </p:spTree>
    <p:extLst>
      <p:ext uri="{BB962C8B-B14F-4D97-AF65-F5344CB8AC3E}">
        <p14:creationId xmlns:p14="http://schemas.microsoft.com/office/powerpoint/2010/main" val="158908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4D5F-0509-AF4C-A20D-2797DB02E6DE}"/>
              </a:ext>
            </a:extLst>
          </p:cNvPr>
          <p:cNvSpPr>
            <a:spLocks noGrp="1"/>
          </p:cNvSpPr>
          <p:nvPr>
            <p:ph type="title"/>
          </p:nvPr>
        </p:nvSpPr>
        <p:spPr/>
        <p:txBody>
          <a:bodyPr/>
          <a:lstStyle/>
          <a:p>
            <a:r>
              <a:rPr lang="en-US" dirty="0"/>
              <a:t>Agenda</a:t>
            </a:r>
          </a:p>
        </p:txBody>
      </p:sp>
      <p:graphicFrame>
        <p:nvGraphicFramePr>
          <p:cNvPr id="5" name="Content Placeholder 2">
            <a:extLst>
              <a:ext uri="{FF2B5EF4-FFF2-40B4-BE49-F238E27FC236}">
                <a16:creationId xmlns:a16="http://schemas.microsoft.com/office/drawing/2014/main" id="{4A819518-54D0-330E-C215-0EF9F1DD3F2A}"/>
              </a:ext>
            </a:extLst>
          </p:cNvPr>
          <p:cNvGraphicFramePr>
            <a:graphicFrameLocks noGrp="1"/>
          </p:cNvGraphicFramePr>
          <p:nvPr>
            <p:ph idx="1"/>
            <p:extLst>
              <p:ext uri="{D42A27DB-BD31-4B8C-83A1-F6EECF244321}">
                <p14:modId xmlns:p14="http://schemas.microsoft.com/office/powerpoint/2010/main" val="867509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931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FC2D-BE7C-E44A-B343-C6E930BF243A}"/>
              </a:ext>
            </a:extLst>
          </p:cNvPr>
          <p:cNvSpPr>
            <a:spLocks noGrp="1"/>
          </p:cNvSpPr>
          <p:nvPr>
            <p:ph type="title"/>
          </p:nvPr>
        </p:nvSpPr>
        <p:spPr>
          <a:xfrm>
            <a:off x="1136428" y="627564"/>
            <a:ext cx="7474172"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5911CFA-54B2-964D-8890-D8DC4087863A}"/>
              </a:ext>
            </a:extLst>
          </p:cNvPr>
          <p:cNvSpPr>
            <a:spLocks noGrp="1"/>
          </p:cNvSpPr>
          <p:nvPr>
            <p:ph idx="1"/>
          </p:nvPr>
        </p:nvSpPr>
        <p:spPr>
          <a:xfrm>
            <a:off x="100013" y="1500188"/>
            <a:ext cx="8316800" cy="4730247"/>
          </a:xfrm>
        </p:spPr>
        <p:txBody>
          <a:bodyPr anchor="ctr">
            <a:normAutofit/>
          </a:bodyPr>
          <a:lstStyle/>
          <a:p>
            <a:r>
              <a:rPr lang="en-US" sz="2000" dirty="0"/>
              <a:t>Dataset considered in the project is “Seattle King County Housing”</a:t>
            </a:r>
          </a:p>
          <a:p>
            <a:r>
              <a:rPr lang="en-US" sz="2000" dirty="0"/>
              <a:t>King County has a rich history of houses catering to varied population</a:t>
            </a:r>
          </a:p>
          <a:p>
            <a:r>
              <a:rPr lang="en-US" sz="2000" dirty="0"/>
              <a:t>The Objective of the Project is to analyze insights on preferences of the Customer Segment using exploratory data analysis</a:t>
            </a:r>
          </a:p>
          <a:p>
            <a:r>
              <a:rPr lang="en-US" sz="2000" dirty="0"/>
              <a:t>Further analysis to accurately understand the factors contributing to the property pricing in the King County.</a:t>
            </a:r>
          </a:p>
          <a:p>
            <a:endParaRPr lang="en-US" sz="20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uburban scene">
            <a:extLst>
              <a:ext uri="{FF2B5EF4-FFF2-40B4-BE49-F238E27FC236}">
                <a16:creationId xmlns:a16="http://schemas.microsoft.com/office/drawing/2014/main" id="{F6AC5C06-8C4B-8CBD-C219-4E7567584D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5521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D30A-417D-7C44-AB3F-8ECB98B601E9}"/>
              </a:ext>
            </a:extLst>
          </p:cNvPr>
          <p:cNvSpPr>
            <a:spLocks noGrp="1"/>
          </p:cNvSpPr>
          <p:nvPr>
            <p:ph type="title"/>
          </p:nvPr>
        </p:nvSpPr>
        <p:spPr/>
        <p:txBody>
          <a:bodyPr/>
          <a:lstStyle/>
          <a:p>
            <a:r>
              <a:rPr lang="en-US" dirty="0"/>
              <a:t>Business Questions </a:t>
            </a:r>
          </a:p>
        </p:txBody>
      </p:sp>
      <p:graphicFrame>
        <p:nvGraphicFramePr>
          <p:cNvPr id="6" name="Content Placeholder 2">
            <a:extLst>
              <a:ext uri="{FF2B5EF4-FFF2-40B4-BE49-F238E27FC236}">
                <a16:creationId xmlns:a16="http://schemas.microsoft.com/office/drawing/2014/main" id="{E18A1062-6CE3-3E8F-14BE-594B5BA18A4A}"/>
              </a:ext>
            </a:extLst>
          </p:cNvPr>
          <p:cNvGraphicFramePr>
            <a:graphicFrameLocks noGrp="1"/>
          </p:cNvGraphicFramePr>
          <p:nvPr>
            <p:ph idx="1"/>
            <p:extLst>
              <p:ext uri="{D42A27DB-BD31-4B8C-83A1-F6EECF244321}">
                <p14:modId xmlns:p14="http://schemas.microsoft.com/office/powerpoint/2010/main" val="972943707"/>
              </p:ext>
            </p:extLst>
          </p:nvPr>
        </p:nvGraphicFramePr>
        <p:xfrm>
          <a:off x="753140"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26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ECA3-9D8E-5048-B240-490092153B7B}"/>
              </a:ext>
            </a:extLst>
          </p:cNvPr>
          <p:cNvSpPr>
            <a:spLocks noGrp="1"/>
          </p:cNvSpPr>
          <p:nvPr>
            <p:ph type="title"/>
          </p:nvPr>
        </p:nvSpPr>
        <p:spPr/>
        <p:txBody>
          <a:bodyPr/>
          <a:lstStyle/>
          <a:p>
            <a:r>
              <a:rPr lang="en-US" dirty="0"/>
              <a:t>Exploratory Data Analysis </a:t>
            </a:r>
          </a:p>
        </p:txBody>
      </p:sp>
      <p:sp>
        <p:nvSpPr>
          <p:cNvPr id="3" name="Content Placeholder 2">
            <a:extLst>
              <a:ext uri="{FF2B5EF4-FFF2-40B4-BE49-F238E27FC236}">
                <a16:creationId xmlns:a16="http://schemas.microsoft.com/office/drawing/2014/main" id="{A84F2478-E8BB-FE43-A428-1BBE50B4BC96}"/>
              </a:ext>
            </a:extLst>
          </p:cNvPr>
          <p:cNvSpPr>
            <a:spLocks noGrp="1"/>
          </p:cNvSpPr>
          <p:nvPr>
            <p:ph idx="1"/>
          </p:nvPr>
        </p:nvSpPr>
        <p:spPr/>
        <p:txBody>
          <a:bodyPr/>
          <a:lstStyle/>
          <a:p>
            <a:r>
              <a:rPr lang="en-US" dirty="0"/>
              <a:t>Majority of houses are below 1.3M, with highest price group range between 250K to 500K. </a:t>
            </a:r>
          </a:p>
          <a:p>
            <a:r>
              <a:rPr lang="en-US" dirty="0"/>
              <a:t>Most of the houses are aged between 26 to 50 years with no waterfront access or view feature. </a:t>
            </a:r>
          </a:p>
          <a:p>
            <a:r>
              <a:rPr lang="en-US" dirty="0"/>
              <a:t>Buyers prefer 3-4 bedrooms, and 1-2.5 bathroom are present.</a:t>
            </a:r>
          </a:p>
          <a:p>
            <a:r>
              <a:rPr lang="en-US" dirty="0"/>
              <a:t>Bigger the basement or higher the overall grade of the house, higher are the House prices.</a:t>
            </a:r>
          </a:p>
          <a:p>
            <a:r>
              <a:rPr lang="en-US" dirty="0"/>
              <a:t>Zip codes closer to water bodies have higher average housing prices.</a:t>
            </a:r>
          </a:p>
          <a:p>
            <a:endParaRPr lang="en-US" dirty="0"/>
          </a:p>
          <a:p>
            <a:endParaRPr lang="en-US" dirty="0"/>
          </a:p>
          <a:p>
            <a:endParaRPr lang="en-US" dirty="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00150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6F06D-1C55-AD44-B7D7-BFAD1CEF3E36}"/>
              </a:ext>
            </a:extLst>
          </p:cNvPr>
          <p:cNvSpPr>
            <a:spLocks noGrp="1"/>
          </p:cNvSpPr>
          <p:nvPr>
            <p:ph type="title"/>
          </p:nvPr>
        </p:nvSpPr>
        <p:spPr>
          <a:xfrm>
            <a:off x="1001684" y="170412"/>
            <a:ext cx="10178934" cy="1328730"/>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Two </a:t>
            </a:r>
            <a:r>
              <a:rPr lang="en-US" sz="5200" dirty="0"/>
              <a:t>Main Recommendation from </a:t>
            </a:r>
            <a:r>
              <a:rPr lang="en-US" sz="5200" kern="1200" dirty="0">
                <a:solidFill>
                  <a:schemeClr val="tx1"/>
                </a:solidFill>
                <a:latin typeface="+mj-lt"/>
                <a:ea typeface="+mj-ea"/>
                <a:cs typeface="+mj-cs"/>
              </a:rPr>
              <a:t>EDA</a:t>
            </a:r>
          </a:p>
        </p:txBody>
      </p:sp>
      <p:pic>
        <p:nvPicPr>
          <p:cNvPr id="5" name="Picture 4">
            <a:extLst>
              <a:ext uri="{FF2B5EF4-FFF2-40B4-BE49-F238E27FC236}">
                <a16:creationId xmlns:a16="http://schemas.microsoft.com/office/drawing/2014/main" id="{1592484D-0A4A-5D4E-8825-305D8FD2A5D0}"/>
              </a:ext>
            </a:extLst>
          </p:cNvPr>
          <p:cNvPicPr>
            <a:picLocks noChangeAspect="1"/>
          </p:cNvPicPr>
          <p:nvPr/>
        </p:nvPicPr>
        <p:blipFill rotWithShape="1">
          <a:blip r:embed="rId3"/>
          <a:srcRect l="7460" r="796" b="-3"/>
          <a:stretch/>
        </p:blipFill>
        <p:spPr>
          <a:xfrm>
            <a:off x="6388677" y="1525122"/>
            <a:ext cx="5803323" cy="3890357"/>
          </a:xfrm>
          <a:prstGeom prst="rect">
            <a:avLst/>
          </a:prstGeom>
        </p:spPr>
      </p:pic>
      <p:pic>
        <p:nvPicPr>
          <p:cNvPr id="4" name="Content Placeholder 3">
            <a:extLst>
              <a:ext uri="{FF2B5EF4-FFF2-40B4-BE49-F238E27FC236}">
                <a16:creationId xmlns:a16="http://schemas.microsoft.com/office/drawing/2014/main" id="{1586BEA7-649D-004F-AE66-F7618CAD986A}"/>
              </a:ext>
            </a:extLst>
          </p:cNvPr>
          <p:cNvPicPr>
            <a:picLocks noGrp="1" noChangeAspect="1"/>
          </p:cNvPicPr>
          <p:nvPr>
            <p:ph idx="1"/>
          </p:nvPr>
        </p:nvPicPr>
        <p:blipFill rotWithShape="1">
          <a:blip r:embed="rId4"/>
          <a:srcRect l="8231" r="11216"/>
          <a:stretch/>
        </p:blipFill>
        <p:spPr>
          <a:xfrm>
            <a:off x="190915" y="1642586"/>
            <a:ext cx="5803323" cy="3890357"/>
          </a:xfrm>
          <a:prstGeom prst="rect">
            <a:avLst/>
          </a:prstGeom>
        </p:spPr>
      </p:pic>
      <p:sp>
        <p:nvSpPr>
          <p:cNvPr id="6" name="TextBox 5">
            <a:extLst>
              <a:ext uri="{FF2B5EF4-FFF2-40B4-BE49-F238E27FC236}">
                <a16:creationId xmlns:a16="http://schemas.microsoft.com/office/drawing/2014/main" id="{E40491A3-F7B4-7E4C-94C1-385E45C407A6}"/>
              </a:ext>
            </a:extLst>
          </p:cNvPr>
          <p:cNvSpPr txBox="1"/>
          <p:nvPr/>
        </p:nvSpPr>
        <p:spPr>
          <a:xfrm>
            <a:off x="6563245" y="5662822"/>
            <a:ext cx="4617373" cy="646331"/>
          </a:xfrm>
          <a:prstGeom prst="rect">
            <a:avLst/>
          </a:prstGeom>
          <a:noFill/>
        </p:spPr>
        <p:txBody>
          <a:bodyPr wrap="square" rtlCol="0">
            <a:spAutoFit/>
          </a:bodyPr>
          <a:lstStyle/>
          <a:p>
            <a:pPr algn="ctr"/>
            <a:r>
              <a:rPr lang="en-US" dirty="0"/>
              <a:t>Determine average price of zip code helping home buyers to narrow down the search</a:t>
            </a:r>
          </a:p>
        </p:txBody>
      </p:sp>
      <p:sp>
        <p:nvSpPr>
          <p:cNvPr id="7" name="TextBox 6">
            <a:extLst>
              <a:ext uri="{FF2B5EF4-FFF2-40B4-BE49-F238E27FC236}">
                <a16:creationId xmlns:a16="http://schemas.microsoft.com/office/drawing/2014/main" id="{6E0DB25A-F7E9-E24B-9D33-198DB8C54260}"/>
              </a:ext>
            </a:extLst>
          </p:cNvPr>
          <p:cNvSpPr txBox="1"/>
          <p:nvPr/>
        </p:nvSpPr>
        <p:spPr>
          <a:xfrm>
            <a:off x="190915" y="5676387"/>
            <a:ext cx="5448344" cy="646331"/>
          </a:xfrm>
          <a:prstGeom prst="rect">
            <a:avLst/>
          </a:prstGeom>
          <a:noFill/>
        </p:spPr>
        <p:txBody>
          <a:bodyPr wrap="square" rtlCol="0">
            <a:spAutoFit/>
          </a:bodyPr>
          <a:lstStyle/>
          <a:p>
            <a:pPr algn="ctr"/>
            <a:r>
              <a:rPr lang="en-US" dirty="0"/>
              <a:t>Consider busy periods of home buying in King County into recommending economical solution to home buyers</a:t>
            </a:r>
          </a:p>
        </p:txBody>
      </p:sp>
    </p:spTree>
    <p:extLst>
      <p:ext uri="{BB962C8B-B14F-4D97-AF65-F5344CB8AC3E}">
        <p14:creationId xmlns:p14="http://schemas.microsoft.com/office/powerpoint/2010/main" val="268093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138B-B278-B748-A856-3A28C186F68F}"/>
              </a:ext>
            </a:extLst>
          </p:cNvPr>
          <p:cNvSpPr>
            <a:spLocks noGrp="1"/>
          </p:cNvSpPr>
          <p:nvPr>
            <p:ph type="title"/>
          </p:nvPr>
        </p:nvSpPr>
        <p:spPr/>
        <p:txBody>
          <a:bodyPr/>
          <a:lstStyle/>
          <a:p>
            <a:r>
              <a:rPr lang="en-US"/>
              <a:t>Logistic Regression Model</a:t>
            </a:r>
            <a:endParaRPr lang="en-US" dirty="0"/>
          </a:p>
        </p:txBody>
      </p:sp>
      <p:graphicFrame>
        <p:nvGraphicFramePr>
          <p:cNvPr id="6" name="Content Placeholder 2">
            <a:extLst>
              <a:ext uri="{FF2B5EF4-FFF2-40B4-BE49-F238E27FC236}">
                <a16:creationId xmlns:a16="http://schemas.microsoft.com/office/drawing/2014/main" id="{A509B868-76B8-66AE-2ADA-601A279475BF}"/>
              </a:ext>
            </a:extLst>
          </p:cNvPr>
          <p:cNvGraphicFramePr>
            <a:graphicFrameLocks noGrp="1"/>
          </p:cNvGraphicFramePr>
          <p:nvPr>
            <p:ph idx="1"/>
            <p:extLst>
              <p:ext uri="{D42A27DB-BD31-4B8C-83A1-F6EECF244321}">
                <p14:modId xmlns:p14="http://schemas.microsoft.com/office/powerpoint/2010/main" val="40927794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01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138B-B278-B748-A856-3A28C186F68F}"/>
              </a:ext>
            </a:extLst>
          </p:cNvPr>
          <p:cNvSpPr>
            <a:spLocks noGrp="1"/>
          </p:cNvSpPr>
          <p:nvPr>
            <p:ph type="title"/>
          </p:nvPr>
        </p:nvSpPr>
        <p:spPr/>
        <p:txBody>
          <a:bodyPr/>
          <a:lstStyle/>
          <a:p>
            <a:r>
              <a:rPr lang="en-US" dirty="0"/>
              <a:t>Decision Tree Model</a:t>
            </a:r>
          </a:p>
        </p:txBody>
      </p:sp>
      <p:graphicFrame>
        <p:nvGraphicFramePr>
          <p:cNvPr id="6" name="Content Placeholder 2">
            <a:extLst>
              <a:ext uri="{FF2B5EF4-FFF2-40B4-BE49-F238E27FC236}">
                <a16:creationId xmlns:a16="http://schemas.microsoft.com/office/drawing/2014/main" id="{A509B868-76B8-66AE-2ADA-601A279475BF}"/>
              </a:ext>
            </a:extLst>
          </p:cNvPr>
          <p:cNvGraphicFramePr>
            <a:graphicFrameLocks noGrp="1"/>
          </p:cNvGraphicFramePr>
          <p:nvPr>
            <p:ph idx="1"/>
            <p:extLst>
              <p:ext uri="{D42A27DB-BD31-4B8C-83A1-F6EECF244321}">
                <p14:modId xmlns:p14="http://schemas.microsoft.com/office/powerpoint/2010/main" val="4110826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807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138B-B278-B748-A856-3A28C186F68F}"/>
              </a:ext>
            </a:extLst>
          </p:cNvPr>
          <p:cNvSpPr>
            <a:spLocks noGrp="1"/>
          </p:cNvSpPr>
          <p:nvPr>
            <p:ph type="title"/>
          </p:nvPr>
        </p:nvSpPr>
        <p:spPr/>
        <p:txBody>
          <a:bodyPr/>
          <a:lstStyle/>
          <a:p>
            <a:r>
              <a:rPr lang="en-US" dirty="0"/>
              <a:t>Random Forest Model</a:t>
            </a:r>
          </a:p>
        </p:txBody>
      </p:sp>
      <p:graphicFrame>
        <p:nvGraphicFramePr>
          <p:cNvPr id="6" name="Content Placeholder 2">
            <a:extLst>
              <a:ext uri="{FF2B5EF4-FFF2-40B4-BE49-F238E27FC236}">
                <a16:creationId xmlns:a16="http://schemas.microsoft.com/office/drawing/2014/main" id="{A509B868-76B8-66AE-2ADA-601A279475BF}"/>
              </a:ext>
            </a:extLst>
          </p:cNvPr>
          <p:cNvGraphicFramePr>
            <a:graphicFrameLocks noGrp="1"/>
          </p:cNvGraphicFramePr>
          <p:nvPr>
            <p:ph idx="1"/>
            <p:extLst>
              <p:ext uri="{D42A27DB-BD31-4B8C-83A1-F6EECF244321}">
                <p14:modId xmlns:p14="http://schemas.microsoft.com/office/powerpoint/2010/main" val="9498168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8436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1190</Words>
  <Application>Microsoft Macintosh PowerPoint</Application>
  <PresentationFormat>Widescreen</PresentationFormat>
  <Paragraphs>101</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Seattle King County Housing</vt:lpstr>
      <vt:lpstr>Agenda</vt:lpstr>
      <vt:lpstr>Introduction</vt:lpstr>
      <vt:lpstr>Business Questions </vt:lpstr>
      <vt:lpstr>Exploratory Data Analysis </vt:lpstr>
      <vt:lpstr>Two Main Recommendation from EDA</vt:lpstr>
      <vt:lpstr>Logistic Regression Model</vt:lpstr>
      <vt:lpstr>Decision Tree Model</vt:lpstr>
      <vt:lpstr>Random Forest Model</vt:lpstr>
      <vt:lpstr>Recommendation &amp;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King County Housing</dc:title>
  <dc:creator>Abhigna Ramamurthy</dc:creator>
  <cp:lastModifiedBy>Abhigna Ramamurthy</cp:lastModifiedBy>
  <cp:revision>23</cp:revision>
  <dcterms:created xsi:type="dcterms:W3CDTF">2022-03-28T19:59:28Z</dcterms:created>
  <dcterms:modified xsi:type="dcterms:W3CDTF">2022-03-28T22:01:43Z</dcterms:modified>
</cp:coreProperties>
</file>