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1"/>
  </p:notesMasterIdLst>
  <p:sldIdLst>
    <p:sldId id="256" r:id="rId2"/>
    <p:sldId id="260" r:id="rId3"/>
    <p:sldId id="261" r:id="rId4"/>
    <p:sldId id="262" r:id="rId5"/>
    <p:sldId id="263" r:id="rId6"/>
    <p:sldId id="264" r:id="rId7"/>
    <p:sldId id="265" r:id="rId8"/>
    <p:sldId id="266" r:id="rId9"/>
    <p:sldId id="267" r:id="rId10"/>
    <p:sldId id="268" r:id="rId11"/>
    <p:sldId id="269" r:id="rId12"/>
    <p:sldId id="270" r:id="rId13"/>
    <p:sldId id="278" r:id="rId14"/>
    <p:sldId id="271" r:id="rId15"/>
    <p:sldId id="272" r:id="rId16"/>
    <p:sldId id="273" r:id="rId17"/>
    <p:sldId id="274" r:id="rId18"/>
    <p:sldId id="276" r:id="rId19"/>
    <p:sldId id="279" r:id="rId20"/>
  </p:sldIdLst>
  <p:sldSz cx="12192000" cy="6858000"/>
  <p:notesSz cx="6858000" cy="9144000"/>
  <p:embeddedFontLst>
    <p:embeddedFont>
      <p:font typeface="Work Sans" pitchFamily="2"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7" roundtripDataSignature="AMtx7mhnFQsu0qTBRZ+C47HNp0tuHCNko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4" d="100"/>
          <a:sy n="74" d="100"/>
        </p:scale>
        <p:origin x="1013"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customschemas.google.com/relationships/presentationmetadata" Target="metadata"/><Relationship Id="rId30" Type="http://schemas.openxmlformats.org/officeDocument/2006/relationships/theme" Target="theme/theme1.xml"/></Relationships>
</file>

<file path=ppt/diagrams/_rels/data1.xml.rels><?xml version="1.0" encoding="UTF-8" standalone="yes"?>
<Relationships xmlns="http://schemas.openxmlformats.org/package/2006/relationships"><Relationship Id="rId1" Type="http://schemas.openxmlformats.org/officeDocument/2006/relationships/hyperlink" Target="https://housing.com/rent/bachelor-flats-for-rent-in-hyderabad-telangana-L4P679xe73u28050522?page=1" TargetMode="External"/></Relationships>
</file>

<file path=ppt/diagrams/_rels/drawing1.xml.rels><?xml version="1.0" encoding="UTF-8" standalone="yes"?>
<Relationships xmlns="http://schemas.openxmlformats.org/package/2006/relationships"><Relationship Id="rId1" Type="http://schemas.openxmlformats.org/officeDocument/2006/relationships/hyperlink" Target="https://housing.com/rent/bachelor-flats-for-rent-in-hyderabad-telangana-L4P679xe73u28050522?page=1" TargetMode="Externa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981C656-D16C-4950-8C09-A5BD5AC40C4B}" type="doc">
      <dgm:prSet loTypeId="urn:microsoft.com/office/officeart/2005/8/layout/chevronAccent+Icon" loCatId="process" qsTypeId="urn:microsoft.com/office/officeart/2005/8/quickstyle/simple1" qsCatId="simple" csTypeId="urn:microsoft.com/office/officeart/2005/8/colors/accent1_2" csCatId="accent1" phldr="1"/>
      <dgm:spPr/>
    </dgm:pt>
    <dgm:pt modelId="{AB10072F-D393-44E8-AD99-2EDCA09D893A}">
      <dgm:prSet phldrT="[Text]" custT="1">
        <dgm:style>
          <a:lnRef idx="1">
            <a:schemeClr val="accent2"/>
          </a:lnRef>
          <a:fillRef idx="2">
            <a:schemeClr val="accent2"/>
          </a:fillRef>
          <a:effectRef idx="1">
            <a:schemeClr val="accent2"/>
          </a:effectRef>
          <a:fontRef idx="minor">
            <a:schemeClr val="dk1"/>
          </a:fontRef>
        </dgm:style>
      </dgm:prSet>
      <dgm:spPr/>
      <dgm:t>
        <a:bodyPr/>
        <a:lstStyle/>
        <a:p>
          <a:endParaRPr lang="en-IN" sz="1700" b="1" dirty="0"/>
        </a:p>
        <a:p>
          <a:endParaRPr lang="en-IN" sz="1700" b="1" dirty="0"/>
        </a:p>
        <a:p>
          <a:endParaRPr lang="en-IN" sz="1700" b="1" dirty="0">
            <a:latin typeface="Times New Roman" panose="02020603050405020304" pitchFamily="18" charset="0"/>
            <a:cs typeface="Times New Roman" panose="02020603050405020304" pitchFamily="18" charset="0"/>
          </a:endParaRPr>
        </a:p>
        <a:p>
          <a:r>
            <a:rPr lang="en-IN" sz="1700" b="1" dirty="0">
              <a:latin typeface="Times New Roman" panose="02020603050405020304" pitchFamily="18" charset="0"/>
              <a:cs typeface="Times New Roman" panose="02020603050405020304" pitchFamily="18" charset="0"/>
            </a:rPr>
            <a:t>Web Scrapping</a:t>
          </a:r>
        </a:p>
        <a:p>
          <a:r>
            <a:rPr lang="en-US" sz="1300" b="0" i="0" dirty="0">
              <a:latin typeface="Times New Roman" panose="02020603050405020304" pitchFamily="18" charset="0"/>
              <a:cs typeface="Times New Roman" panose="02020603050405020304" pitchFamily="18" charset="0"/>
            </a:rPr>
            <a:t>Data collected from </a:t>
          </a:r>
          <a:r>
            <a:rPr lang="en-US" sz="1300" b="0" i="0" dirty="0">
              <a:latin typeface="Times New Roman" panose="02020603050405020304" pitchFamily="18" charset="0"/>
              <a:cs typeface="Times New Roman" panose="02020603050405020304" pitchFamily="18" charset="0"/>
              <a:hlinkClick xmlns:r="http://schemas.openxmlformats.org/officeDocument/2006/relationships" r:id="rId1"/>
            </a:rPr>
            <a:t>housing website</a:t>
          </a:r>
          <a:r>
            <a:rPr lang="en-US" sz="1300" b="0" i="0" dirty="0">
              <a:latin typeface="Times New Roman" panose="02020603050405020304" pitchFamily="18" charset="0"/>
              <a:cs typeface="Times New Roman" panose="02020603050405020304" pitchFamily="18" charset="0"/>
            </a:rPr>
            <a:t> and data was extracted from the </a:t>
          </a:r>
          <a:r>
            <a:rPr lang="en-US" sz="1300" b="0" i="0" dirty="0" err="1">
              <a:latin typeface="Times New Roman" panose="02020603050405020304" pitchFamily="18" charset="0"/>
              <a:cs typeface="Times New Roman" panose="02020603050405020304" pitchFamily="18" charset="0"/>
            </a:rPr>
            <a:t>the</a:t>
          </a:r>
          <a:r>
            <a:rPr lang="en-US" sz="1300" b="0" i="0" dirty="0">
              <a:latin typeface="Times New Roman" panose="02020603050405020304" pitchFamily="18" charset="0"/>
              <a:cs typeface="Times New Roman" panose="02020603050405020304" pitchFamily="18" charset="0"/>
            </a:rPr>
            <a:t> website using Selenium automation for the process.</a:t>
          </a:r>
          <a:endParaRPr lang="en-IN" sz="1300" b="1" dirty="0">
            <a:latin typeface="Times New Roman" panose="02020603050405020304" pitchFamily="18" charset="0"/>
            <a:cs typeface="Times New Roman" panose="02020603050405020304" pitchFamily="18" charset="0"/>
          </a:endParaRPr>
        </a:p>
      </dgm:t>
    </dgm:pt>
    <dgm:pt modelId="{BA6542E5-266C-41DB-8869-D1F6EC210E0A}" type="parTrans" cxnId="{04EA2078-678E-4CD2-BF81-4A7089A0FE62}">
      <dgm:prSet/>
      <dgm:spPr/>
      <dgm:t>
        <a:bodyPr/>
        <a:lstStyle/>
        <a:p>
          <a:endParaRPr lang="en-IN"/>
        </a:p>
      </dgm:t>
    </dgm:pt>
    <dgm:pt modelId="{55885D26-A750-4115-B662-5FA04E86C6F3}" type="sibTrans" cxnId="{04EA2078-678E-4CD2-BF81-4A7089A0FE62}">
      <dgm:prSet/>
      <dgm:spPr/>
      <dgm:t>
        <a:bodyPr/>
        <a:lstStyle/>
        <a:p>
          <a:endParaRPr lang="en-IN"/>
        </a:p>
      </dgm:t>
    </dgm:pt>
    <dgm:pt modelId="{595BFF91-EB3B-42FF-A8E7-9C542EB5A395}">
      <dgm:prSet phldrT="[Text]" custT="1">
        <dgm:style>
          <a:lnRef idx="1">
            <a:schemeClr val="accent3"/>
          </a:lnRef>
          <a:fillRef idx="2">
            <a:schemeClr val="accent3"/>
          </a:fillRef>
          <a:effectRef idx="1">
            <a:schemeClr val="accent3"/>
          </a:effectRef>
          <a:fontRef idx="minor">
            <a:schemeClr val="dk1"/>
          </a:fontRef>
        </dgm:style>
      </dgm:prSet>
      <dgm:spPr/>
      <dgm:t>
        <a:bodyPr/>
        <a:lstStyle/>
        <a:p>
          <a:endParaRPr lang="en-IN" sz="1700" b="1" i="0" dirty="0">
            <a:latin typeface="Times New Roman" panose="02020603050405020304" pitchFamily="18" charset="0"/>
            <a:cs typeface="Times New Roman" panose="02020603050405020304" pitchFamily="18" charset="0"/>
          </a:endParaRPr>
        </a:p>
        <a:p>
          <a:endParaRPr lang="en-IN" sz="1700" b="1" i="0" dirty="0">
            <a:latin typeface="Times New Roman" panose="02020603050405020304" pitchFamily="18" charset="0"/>
            <a:cs typeface="Times New Roman" panose="02020603050405020304" pitchFamily="18" charset="0"/>
          </a:endParaRPr>
        </a:p>
        <a:p>
          <a:endParaRPr lang="en-IN" sz="1700" b="1" i="0" dirty="0">
            <a:latin typeface="Times New Roman" panose="02020603050405020304" pitchFamily="18" charset="0"/>
            <a:cs typeface="Times New Roman" panose="02020603050405020304" pitchFamily="18" charset="0"/>
          </a:endParaRPr>
        </a:p>
        <a:p>
          <a:r>
            <a:rPr lang="en-IN" sz="1700" b="1" i="0" dirty="0">
              <a:latin typeface="Times New Roman" panose="02020603050405020304" pitchFamily="18" charset="0"/>
              <a:cs typeface="Times New Roman" panose="02020603050405020304" pitchFamily="18" charset="0"/>
            </a:rPr>
            <a:t>Key Data Attributes</a:t>
          </a:r>
        </a:p>
        <a:p>
          <a:r>
            <a:rPr lang="en-US" sz="1300" b="0" i="0" dirty="0">
              <a:latin typeface="Times New Roman" panose="02020603050405020304" pitchFamily="18" charset="0"/>
              <a:cs typeface="Times New Roman" panose="02020603050405020304" pitchFamily="18" charset="0"/>
            </a:rPr>
            <a:t>Important attributes include house type, property type, price, brokerage details, location, furnishing status, area in </a:t>
          </a:r>
          <a:r>
            <a:rPr lang="en-US" sz="1300" b="0" i="0" dirty="0" err="1">
              <a:latin typeface="Times New Roman" panose="02020603050405020304" pitchFamily="18" charset="0"/>
              <a:cs typeface="Times New Roman" panose="02020603050405020304" pitchFamily="18" charset="0"/>
            </a:rPr>
            <a:t>sq.ft</a:t>
          </a:r>
          <a:r>
            <a:rPr lang="en-US" sz="1300" b="0" i="0" dirty="0">
              <a:latin typeface="Times New Roman" panose="02020603050405020304" pitchFamily="18" charset="0"/>
              <a:cs typeface="Times New Roman" panose="02020603050405020304" pitchFamily="18" charset="0"/>
            </a:rPr>
            <a:t>, and number of bathrooms.</a:t>
          </a:r>
          <a:endParaRPr lang="en-IN" sz="1300" dirty="0">
            <a:latin typeface="Times New Roman" panose="02020603050405020304" pitchFamily="18" charset="0"/>
            <a:cs typeface="Times New Roman" panose="02020603050405020304" pitchFamily="18" charset="0"/>
          </a:endParaRPr>
        </a:p>
      </dgm:t>
    </dgm:pt>
    <dgm:pt modelId="{5B74718C-8802-4C12-A33D-EA41B304D41D}" type="parTrans" cxnId="{B66C88FB-E237-4201-B4DD-7A80DEF2EC07}">
      <dgm:prSet/>
      <dgm:spPr/>
      <dgm:t>
        <a:bodyPr/>
        <a:lstStyle/>
        <a:p>
          <a:endParaRPr lang="en-IN"/>
        </a:p>
      </dgm:t>
    </dgm:pt>
    <dgm:pt modelId="{56AE63D5-36BC-4291-B0AF-01AF2B49D574}" type="sibTrans" cxnId="{B66C88FB-E237-4201-B4DD-7A80DEF2EC07}">
      <dgm:prSet/>
      <dgm:spPr/>
      <dgm:t>
        <a:bodyPr/>
        <a:lstStyle/>
        <a:p>
          <a:endParaRPr lang="en-IN"/>
        </a:p>
      </dgm:t>
    </dgm:pt>
    <dgm:pt modelId="{64D92D68-23D4-452B-BB5F-C9ADC98F62A2}">
      <dgm:prSet phldrT="[Text]" custT="1">
        <dgm:style>
          <a:lnRef idx="1">
            <a:schemeClr val="accent6"/>
          </a:lnRef>
          <a:fillRef idx="2">
            <a:schemeClr val="accent6"/>
          </a:fillRef>
          <a:effectRef idx="1">
            <a:schemeClr val="accent6"/>
          </a:effectRef>
          <a:fontRef idx="minor">
            <a:schemeClr val="dk1"/>
          </a:fontRef>
        </dgm:style>
      </dgm:prSet>
      <dgm:spPr>
        <a:solidFill>
          <a:schemeClr val="accent6">
            <a:lumMod val="20000"/>
            <a:lumOff val="80000"/>
          </a:schemeClr>
        </a:solidFill>
      </dgm:spPr>
      <dgm:t>
        <a:bodyPr/>
        <a:lstStyle/>
        <a:p>
          <a:pPr algn="ctr"/>
          <a:endParaRPr lang="en-IN" sz="1700" b="1" i="0" dirty="0">
            <a:latin typeface="Times New Roman" panose="02020603050405020304" pitchFamily="18" charset="0"/>
            <a:cs typeface="Times New Roman" panose="02020603050405020304" pitchFamily="18" charset="0"/>
          </a:endParaRPr>
        </a:p>
        <a:p>
          <a:pPr algn="ctr"/>
          <a:endParaRPr lang="en-IN" sz="1700" b="1" i="0" dirty="0">
            <a:latin typeface="Times New Roman" panose="02020603050405020304" pitchFamily="18" charset="0"/>
            <a:cs typeface="Times New Roman" panose="02020603050405020304" pitchFamily="18" charset="0"/>
          </a:endParaRPr>
        </a:p>
        <a:p>
          <a:pPr algn="ctr"/>
          <a:r>
            <a:rPr lang="en-IN" sz="1700" b="1" i="0" dirty="0">
              <a:latin typeface="Times New Roman" panose="02020603050405020304" pitchFamily="18" charset="0"/>
              <a:cs typeface="Times New Roman" panose="02020603050405020304" pitchFamily="18" charset="0"/>
            </a:rPr>
            <a:t>Data Cleaning Process</a:t>
          </a:r>
        </a:p>
        <a:p>
          <a:pPr algn="ctr"/>
          <a:r>
            <a:rPr lang="en-US" sz="1300" b="0" i="0" dirty="0">
              <a:latin typeface="Times New Roman" panose="02020603050405020304" pitchFamily="18" charset="0"/>
              <a:cs typeface="Times New Roman" panose="02020603050405020304" pitchFamily="18" charset="0"/>
            </a:rPr>
            <a:t>Cleaning involves standardizing data types, and addressing outliers to ensure data quality and accuracy.</a:t>
          </a:r>
          <a:endParaRPr lang="en-IN" sz="1300" dirty="0">
            <a:latin typeface="Times New Roman" panose="02020603050405020304" pitchFamily="18" charset="0"/>
            <a:cs typeface="Times New Roman" panose="02020603050405020304" pitchFamily="18" charset="0"/>
          </a:endParaRPr>
        </a:p>
      </dgm:t>
    </dgm:pt>
    <dgm:pt modelId="{3F9414CB-1B4F-4ADC-BDF0-0D9CBB9FDC7A}" type="parTrans" cxnId="{EFD31D77-8D9B-4769-A1B6-20F780CED418}">
      <dgm:prSet/>
      <dgm:spPr/>
      <dgm:t>
        <a:bodyPr/>
        <a:lstStyle/>
        <a:p>
          <a:endParaRPr lang="en-IN"/>
        </a:p>
      </dgm:t>
    </dgm:pt>
    <dgm:pt modelId="{9EF6D9DF-0844-4AEE-BBE7-A11A159F000B}" type="sibTrans" cxnId="{EFD31D77-8D9B-4769-A1B6-20F780CED418}">
      <dgm:prSet/>
      <dgm:spPr/>
      <dgm:t>
        <a:bodyPr/>
        <a:lstStyle/>
        <a:p>
          <a:endParaRPr lang="en-IN"/>
        </a:p>
      </dgm:t>
    </dgm:pt>
    <dgm:pt modelId="{A2532FE5-E91C-4C13-A482-EA48AA1B7C58}" type="pres">
      <dgm:prSet presAssocID="{5981C656-D16C-4950-8C09-A5BD5AC40C4B}" presName="Name0" presStyleCnt="0">
        <dgm:presLayoutVars>
          <dgm:dir/>
          <dgm:resizeHandles val="exact"/>
        </dgm:presLayoutVars>
      </dgm:prSet>
      <dgm:spPr/>
    </dgm:pt>
    <dgm:pt modelId="{A77D02A5-1E8B-4E4C-8613-1B100E808E9F}" type="pres">
      <dgm:prSet presAssocID="{AB10072F-D393-44E8-AD99-2EDCA09D893A}" presName="composite" presStyleCnt="0"/>
      <dgm:spPr/>
    </dgm:pt>
    <dgm:pt modelId="{2A107E63-8207-410F-ABD6-1B358BA695BA}" type="pres">
      <dgm:prSet presAssocID="{AB10072F-D393-44E8-AD99-2EDCA09D893A}" presName="bgChev" presStyleLbl="node1" presStyleIdx="0" presStyleCnt="3" custScaleX="95080" custScaleY="104212"/>
      <dgm:spPr/>
    </dgm:pt>
    <dgm:pt modelId="{5E741A01-362E-4C9E-83FE-8272B6EC8BC3}" type="pres">
      <dgm:prSet presAssocID="{AB10072F-D393-44E8-AD99-2EDCA09D893A}" presName="txNode" presStyleLbl="fgAcc1" presStyleIdx="0" presStyleCnt="3" custScaleX="113337" custScaleY="301931">
        <dgm:presLayoutVars>
          <dgm:bulletEnabled val="1"/>
        </dgm:presLayoutVars>
      </dgm:prSet>
      <dgm:spPr/>
    </dgm:pt>
    <dgm:pt modelId="{CE54704D-632E-4B43-94D4-23FFD8A43A25}" type="pres">
      <dgm:prSet presAssocID="{55885D26-A750-4115-B662-5FA04E86C6F3}" presName="compositeSpace" presStyleCnt="0"/>
      <dgm:spPr/>
    </dgm:pt>
    <dgm:pt modelId="{FCCC21FD-6F24-475C-9881-2524EC2E6F23}" type="pres">
      <dgm:prSet presAssocID="{595BFF91-EB3B-42FF-A8E7-9C542EB5A395}" presName="composite" presStyleCnt="0"/>
      <dgm:spPr/>
    </dgm:pt>
    <dgm:pt modelId="{754FCAA7-D531-4F30-A2C6-26E4403E1D3C}" type="pres">
      <dgm:prSet presAssocID="{595BFF91-EB3B-42FF-A8E7-9C542EB5A395}" presName="bgChev" presStyleLbl="node1" presStyleIdx="1" presStyleCnt="3"/>
      <dgm:spPr/>
    </dgm:pt>
    <dgm:pt modelId="{73860653-9FFC-4AE1-91A8-A03DF141C674}" type="pres">
      <dgm:prSet presAssocID="{595BFF91-EB3B-42FF-A8E7-9C542EB5A395}" presName="txNode" presStyleLbl="fgAcc1" presStyleIdx="1" presStyleCnt="3" custScaleX="117593" custScaleY="306700" custLinFactNeighborX="643" custLinFactNeighborY="2092">
        <dgm:presLayoutVars>
          <dgm:bulletEnabled val="1"/>
        </dgm:presLayoutVars>
      </dgm:prSet>
      <dgm:spPr/>
    </dgm:pt>
    <dgm:pt modelId="{101E5ADC-4764-4B8C-9C15-B2CA0C8F137E}" type="pres">
      <dgm:prSet presAssocID="{56AE63D5-36BC-4291-B0AF-01AF2B49D574}" presName="compositeSpace" presStyleCnt="0"/>
      <dgm:spPr/>
    </dgm:pt>
    <dgm:pt modelId="{D2D38E8F-00AA-4463-9C15-8EC87B3ACFB1}" type="pres">
      <dgm:prSet presAssocID="{64D92D68-23D4-452B-BB5F-C9ADC98F62A2}" presName="composite" presStyleCnt="0"/>
      <dgm:spPr/>
    </dgm:pt>
    <dgm:pt modelId="{4AEAA47E-6057-4D17-ADA5-79F0A2575167}" type="pres">
      <dgm:prSet presAssocID="{64D92D68-23D4-452B-BB5F-C9ADC98F62A2}" presName="bgChev" presStyleLbl="node1" presStyleIdx="2" presStyleCnt="3"/>
      <dgm:spPr/>
    </dgm:pt>
    <dgm:pt modelId="{FEA2C19B-FFF6-4EB3-AC93-8978D99831EB}" type="pres">
      <dgm:prSet presAssocID="{64D92D68-23D4-452B-BB5F-C9ADC98F62A2}" presName="txNode" presStyleLbl="fgAcc1" presStyleIdx="2" presStyleCnt="3" custScaleX="115164" custScaleY="305970" custLinFactNeighborX="4776" custLinFactNeighborY="1047">
        <dgm:presLayoutVars>
          <dgm:bulletEnabled val="1"/>
        </dgm:presLayoutVars>
      </dgm:prSet>
      <dgm:spPr/>
    </dgm:pt>
  </dgm:ptLst>
  <dgm:cxnLst>
    <dgm:cxn modelId="{2BFE642E-5369-4A14-ACAE-7F91E1731328}" type="presOf" srcId="{5981C656-D16C-4950-8C09-A5BD5AC40C4B}" destId="{A2532FE5-E91C-4C13-A482-EA48AA1B7C58}" srcOrd="0" destOrd="0" presId="urn:microsoft.com/office/officeart/2005/8/layout/chevronAccent+Icon"/>
    <dgm:cxn modelId="{2A71CE3C-F386-4F81-85DF-EE87ED8B729C}" type="presOf" srcId="{AB10072F-D393-44E8-AD99-2EDCA09D893A}" destId="{5E741A01-362E-4C9E-83FE-8272B6EC8BC3}" srcOrd="0" destOrd="0" presId="urn:microsoft.com/office/officeart/2005/8/layout/chevronAccent+Icon"/>
    <dgm:cxn modelId="{E79BB074-EE5D-45AD-BEE8-330251206A71}" type="presOf" srcId="{595BFF91-EB3B-42FF-A8E7-9C542EB5A395}" destId="{73860653-9FFC-4AE1-91A8-A03DF141C674}" srcOrd="0" destOrd="0" presId="urn:microsoft.com/office/officeart/2005/8/layout/chevronAccent+Icon"/>
    <dgm:cxn modelId="{EFD31D77-8D9B-4769-A1B6-20F780CED418}" srcId="{5981C656-D16C-4950-8C09-A5BD5AC40C4B}" destId="{64D92D68-23D4-452B-BB5F-C9ADC98F62A2}" srcOrd="2" destOrd="0" parTransId="{3F9414CB-1B4F-4ADC-BDF0-0D9CBB9FDC7A}" sibTransId="{9EF6D9DF-0844-4AEE-BBE7-A11A159F000B}"/>
    <dgm:cxn modelId="{04EA2078-678E-4CD2-BF81-4A7089A0FE62}" srcId="{5981C656-D16C-4950-8C09-A5BD5AC40C4B}" destId="{AB10072F-D393-44E8-AD99-2EDCA09D893A}" srcOrd="0" destOrd="0" parTransId="{BA6542E5-266C-41DB-8869-D1F6EC210E0A}" sibTransId="{55885D26-A750-4115-B662-5FA04E86C6F3}"/>
    <dgm:cxn modelId="{6AF988BD-7C53-4DB8-9C24-B3A4D0955EDF}" type="presOf" srcId="{64D92D68-23D4-452B-BB5F-C9ADC98F62A2}" destId="{FEA2C19B-FFF6-4EB3-AC93-8978D99831EB}" srcOrd="0" destOrd="0" presId="urn:microsoft.com/office/officeart/2005/8/layout/chevronAccent+Icon"/>
    <dgm:cxn modelId="{B66C88FB-E237-4201-B4DD-7A80DEF2EC07}" srcId="{5981C656-D16C-4950-8C09-A5BD5AC40C4B}" destId="{595BFF91-EB3B-42FF-A8E7-9C542EB5A395}" srcOrd="1" destOrd="0" parTransId="{5B74718C-8802-4C12-A33D-EA41B304D41D}" sibTransId="{56AE63D5-36BC-4291-B0AF-01AF2B49D574}"/>
    <dgm:cxn modelId="{8F43A4EA-B849-4746-8CCB-52CE62B61083}" type="presParOf" srcId="{A2532FE5-E91C-4C13-A482-EA48AA1B7C58}" destId="{A77D02A5-1E8B-4E4C-8613-1B100E808E9F}" srcOrd="0" destOrd="0" presId="urn:microsoft.com/office/officeart/2005/8/layout/chevronAccent+Icon"/>
    <dgm:cxn modelId="{0EFB9EA6-C2C0-47AA-BBAC-E6FE815B2853}" type="presParOf" srcId="{A77D02A5-1E8B-4E4C-8613-1B100E808E9F}" destId="{2A107E63-8207-410F-ABD6-1B358BA695BA}" srcOrd="0" destOrd="0" presId="urn:microsoft.com/office/officeart/2005/8/layout/chevronAccent+Icon"/>
    <dgm:cxn modelId="{5A5846E4-875D-47AF-A3EF-14784FFBDF10}" type="presParOf" srcId="{A77D02A5-1E8B-4E4C-8613-1B100E808E9F}" destId="{5E741A01-362E-4C9E-83FE-8272B6EC8BC3}" srcOrd="1" destOrd="0" presId="urn:microsoft.com/office/officeart/2005/8/layout/chevronAccent+Icon"/>
    <dgm:cxn modelId="{A266FDC0-5B7B-4199-A7B9-ED230940888D}" type="presParOf" srcId="{A2532FE5-E91C-4C13-A482-EA48AA1B7C58}" destId="{CE54704D-632E-4B43-94D4-23FFD8A43A25}" srcOrd="1" destOrd="0" presId="urn:microsoft.com/office/officeart/2005/8/layout/chevronAccent+Icon"/>
    <dgm:cxn modelId="{82517E96-BF08-4690-B6A8-9D86ACB31042}" type="presParOf" srcId="{A2532FE5-E91C-4C13-A482-EA48AA1B7C58}" destId="{FCCC21FD-6F24-475C-9881-2524EC2E6F23}" srcOrd="2" destOrd="0" presId="urn:microsoft.com/office/officeart/2005/8/layout/chevronAccent+Icon"/>
    <dgm:cxn modelId="{19B8A0E9-2FB0-4A93-99EA-018EC69A6301}" type="presParOf" srcId="{FCCC21FD-6F24-475C-9881-2524EC2E6F23}" destId="{754FCAA7-D531-4F30-A2C6-26E4403E1D3C}" srcOrd="0" destOrd="0" presId="urn:microsoft.com/office/officeart/2005/8/layout/chevronAccent+Icon"/>
    <dgm:cxn modelId="{86B16F1B-2B65-43D3-9C48-005CF38D05AE}" type="presParOf" srcId="{FCCC21FD-6F24-475C-9881-2524EC2E6F23}" destId="{73860653-9FFC-4AE1-91A8-A03DF141C674}" srcOrd="1" destOrd="0" presId="urn:microsoft.com/office/officeart/2005/8/layout/chevronAccent+Icon"/>
    <dgm:cxn modelId="{0C39EE56-1ED9-47B1-B389-97056BFDEF89}" type="presParOf" srcId="{A2532FE5-E91C-4C13-A482-EA48AA1B7C58}" destId="{101E5ADC-4764-4B8C-9C15-B2CA0C8F137E}" srcOrd="3" destOrd="0" presId="urn:microsoft.com/office/officeart/2005/8/layout/chevronAccent+Icon"/>
    <dgm:cxn modelId="{DBE68B02-3CED-48ED-994A-DD028B65194A}" type="presParOf" srcId="{A2532FE5-E91C-4C13-A482-EA48AA1B7C58}" destId="{D2D38E8F-00AA-4463-9C15-8EC87B3ACFB1}" srcOrd="4" destOrd="0" presId="urn:microsoft.com/office/officeart/2005/8/layout/chevronAccent+Icon"/>
    <dgm:cxn modelId="{424DBB23-9525-452E-880B-A77980F871E3}" type="presParOf" srcId="{D2D38E8F-00AA-4463-9C15-8EC87B3ACFB1}" destId="{4AEAA47E-6057-4D17-ADA5-79F0A2575167}" srcOrd="0" destOrd="0" presId="urn:microsoft.com/office/officeart/2005/8/layout/chevronAccent+Icon"/>
    <dgm:cxn modelId="{14278C72-31B5-4153-AB41-32DA850F9E24}" type="presParOf" srcId="{D2D38E8F-00AA-4463-9C15-8EC87B3ACFB1}" destId="{FEA2C19B-FFF6-4EB3-AC93-8978D99831EB}" srcOrd="1" destOrd="0" presId="urn:microsoft.com/office/officeart/2005/8/layout/chevronAccent+Icon"/>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574BDEF-817E-4465-82AE-DF8513878856}"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IN"/>
        </a:p>
      </dgm:t>
    </dgm:pt>
    <dgm:pt modelId="{64FA29BD-91FE-4F91-A53A-8ACB1D867469}">
      <dgm:prSet phldrT="[Text]"/>
      <dgm:spPr>
        <a:solidFill>
          <a:schemeClr val="tx1">
            <a:lumMod val="50000"/>
            <a:lumOff val="50000"/>
          </a:schemeClr>
        </a:solidFill>
      </dgm:spPr>
      <dgm:t>
        <a:bodyPr/>
        <a:lstStyle/>
        <a:p>
          <a:r>
            <a:rPr lang="en-IN" b="1" dirty="0">
              <a:latin typeface="Times New Roman" panose="02020603050405020304" pitchFamily="18" charset="0"/>
              <a:cs typeface="Times New Roman" panose="02020603050405020304" pitchFamily="18" charset="0"/>
            </a:rPr>
            <a:t>35000/-</a:t>
          </a:r>
        </a:p>
      </dgm:t>
    </dgm:pt>
    <dgm:pt modelId="{60AD0553-CD7F-457D-9F36-D67CE9FD3D00}" type="parTrans" cxnId="{4013ED2C-CAF9-4A5F-BDA1-546C1B977119}">
      <dgm:prSet/>
      <dgm:spPr/>
      <dgm:t>
        <a:bodyPr/>
        <a:lstStyle/>
        <a:p>
          <a:endParaRPr lang="en-IN"/>
        </a:p>
      </dgm:t>
    </dgm:pt>
    <dgm:pt modelId="{A9DD8685-BE22-4302-98F7-12D5EA190042}" type="sibTrans" cxnId="{4013ED2C-CAF9-4A5F-BDA1-546C1B977119}">
      <dgm:prSet/>
      <dgm:spPr/>
      <dgm:t>
        <a:bodyPr/>
        <a:lstStyle/>
        <a:p>
          <a:endParaRPr lang="en-IN"/>
        </a:p>
      </dgm:t>
    </dgm:pt>
    <dgm:pt modelId="{FABAD9B5-1477-46A3-967D-9D56EC5B18EB}">
      <dgm:prSet phldrT="[Text]" custT="1"/>
      <dgm:spPr>
        <a:solidFill>
          <a:schemeClr val="accent2">
            <a:lumMod val="20000"/>
            <a:lumOff val="80000"/>
            <a:alpha val="90000"/>
          </a:schemeClr>
        </a:solidFill>
      </dgm:spPr>
      <dgm:t>
        <a:bodyPr/>
        <a:lstStyle/>
        <a:p>
          <a:r>
            <a:rPr lang="en-IN" sz="1700" b="1" dirty="0">
              <a:latin typeface="Times New Roman" panose="02020603050405020304" pitchFamily="18" charset="0"/>
              <a:cs typeface="Times New Roman" panose="02020603050405020304" pitchFamily="18" charset="0"/>
            </a:rPr>
            <a:t>Average Price</a:t>
          </a:r>
        </a:p>
      </dgm:t>
    </dgm:pt>
    <dgm:pt modelId="{3B29C7A0-CD65-45A2-A60C-C9537DA4A297}" type="parTrans" cxnId="{A8692125-080A-4E14-B778-1550BB5D5D30}">
      <dgm:prSet/>
      <dgm:spPr/>
      <dgm:t>
        <a:bodyPr/>
        <a:lstStyle/>
        <a:p>
          <a:endParaRPr lang="en-IN"/>
        </a:p>
      </dgm:t>
    </dgm:pt>
    <dgm:pt modelId="{3A73E5B2-8BFF-4C27-8B7F-654DB0AA60CB}" type="sibTrans" cxnId="{A8692125-080A-4E14-B778-1550BB5D5D30}">
      <dgm:prSet/>
      <dgm:spPr/>
      <dgm:t>
        <a:bodyPr/>
        <a:lstStyle/>
        <a:p>
          <a:endParaRPr lang="en-IN"/>
        </a:p>
      </dgm:t>
    </dgm:pt>
    <dgm:pt modelId="{B28A16A9-0A7D-48FC-B50C-1E065C91E8CC}">
      <dgm:prSet phldrT="[Text]" custT="1"/>
      <dgm:spPr>
        <a:solidFill>
          <a:schemeClr val="accent2">
            <a:lumMod val="20000"/>
            <a:lumOff val="80000"/>
            <a:alpha val="90000"/>
          </a:schemeClr>
        </a:solidFill>
      </dgm:spPr>
      <dgm:t>
        <a:bodyPr/>
        <a:lstStyle/>
        <a:p>
          <a:pPr>
            <a:buFont typeface="Arial" panose="020B0604020202020204" pitchFamily="34" charset="0"/>
            <a:buChar char="•"/>
          </a:pPr>
          <a:r>
            <a:rPr lang="en-US" sz="1300" b="0" i="0" dirty="0">
              <a:latin typeface="Times New Roman" panose="02020603050405020304" pitchFamily="18" charset="0"/>
              <a:cs typeface="Times New Roman" panose="02020603050405020304" pitchFamily="18" charset="0"/>
            </a:rPr>
            <a:t>The average price of houses in Hyderabad is ₹35,000, indicating the general pricing trend in the housing market.</a:t>
          </a:r>
          <a:endParaRPr lang="en-IN" sz="1300" dirty="0">
            <a:latin typeface="Times New Roman" panose="02020603050405020304" pitchFamily="18" charset="0"/>
            <a:cs typeface="Times New Roman" panose="02020603050405020304" pitchFamily="18" charset="0"/>
          </a:endParaRPr>
        </a:p>
      </dgm:t>
    </dgm:pt>
    <dgm:pt modelId="{E1955EF3-8AF3-4189-9FA6-DDB0B7B1F272}" type="parTrans" cxnId="{77B8452A-6A44-4F67-85B9-F763917A52CF}">
      <dgm:prSet/>
      <dgm:spPr/>
      <dgm:t>
        <a:bodyPr/>
        <a:lstStyle/>
        <a:p>
          <a:endParaRPr lang="en-IN"/>
        </a:p>
      </dgm:t>
    </dgm:pt>
    <dgm:pt modelId="{5AAA94ED-E7C5-4FE1-BABC-7CB7FFD7E817}" type="sibTrans" cxnId="{77B8452A-6A44-4F67-85B9-F763917A52CF}">
      <dgm:prSet/>
      <dgm:spPr/>
      <dgm:t>
        <a:bodyPr/>
        <a:lstStyle/>
        <a:p>
          <a:endParaRPr lang="en-IN"/>
        </a:p>
      </dgm:t>
    </dgm:pt>
    <dgm:pt modelId="{7576F5CF-739E-4FBB-B621-F8F00736A7E5}">
      <dgm:prSet phldrT="[Text]" custT="1"/>
      <dgm:spPr>
        <a:solidFill>
          <a:schemeClr val="tx1">
            <a:lumMod val="50000"/>
            <a:lumOff val="50000"/>
          </a:schemeClr>
        </a:solidFill>
      </dgm:spPr>
      <dgm:t>
        <a:bodyPr/>
        <a:lstStyle/>
        <a:p>
          <a:r>
            <a:rPr lang="en-IN" sz="2700" b="1" dirty="0">
              <a:latin typeface="Times New Roman" panose="02020603050405020304" pitchFamily="18" charset="0"/>
              <a:cs typeface="Times New Roman" panose="02020603050405020304" pitchFamily="18" charset="0"/>
            </a:rPr>
            <a:t>28000/-</a:t>
          </a:r>
        </a:p>
      </dgm:t>
    </dgm:pt>
    <dgm:pt modelId="{5E3D4999-E2F1-41E1-8BAE-34B268A71961}" type="parTrans" cxnId="{F79894C9-1E50-479A-A2E6-073D6AC3EAC2}">
      <dgm:prSet/>
      <dgm:spPr/>
      <dgm:t>
        <a:bodyPr/>
        <a:lstStyle/>
        <a:p>
          <a:endParaRPr lang="en-IN"/>
        </a:p>
      </dgm:t>
    </dgm:pt>
    <dgm:pt modelId="{EDD5991F-56B5-49E6-B800-A914A3E68D49}" type="sibTrans" cxnId="{F79894C9-1E50-479A-A2E6-073D6AC3EAC2}">
      <dgm:prSet/>
      <dgm:spPr/>
      <dgm:t>
        <a:bodyPr/>
        <a:lstStyle/>
        <a:p>
          <a:endParaRPr lang="en-IN"/>
        </a:p>
      </dgm:t>
    </dgm:pt>
    <dgm:pt modelId="{D7596BB5-5FA8-4184-8AED-02C1F53C8362}">
      <dgm:prSet phldrT="[Text]" custT="1"/>
      <dgm:spPr>
        <a:solidFill>
          <a:schemeClr val="accent6">
            <a:lumMod val="20000"/>
            <a:lumOff val="80000"/>
            <a:alpha val="90000"/>
          </a:schemeClr>
        </a:solidFill>
      </dgm:spPr>
      <dgm:t>
        <a:bodyPr/>
        <a:lstStyle/>
        <a:p>
          <a:r>
            <a:rPr lang="en-IN" sz="1700" b="1" dirty="0">
              <a:latin typeface="Times New Roman" panose="02020603050405020304" pitchFamily="18" charset="0"/>
              <a:ea typeface="Tahoma" panose="020B0604030504040204" pitchFamily="34" charset="0"/>
              <a:cs typeface="Times New Roman" panose="02020603050405020304" pitchFamily="18" charset="0"/>
            </a:rPr>
            <a:t>Median Price</a:t>
          </a:r>
        </a:p>
      </dgm:t>
    </dgm:pt>
    <dgm:pt modelId="{D7B00B1A-FF6B-475B-AF68-48C2075C4EBF}" type="parTrans" cxnId="{CA4204B6-1FC0-4075-85CC-D4E7FA063579}">
      <dgm:prSet/>
      <dgm:spPr/>
      <dgm:t>
        <a:bodyPr/>
        <a:lstStyle/>
        <a:p>
          <a:endParaRPr lang="en-IN"/>
        </a:p>
      </dgm:t>
    </dgm:pt>
    <dgm:pt modelId="{B13A66E0-FC47-49F4-B848-ECB763F1CD28}" type="sibTrans" cxnId="{CA4204B6-1FC0-4075-85CC-D4E7FA063579}">
      <dgm:prSet/>
      <dgm:spPr/>
      <dgm:t>
        <a:bodyPr/>
        <a:lstStyle/>
        <a:p>
          <a:endParaRPr lang="en-IN"/>
        </a:p>
      </dgm:t>
    </dgm:pt>
    <dgm:pt modelId="{23030F1A-72D3-4D84-803B-7C011BFFA6E7}">
      <dgm:prSet phldrT="[Text]" custT="1"/>
      <dgm:spPr>
        <a:solidFill>
          <a:schemeClr val="accent6">
            <a:lumMod val="20000"/>
            <a:lumOff val="80000"/>
            <a:alpha val="90000"/>
          </a:schemeClr>
        </a:solidFill>
      </dgm:spPr>
      <dgm:t>
        <a:bodyPr/>
        <a:lstStyle/>
        <a:p>
          <a:pPr>
            <a:buFont typeface="Arial" panose="020B0604020202020204" pitchFamily="34" charset="0"/>
            <a:buChar char="•"/>
          </a:pPr>
          <a:r>
            <a:rPr lang="en-US" sz="1300" b="0" i="0" dirty="0">
              <a:latin typeface="Times New Roman" panose="02020603050405020304" pitchFamily="18" charset="0"/>
              <a:cs typeface="Times New Roman" panose="02020603050405020304" pitchFamily="18" charset="0"/>
            </a:rPr>
            <a:t>The median price of ₹28,000 suggests that half of the houses in Hyderabad are priced below this value, giving a central point of reference for pricing.</a:t>
          </a:r>
          <a:endParaRPr lang="en-IN" sz="1300" dirty="0">
            <a:latin typeface="Times New Roman" panose="02020603050405020304" pitchFamily="18" charset="0"/>
            <a:cs typeface="Times New Roman" panose="02020603050405020304" pitchFamily="18" charset="0"/>
          </a:endParaRPr>
        </a:p>
      </dgm:t>
    </dgm:pt>
    <dgm:pt modelId="{44E096E1-1C2A-41A1-820F-2F83F0ABB615}" type="parTrans" cxnId="{696DCD63-B283-49BB-8BE2-91017F0F18F4}">
      <dgm:prSet/>
      <dgm:spPr/>
      <dgm:t>
        <a:bodyPr/>
        <a:lstStyle/>
        <a:p>
          <a:endParaRPr lang="en-IN"/>
        </a:p>
      </dgm:t>
    </dgm:pt>
    <dgm:pt modelId="{624E1F9F-D99C-4577-AE0B-1C2154F0871C}" type="sibTrans" cxnId="{696DCD63-B283-49BB-8BE2-91017F0F18F4}">
      <dgm:prSet/>
      <dgm:spPr/>
      <dgm:t>
        <a:bodyPr/>
        <a:lstStyle/>
        <a:p>
          <a:endParaRPr lang="en-IN"/>
        </a:p>
      </dgm:t>
    </dgm:pt>
    <dgm:pt modelId="{DFCDF761-81C8-4E40-9022-E60613123577}">
      <dgm:prSet phldrT="[Text]"/>
      <dgm:spPr>
        <a:solidFill>
          <a:schemeClr val="tx1">
            <a:lumMod val="50000"/>
            <a:lumOff val="50000"/>
          </a:schemeClr>
        </a:solidFill>
      </dgm:spPr>
      <dgm:t>
        <a:bodyPr/>
        <a:lstStyle/>
        <a:p>
          <a:r>
            <a:rPr lang="en-IN" b="1" dirty="0">
              <a:latin typeface="Times New Roman" panose="02020603050405020304" pitchFamily="18" charset="0"/>
              <a:cs typeface="Times New Roman" panose="02020603050405020304" pitchFamily="18" charset="0"/>
            </a:rPr>
            <a:t>28000/-</a:t>
          </a:r>
        </a:p>
      </dgm:t>
    </dgm:pt>
    <dgm:pt modelId="{5A12BC5A-4B98-454E-86C7-886B2B120B15}" type="parTrans" cxnId="{07FE77DB-17EF-4083-AD1B-DF371A5618B2}">
      <dgm:prSet/>
      <dgm:spPr/>
      <dgm:t>
        <a:bodyPr/>
        <a:lstStyle/>
        <a:p>
          <a:endParaRPr lang="en-IN"/>
        </a:p>
      </dgm:t>
    </dgm:pt>
    <dgm:pt modelId="{A5CDDD9D-48CF-4F4C-A920-67624E1B1715}" type="sibTrans" cxnId="{07FE77DB-17EF-4083-AD1B-DF371A5618B2}">
      <dgm:prSet/>
      <dgm:spPr/>
      <dgm:t>
        <a:bodyPr/>
        <a:lstStyle/>
        <a:p>
          <a:endParaRPr lang="en-IN"/>
        </a:p>
      </dgm:t>
    </dgm:pt>
    <dgm:pt modelId="{8B7144A4-3917-4B0B-8694-FAC8B10E307A}">
      <dgm:prSet phldrT="[Text]" custT="1"/>
      <dgm:spPr>
        <a:solidFill>
          <a:schemeClr val="accent5">
            <a:lumMod val="20000"/>
            <a:lumOff val="80000"/>
            <a:alpha val="90000"/>
          </a:schemeClr>
        </a:solidFill>
      </dgm:spPr>
      <dgm:t>
        <a:bodyPr/>
        <a:lstStyle/>
        <a:p>
          <a:r>
            <a:rPr lang="en-IN" sz="1700" b="1" dirty="0">
              <a:latin typeface="Times New Roman" panose="02020603050405020304" pitchFamily="18" charset="0"/>
              <a:cs typeface="Times New Roman" panose="02020603050405020304" pitchFamily="18" charset="0"/>
            </a:rPr>
            <a:t>Mode Price</a:t>
          </a:r>
        </a:p>
      </dgm:t>
    </dgm:pt>
    <dgm:pt modelId="{104C3212-2198-448F-8EE8-3C71BE300B1F}" type="parTrans" cxnId="{8A859EEB-4496-4F5B-8564-7EBE117ECC26}">
      <dgm:prSet/>
      <dgm:spPr/>
      <dgm:t>
        <a:bodyPr/>
        <a:lstStyle/>
        <a:p>
          <a:endParaRPr lang="en-IN"/>
        </a:p>
      </dgm:t>
    </dgm:pt>
    <dgm:pt modelId="{3C430DCB-4041-4820-93B7-24B5D9BEBA78}" type="sibTrans" cxnId="{8A859EEB-4496-4F5B-8564-7EBE117ECC26}">
      <dgm:prSet/>
      <dgm:spPr/>
      <dgm:t>
        <a:bodyPr/>
        <a:lstStyle/>
        <a:p>
          <a:endParaRPr lang="en-IN"/>
        </a:p>
      </dgm:t>
    </dgm:pt>
    <dgm:pt modelId="{F63CCA8E-DB9E-44D9-8110-5313D2EC6470}">
      <dgm:prSet phldrT="[Text]" custT="1"/>
      <dgm:spPr>
        <a:solidFill>
          <a:schemeClr val="accent5">
            <a:lumMod val="20000"/>
            <a:lumOff val="80000"/>
            <a:alpha val="90000"/>
          </a:schemeClr>
        </a:solidFill>
      </dgm:spPr>
      <dgm:t>
        <a:bodyPr/>
        <a:lstStyle/>
        <a:p>
          <a:pPr>
            <a:buFont typeface="Arial" panose="020B0604020202020204" pitchFamily="34" charset="0"/>
            <a:buChar char="•"/>
          </a:pPr>
          <a:r>
            <a:rPr lang="en-US" sz="1300" b="0" i="0" dirty="0">
              <a:latin typeface="Times New Roman" panose="02020603050405020304" pitchFamily="18" charset="0"/>
              <a:cs typeface="Times New Roman" panose="02020603050405020304" pitchFamily="18" charset="0"/>
            </a:rPr>
            <a:t>With the mode price also at ₹28,000, it indicates a significant concentration of houses priced at this value in Hyderabad, highlighting a common price point.</a:t>
          </a:r>
          <a:endParaRPr lang="en-IN" sz="1300" dirty="0">
            <a:latin typeface="Times New Roman" panose="02020603050405020304" pitchFamily="18" charset="0"/>
            <a:cs typeface="Times New Roman" panose="02020603050405020304" pitchFamily="18" charset="0"/>
          </a:endParaRPr>
        </a:p>
      </dgm:t>
    </dgm:pt>
    <dgm:pt modelId="{6C5C986D-47B6-4E31-BC1F-A785687638E4}" type="parTrans" cxnId="{53D8102C-EED7-43D9-941A-4D9DFE036FFC}">
      <dgm:prSet/>
      <dgm:spPr/>
      <dgm:t>
        <a:bodyPr/>
        <a:lstStyle/>
        <a:p>
          <a:endParaRPr lang="en-IN"/>
        </a:p>
      </dgm:t>
    </dgm:pt>
    <dgm:pt modelId="{C43F8F88-BD5F-4A95-A57A-1E8CD76C9D78}" type="sibTrans" cxnId="{53D8102C-EED7-43D9-941A-4D9DFE036FFC}">
      <dgm:prSet/>
      <dgm:spPr/>
      <dgm:t>
        <a:bodyPr/>
        <a:lstStyle/>
        <a:p>
          <a:endParaRPr lang="en-IN"/>
        </a:p>
      </dgm:t>
    </dgm:pt>
    <dgm:pt modelId="{D2938384-D8A8-447E-95AD-1CFE61DA2A98}" type="pres">
      <dgm:prSet presAssocID="{7574BDEF-817E-4465-82AE-DF8513878856}" presName="Name0" presStyleCnt="0">
        <dgm:presLayoutVars>
          <dgm:dir/>
          <dgm:animLvl val="lvl"/>
          <dgm:resizeHandles val="exact"/>
        </dgm:presLayoutVars>
      </dgm:prSet>
      <dgm:spPr/>
    </dgm:pt>
    <dgm:pt modelId="{78877789-B1D1-493F-8F5B-E4C3178DCE86}" type="pres">
      <dgm:prSet presAssocID="{64FA29BD-91FE-4F91-A53A-8ACB1D867469}" presName="linNode" presStyleCnt="0"/>
      <dgm:spPr/>
    </dgm:pt>
    <dgm:pt modelId="{A66ACF9B-32D6-4EA1-BDB5-BA16382B397A}" type="pres">
      <dgm:prSet presAssocID="{64FA29BD-91FE-4F91-A53A-8ACB1D867469}" presName="parentText" presStyleLbl="node1" presStyleIdx="0" presStyleCnt="3" custLinFactNeighborX="210" custLinFactNeighborY="-1069">
        <dgm:presLayoutVars>
          <dgm:chMax val="1"/>
          <dgm:bulletEnabled val="1"/>
        </dgm:presLayoutVars>
      </dgm:prSet>
      <dgm:spPr/>
    </dgm:pt>
    <dgm:pt modelId="{99767655-1512-47E6-90CD-84F25438F4C4}" type="pres">
      <dgm:prSet presAssocID="{64FA29BD-91FE-4F91-A53A-8ACB1D867469}" presName="descendantText" presStyleLbl="alignAccFollowNode1" presStyleIdx="0" presStyleCnt="3">
        <dgm:presLayoutVars>
          <dgm:bulletEnabled val="1"/>
        </dgm:presLayoutVars>
      </dgm:prSet>
      <dgm:spPr/>
    </dgm:pt>
    <dgm:pt modelId="{67586F96-B4F1-46A8-A4FE-928E4FC992FB}" type="pres">
      <dgm:prSet presAssocID="{A9DD8685-BE22-4302-98F7-12D5EA190042}" presName="sp" presStyleCnt="0"/>
      <dgm:spPr/>
    </dgm:pt>
    <dgm:pt modelId="{6A4F58FF-B491-48C1-BB43-7C353FA4097E}" type="pres">
      <dgm:prSet presAssocID="{7576F5CF-739E-4FBB-B621-F8F00736A7E5}" presName="linNode" presStyleCnt="0"/>
      <dgm:spPr/>
    </dgm:pt>
    <dgm:pt modelId="{768A5928-AA31-49CF-8889-9DEC4E590D95}" type="pres">
      <dgm:prSet presAssocID="{7576F5CF-739E-4FBB-B621-F8F00736A7E5}" presName="parentText" presStyleLbl="node1" presStyleIdx="1" presStyleCnt="3">
        <dgm:presLayoutVars>
          <dgm:chMax val="1"/>
          <dgm:bulletEnabled val="1"/>
        </dgm:presLayoutVars>
      </dgm:prSet>
      <dgm:spPr/>
    </dgm:pt>
    <dgm:pt modelId="{8A65F4A4-7B65-4AA8-8537-2229DB4729EA}" type="pres">
      <dgm:prSet presAssocID="{7576F5CF-739E-4FBB-B621-F8F00736A7E5}" presName="descendantText" presStyleLbl="alignAccFollowNode1" presStyleIdx="1" presStyleCnt="3">
        <dgm:presLayoutVars>
          <dgm:bulletEnabled val="1"/>
        </dgm:presLayoutVars>
      </dgm:prSet>
      <dgm:spPr/>
    </dgm:pt>
    <dgm:pt modelId="{5CF52EC6-9E55-427F-88F0-FC398C51A1D6}" type="pres">
      <dgm:prSet presAssocID="{EDD5991F-56B5-49E6-B800-A914A3E68D49}" presName="sp" presStyleCnt="0"/>
      <dgm:spPr/>
    </dgm:pt>
    <dgm:pt modelId="{3E8F5080-9D9B-47EB-B7AB-8E1814A2A236}" type="pres">
      <dgm:prSet presAssocID="{DFCDF761-81C8-4E40-9022-E60613123577}" presName="linNode" presStyleCnt="0"/>
      <dgm:spPr/>
    </dgm:pt>
    <dgm:pt modelId="{2852830B-6B37-423C-A71B-6416D053AB39}" type="pres">
      <dgm:prSet presAssocID="{DFCDF761-81C8-4E40-9022-E60613123577}" presName="parentText" presStyleLbl="node1" presStyleIdx="2" presStyleCnt="3">
        <dgm:presLayoutVars>
          <dgm:chMax val="1"/>
          <dgm:bulletEnabled val="1"/>
        </dgm:presLayoutVars>
      </dgm:prSet>
      <dgm:spPr/>
    </dgm:pt>
    <dgm:pt modelId="{D41E2969-2E6D-43BF-B2DB-17130CBBE7E4}" type="pres">
      <dgm:prSet presAssocID="{DFCDF761-81C8-4E40-9022-E60613123577}" presName="descendantText" presStyleLbl="alignAccFollowNode1" presStyleIdx="2" presStyleCnt="3">
        <dgm:presLayoutVars>
          <dgm:bulletEnabled val="1"/>
        </dgm:presLayoutVars>
      </dgm:prSet>
      <dgm:spPr/>
    </dgm:pt>
  </dgm:ptLst>
  <dgm:cxnLst>
    <dgm:cxn modelId="{A8692125-080A-4E14-B778-1550BB5D5D30}" srcId="{64FA29BD-91FE-4F91-A53A-8ACB1D867469}" destId="{FABAD9B5-1477-46A3-967D-9D56EC5B18EB}" srcOrd="0" destOrd="0" parTransId="{3B29C7A0-CD65-45A2-A60C-C9537DA4A297}" sibTransId="{3A73E5B2-8BFF-4C27-8B7F-654DB0AA60CB}"/>
    <dgm:cxn modelId="{77B8452A-6A44-4F67-85B9-F763917A52CF}" srcId="{64FA29BD-91FE-4F91-A53A-8ACB1D867469}" destId="{B28A16A9-0A7D-48FC-B50C-1E065C91E8CC}" srcOrd="1" destOrd="0" parTransId="{E1955EF3-8AF3-4189-9FA6-DDB0B7B1F272}" sibTransId="{5AAA94ED-E7C5-4FE1-BABC-7CB7FFD7E817}"/>
    <dgm:cxn modelId="{53D8102C-EED7-43D9-941A-4D9DFE036FFC}" srcId="{DFCDF761-81C8-4E40-9022-E60613123577}" destId="{F63CCA8E-DB9E-44D9-8110-5313D2EC6470}" srcOrd="1" destOrd="0" parTransId="{6C5C986D-47B6-4E31-BC1F-A785687638E4}" sibTransId="{C43F8F88-BD5F-4A95-A57A-1E8CD76C9D78}"/>
    <dgm:cxn modelId="{4013ED2C-CAF9-4A5F-BDA1-546C1B977119}" srcId="{7574BDEF-817E-4465-82AE-DF8513878856}" destId="{64FA29BD-91FE-4F91-A53A-8ACB1D867469}" srcOrd="0" destOrd="0" parTransId="{60AD0553-CD7F-457D-9F36-D67CE9FD3D00}" sibTransId="{A9DD8685-BE22-4302-98F7-12D5EA190042}"/>
    <dgm:cxn modelId="{696DCD63-B283-49BB-8BE2-91017F0F18F4}" srcId="{7576F5CF-739E-4FBB-B621-F8F00736A7E5}" destId="{23030F1A-72D3-4D84-803B-7C011BFFA6E7}" srcOrd="1" destOrd="0" parTransId="{44E096E1-1C2A-41A1-820F-2F83F0ABB615}" sibTransId="{624E1F9F-D99C-4577-AE0B-1C2154F0871C}"/>
    <dgm:cxn modelId="{B7E1996C-54FF-49F4-ACD4-0B18778E7E0D}" type="presOf" srcId="{DFCDF761-81C8-4E40-9022-E60613123577}" destId="{2852830B-6B37-423C-A71B-6416D053AB39}" srcOrd="0" destOrd="0" presId="urn:microsoft.com/office/officeart/2005/8/layout/vList5"/>
    <dgm:cxn modelId="{4A644984-5A73-41AF-879F-75D4413D3DCE}" type="presOf" srcId="{F63CCA8E-DB9E-44D9-8110-5313D2EC6470}" destId="{D41E2969-2E6D-43BF-B2DB-17130CBBE7E4}" srcOrd="0" destOrd="1" presId="urn:microsoft.com/office/officeart/2005/8/layout/vList5"/>
    <dgm:cxn modelId="{4DA58290-B759-457D-9206-57B905FDDF02}" type="presOf" srcId="{64FA29BD-91FE-4F91-A53A-8ACB1D867469}" destId="{A66ACF9B-32D6-4EA1-BDB5-BA16382B397A}" srcOrd="0" destOrd="0" presId="urn:microsoft.com/office/officeart/2005/8/layout/vList5"/>
    <dgm:cxn modelId="{9151DA97-9DC0-4EBF-90AA-B371B3A3E89A}" type="presOf" srcId="{FABAD9B5-1477-46A3-967D-9D56EC5B18EB}" destId="{99767655-1512-47E6-90CD-84F25438F4C4}" srcOrd="0" destOrd="0" presId="urn:microsoft.com/office/officeart/2005/8/layout/vList5"/>
    <dgm:cxn modelId="{10D127A6-421A-4660-8B45-EF9BC51AAB44}" type="presOf" srcId="{7574BDEF-817E-4465-82AE-DF8513878856}" destId="{D2938384-D8A8-447E-95AD-1CFE61DA2A98}" srcOrd="0" destOrd="0" presId="urn:microsoft.com/office/officeart/2005/8/layout/vList5"/>
    <dgm:cxn modelId="{6B558CB3-3B6F-46F3-BB47-CBFFF006D233}" type="presOf" srcId="{8B7144A4-3917-4B0B-8694-FAC8B10E307A}" destId="{D41E2969-2E6D-43BF-B2DB-17130CBBE7E4}" srcOrd="0" destOrd="0" presId="urn:microsoft.com/office/officeart/2005/8/layout/vList5"/>
    <dgm:cxn modelId="{CA4204B6-1FC0-4075-85CC-D4E7FA063579}" srcId="{7576F5CF-739E-4FBB-B621-F8F00736A7E5}" destId="{D7596BB5-5FA8-4184-8AED-02C1F53C8362}" srcOrd="0" destOrd="0" parTransId="{D7B00B1A-FF6B-475B-AF68-48C2075C4EBF}" sibTransId="{B13A66E0-FC47-49F4-B848-ECB763F1CD28}"/>
    <dgm:cxn modelId="{F79894C9-1E50-479A-A2E6-073D6AC3EAC2}" srcId="{7574BDEF-817E-4465-82AE-DF8513878856}" destId="{7576F5CF-739E-4FBB-B621-F8F00736A7E5}" srcOrd="1" destOrd="0" parTransId="{5E3D4999-E2F1-41E1-8BAE-34B268A71961}" sibTransId="{EDD5991F-56B5-49E6-B800-A914A3E68D49}"/>
    <dgm:cxn modelId="{784859D0-71C1-4A1E-883F-5ACCB13EDEEA}" type="presOf" srcId="{B28A16A9-0A7D-48FC-B50C-1E065C91E8CC}" destId="{99767655-1512-47E6-90CD-84F25438F4C4}" srcOrd="0" destOrd="1" presId="urn:microsoft.com/office/officeart/2005/8/layout/vList5"/>
    <dgm:cxn modelId="{B2E727D8-5864-4EE1-9230-A4FDEC7621C6}" type="presOf" srcId="{7576F5CF-739E-4FBB-B621-F8F00736A7E5}" destId="{768A5928-AA31-49CF-8889-9DEC4E590D95}" srcOrd="0" destOrd="0" presId="urn:microsoft.com/office/officeart/2005/8/layout/vList5"/>
    <dgm:cxn modelId="{07FE77DB-17EF-4083-AD1B-DF371A5618B2}" srcId="{7574BDEF-817E-4465-82AE-DF8513878856}" destId="{DFCDF761-81C8-4E40-9022-E60613123577}" srcOrd="2" destOrd="0" parTransId="{5A12BC5A-4B98-454E-86C7-886B2B120B15}" sibTransId="{A5CDDD9D-48CF-4F4C-A920-67624E1B1715}"/>
    <dgm:cxn modelId="{8A859EEB-4496-4F5B-8564-7EBE117ECC26}" srcId="{DFCDF761-81C8-4E40-9022-E60613123577}" destId="{8B7144A4-3917-4B0B-8694-FAC8B10E307A}" srcOrd="0" destOrd="0" parTransId="{104C3212-2198-448F-8EE8-3C71BE300B1F}" sibTransId="{3C430DCB-4041-4820-93B7-24B5D9BEBA78}"/>
    <dgm:cxn modelId="{DC864DF4-FFD8-45A0-B95D-00433B0A8B17}" type="presOf" srcId="{23030F1A-72D3-4D84-803B-7C011BFFA6E7}" destId="{8A65F4A4-7B65-4AA8-8537-2229DB4729EA}" srcOrd="0" destOrd="1" presId="urn:microsoft.com/office/officeart/2005/8/layout/vList5"/>
    <dgm:cxn modelId="{7ED626FA-9E72-4664-8644-34311C12832A}" type="presOf" srcId="{D7596BB5-5FA8-4184-8AED-02C1F53C8362}" destId="{8A65F4A4-7B65-4AA8-8537-2229DB4729EA}" srcOrd="0" destOrd="0" presId="urn:microsoft.com/office/officeart/2005/8/layout/vList5"/>
    <dgm:cxn modelId="{3646E44A-0459-4E59-9C74-A043F8D8A596}" type="presParOf" srcId="{D2938384-D8A8-447E-95AD-1CFE61DA2A98}" destId="{78877789-B1D1-493F-8F5B-E4C3178DCE86}" srcOrd="0" destOrd="0" presId="urn:microsoft.com/office/officeart/2005/8/layout/vList5"/>
    <dgm:cxn modelId="{EC3D8039-9D39-47C6-807C-43F3430EEF94}" type="presParOf" srcId="{78877789-B1D1-493F-8F5B-E4C3178DCE86}" destId="{A66ACF9B-32D6-4EA1-BDB5-BA16382B397A}" srcOrd="0" destOrd="0" presId="urn:microsoft.com/office/officeart/2005/8/layout/vList5"/>
    <dgm:cxn modelId="{1943F1D4-A6F1-4A6B-942A-890893669F97}" type="presParOf" srcId="{78877789-B1D1-493F-8F5B-E4C3178DCE86}" destId="{99767655-1512-47E6-90CD-84F25438F4C4}" srcOrd="1" destOrd="0" presId="urn:microsoft.com/office/officeart/2005/8/layout/vList5"/>
    <dgm:cxn modelId="{88C0AE7C-B7C5-412E-AD92-8FFAE6206DEA}" type="presParOf" srcId="{D2938384-D8A8-447E-95AD-1CFE61DA2A98}" destId="{67586F96-B4F1-46A8-A4FE-928E4FC992FB}" srcOrd="1" destOrd="0" presId="urn:microsoft.com/office/officeart/2005/8/layout/vList5"/>
    <dgm:cxn modelId="{8998BE49-8969-4FF7-B1AB-4F80BAC43635}" type="presParOf" srcId="{D2938384-D8A8-447E-95AD-1CFE61DA2A98}" destId="{6A4F58FF-B491-48C1-BB43-7C353FA4097E}" srcOrd="2" destOrd="0" presId="urn:microsoft.com/office/officeart/2005/8/layout/vList5"/>
    <dgm:cxn modelId="{CD370DAF-D5EC-4661-8E59-FA574465CB69}" type="presParOf" srcId="{6A4F58FF-B491-48C1-BB43-7C353FA4097E}" destId="{768A5928-AA31-49CF-8889-9DEC4E590D95}" srcOrd="0" destOrd="0" presId="urn:microsoft.com/office/officeart/2005/8/layout/vList5"/>
    <dgm:cxn modelId="{C047C6D8-D968-407C-8499-7C7914AA1605}" type="presParOf" srcId="{6A4F58FF-B491-48C1-BB43-7C353FA4097E}" destId="{8A65F4A4-7B65-4AA8-8537-2229DB4729EA}" srcOrd="1" destOrd="0" presId="urn:microsoft.com/office/officeart/2005/8/layout/vList5"/>
    <dgm:cxn modelId="{6CF1CC1E-F01B-4B79-9AD7-6D719575CFF1}" type="presParOf" srcId="{D2938384-D8A8-447E-95AD-1CFE61DA2A98}" destId="{5CF52EC6-9E55-427F-88F0-FC398C51A1D6}" srcOrd="3" destOrd="0" presId="urn:microsoft.com/office/officeart/2005/8/layout/vList5"/>
    <dgm:cxn modelId="{DA698339-7B68-4ACB-AB1B-149B18B9DF34}" type="presParOf" srcId="{D2938384-D8A8-447E-95AD-1CFE61DA2A98}" destId="{3E8F5080-9D9B-47EB-B7AB-8E1814A2A236}" srcOrd="4" destOrd="0" presId="urn:microsoft.com/office/officeart/2005/8/layout/vList5"/>
    <dgm:cxn modelId="{AA5CF1AD-7D7E-4A26-9BC7-4EDAB8A1A22C}" type="presParOf" srcId="{3E8F5080-9D9B-47EB-B7AB-8E1814A2A236}" destId="{2852830B-6B37-423C-A71B-6416D053AB39}" srcOrd="0" destOrd="0" presId="urn:microsoft.com/office/officeart/2005/8/layout/vList5"/>
    <dgm:cxn modelId="{4E9481D7-D86B-43B5-87DF-ADC3389C3BD2}" type="presParOf" srcId="{3E8F5080-9D9B-47EB-B7AB-8E1814A2A236}" destId="{D41E2969-2E6D-43BF-B2DB-17130CBBE7E4}"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574BDEF-817E-4465-82AE-DF8513878856}"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IN"/>
        </a:p>
      </dgm:t>
    </dgm:pt>
    <dgm:pt modelId="{64FA29BD-91FE-4F91-A53A-8ACB1D867469}">
      <dgm:prSet phldrT="[Text]" custT="1"/>
      <dgm:spPr>
        <a:solidFill>
          <a:schemeClr val="tx1">
            <a:lumMod val="50000"/>
            <a:lumOff val="50000"/>
          </a:schemeClr>
        </a:solidFill>
      </dgm:spPr>
      <dgm:t>
        <a:bodyPr/>
        <a:lstStyle/>
        <a:p>
          <a:r>
            <a:rPr lang="en-IN" sz="2700" b="1" dirty="0">
              <a:latin typeface="Times New Roman" panose="02020603050405020304" pitchFamily="18" charset="0"/>
              <a:cs typeface="Times New Roman" panose="02020603050405020304" pitchFamily="18" charset="0"/>
            </a:rPr>
            <a:t>25000/-</a:t>
          </a:r>
        </a:p>
      </dgm:t>
    </dgm:pt>
    <dgm:pt modelId="{60AD0553-CD7F-457D-9F36-D67CE9FD3D00}" type="parTrans" cxnId="{4013ED2C-CAF9-4A5F-BDA1-546C1B977119}">
      <dgm:prSet/>
      <dgm:spPr/>
      <dgm:t>
        <a:bodyPr/>
        <a:lstStyle/>
        <a:p>
          <a:endParaRPr lang="en-IN"/>
        </a:p>
      </dgm:t>
    </dgm:pt>
    <dgm:pt modelId="{A9DD8685-BE22-4302-98F7-12D5EA190042}" type="sibTrans" cxnId="{4013ED2C-CAF9-4A5F-BDA1-546C1B977119}">
      <dgm:prSet/>
      <dgm:spPr/>
      <dgm:t>
        <a:bodyPr/>
        <a:lstStyle/>
        <a:p>
          <a:endParaRPr lang="en-IN"/>
        </a:p>
      </dgm:t>
    </dgm:pt>
    <dgm:pt modelId="{FABAD9B5-1477-46A3-967D-9D56EC5B18EB}">
      <dgm:prSet phldrT="[Text]" custT="1"/>
      <dgm:spPr>
        <a:solidFill>
          <a:schemeClr val="accent4">
            <a:lumMod val="20000"/>
            <a:lumOff val="80000"/>
            <a:alpha val="90000"/>
          </a:schemeClr>
        </a:solidFill>
      </dgm:spPr>
      <dgm:t>
        <a:bodyPr/>
        <a:lstStyle/>
        <a:p>
          <a:r>
            <a:rPr lang="en-IN" sz="1700" b="1" dirty="0">
              <a:latin typeface="Times New Roman" panose="02020603050405020304" pitchFamily="18" charset="0"/>
              <a:cs typeface="Times New Roman" panose="02020603050405020304" pitchFamily="18" charset="0"/>
            </a:rPr>
            <a:t>Standard Deviation</a:t>
          </a:r>
        </a:p>
      </dgm:t>
    </dgm:pt>
    <dgm:pt modelId="{3B29C7A0-CD65-45A2-A60C-C9537DA4A297}" type="parTrans" cxnId="{A8692125-080A-4E14-B778-1550BB5D5D30}">
      <dgm:prSet/>
      <dgm:spPr/>
      <dgm:t>
        <a:bodyPr/>
        <a:lstStyle/>
        <a:p>
          <a:endParaRPr lang="en-IN"/>
        </a:p>
      </dgm:t>
    </dgm:pt>
    <dgm:pt modelId="{3A73E5B2-8BFF-4C27-8B7F-654DB0AA60CB}" type="sibTrans" cxnId="{A8692125-080A-4E14-B778-1550BB5D5D30}">
      <dgm:prSet/>
      <dgm:spPr/>
      <dgm:t>
        <a:bodyPr/>
        <a:lstStyle/>
        <a:p>
          <a:endParaRPr lang="en-IN"/>
        </a:p>
      </dgm:t>
    </dgm:pt>
    <dgm:pt modelId="{7576F5CF-739E-4FBB-B621-F8F00736A7E5}">
      <dgm:prSet phldrT="[Text]" custT="1"/>
      <dgm:spPr>
        <a:solidFill>
          <a:schemeClr val="tx1">
            <a:lumMod val="50000"/>
            <a:lumOff val="50000"/>
          </a:schemeClr>
        </a:solidFill>
      </dgm:spPr>
      <dgm:t>
        <a:bodyPr/>
        <a:lstStyle/>
        <a:p>
          <a:r>
            <a:rPr lang="en-IN" sz="2400" b="1" dirty="0">
              <a:latin typeface="Times New Roman" panose="02020603050405020304" pitchFamily="18" charset="0"/>
              <a:cs typeface="Times New Roman" panose="02020603050405020304" pitchFamily="18" charset="0"/>
            </a:rPr>
            <a:t>(10000 – 250000)/-</a:t>
          </a:r>
        </a:p>
      </dgm:t>
    </dgm:pt>
    <dgm:pt modelId="{5E3D4999-E2F1-41E1-8BAE-34B268A71961}" type="parTrans" cxnId="{F79894C9-1E50-479A-A2E6-073D6AC3EAC2}">
      <dgm:prSet/>
      <dgm:spPr/>
      <dgm:t>
        <a:bodyPr/>
        <a:lstStyle/>
        <a:p>
          <a:endParaRPr lang="en-IN"/>
        </a:p>
      </dgm:t>
    </dgm:pt>
    <dgm:pt modelId="{EDD5991F-56B5-49E6-B800-A914A3E68D49}" type="sibTrans" cxnId="{F79894C9-1E50-479A-A2E6-073D6AC3EAC2}">
      <dgm:prSet/>
      <dgm:spPr/>
      <dgm:t>
        <a:bodyPr/>
        <a:lstStyle/>
        <a:p>
          <a:endParaRPr lang="en-IN"/>
        </a:p>
      </dgm:t>
    </dgm:pt>
    <dgm:pt modelId="{D7596BB5-5FA8-4184-8AED-02C1F53C8362}">
      <dgm:prSet phldrT="[Text]" custT="1"/>
      <dgm:spPr>
        <a:solidFill>
          <a:schemeClr val="tx2">
            <a:lumMod val="90000"/>
            <a:alpha val="90000"/>
          </a:schemeClr>
        </a:solidFill>
      </dgm:spPr>
      <dgm:t>
        <a:bodyPr/>
        <a:lstStyle/>
        <a:p>
          <a:r>
            <a:rPr lang="en-IN" sz="1700" b="1" dirty="0">
              <a:latin typeface="Times New Roman" panose="02020603050405020304" pitchFamily="18" charset="0"/>
              <a:cs typeface="Times New Roman" panose="02020603050405020304" pitchFamily="18" charset="0"/>
            </a:rPr>
            <a:t>Price Range</a:t>
          </a:r>
        </a:p>
      </dgm:t>
    </dgm:pt>
    <dgm:pt modelId="{D7B00B1A-FF6B-475B-AF68-48C2075C4EBF}" type="parTrans" cxnId="{CA4204B6-1FC0-4075-85CC-D4E7FA063579}">
      <dgm:prSet/>
      <dgm:spPr/>
      <dgm:t>
        <a:bodyPr/>
        <a:lstStyle/>
        <a:p>
          <a:endParaRPr lang="en-IN"/>
        </a:p>
      </dgm:t>
    </dgm:pt>
    <dgm:pt modelId="{B13A66E0-FC47-49F4-B848-ECB763F1CD28}" type="sibTrans" cxnId="{CA4204B6-1FC0-4075-85CC-D4E7FA063579}">
      <dgm:prSet/>
      <dgm:spPr/>
      <dgm:t>
        <a:bodyPr/>
        <a:lstStyle/>
        <a:p>
          <a:endParaRPr lang="en-IN"/>
        </a:p>
      </dgm:t>
    </dgm:pt>
    <dgm:pt modelId="{23030F1A-72D3-4D84-803B-7C011BFFA6E7}">
      <dgm:prSet phldrT="[Text]"/>
      <dgm:spPr>
        <a:solidFill>
          <a:schemeClr val="tx2">
            <a:lumMod val="90000"/>
            <a:alpha val="90000"/>
          </a:schemeClr>
        </a:solidFill>
      </dgm:spPr>
      <dgm:t>
        <a:bodyPr/>
        <a:lstStyle/>
        <a:p>
          <a:pPr>
            <a:buFont typeface="Arial" panose="020B0604020202020204" pitchFamily="34" charset="0"/>
            <a:buChar char="•"/>
          </a:pPr>
          <a:r>
            <a:rPr lang="en-US" sz="1400" b="0" i="0" dirty="0">
              <a:latin typeface="Times New Roman" panose="02020603050405020304" pitchFamily="18" charset="0"/>
              <a:cs typeface="Times New Roman" panose="02020603050405020304" pitchFamily="18" charset="0"/>
            </a:rPr>
            <a:t>The price range of ₹10,000 to ₹250,000 showcases the diversity in house prices in Hyderabad, catering to various budget preferences of potential buyers.</a:t>
          </a:r>
          <a:endParaRPr lang="en-IN" sz="1400" dirty="0"/>
        </a:p>
      </dgm:t>
    </dgm:pt>
    <dgm:pt modelId="{44E096E1-1C2A-41A1-820F-2F83F0ABB615}" type="parTrans" cxnId="{696DCD63-B283-49BB-8BE2-91017F0F18F4}">
      <dgm:prSet/>
      <dgm:spPr/>
      <dgm:t>
        <a:bodyPr/>
        <a:lstStyle/>
        <a:p>
          <a:endParaRPr lang="en-IN"/>
        </a:p>
      </dgm:t>
    </dgm:pt>
    <dgm:pt modelId="{624E1F9F-D99C-4577-AE0B-1C2154F0871C}" type="sibTrans" cxnId="{696DCD63-B283-49BB-8BE2-91017F0F18F4}">
      <dgm:prSet/>
      <dgm:spPr/>
      <dgm:t>
        <a:bodyPr/>
        <a:lstStyle/>
        <a:p>
          <a:endParaRPr lang="en-IN"/>
        </a:p>
      </dgm:t>
    </dgm:pt>
    <dgm:pt modelId="{1645FFF6-3D60-4082-AA67-622719BC290B}">
      <dgm:prSet phldrT="[Text]" custT="1"/>
      <dgm:spPr>
        <a:solidFill>
          <a:schemeClr val="accent4">
            <a:lumMod val="20000"/>
            <a:lumOff val="80000"/>
            <a:alpha val="90000"/>
          </a:schemeClr>
        </a:solidFill>
      </dgm:spPr>
      <dgm:t>
        <a:bodyPr/>
        <a:lstStyle/>
        <a:p>
          <a:pPr>
            <a:buFont typeface="Arial" panose="020B0604020202020204" pitchFamily="34" charset="0"/>
            <a:buChar char="•"/>
          </a:pPr>
          <a:r>
            <a:rPr lang="en-US" sz="1300" b="0" i="0" dirty="0">
              <a:latin typeface="Times New Roman" panose="02020603050405020304" pitchFamily="18" charset="0"/>
              <a:cs typeface="Times New Roman" panose="02020603050405020304" pitchFamily="18" charset="0"/>
            </a:rPr>
            <a:t>With a standard deviation of ₹25,412, there is a notable dispersion in house prices around the average, signifying the variability in pricing data points.</a:t>
          </a:r>
          <a:endParaRPr lang="en-IN" sz="1300" b="1" dirty="0">
            <a:latin typeface="Times New Roman" panose="02020603050405020304" pitchFamily="18" charset="0"/>
            <a:cs typeface="Times New Roman" panose="02020603050405020304" pitchFamily="18" charset="0"/>
          </a:endParaRPr>
        </a:p>
      </dgm:t>
    </dgm:pt>
    <dgm:pt modelId="{A6C4C950-1FB3-46CA-AA5C-5B3977CE4B83}" type="parTrans" cxnId="{89497E2E-E32F-4E1E-B831-2C8B109B014A}">
      <dgm:prSet/>
      <dgm:spPr/>
      <dgm:t>
        <a:bodyPr/>
        <a:lstStyle/>
        <a:p>
          <a:endParaRPr lang="en-IN"/>
        </a:p>
      </dgm:t>
    </dgm:pt>
    <dgm:pt modelId="{9D4E22C9-6561-4BEE-A15E-EDC15BF98DC7}" type="sibTrans" cxnId="{89497E2E-E32F-4E1E-B831-2C8B109B014A}">
      <dgm:prSet/>
      <dgm:spPr/>
      <dgm:t>
        <a:bodyPr/>
        <a:lstStyle/>
        <a:p>
          <a:endParaRPr lang="en-IN"/>
        </a:p>
      </dgm:t>
    </dgm:pt>
    <dgm:pt modelId="{D2938384-D8A8-447E-95AD-1CFE61DA2A98}" type="pres">
      <dgm:prSet presAssocID="{7574BDEF-817E-4465-82AE-DF8513878856}" presName="Name0" presStyleCnt="0">
        <dgm:presLayoutVars>
          <dgm:dir/>
          <dgm:animLvl val="lvl"/>
          <dgm:resizeHandles val="exact"/>
        </dgm:presLayoutVars>
      </dgm:prSet>
      <dgm:spPr/>
    </dgm:pt>
    <dgm:pt modelId="{78877789-B1D1-493F-8F5B-E4C3178DCE86}" type="pres">
      <dgm:prSet presAssocID="{64FA29BD-91FE-4F91-A53A-8ACB1D867469}" presName="linNode" presStyleCnt="0"/>
      <dgm:spPr/>
    </dgm:pt>
    <dgm:pt modelId="{A66ACF9B-32D6-4EA1-BDB5-BA16382B397A}" type="pres">
      <dgm:prSet presAssocID="{64FA29BD-91FE-4F91-A53A-8ACB1D867469}" presName="parentText" presStyleLbl="node1" presStyleIdx="0" presStyleCnt="2" custScaleX="97454" custScaleY="90411" custLinFactNeighborX="210" custLinFactNeighborY="-1069">
        <dgm:presLayoutVars>
          <dgm:chMax val="1"/>
          <dgm:bulletEnabled val="1"/>
        </dgm:presLayoutVars>
      </dgm:prSet>
      <dgm:spPr/>
    </dgm:pt>
    <dgm:pt modelId="{99767655-1512-47E6-90CD-84F25438F4C4}" type="pres">
      <dgm:prSet presAssocID="{64FA29BD-91FE-4F91-A53A-8ACB1D867469}" presName="descendantText" presStyleLbl="alignAccFollowNode1" presStyleIdx="0" presStyleCnt="2">
        <dgm:presLayoutVars>
          <dgm:bulletEnabled val="1"/>
        </dgm:presLayoutVars>
      </dgm:prSet>
      <dgm:spPr/>
    </dgm:pt>
    <dgm:pt modelId="{67586F96-B4F1-46A8-A4FE-928E4FC992FB}" type="pres">
      <dgm:prSet presAssocID="{A9DD8685-BE22-4302-98F7-12D5EA190042}" presName="sp" presStyleCnt="0"/>
      <dgm:spPr/>
    </dgm:pt>
    <dgm:pt modelId="{6A4F58FF-B491-48C1-BB43-7C353FA4097E}" type="pres">
      <dgm:prSet presAssocID="{7576F5CF-739E-4FBB-B621-F8F00736A7E5}" presName="linNode" presStyleCnt="0"/>
      <dgm:spPr/>
    </dgm:pt>
    <dgm:pt modelId="{768A5928-AA31-49CF-8889-9DEC4E590D95}" type="pres">
      <dgm:prSet presAssocID="{7576F5CF-739E-4FBB-B621-F8F00736A7E5}" presName="parentText" presStyleLbl="node1" presStyleIdx="1" presStyleCnt="2" custScaleY="91410" custLinFactNeighborX="1089" custLinFactNeighborY="-979">
        <dgm:presLayoutVars>
          <dgm:chMax val="1"/>
          <dgm:bulletEnabled val="1"/>
        </dgm:presLayoutVars>
      </dgm:prSet>
      <dgm:spPr/>
    </dgm:pt>
    <dgm:pt modelId="{8A65F4A4-7B65-4AA8-8537-2229DB4729EA}" type="pres">
      <dgm:prSet presAssocID="{7576F5CF-739E-4FBB-B621-F8F00736A7E5}" presName="descendantText" presStyleLbl="alignAccFollowNode1" presStyleIdx="1" presStyleCnt="2">
        <dgm:presLayoutVars>
          <dgm:bulletEnabled val="1"/>
        </dgm:presLayoutVars>
      </dgm:prSet>
      <dgm:spPr/>
    </dgm:pt>
  </dgm:ptLst>
  <dgm:cxnLst>
    <dgm:cxn modelId="{A8692125-080A-4E14-B778-1550BB5D5D30}" srcId="{64FA29BD-91FE-4F91-A53A-8ACB1D867469}" destId="{FABAD9B5-1477-46A3-967D-9D56EC5B18EB}" srcOrd="0" destOrd="0" parTransId="{3B29C7A0-CD65-45A2-A60C-C9537DA4A297}" sibTransId="{3A73E5B2-8BFF-4C27-8B7F-654DB0AA60CB}"/>
    <dgm:cxn modelId="{4013ED2C-CAF9-4A5F-BDA1-546C1B977119}" srcId="{7574BDEF-817E-4465-82AE-DF8513878856}" destId="{64FA29BD-91FE-4F91-A53A-8ACB1D867469}" srcOrd="0" destOrd="0" parTransId="{60AD0553-CD7F-457D-9F36-D67CE9FD3D00}" sibTransId="{A9DD8685-BE22-4302-98F7-12D5EA190042}"/>
    <dgm:cxn modelId="{89497E2E-E32F-4E1E-B831-2C8B109B014A}" srcId="{64FA29BD-91FE-4F91-A53A-8ACB1D867469}" destId="{1645FFF6-3D60-4082-AA67-622719BC290B}" srcOrd="1" destOrd="0" parTransId="{A6C4C950-1FB3-46CA-AA5C-5B3977CE4B83}" sibTransId="{9D4E22C9-6561-4BEE-A15E-EDC15BF98DC7}"/>
    <dgm:cxn modelId="{696DCD63-B283-49BB-8BE2-91017F0F18F4}" srcId="{7576F5CF-739E-4FBB-B621-F8F00736A7E5}" destId="{23030F1A-72D3-4D84-803B-7C011BFFA6E7}" srcOrd="1" destOrd="0" parTransId="{44E096E1-1C2A-41A1-820F-2F83F0ABB615}" sibTransId="{624E1F9F-D99C-4577-AE0B-1C2154F0871C}"/>
    <dgm:cxn modelId="{4DA58290-B759-457D-9206-57B905FDDF02}" type="presOf" srcId="{64FA29BD-91FE-4F91-A53A-8ACB1D867469}" destId="{A66ACF9B-32D6-4EA1-BDB5-BA16382B397A}" srcOrd="0" destOrd="0" presId="urn:microsoft.com/office/officeart/2005/8/layout/vList5"/>
    <dgm:cxn modelId="{9151DA97-9DC0-4EBF-90AA-B371B3A3E89A}" type="presOf" srcId="{FABAD9B5-1477-46A3-967D-9D56EC5B18EB}" destId="{99767655-1512-47E6-90CD-84F25438F4C4}" srcOrd="0" destOrd="0" presId="urn:microsoft.com/office/officeart/2005/8/layout/vList5"/>
    <dgm:cxn modelId="{FF2E8BA4-5D48-49ED-B107-EC9B1B8C59E5}" type="presOf" srcId="{1645FFF6-3D60-4082-AA67-622719BC290B}" destId="{99767655-1512-47E6-90CD-84F25438F4C4}" srcOrd="0" destOrd="1" presId="urn:microsoft.com/office/officeart/2005/8/layout/vList5"/>
    <dgm:cxn modelId="{10D127A6-421A-4660-8B45-EF9BC51AAB44}" type="presOf" srcId="{7574BDEF-817E-4465-82AE-DF8513878856}" destId="{D2938384-D8A8-447E-95AD-1CFE61DA2A98}" srcOrd="0" destOrd="0" presId="urn:microsoft.com/office/officeart/2005/8/layout/vList5"/>
    <dgm:cxn modelId="{CA4204B6-1FC0-4075-85CC-D4E7FA063579}" srcId="{7576F5CF-739E-4FBB-B621-F8F00736A7E5}" destId="{D7596BB5-5FA8-4184-8AED-02C1F53C8362}" srcOrd="0" destOrd="0" parTransId="{D7B00B1A-FF6B-475B-AF68-48C2075C4EBF}" sibTransId="{B13A66E0-FC47-49F4-B848-ECB763F1CD28}"/>
    <dgm:cxn modelId="{F79894C9-1E50-479A-A2E6-073D6AC3EAC2}" srcId="{7574BDEF-817E-4465-82AE-DF8513878856}" destId="{7576F5CF-739E-4FBB-B621-F8F00736A7E5}" srcOrd="1" destOrd="0" parTransId="{5E3D4999-E2F1-41E1-8BAE-34B268A71961}" sibTransId="{EDD5991F-56B5-49E6-B800-A914A3E68D49}"/>
    <dgm:cxn modelId="{B2E727D8-5864-4EE1-9230-A4FDEC7621C6}" type="presOf" srcId="{7576F5CF-739E-4FBB-B621-F8F00736A7E5}" destId="{768A5928-AA31-49CF-8889-9DEC4E590D95}" srcOrd="0" destOrd="0" presId="urn:microsoft.com/office/officeart/2005/8/layout/vList5"/>
    <dgm:cxn modelId="{DC864DF4-FFD8-45A0-B95D-00433B0A8B17}" type="presOf" srcId="{23030F1A-72D3-4D84-803B-7C011BFFA6E7}" destId="{8A65F4A4-7B65-4AA8-8537-2229DB4729EA}" srcOrd="0" destOrd="1" presId="urn:microsoft.com/office/officeart/2005/8/layout/vList5"/>
    <dgm:cxn modelId="{7ED626FA-9E72-4664-8644-34311C12832A}" type="presOf" srcId="{D7596BB5-5FA8-4184-8AED-02C1F53C8362}" destId="{8A65F4A4-7B65-4AA8-8537-2229DB4729EA}" srcOrd="0" destOrd="0" presId="urn:microsoft.com/office/officeart/2005/8/layout/vList5"/>
    <dgm:cxn modelId="{3646E44A-0459-4E59-9C74-A043F8D8A596}" type="presParOf" srcId="{D2938384-D8A8-447E-95AD-1CFE61DA2A98}" destId="{78877789-B1D1-493F-8F5B-E4C3178DCE86}" srcOrd="0" destOrd="0" presId="urn:microsoft.com/office/officeart/2005/8/layout/vList5"/>
    <dgm:cxn modelId="{EC3D8039-9D39-47C6-807C-43F3430EEF94}" type="presParOf" srcId="{78877789-B1D1-493F-8F5B-E4C3178DCE86}" destId="{A66ACF9B-32D6-4EA1-BDB5-BA16382B397A}" srcOrd="0" destOrd="0" presId="urn:microsoft.com/office/officeart/2005/8/layout/vList5"/>
    <dgm:cxn modelId="{1943F1D4-A6F1-4A6B-942A-890893669F97}" type="presParOf" srcId="{78877789-B1D1-493F-8F5B-E4C3178DCE86}" destId="{99767655-1512-47E6-90CD-84F25438F4C4}" srcOrd="1" destOrd="0" presId="urn:microsoft.com/office/officeart/2005/8/layout/vList5"/>
    <dgm:cxn modelId="{88C0AE7C-B7C5-412E-AD92-8FFAE6206DEA}" type="presParOf" srcId="{D2938384-D8A8-447E-95AD-1CFE61DA2A98}" destId="{67586F96-B4F1-46A8-A4FE-928E4FC992FB}" srcOrd="1" destOrd="0" presId="urn:microsoft.com/office/officeart/2005/8/layout/vList5"/>
    <dgm:cxn modelId="{8998BE49-8969-4FF7-B1AB-4F80BAC43635}" type="presParOf" srcId="{D2938384-D8A8-447E-95AD-1CFE61DA2A98}" destId="{6A4F58FF-B491-48C1-BB43-7C353FA4097E}" srcOrd="2" destOrd="0" presId="urn:microsoft.com/office/officeart/2005/8/layout/vList5"/>
    <dgm:cxn modelId="{CD370DAF-D5EC-4661-8E59-FA574465CB69}" type="presParOf" srcId="{6A4F58FF-B491-48C1-BB43-7C353FA4097E}" destId="{768A5928-AA31-49CF-8889-9DEC4E590D95}" srcOrd="0" destOrd="0" presId="urn:microsoft.com/office/officeart/2005/8/layout/vList5"/>
    <dgm:cxn modelId="{C047C6D8-D968-407C-8499-7C7914AA1605}" type="presParOf" srcId="{6A4F58FF-B491-48C1-BB43-7C353FA4097E}" destId="{8A65F4A4-7B65-4AA8-8537-2229DB4729EA}" srcOrd="1" destOrd="0" presId="urn:microsoft.com/office/officeart/2005/8/layout/vList5"/>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107E63-8207-410F-ABD6-1B358BA695BA}">
      <dsp:nvSpPr>
        <dsp:cNvPr id="0" name=""/>
        <dsp:cNvSpPr/>
      </dsp:nvSpPr>
      <dsp:spPr>
        <a:xfrm>
          <a:off x="1371" y="1577503"/>
          <a:ext cx="2315263" cy="979526"/>
        </a:xfrm>
        <a:prstGeom prst="chevron">
          <a:avLst>
            <a:gd name="adj" fmla="val 4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E741A01-362E-4C9E-83FE-8272B6EC8BC3}">
      <dsp:nvSpPr>
        <dsp:cNvPr id="0" name=""/>
        <dsp:cNvSpPr/>
      </dsp:nvSpPr>
      <dsp:spPr>
        <a:xfrm>
          <a:off x="453697" y="883271"/>
          <a:ext cx="2330526" cy="2837959"/>
        </a:xfrm>
        <a:prstGeom prst="roundRect">
          <a:avLst>
            <a:gd name="adj" fmla="val 10000"/>
          </a:avLst>
        </a:prstGeom>
        <a:gradFill rotWithShape="1">
          <a:gsLst>
            <a:gs pos="0">
              <a:schemeClr val="accent2">
                <a:tint val="50000"/>
                <a:satMod val="300000"/>
              </a:schemeClr>
            </a:gs>
            <a:gs pos="35000">
              <a:schemeClr val="accent2">
                <a:tint val="37000"/>
                <a:satMod val="300000"/>
              </a:schemeClr>
            </a:gs>
            <a:gs pos="100000">
              <a:schemeClr val="accent2">
                <a:tint val="15000"/>
                <a:satMod val="350000"/>
              </a:schemeClr>
            </a:gs>
          </a:gsLst>
          <a:lin ang="16200000" scaled="1"/>
        </a:gradFill>
        <a:ln w="9525" cap="flat" cmpd="sng" algn="ctr">
          <a:solidFill>
            <a:schemeClr val="accent2">
              <a:shade val="95000"/>
              <a:satMod val="105000"/>
            </a:schemeClr>
          </a:solidFill>
          <a:prstDash val="solid"/>
        </a:ln>
        <a:effectLst>
          <a:outerShdw blurRad="40000" dist="20000" dir="5400000" rotWithShape="0">
            <a:srgbClr val="000000">
              <a:alpha val="38000"/>
            </a:srgbClr>
          </a:outerShdw>
        </a:effectLst>
      </dsp:spPr>
      <dsp:style>
        <a:lnRef idx="1">
          <a:schemeClr val="accent2"/>
        </a:lnRef>
        <a:fillRef idx="2">
          <a:schemeClr val="accent2"/>
        </a:fillRef>
        <a:effectRef idx="1">
          <a:schemeClr val="accent2"/>
        </a:effectRef>
        <a:fontRef idx="minor">
          <a:schemeClr val="dk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endParaRPr lang="en-IN" sz="1700" b="1" kern="1200" dirty="0"/>
        </a:p>
        <a:p>
          <a:pPr marL="0" lvl="0" indent="0" algn="ctr" defTabSz="755650">
            <a:lnSpc>
              <a:spcPct val="90000"/>
            </a:lnSpc>
            <a:spcBef>
              <a:spcPct val="0"/>
            </a:spcBef>
            <a:spcAft>
              <a:spcPct val="35000"/>
            </a:spcAft>
            <a:buNone/>
          </a:pPr>
          <a:endParaRPr lang="en-IN" sz="1700" b="1" kern="1200" dirty="0"/>
        </a:p>
        <a:p>
          <a:pPr marL="0" lvl="0" indent="0" algn="ctr" defTabSz="755650">
            <a:lnSpc>
              <a:spcPct val="90000"/>
            </a:lnSpc>
            <a:spcBef>
              <a:spcPct val="0"/>
            </a:spcBef>
            <a:spcAft>
              <a:spcPct val="35000"/>
            </a:spcAft>
            <a:buNone/>
          </a:pPr>
          <a:endParaRPr lang="en-IN" sz="1700" b="1" kern="1200" dirty="0">
            <a:latin typeface="Times New Roman" panose="02020603050405020304" pitchFamily="18" charset="0"/>
            <a:cs typeface="Times New Roman" panose="02020603050405020304" pitchFamily="18" charset="0"/>
          </a:endParaRPr>
        </a:p>
        <a:p>
          <a:pPr marL="0" lvl="0" indent="0" algn="ctr" defTabSz="755650">
            <a:lnSpc>
              <a:spcPct val="90000"/>
            </a:lnSpc>
            <a:spcBef>
              <a:spcPct val="0"/>
            </a:spcBef>
            <a:spcAft>
              <a:spcPct val="35000"/>
            </a:spcAft>
            <a:buNone/>
          </a:pPr>
          <a:r>
            <a:rPr lang="en-IN" sz="1700" b="1" kern="1200" dirty="0">
              <a:latin typeface="Times New Roman" panose="02020603050405020304" pitchFamily="18" charset="0"/>
              <a:cs typeface="Times New Roman" panose="02020603050405020304" pitchFamily="18" charset="0"/>
            </a:rPr>
            <a:t>Web Scrapping</a:t>
          </a:r>
        </a:p>
        <a:p>
          <a:pPr marL="0" lvl="0" indent="0" algn="ctr" defTabSz="755650">
            <a:lnSpc>
              <a:spcPct val="90000"/>
            </a:lnSpc>
            <a:spcBef>
              <a:spcPct val="0"/>
            </a:spcBef>
            <a:spcAft>
              <a:spcPct val="35000"/>
            </a:spcAft>
            <a:buNone/>
          </a:pPr>
          <a:r>
            <a:rPr lang="en-US" sz="1300" b="0" i="0" kern="1200" dirty="0">
              <a:latin typeface="Times New Roman" panose="02020603050405020304" pitchFamily="18" charset="0"/>
              <a:cs typeface="Times New Roman" panose="02020603050405020304" pitchFamily="18" charset="0"/>
            </a:rPr>
            <a:t>Data collected from </a:t>
          </a:r>
          <a:r>
            <a:rPr lang="en-US" sz="1300" b="0" i="0" kern="1200" dirty="0">
              <a:latin typeface="Times New Roman" panose="02020603050405020304" pitchFamily="18" charset="0"/>
              <a:cs typeface="Times New Roman" panose="02020603050405020304" pitchFamily="18" charset="0"/>
              <a:hlinkClick xmlns:r="http://schemas.openxmlformats.org/officeDocument/2006/relationships" r:id="rId1"/>
            </a:rPr>
            <a:t>housing website</a:t>
          </a:r>
          <a:r>
            <a:rPr lang="en-US" sz="1300" b="0" i="0" kern="1200" dirty="0">
              <a:latin typeface="Times New Roman" panose="02020603050405020304" pitchFamily="18" charset="0"/>
              <a:cs typeface="Times New Roman" panose="02020603050405020304" pitchFamily="18" charset="0"/>
            </a:rPr>
            <a:t> and data was extracted from the </a:t>
          </a:r>
          <a:r>
            <a:rPr lang="en-US" sz="1300" b="0" i="0" kern="1200" dirty="0" err="1">
              <a:latin typeface="Times New Roman" panose="02020603050405020304" pitchFamily="18" charset="0"/>
              <a:cs typeface="Times New Roman" panose="02020603050405020304" pitchFamily="18" charset="0"/>
            </a:rPr>
            <a:t>the</a:t>
          </a:r>
          <a:r>
            <a:rPr lang="en-US" sz="1300" b="0" i="0" kern="1200" dirty="0">
              <a:latin typeface="Times New Roman" panose="02020603050405020304" pitchFamily="18" charset="0"/>
              <a:cs typeface="Times New Roman" panose="02020603050405020304" pitchFamily="18" charset="0"/>
            </a:rPr>
            <a:t> website using Selenium automation for the process.</a:t>
          </a:r>
          <a:endParaRPr lang="en-IN" sz="1300" b="1" kern="1200" dirty="0">
            <a:latin typeface="Times New Roman" panose="02020603050405020304" pitchFamily="18" charset="0"/>
            <a:cs typeface="Times New Roman" panose="02020603050405020304" pitchFamily="18" charset="0"/>
          </a:endParaRPr>
        </a:p>
      </dsp:txBody>
      <dsp:txXfrm>
        <a:off x="521956" y="951530"/>
        <a:ext cx="2194008" cy="2701441"/>
      </dsp:txXfrm>
    </dsp:sp>
    <dsp:sp modelId="{754FCAA7-D531-4F30-A2C6-26E4403E1D3C}">
      <dsp:nvSpPr>
        <dsp:cNvPr id="0" name=""/>
        <dsp:cNvSpPr/>
      </dsp:nvSpPr>
      <dsp:spPr>
        <a:xfrm>
          <a:off x="2859981" y="1597298"/>
          <a:ext cx="2435068" cy="939936"/>
        </a:xfrm>
        <a:prstGeom prst="chevron">
          <a:avLst>
            <a:gd name="adj" fmla="val 4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3860653-9FFC-4AE1-91A8-A03DF141C674}">
      <dsp:nvSpPr>
        <dsp:cNvPr id="0" name=""/>
        <dsp:cNvSpPr/>
      </dsp:nvSpPr>
      <dsp:spPr>
        <a:xfrm>
          <a:off x="3341674" y="880521"/>
          <a:ext cx="2418041" cy="2882785"/>
        </a:xfrm>
        <a:prstGeom prst="roundRect">
          <a:avLst>
            <a:gd name="adj" fmla="val 10000"/>
          </a:avLst>
        </a:prstGeom>
        <a:gradFill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16200000" scaled="1"/>
        </a:gradFill>
        <a:ln w="9525" cap="flat" cmpd="sng" algn="ctr">
          <a:solidFill>
            <a:schemeClr val="accent3">
              <a:shade val="95000"/>
              <a:satMod val="105000"/>
            </a:schemeClr>
          </a:solidFill>
          <a:prstDash val="solid"/>
        </a:ln>
        <a:effectLst>
          <a:outerShdw blurRad="40000" dist="20000" dir="5400000" rotWithShape="0">
            <a:srgbClr val="000000">
              <a:alpha val="38000"/>
            </a:srgbClr>
          </a:outerShdw>
        </a:effectLst>
      </dsp:spPr>
      <dsp:style>
        <a:lnRef idx="1">
          <a:schemeClr val="accent3"/>
        </a:lnRef>
        <a:fillRef idx="2">
          <a:schemeClr val="accent3"/>
        </a:fillRef>
        <a:effectRef idx="1">
          <a:schemeClr val="accent3"/>
        </a:effectRef>
        <a:fontRef idx="minor">
          <a:schemeClr val="dk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endParaRPr lang="en-IN" sz="1700" b="1" i="0" kern="1200" dirty="0">
            <a:latin typeface="Times New Roman" panose="02020603050405020304" pitchFamily="18" charset="0"/>
            <a:cs typeface="Times New Roman" panose="02020603050405020304" pitchFamily="18" charset="0"/>
          </a:endParaRPr>
        </a:p>
        <a:p>
          <a:pPr marL="0" lvl="0" indent="0" algn="ctr" defTabSz="755650">
            <a:lnSpc>
              <a:spcPct val="90000"/>
            </a:lnSpc>
            <a:spcBef>
              <a:spcPct val="0"/>
            </a:spcBef>
            <a:spcAft>
              <a:spcPct val="35000"/>
            </a:spcAft>
            <a:buNone/>
          </a:pPr>
          <a:endParaRPr lang="en-IN" sz="1700" b="1" i="0" kern="1200" dirty="0">
            <a:latin typeface="Times New Roman" panose="02020603050405020304" pitchFamily="18" charset="0"/>
            <a:cs typeface="Times New Roman" panose="02020603050405020304" pitchFamily="18" charset="0"/>
          </a:endParaRPr>
        </a:p>
        <a:p>
          <a:pPr marL="0" lvl="0" indent="0" algn="ctr" defTabSz="755650">
            <a:lnSpc>
              <a:spcPct val="90000"/>
            </a:lnSpc>
            <a:spcBef>
              <a:spcPct val="0"/>
            </a:spcBef>
            <a:spcAft>
              <a:spcPct val="35000"/>
            </a:spcAft>
            <a:buNone/>
          </a:pPr>
          <a:endParaRPr lang="en-IN" sz="1700" b="1" i="0" kern="1200" dirty="0">
            <a:latin typeface="Times New Roman" panose="02020603050405020304" pitchFamily="18" charset="0"/>
            <a:cs typeface="Times New Roman" panose="02020603050405020304" pitchFamily="18" charset="0"/>
          </a:endParaRPr>
        </a:p>
        <a:p>
          <a:pPr marL="0" lvl="0" indent="0" algn="ctr" defTabSz="755650">
            <a:lnSpc>
              <a:spcPct val="90000"/>
            </a:lnSpc>
            <a:spcBef>
              <a:spcPct val="0"/>
            </a:spcBef>
            <a:spcAft>
              <a:spcPct val="35000"/>
            </a:spcAft>
            <a:buNone/>
          </a:pPr>
          <a:r>
            <a:rPr lang="en-IN" sz="1700" b="1" i="0" kern="1200" dirty="0">
              <a:latin typeface="Times New Roman" panose="02020603050405020304" pitchFamily="18" charset="0"/>
              <a:cs typeface="Times New Roman" panose="02020603050405020304" pitchFamily="18" charset="0"/>
            </a:rPr>
            <a:t>Key Data Attributes</a:t>
          </a:r>
        </a:p>
        <a:p>
          <a:pPr marL="0" lvl="0" indent="0" algn="ctr" defTabSz="755650">
            <a:lnSpc>
              <a:spcPct val="90000"/>
            </a:lnSpc>
            <a:spcBef>
              <a:spcPct val="0"/>
            </a:spcBef>
            <a:spcAft>
              <a:spcPct val="35000"/>
            </a:spcAft>
            <a:buNone/>
          </a:pPr>
          <a:r>
            <a:rPr lang="en-US" sz="1300" b="0" i="0" kern="1200" dirty="0">
              <a:latin typeface="Times New Roman" panose="02020603050405020304" pitchFamily="18" charset="0"/>
              <a:cs typeface="Times New Roman" panose="02020603050405020304" pitchFamily="18" charset="0"/>
            </a:rPr>
            <a:t>Important attributes include house type, property type, price, brokerage details, location, furnishing status, area in </a:t>
          </a:r>
          <a:r>
            <a:rPr lang="en-US" sz="1300" b="0" i="0" kern="1200" dirty="0" err="1">
              <a:latin typeface="Times New Roman" panose="02020603050405020304" pitchFamily="18" charset="0"/>
              <a:cs typeface="Times New Roman" panose="02020603050405020304" pitchFamily="18" charset="0"/>
            </a:rPr>
            <a:t>sq.ft</a:t>
          </a:r>
          <a:r>
            <a:rPr lang="en-US" sz="1300" b="0" i="0" kern="1200" dirty="0">
              <a:latin typeface="Times New Roman" panose="02020603050405020304" pitchFamily="18" charset="0"/>
              <a:cs typeface="Times New Roman" panose="02020603050405020304" pitchFamily="18" charset="0"/>
            </a:rPr>
            <a:t>, and number of bathrooms.</a:t>
          </a:r>
          <a:endParaRPr lang="en-IN" sz="1300" kern="1200" dirty="0">
            <a:latin typeface="Times New Roman" panose="02020603050405020304" pitchFamily="18" charset="0"/>
            <a:cs typeface="Times New Roman" panose="02020603050405020304" pitchFamily="18" charset="0"/>
          </a:endParaRPr>
        </a:p>
      </dsp:txBody>
      <dsp:txXfrm>
        <a:off x="3412496" y="951343"/>
        <a:ext cx="2276397" cy="2741141"/>
      </dsp:txXfrm>
    </dsp:sp>
    <dsp:sp modelId="{4AEAA47E-6057-4D17-ADA5-79F0A2575167}">
      <dsp:nvSpPr>
        <dsp:cNvPr id="0" name=""/>
        <dsp:cNvSpPr/>
      </dsp:nvSpPr>
      <dsp:spPr>
        <a:xfrm>
          <a:off x="5822252" y="1597298"/>
          <a:ext cx="2435068" cy="939936"/>
        </a:xfrm>
        <a:prstGeom prst="chevron">
          <a:avLst>
            <a:gd name="adj" fmla="val 4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EA2C19B-FFF6-4EB3-AC93-8978D99831EB}">
      <dsp:nvSpPr>
        <dsp:cNvPr id="0" name=""/>
        <dsp:cNvSpPr/>
      </dsp:nvSpPr>
      <dsp:spPr>
        <a:xfrm>
          <a:off x="6317068" y="874130"/>
          <a:ext cx="2368094" cy="2875923"/>
        </a:xfrm>
        <a:prstGeom prst="roundRect">
          <a:avLst>
            <a:gd name="adj" fmla="val 10000"/>
          </a:avLst>
        </a:prstGeom>
        <a:solidFill>
          <a:schemeClr val="accent6">
            <a:lumMod val="20000"/>
            <a:lumOff val="80000"/>
          </a:schemeClr>
        </a:solidFill>
        <a:ln w="9525" cap="flat" cmpd="sng" algn="ctr">
          <a:solidFill>
            <a:schemeClr val="accent6">
              <a:shade val="95000"/>
              <a:satMod val="105000"/>
            </a:schemeClr>
          </a:solidFill>
          <a:prstDash val="solid"/>
        </a:ln>
        <a:effectLst>
          <a:outerShdw blurRad="40000" dist="20000" dir="5400000" rotWithShape="0">
            <a:srgbClr val="000000">
              <a:alpha val="38000"/>
            </a:srgbClr>
          </a:outerShdw>
        </a:effectLst>
      </dsp:spPr>
      <dsp:style>
        <a:lnRef idx="1">
          <a:schemeClr val="accent6"/>
        </a:lnRef>
        <a:fillRef idx="2">
          <a:schemeClr val="accent6"/>
        </a:fillRef>
        <a:effectRef idx="1">
          <a:schemeClr val="accent6"/>
        </a:effectRef>
        <a:fontRef idx="minor">
          <a:schemeClr val="dk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endParaRPr lang="en-IN" sz="1700" b="1" i="0" kern="1200" dirty="0">
            <a:latin typeface="Times New Roman" panose="02020603050405020304" pitchFamily="18" charset="0"/>
            <a:cs typeface="Times New Roman" panose="02020603050405020304" pitchFamily="18" charset="0"/>
          </a:endParaRPr>
        </a:p>
        <a:p>
          <a:pPr marL="0" lvl="0" indent="0" algn="ctr" defTabSz="755650">
            <a:lnSpc>
              <a:spcPct val="90000"/>
            </a:lnSpc>
            <a:spcBef>
              <a:spcPct val="0"/>
            </a:spcBef>
            <a:spcAft>
              <a:spcPct val="35000"/>
            </a:spcAft>
            <a:buNone/>
          </a:pPr>
          <a:endParaRPr lang="en-IN" sz="1700" b="1" i="0" kern="1200" dirty="0">
            <a:latin typeface="Times New Roman" panose="02020603050405020304" pitchFamily="18" charset="0"/>
            <a:cs typeface="Times New Roman" panose="02020603050405020304" pitchFamily="18" charset="0"/>
          </a:endParaRPr>
        </a:p>
        <a:p>
          <a:pPr marL="0" lvl="0" indent="0" algn="ctr" defTabSz="755650">
            <a:lnSpc>
              <a:spcPct val="90000"/>
            </a:lnSpc>
            <a:spcBef>
              <a:spcPct val="0"/>
            </a:spcBef>
            <a:spcAft>
              <a:spcPct val="35000"/>
            </a:spcAft>
            <a:buNone/>
          </a:pPr>
          <a:r>
            <a:rPr lang="en-IN" sz="1700" b="1" i="0" kern="1200" dirty="0">
              <a:latin typeface="Times New Roman" panose="02020603050405020304" pitchFamily="18" charset="0"/>
              <a:cs typeface="Times New Roman" panose="02020603050405020304" pitchFamily="18" charset="0"/>
            </a:rPr>
            <a:t>Data Cleaning Process</a:t>
          </a:r>
        </a:p>
        <a:p>
          <a:pPr marL="0" lvl="0" indent="0" algn="ctr" defTabSz="755650">
            <a:lnSpc>
              <a:spcPct val="90000"/>
            </a:lnSpc>
            <a:spcBef>
              <a:spcPct val="0"/>
            </a:spcBef>
            <a:spcAft>
              <a:spcPct val="35000"/>
            </a:spcAft>
            <a:buNone/>
          </a:pPr>
          <a:r>
            <a:rPr lang="en-US" sz="1300" b="0" i="0" kern="1200" dirty="0">
              <a:latin typeface="Times New Roman" panose="02020603050405020304" pitchFamily="18" charset="0"/>
              <a:cs typeface="Times New Roman" panose="02020603050405020304" pitchFamily="18" charset="0"/>
            </a:rPr>
            <a:t>Cleaning involves standardizing data types, and addressing outliers to ensure data quality and accuracy.</a:t>
          </a:r>
          <a:endParaRPr lang="en-IN" sz="1300" kern="1200" dirty="0">
            <a:latin typeface="Times New Roman" panose="02020603050405020304" pitchFamily="18" charset="0"/>
            <a:cs typeface="Times New Roman" panose="02020603050405020304" pitchFamily="18" charset="0"/>
          </a:endParaRPr>
        </a:p>
      </dsp:txBody>
      <dsp:txXfrm>
        <a:off x="6386427" y="943489"/>
        <a:ext cx="2229376" cy="273720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767655-1512-47E6-90CD-84F25438F4C4}">
      <dsp:nvSpPr>
        <dsp:cNvPr id="0" name=""/>
        <dsp:cNvSpPr/>
      </dsp:nvSpPr>
      <dsp:spPr>
        <a:xfrm rot="5400000">
          <a:off x="2939226" y="-930808"/>
          <a:ext cx="1155151" cy="3309931"/>
        </a:xfrm>
        <a:prstGeom prst="round2SameRect">
          <a:avLst/>
        </a:prstGeom>
        <a:solidFill>
          <a:schemeClr val="accent2">
            <a:lumMod val="20000"/>
            <a:lumOff val="80000"/>
            <a:alpha val="9000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55650">
            <a:lnSpc>
              <a:spcPct val="90000"/>
            </a:lnSpc>
            <a:spcBef>
              <a:spcPct val="0"/>
            </a:spcBef>
            <a:spcAft>
              <a:spcPct val="15000"/>
            </a:spcAft>
            <a:buChar char="•"/>
          </a:pPr>
          <a:r>
            <a:rPr lang="en-IN" sz="1700" b="1" kern="1200" dirty="0">
              <a:latin typeface="Times New Roman" panose="02020603050405020304" pitchFamily="18" charset="0"/>
              <a:cs typeface="Times New Roman" panose="02020603050405020304" pitchFamily="18" charset="0"/>
            </a:rPr>
            <a:t>Average Price</a:t>
          </a:r>
        </a:p>
        <a:p>
          <a:pPr marL="114300" lvl="1" indent="-114300" algn="l" defTabSz="577850">
            <a:lnSpc>
              <a:spcPct val="90000"/>
            </a:lnSpc>
            <a:spcBef>
              <a:spcPct val="0"/>
            </a:spcBef>
            <a:spcAft>
              <a:spcPct val="15000"/>
            </a:spcAft>
            <a:buFont typeface="Arial" panose="020B0604020202020204" pitchFamily="34" charset="0"/>
            <a:buChar char="•"/>
          </a:pPr>
          <a:r>
            <a:rPr lang="en-US" sz="1300" b="0" i="0" kern="1200" dirty="0">
              <a:latin typeface="Times New Roman" panose="02020603050405020304" pitchFamily="18" charset="0"/>
              <a:cs typeface="Times New Roman" panose="02020603050405020304" pitchFamily="18" charset="0"/>
            </a:rPr>
            <a:t>The average price of houses in Hyderabad is ₹35,000, indicating the general pricing trend in the housing market.</a:t>
          </a:r>
          <a:endParaRPr lang="en-IN" sz="1300" kern="1200" dirty="0">
            <a:latin typeface="Times New Roman" panose="02020603050405020304" pitchFamily="18" charset="0"/>
            <a:cs typeface="Times New Roman" panose="02020603050405020304" pitchFamily="18" charset="0"/>
          </a:endParaRPr>
        </a:p>
      </dsp:txBody>
      <dsp:txXfrm rot="-5400000">
        <a:off x="1861836" y="202972"/>
        <a:ext cx="3253541" cy="1042371"/>
      </dsp:txXfrm>
    </dsp:sp>
    <dsp:sp modelId="{A66ACF9B-32D6-4EA1-BDB5-BA16382B397A}">
      <dsp:nvSpPr>
        <dsp:cNvPr id="0" name=""/>
        <dsp:cNvSpPr/>
      </dsp:nvSpPr>
      <dsp:spPr>
        <a:xfrm>
          <a:off x="6950" y="0"/>
          <a:ext cx="1861836" cy="1443939"/>
        </a:xfrm>
        <a:prstGeom prst="roundRect">
          <a:avLst/>
        </a:prstGeom>
        <a:solidFill>
          <a:schemeClr val="tx1">
            <a:lumMod val="50000"/>
            <a:lumOff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66675" rIns="133350" bIns="66675" numCol="1" spcCol="1270" anchor="ctr" anchorCtr="0">
          <a:noAutofit/>
        </a:bodyPr>
        <a:lstStyle/>
        <a:p>
          <a:pPr marL="0" lvl="0" indent="0" algn="ctr" defTabSz="1555750">
            <a:lnSpc>
              <a:spcPct val="90000"/>
            </a:lnSpc>
            <a:spcBef>
              <a:spcPct val="0"/>
            </a:spcBef>
            <a:spcAft>
              <a:spcPct val="35000"/>
            </a:spcAft>
            <a:buNone/>
          </a:pPr>
          <a:r>
            <a:rPr lang="en-IN" sz="3500" b="1" kern="1200" dirty="0">
              <a:latin typeface="Times New Roman" panose="02020603050405020304" pitchFamily="18" charset="0"/>
              <a:cs typeface="Times New Roman" panose="02020603050405020304" pitchFamily="18" charset="0"/>
            </a:rPr>
            <a:t>35000/-</a:t>
          </a:r>
        </a:p>
      </dsp:txBody>
      <dsp:txXfrm>
        <a:off x="77437" y="70487"/>
        <a:ext cx="1720862" cy="1302965"/>
      </dsp:txXfrm>
    </dsp:sp>
    <dsp:sp modelId="{8A65F4A4-7B65-4AA8-8537-2229DB4729EA}">
      <dsp:nvSpPr>
        <dsp:cNvPr id="0" name=""/>
        <dsp:cNvSpPr/>
      </dsp:nvSpPr>
      <dsp:spPr>
        <a:xfrm rot="5400000">
          <a:off x="2939226" y="585328"/>
          <a:ext cx="1155151" cy="3309931"/>
        </a:xfrm>
        <a:prstGeom prst="round2SameRect">
          <a:avLst/>
        </a:prstGeom>
        <a:solidFill>
          <a:schemeClr val="accent6">
            <a:lumMod val="20000"/>
            <a:lumOff val="80000"/>
            <a:alpha val="9000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55650">
            <a:lnSpc>
              <a:spcPct val="90000"/>
            </a:lnSpc>
            <a:spcBef>
              <a:spcPct val="0"/>
            </a:spcBef>
            <a:spcAft>
              <a:spcPct val="15000"/>
            </a:spcAft>
            <a:buChar char="•"/>
          </a:pPr>
          <a:r>
            <a:rPr lang="en-IN" sz="1700" b="1" kern="1200" dirty="0">
              <a:latin typeface="Times New Roman" panose="02020603050405020304" pitchFamily="18" charset="0"/>
              <a:ea typeface="Tahoma" panose="020B0604030504040204" pitchFamily="34" charset="0"/>
              <a:cs typeface="Times New Roman" panose="02020603050405020304" pitchFamily="18" charset="0"/>
            </a:rPr>
            <a:t>Median Price</a:t>
          </a:r>
        </a:p>
        <a:p>
          <a:pPr marL="114300" lvl="1" indent="-114300" algn="l" defTabSz="577850">
            <a:lnSpc>
              <a:spcPct val="90000"/>
            </a:lnSpc>
            <a:spcBef>
              <a:spcPct val="0"/>
            </a:spcBef>
            <a:spcAft>
              <a:spcPct val="15000"/>
            </a:spcAft>
            <a:buFont typeface="Arial" panose="020B0604020202020204" pitchFamily="34" charset="0"/>
            <a:buChar char="•"/>
          </a:pPr>
          <a:r>
            <a:rPr lang="en-US" sz="1300" b="0" i="0" kern="1200" dirty="0">
              <a:latin typeface="Times New Roman" panose="02020603050405020304" pitchFamily="18" charset="0"/>
              <a:cs typeface="Times New Roman" panose="02020603050405020304" pitchFamily="18" charset="0"/>
            </a:rPr>
            <a:t>The median price of ₹28,000 suggests that half of the houses in Hyderabad are priced below this value, giving a central point of reference for pricing.</a:t>
          </a:r>
          <a:endParaRPr lang="en-IN" sz="1300" kern="1200" dirty="0">
            <a:latin typeface="Times New Roman" panose="02020603050405020304" pitchFamily="18" charset="0"/>
            <a:cs typeface="Times New Roman" panose="02020603050405020304" pitchFamily="18" charset="0"/>
          </a:endParaRPr>
        </a:p>
      </dsp:txBody>
      <dsp:txXfrm rot="-5400000">
        <a:off x="1861836" y="1719108"/>
        <a:ext cx="3253541" cy="1042371"/>
      </dsp:txXfrm>
    </dsp:sp>
    <dsp:sp modelId="{768A5928-AA31-49CF-8889-9DEC4E590D95}">
      <dsp:nvSpPr>
        <dsp:cNvPr id="0" name=""/>
        <dsp:cNvSpPr/>
      </dsp:nvSpPr>
      <dsp:spPr>
        <a:xfrm>
          <a:off x="0" y="1518324"/>
          <a:ext cx="1861836" cy="1443939"/>
        </a:xfrm>
        <a:prstGeom prst="roundRect">
          <a:avLst/>
        </a:prstGeom>
        <a:solidFill>
          <a:schemeClr val="tx1">
            <a:lumMod val="50000"/>
            <a:lumOff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51435" rIns="102870" bIns="51435" numCol="1" spcCol="1270" anchor="ctr" anchorCtr="0">
          <a:noAutofit/>
        </a:bodyPr>
        <a:lstStyle/>
        <a:p>
          <a:pPr marL="0" lvl="0" indent="0" algn="ctr" defTabSz="1200150">
            <a:lnSpc>
              <a:spcPct val="90000"/>
            </a:lnSpc>
            <a:spcBef>
              <a:spcPct val="0"/>
            </a:spcBef>
            <a:spcAft>
              <a:spcPct val="35000"/>
            </a:spcAft>
            <a:buNone/>
          </a:pPr>
          <a:r>
            <a:rPr lang="en-IN" sz="2700" b="1" kern="1200" dirty="0">
              <a:latin typeface="Times New Roman" panose="02020603050405020304" pitchFamily="18" charset="0"/>
              <a:cs typeface="Times New Roman" panose="02020603050405020304" pitchFamily="18" charset="0"/>
            </a:rPr>
            <a:t>28000/-</a:t>
          </a:r>
        </a:p>
      </dsp:txBody>
      <dsp:txXfrm>
        <a:off x="70487" y="1588811"/>
        <a:ext cx="1720862" cy="1302965"/>
      </dsp:txXfrm>
    </dsp:sp>
    <dsp:sp modelId="{D41E2969-2E6D-43BF-B2DB-17130CBBE7E4}">
      <dsp:nvSpPr>
        <dsp:cNvPr id="0" name=""/>
        <dsp:cNvSpPr/>
      </dsp:nvSpPr>
      <dsp:spPr>
        <a:xfrm rot="5400000">
          <a:off x="2939226" y="2101465"/>
          <a:ext cx="1155151" cy="3309931"/>
        </a:xfrm>
        <a:prstGeom prst="round2SameRect">
          <a:avLst/>
        </a:prstGeom>
        <a:solidFill>
          <a:schemeClr val="accent5">
            <a:lumMod val="20000"/>
            <a:lumOff val="80000"/>
            <a:alpha val="9000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55650">
            <a:lnSpc>
              <a:spcPct val="90000"/>
            </a:lnSpc>
            <a:spcBef>
              <a:spcPct val="0"/>
            </a:spcBef>
            <a:spcAft>
              <a:spcPct val="15000"/>
            </a:spcAft>
            <a:buChar char="•"/>
          </a:pPr>
          <a:r>
            <a:rPr lang="en-IN" sz="1700" b="1" kern="1200" dirty="0">
              <a:latin typeface="Times New Roman" panose="02020603050405020304" pitchFamily="18" charset="0"/>
              <a:cs typeface="Times New Roman" panose="02020603050405020304" pitchFamily="18" charset="0"/>
            </a:rPr>
            <a:t>Mode Price</a:t>
          </a:r>
        </a:p>
        <a:p>
          <a:pPr marL="114300" lvl="1" indent="-114300" algn="l" defTabSz="577850">
            <a:lnSpc>
              <a:spcPct val="90000"/>
            </a:lnSpc>
            <a:spcBef>
              <a:spcPct val="0"/>
            </a:spcBef>
            <a:spcAft>
              <a:spcPct val="15000"/>
            </a:spcAft>
            <a:buFont typeface="Arial" panose="020B0604020202020204" pitchFamily="34" charset="0"/>
            <a:buChar char="•"/>
          </a:pPr>
          <a:r>
            <a:rPr lang="en-US" sz="1300" b="0" i="0" kern="1200" dirty="0">
              <a:latin typeface="Times New Roman" panose="02020603050405020304" pitchFamily="18" charset="0"/>
              <a:cs typeface="Times New Roman" panose="02020603050405020304" pitchFamily="18" charset="0"/>
            </a:rPr>
            <a:t>With the mode price also at ₹28,000, it indicates a significant concentration of houses priced at this value in Hyderabad, highlighting a common price point.</a:t>
          </a:r>
          <a:endParaRPr lang="en-IN" sz="1300" kern="1200" dirty="0">
            <a:latin typeface="Times New Roman" panose="02020603050405020304" pitchFamily="18" charset="0"/>
            <a:cs typeface="Times New Roman" panose="02020603050405020304" pitchFamily="18" charset="0"/>
          </a:endParaRPr>
        </a:p>
      </dsp:txBody>
      <dsp:txXfrm rot="-5400000">
        <a:off x="1861836" y="3235245"/>
        <a:ext cx="3253541" cy="1042371"/>
      </dsp:txXfrm>
    </dsp:sp>
    <dsp:sp modelId="{2852830B-6B37-423C-A71B-6416D053AB39}">
      <dsp:nvSpPr>
        <dsp:cNvPr id="0" name=""/>
        <dsp:cNvSpPr/>
      </dsp:nvSpPr>
      <dsp:spPr>
        <a:xfrm>
          <a:off x="0" y="3034461"/>
          <a:ext cx="1861836" cy="1443939"/>
        </a:xfrm>
        <a:prstGeom prst="roundRect">
          <a:avLst/>
        </a:prstGeom>
        <a:solidFill>
          <a:schemeClr val="tx1">
            <a:lumMod val="50000"/>
            <a:lumOff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66675" rIns="133350" bIns="66675" numCol="1" spcCol="1270" anchor="ctr" anchorCtr="0">
          <a:noAutofit/>
        </a:bodyPr>
        <a:lstStyle/>
        <a:p>
          <a:pPr marL="0" lvl="0" indent="0" algn="ctr" defTabSz="1555750">
            <a:lnSpc>
              <a:spcPct val="90000"/>
            </a:lnSpc>
            <a:spcBef>
              <a:spcPct val="0"/>
            </a:spcBef>
            <a:spcAft>
              <a:spcPct val="35000"/>
            </a:spcAft>
            <a:buNone/>
          </a:pPr>
          <a:r>
            <a:rPr lang="en-IN" sz="3500" b="1" kern="1200" dirty="0">
              <a:latin typeface="Times New Roman" panose="02020603050405020304" pitchFamily="18" charset="0"/>
              <a:cs typeface="Times New Roman" panose="02020603050405020304" pitchFamily="18" charset="0"/>
            </a:rPr>
            <a:t>28000/-</a:t>
          </a:r>
        </a:p>
      </dsp:txBody>
      <dsp:txXfrm>
        <a:off x="70487" y="3104948"/>
        <a:ext cx="1720862" cy="130296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767655-1512-47E6-90CD-84F25438F4C4}">
      <dsp:nvSpPr>
        <dsp:cNvPr id="0" name=""/>
        <dsp:cNvSpPr/>
      </dsp:nvSpPr>
      <dsp:spPr>
        <a:xfrm rot="5400000">
          <a:off x="2738050" y="-877291"/>
          <a:ext cx="1312093" cy="3238090"/>
        </a:xfrm>
        <a:prstGeom prst="round2SameRect">
          <a:avLst/>
        </a:prstGeom>
        <a:solidFill>
          <a:schemeClr val="accent4">
            <a:lumMod val="20000"/>
            <a:lumOff val="80000"/>
            <a:alpha val="9000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55650">
            <a:lnSpc>
              <a:spcPct val="90000"/>
            </a:lnSpc>
            <a:spcBef>
              <a:spcPct val="0"/>
            </a:spcBef>
            <a:spcAft>
              <a:spcPct val="15000"/>
            </a:spcAft>
            <a:buChar char="•"/>
          </a:pPr>
          <a:r>
            <a:rPr lang="en-IN" sz="1700" b="1" kern="1200" dirty="0">
              <a:latin typeface="Times New Roman" panose="02020603050405020304" pitchFamily="18" charset="0"/>
              <a:cs typeface="Times New Roman" panose="02020603050405020304" pitchFamily="18" charset="0"/>
            </a:rPr>
            <a:t>Standard Deviation</a:t>
          </a:r>
        </a:p>
        <a:p>
          <a:pPr marL="114300" lvl="1" indent="-114300" algn="l" defTabSz="577850">
            <a:lnSpc>
              <a:spcPct val="90000"/>
            </a:lnSpc>
            <a:spcBef>
              <a:spcPct val="0"/>
            </a:spcBef>
            <a:spcAft>
              <a:spcPct val="15000"/>
            </a:spcAft>
            <a:buFont typeface="Arial" panose="020B0604020202020204" pitchFamily="34" charset="0"/>
            <a:buChar char="•"/>
          </a:pPr>
          <a:r>
            <a:rPr lang="en-US" sz="1300" b="0" i="0" kern="1200" dirty="0">
              <a:latin typeface="Times New Roman" panose="02020603050405020304" pitchFamily="18" charset="0"/>
              <a:cs typeface="Times New Roman" panose="02020603050405020304" pitchFamily="18" charset="0"/>
            </a:rPr>
            <a:t>With a standard deviation of ₹25,412, there is a notable dispersion in house prices around the average, signifying the variability in pricing data points.</a:t>
          </a:r>
          <a:endParaRPr lang="en-IN" sz="1300" b="1" kern="1200" dirty="0">
            <a:latin typeface="Times New Roman" panose="02020603050405020304" pitchFamily="18" charset="0"/>
            <a:cs typeface="Times New Roman" panose="02020603050405020304" pitchFamily="18" charset="0"/>
          </a:endParaRPr>
        </a:p>
      </dsp:txBody>
      <dsp:txXfrm rot="-5400000">
        <a:off x="1775052" y="149758"/>
        <a:ext cx="3174039" cy="1183991"/>
      </dsp:txXfrm>
    </dsp:sp>
    <dsp:sp modelId="{A66ACF9B-32D6-4EA1-BDB5-BA16382B397A}">
      <dsp:nvSpPr>
        <dsp:cNvPr id="0" name=""/>
        <dsp:cNvSpPr/>
      </dsp:nvSpPr>
      <dsp:spPr>
        <a:xfrm>
          <a:off x="6799" y="0"/>
          <a:ext cx="1775052" cy="1482845"/>
        </a:xfrm>
        <a:prstGeom prst="roundRect">
          <a:avLst/>
        </a:prstGeom>
        <a:solidFill>
          <a:schemeClr val="tx1">
            <a:lumMod val="50000"/>
            <a:lumOff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51435" rIns="102870" bIns="51435" numCol="1" spcCol="1270" anchor="ctr" anchorCtr="0">
          <a:noAutofit/>
        </a:bodyPr>
        <a:lstStyle/>
        <a:p>
          <a:pPr marL="0" lvl="0" indent="0" algn="ctr" defTabSz="1200150">
            <a:lnSpc>
              <a:spcPct val="90000"/>
            </a:lnSpc>
            <a:spcBef>
              <a:spcPct val="0"/>
            </a:spcBef>
            <a:spcAft>
              <a:spcPct val="35000"/>
            </a:spcAft>
            <a:buNone/>
          </a:pPr>
          <a:r>
            <a:rPr lang="en-IN" sz="2700" b="1" kern="1200" dirty="0">
              <a:latin typeface="Times New Roman" panose="02020603050405020304" pitchFamily="18" charset="0"/>
              <a:cs typeface="Times New Roman" panose="02020603050405020304" pitchFamily="18" charset="0"/>
            </a:rPr>
            <a:t>25000/-</a:t>
          </a:r>
        </a:p>
      </dsp:txBody>
      <dsp:txXfrm>
        <a:off x="79186" y="72387"/>
        <a:ext cx="1630278" cy="1338071"/>
      </dsp:txXfrm>
    </dsp:sp>
    <dsp:sp modelId="{8A65F4A4-7B65-4AA8-8537-2229DB4729EA}">
      <dsp:nvSpPr>
        <dsp:cNvPr id="0" name=""/>
        <dsp:cNvSpPr/>
      </dsp:nvSpPr>
      <dsp:spPr>
        <a:xfrm rot="5400000">
          <a:off x="2784424" y="695752"/>
          <a:ext cx="1312093" cy="3238090"/>
        </a:xfrm>
        <a:prstGeom prst="round2SameRect">
          <a:avLst/>
        </a:prstGeom>
        <a:solidFill>
          <a:schemeClr val="tx2">
            <a:lumMod val="90000"/>
            <a:alpha val="9000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55650">
            <a:lnSpc>
              <a:spcPct val="90000"/>
            </a:lnSpc>
            <a:spcBef>
              <a:spcPct val="0"/>
            </a:spcBef>
            <a:spcAft>
              <a:spcPct val="15000"/>
            </a:spcAft>
            <a:buChar char="•"/>
          </a:pPr>
          <a:r>
            <a:rPr lang="en-IN" sz="1700" b="1" kern="1200" dirty="0">
              <a:latin typeface="Times New Roman" panose="02020603050405020304" pitchFamily="18" charset="0"/>
              <a:cs typeface="Times New Roman" panose="02020603050405020304" pitchFamily="18" charset="0"/>
            </a:rPr>
            <a:t>Price Range</a:t>
          </a:r>
        </a:p>
        <a:p>
          <a:pPr marL="114300" lvl="1" indent="-114300" algn="l" defTabSz="622300">
            <a:lnSpc>
              <a:spcPct val="90000"/>
            </a:lnSpc>
            <a:spcBef>
              <a:spcPct val="0"/>
            </a:spcBef>
            <a:spcAft>
              <a:spcPct val="15000"/>
            </a:spcAft>
            <a:buFont typeface="Arial" panose="020B0604020202020204" pitchFamily="34" charset="0"/>
            <a:buChar char="•"/>
          </a:pPr>
          <a:r>
            <a:rPr lang="en-US" sz="1400" b="0" i="0" kern="1200" dirty="0">
              <a:latin typeface="Times New Roman" panose="02020603050405020304" pitchFamily="18" charset="0"/>
              <a:cs typeface="Times New Roman" panose="02020603050405020304" pitchFamily="18" charset="0"/>
            </a:rPr>
            <a:t>The price range of ₹10,000 to ₹250,000 showcases the diversity in house prices in Hyderabad, catering to various budget preferences of potential buyers.</a:t>
          </a:r>
          <a:endParaRPr lang="en-IN" sz="1400" kern="1200" dirty="0"/>
        </a:p>
      </dsp:txBody>
      <dsp:txXfrm rot="-5400000">
        <a:off x="1821426" y="1722802"/>
        <a:ext cx="3174039" cy="1183991"/>
      </dsp:txXfrm>
    </dsp:sp>
    <dsp:sp modelId="{768A5928-AA31-49CF-8889-9DEC4E590D95}">
      <dsp:nvSpPr>
        <dsp:cNvPr id="0" name=""/>
        <dsp:cNvSpPr/>
      </dsp:nvSpPr>
      <dsp:spPr>
        <a:xfrm>
          <a:off x="35262" y="1549125"/>
          <a:ext cx="1821425" cy="1499230"/>
        </a:xfrm>
        <a:prstGeom prst="roundRect">
          <a:avLst/>
        </a:prstGeom>
        <a:solidFill>
          <a:schemeClr val="tx1">
            <a:lumMod val="50000"/>
            <a:lumOff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IN" sz="2400" b="1" kern="1200" dirty="0">
              <a:latin typeface="Times New Roman" panose="02020603050405020304" pitchFamily="18" charset="0"/>
              <a:cs typeface="Times New Roman" panose="02020603050405020304" pitchFamily="18" charset="0"/>
            </a:rPr>
            <a:t>(10000 – 250000)/-</a:t>
          </a:r>
        </a:p>
      </dsp:txBody>
      <dsp:txXfrm>
        <a:off x="108448" y="1622311"/>
        <a:ext cx="1675053" cy="1352858"/>
      </dsp:txXfrm>
    </dsp:sp>
  </dsp:spTree>
</dsp:drawing>
</file>

<file path=ppt/diagrams/layout1.xml><?xml version="1.0" encoding="utf-8"?>
<dgm:layoutDef xmlns:dgm="http://schemas.openxmlformats.org/drawingml/2006/diagram" xmlns:a="http://schemas.openxmlformats.org/drawingml/2006/main" uniqueId="urn:microsoft.com/office/officeart/2005/8/layout/chevronAccent+Icon">
  <dgm:title val="Chevron Accent Process"/>
  <dgm:desc val="Use to show sequential steps in a task, process, or workflow, or to emphasize movement or direction. Works best with minimal Level 1 and Level 2 text."/>
  <dgm:catLst>
    <dgm:cat type="process" pri="9500"/>
    <dgm:cat type="officeonline" pri="2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primFontSz" for="des" forName="txNode" op="equ" val="65"/>
      <dgm:constr type="w" for="ch" forName="compositeSpace" refType="w" refFor="ch" refForName="composite" fact="0.02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bgChev"/>
              <dgm:constr type="w" for="ch" forName="bgChev" refType="w" fact="0.9"/>
              <dgm:constr type="t" for="ch" forName="bgChev"/>
              <dgm:constr type="h" for="ch" forName="bgChev" refType="w" refFor="ch" refForName="bgChev" fact="0.386"/>
              <dgm:constr type="l" for="ch" forName="txNode" refType="w" fact="0.24"/>
              <dgm:constr type="w" for="ch" forName="txNode" refType="w" fact="0.76"/>
              <dgm:constr type="t" for="ch" forName="txNode" refType="h" refFor="ch" refForName="bgChev" fact="0.25"/>
              <dgm:constr type="h" for="ch" forName="txNode" refType="h" refFor="ch" refForName="bgChev"/>
            </dgm:constrLst>
          </dgm:if>
          <dgm:else name="Name7">
            <dgm:constrLst>
              <dgm:constr type="l" for="ch" forName="bgChev" refType="w" fact="0.1"/>
              <dgm:constr type="w" for="ch" forName="bgChev" refType="w" fact="0.9"/>
              <dgm:constr type="t" for="ch" forName="bgChev"/>
              <dgm:constr type="h" for="ch" forName="bgChev" refType="w" refFor="ch" refForName="bgChev" fact="0.386"/>
              <dgm:constr type="l" for="ch" forName="txNode"/>
              <dgm:constr type="w" for="ch" forName="txNode" refType="w" fact="0.76"/>
              <dgm:constr type="t" for="ch" forName="txNode" refType="h" refFor="ch" refForName="bgChev" fact="0.25"/>
              <dgm:constr type="h" for="ch" forName="txNode" refType="h" refFor="ch" refForName="bgChev"/>
            </dgm:constrLst>
          </dgm:else>
        </dgm:choose>
        <dgm:ruleLst/>
        <dgm:layoutNode name="bgChev" styleLbl="node1">
          <dgm:alg type="sp"/>
          <dgm:choose name="Name8">
            <dgm:if name="Name9" func="var" arg="dir" op="equ" val="norm">
              <dgm:shape xmlns:r="http://schemas.openxmlformats.org/officeDocument/2006/relationships" type="chevron" r:blip="">
                <dgm:adjLst>
                  <dgm:adj idx="1" val="0.4"/>
                </dgm:adjLst>
              </dgm:shape>
            </dgm:if>
            <dgm:else name="Name10">
              <dgm:shape xmlns:r="http://schemas.openxmlformats.org/officeDocument/2006/relationships" rot="180" type="chevron" r:blip="">
                <dgm:adjLst>
                  <dgm:adj idx="1" val="0.4"/>
                </dgm:adjLst>
              </dgm:shape>
            </dgm:else>
          </dgm:choose>
          <dgm:presOf/>
          <dgm:constrLst/>
        </dgm:layoutNode>
        <dgm:layoutNode name="txNode" styleLbl="fgAcc1">
          <dgm:varLst>
            <dgm:bulletEnabled val="1"/>
          </dgm:varLst>
          <dgm:alg type="tx"/>
          <dgm:shape xmlns:r="http://schemas.openxmlformats.org/officeDocument/2006/relationships" type="roundRect" r:blip="">
            <dgm:adjLst>
              <dgm:adj idx="1" val="0.1"/>
            </dgm:adjLst>
          </dgm:shape>
          <dgm:presOf axis="desOrSelf" ptType="node"/>
          <dgm:ruleLst>
            <dgm:rule type="primFontSz" val="5" fact="NaN" max="NaN"/>
          </dgm:ruleLst>
        </dgm:layoutNode>
      </dgm:layoutNode>
      <dgm:forEach name="Name11" axis="followSib" ptType="sibTrans" cnt="1">
        <dgm:layoutNode name="compositeSpace">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0" name="Google Shape;20;p7"/>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7" name="Google Shape;87;p16"/>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21"/>
        <p:cNvGrpSpPr/>
        <p:nvPr/>
      </p:nvGrpSpPr>
      <p:grpSpPr>
        <a:xfrm>
          <a:off x="0" y="0"/>
          <a:ext cx="0" cy="0"/>
          <a:chOff x="0" y="0"/>
          <a:chExt cx="0" cy="0"/>
        </a:xfrm>
      </p:grpSpPr>
      <p:sp>
        <p:nvSpPr>
          <p:cNvPr id="22" name="Google Shape;22;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7" name="Google Shape;27;p8"/>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28"/>
        <p:cNvGrpSpPr/>
        <p:nvPr/>
      </p:nvGrpSpPr>
      <p:grpSpPr>
        <a:xfrm>
          <a:off x="0" y="0"/>
          <a:ext cx="0" cy="0"/>
          <a:chOff x="0" y="0"/>
          <a:chExt cx="0" cy="0"/>
        </a:xfrm>
      </p:grpSpPr>
      <p:sp>
        <p:nvSpPr>
          <p:cNvPr id="29" name="Google Shape;29;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2" name="Google Shape;32;p9"/>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Title and Content" type="obj">
  <p:cSld name="OBJECT">
    <p:spTree>
      <p:nvGrpSpPr>
        <p:cNvPr id="1" name="Shape 33"/>
        <p:cNvGrpSpPr/>
        <p:nvPr/>
      </p:nvGrpSpPr>
      <p:grpSpPr>
        <a:xfrm>
          <a:off x="0" y="0"/>
          <a:ext cx="0" cy="0"/>
          <a:chOff x="0" y="0"/>
          <a:chExt cx="0" cy="0"/>
        </a:xfrm>
      </p:grpSpPr>
      <p:sp>
        <p:nvSpPr>
          <p:cNvPr id="34" name="Google Shape;34;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9" name="Google Shape;39;p10"/>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46" name="Google Shape;46;p11"/>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Two Content" type="twoObj">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54" name="Google Shape;54;p12"/>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Comparison" type="twoTxTwoObj">
  <p:cSld name="TWO_OBJECTS_WITH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64" name="Google Shape;64;p13"/>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72" name="Google Shape;72;p14"/>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5"/>
          <p:cNvSpPr>
            <a:spLocks noGrp="1"/>
          </p:cNvSpPr>
          <p:nvPr>
            <p:ph type="pic" idx="2"/>
          </p:nvPr>
        </p:nvSpPr>
        <p:spPr>
          <a:xfrm>
            <a:off x="5183188" y="987425"/>
            <a:ext cx="6172200" cy="4873625"/>
          </a:xfrm>
          <a:prstGeom prst="rect">
            <a:avLst/>
          </a:prstGeom>
          <a:noFill/>
          <a:ln>
            <a:noFill/>
          </a:ln>
        </p:spPr>
      </p:sp>
      <p:sp>
        <p:nvSpPr>
          <p:cNvPr id="76" name="Google Shape;76;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0" name="Google Shape;80;p15"/>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1.xml"/><Relationship Id="rId5" Type="http://schemas.openxmlformats.org/officeDocument/2006/relationships/image" Target="../media/image18.sv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diagramLayout" Target="../diagrams/layout1.xml"/><Relationship Id="rId7" Type="http://schemas.openxmlformats.org/officeDocument/2006/relationships/image" Target="../media/image6.jpeg"/><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 Id="rId9" Type="http://schemas.openxmlformats.org/officeDocument/2006/relationships/image" Target="../media/image8.jpeg"/></Relationships>
</file>

<file path=ppt/slides/_rels/slide6.xml.rels><?xml version="1.0" encoding="UTF-8" standalone="yes"?>
<Relationships xmlns="http://schemas.openxmlformats.org/package/2006/relationships"><Relationship Id="rId8" Type="http://schemas.openxmlformats.org/officeDocument/2006/relationships/diagramLayout" Target="../diagrams/layout3.xml"/><Relationship Id="rId3" Type="http://schemas.openxmlformats.org/officeDocument/2006/relationships/diagramLayout" Target="../diagrams/layout2.xml"/><Relationship Id="rId7" Type="http://schemas.openxmlformats.org/officeDocument/2006/relationships/diagramData" Target="../diagrams/data3.xml"/><Relationship Id="rId2" Type="http://schemas.openxmlformats.org/officeDocument/2006/relationships/diagramData" Target="../diagrams/data2.xml"/><Relationship Id="rId1" Type="http://schemas.openxmlformats.org/officeDocument/2006/relationships/slideLayout" Target="../slideLayouts/slideLayout1.xml"/><Relationship Id="rId6" Type="http://schemas.microsoft.com/office/2007/relationships/diagramDrawing" Target="../diagrams/drawing2.xml"/><Relationship Id="rId11" Type="http://schemas.microsoft.com/office/2007/relationships/diagramDrawing" Target="../diagrams/drawing3.xml"/><Relationship Id="rId5" Type="http://schemas.openxmlformats.org/officeDocument/2006/relationships/diagramColors" Target="../diagrams/colors2.xml"/><Relationship Id="rId10" Type="http://schemas.openxmlformats.org/officeDocument/2006/relationships/diagramColors" Target="../diagrams/colors3.xml"/><Relationship Id="rId4" Type="http://schemas.openxmlformats.org/officeDocument/2006/relationships/diagramQuickStyle" Target="../diagrams/quickStyle2.xml"/><Relationship Id="rId9"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97"/>
        <p:cNvGrpSpPr/>
        <p:nvPr/>
      </p:nvGrpSpPr>
      <p:grpSpPr>
        <a:xfrm>
          <a:off x="0" y="0"/>
          <a:ext cx="0" cy="0"/>
          <a:chOff x="0" y="0"/>
          <a:chExt cx="0" cy="0"/>
        </a:xfrm>
      </p:grpSpPr>
      <p:sp>
        <p:nvSpPr>
          <p:cNvPr id="3" name="TextBox 2">
            <a:extLst>
              <a:ext uri="{FF2B5EF4-FFF2-40B4-BE49-F238E27FC236}">
                <a16:creationId xmlns:a16="http://schemas.microsoft.com/office/drawing/2014/main" id="{B9648A50-B2E5-CF5D-7A0B-F636A1AC07BE}"/>
              </a:ext>
            </a:extLst>
          </p:cNvPr>
          <p:cNvSpPr txBox="1"/>
          <p:nvPr/>
        </p:nvSpPr>
        <p:spPr>
          <a:xfrm>
            <a:off x="862445" y="2182091"/>
            <a:ext cx="9320646" cy="2154436"/>
          </a:xfrm>
          <a:prstGeom prst="rect">
            <a:avLst/>
          </a:prstGeom>
          <a:noFill/>
        </p:spPr>
        <p:txBody>
          <a:bodyPr wrap="square">
            <a:spAutoFit/>
          </a:bodyPr>
          <a:lstStyle/>
          <a:p>
            <a:pPr marL="0" marR="0" lvl="0" indent="0" algn="ctr" rtl="0">
              <a:spcBef>
                <a:spcPts val="0"/>
              </a:spcBef>
              <a:spcAft>
                <a:spcPts val="0"/>
              </a:spcAft>
              <a:buNone/>
            </a:pPr>
            <a:endParaRPr lang="en-IN" sz="1400" b="1" dirty="0">
              <a:solidFill>
                <a:schemeClr val="dk1"/>
              </a:solidFill>
              <a:latin typeface="Times New Roman" panose="02020603050405020304" pitchFamily="18" charset="0"/>
              <a:ea typeface="Calibri"/>
              <a:cs typeface="Times New Roman" panose="02020603050405020304" pitchFamily="18" charset="0"/>
              <a:sym typeface="Calibri"/>
            </a:endParaRPr>
          </a:p>
          <a:p>
            <a:pPr marL="0" marR="0" lvl="0" indent="0" rtl="0">
              <a:spcBef>
                <a:spcPts val="0"/>
              </a:spcBef>
              <a:spcAft>
                <a:spcPts val="0"/>
              </a:spcAft>
              <a:buNone/>
            </a:pPr>
            <a:r>
              <a:rPr lang="en-US" sz="4000" b="1" dirty="0">
                <a:solidFill>
                  <a:schemeClr val="dk1"/>
                </a:solidFill>
                <a:latin typeface="Times New Roman" panose="02020603050405020304" pitchFamily="18" charset="0"/>
                <a:ea typeface="Calibri"/>
                <a:cs typeface="Times New Roman" panose="02020603050405020304" pitchFamily="18" charset="0"/>
                <a:sym typeface="Calibri"/>
              </a:rPr>
              <a:t>EXPLORATORY DATA ANALYSIS ON HOUSE SUGGESTIONS IN HYDERABAD</a:t>
            </a:r>
            <a:endParaRPr lang="en-US" sz="32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9223B-CCC5-4136-113E-540FC7266674}"/>
              </a:ext>
            </a:extLst>
          </p:cNvPr>
          <p:cNvSpPr>
            <a:spLocks noGrp="1"/>
          </p:cNvSpPr>
          <p:nvPr>
            <p:ph type="title"/>
          </p:nvPr>
        </p:nvSpPr>
        <p:spPr>
          <a:xfrm>
            <a:off x="267929" y="325796"/>
            <a:ext cx="10515600" cy="863907"/>
          </a:xfrm>
        </p:spPr>
        <p:txBody>
          <a:bodyPr>
            <a:normAutofit/>
          </a:bodyPr>
          <a:lstStyle/>
          <a:p>
            <a:r>
              <a:rPr lang="en-US" sz="4000" b="1" dirty="0">
                <a:latin typeface="Times New Roman" panose="02020603050405020304" pitchFamily="18" charset="0"/>
                <a:cs typeface="Times New Roman" panose="02020603050405020304" pitchFamily="18" charset="0"/>
              </a:rPr>
              <a:t>Bivariate Analysis: Price vs. Type of House</a:t>
            </a:r>
            <a:endParaRPr lang="en-IN" sz="4000" b="1"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2A69FFB3-D22B-0E2E-0244-8054CF395E55}"/>
              </a:ext>
            </a:extLst>
          </p:cNvPr>
          <p:cNvSpPr txBox="1"/>
          <p:nvPr/>
        </p:nvSpPr>
        <p:spPr>
          <a:xfrm>
            <a:off x="267929" y="1020426"/>
            <a:ext cx="7049729" cy="338554"/>
          </a:xfrm>
          <a:prstGeom prst="rect">
            <a:avLst/>
          </a:prstGeom>
          <a:noFill/>
        </p:spPr>
        <p:txBody>
          <a:bodyPr wrap="square">
            <a:spAutoFit/>
          </a:bodyPr>
          <a:lstStyle/>
          <a:p>
            <a:r>
              <a:rPr lang="en-US" sz="1600" dirty="0">
                <a:latin typeface="Times New Roman" panose="02020603050405020304" pitchFamily="18" charset="0"/>
                <a:cs typeface="Times New Roman" panose="02020603050405020304" pitchFamily="18" charset="0"/>
              </a:rPr>
              <a:t>Comparison of Mean and Median Prices for Different House Types in Hyderabad</a:t>
            </a:r>
            <a:endParaRPr lang="en-IN" sz="1600"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254BBD56-A44E-8230-D29F-1B6C8455490C}"/>
              </a:ext>
            </a:extLst>
          </p:cNvPr>
          <p:cNvPicPr>
            <a:picLocks noChangeAspect="1"/>
          </p:cNvPicPr>
          <p:nvPr/>
        </p:nvPicPr>
        <p:blipFill rotWithShape="1">
          <a:blip r:embed="rId2"/>
          <a:srcRect l="1465" r="11324" b="2726"/>
          <a:stretch/>
        </p:blipFill>
        <p:spPr>
          <a:xfrm>
            <a:off x="6990735" y="1358980"/>
            <a:ext cx="5201265" cy="4031106"/>
          </a:xfrm>
          <a:prstGeom prst="rect">
            <a:avLst/>
          </a:prstGeom>
        </p:spPr>
      </p:pic>
      <p:sp>
        <p:nvSpPr>
          <p:cNvPr id="9" name="TextBox 8">
            <a:extLst>
              <a:ext uri="{FF2B5EF4-FFF2-40B4-BE49-F238E27FC236}">
                <a16:creationId xmlns:a16="http://schemas.microsoft.com/office/drawing/2014/main" id="{B2F92DD2-F3EA-77CA-FBE1-4D5105B32D76}"/>
              </a:ext>
            </a:extLst>
          </p:cNvPr>
          <p:cNvSpPr txBox="1"/>
          <p:nvPr/>
        </p:nvSpPr>
        <p:spPr>
          <a:xfrm>
            <a:off x="481781" y="1774513"/>
            <a:ext cx="5928851" cy="3741409"/>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The price data of 5BHK is symmetric and 1BHK is approximately symmetric but 3BHK, 2BHK, 4BHK 's price data is highly </a:t>
            </a:r>
            <a:r>
              <a:rPr lang="en-US" sz="1600" dirty="0" err="1">
                <a:latin typeface="Times New Roman" panose="02020603050405020304" pitchFamily="18" charset="0"/>
                <a:cs typeface="Times New Roman" panose="02020603050405020304" pitchFamily="18" charset="0"/>
              </a:rPr>
              <a:t>positve</a:t>
            </a:r>
            <a:r>
              <a:rPr lang="en-US" sz="1600" dirty="0">
                <a:latin typeface="Times New Roman" panose="02020603050405020304" pitchFamily="18" charset="0"/>
                <a:cs typeface="Times New Roman" panose="02020603050405020304" pitchFamily="18" charset="0"/>
              </a:rPr>
              <a:t> skewed. So there may be chance of outliers in 3BHK, 2BHK and 4BHK.</a:t>
            </a:r>
          </a:p>
          <a:p>
            <a:pPr marL="285750" indent="-285750">
              <a:lnSpc>
                <a:spcPct val="15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Only 4BHK,3BHK and 5BHK flats prices are more than 1,00,000/- and almost are only 4BHK flats.</a:t>
            </a:r>
          </a:p>
          <a:p>
            <a:pPr marL="285750" indent="-285750">
              <a:lnSpc>
                <a:spcPct val="15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Spread of price data is moderate in each type</a:t>
            </a:r>
          </a:p>
          <a:p>
            <a:pPr>
              <a:lnSpc>
                <a:spcPct val="150000"/>
              </a:lnSpc>
            </a:pPr>
            <a:r>
              <a:rPr lang="en-US" sz="1600" dirty="0">
                <a:latin typeface="Times New Roman" panose="02020603050405020304" pitchFamily="18" charset="0"/>
                <a:cs typeface="Times New Roman" panose="02020603050405020304" pitchFamily="18" charset="0"/>
              </a:rPr>
              <a:t>      of house.</a:t>
            </a:r>
          </a:p>
          <a:p>
            <a:pPr marL="285750" indent="-285750">
              <a:lnSpc>
                <a:spcPct val="150000"/>
              </a:lnSpc>
              <a:buFont typeface="Wingdings" panose="05000000000000000000" pitchFamily="2" charset="2"/>
              <a:buChar char="Ø"/>
            </a:pPr>
            <a:r>
              <a:rPr lang="en-IN" sz="1600" dirty="0">
                <a:latin typeface="Times New Roman" panose="02020603050405020304" pitchFamily="18" charset="0"/>
                <a:cs typeface="Times New Roman" panose="02020603050405020304" pitchFamily="18" charset="0"/>
              </a:rPr>
              <a:t>1 BHK and 1 RK flats have low mean price</a:t>
            </a:r>
          </a:p>
          <a:p>
            <a:pPr>
              <a:lnSpc>
                <a:spcPct val="150000"/>
              </a:lnSpc>
            </a:pPr>
            <a:r>
              <a:rPr lang="en-IN" sz="1600" dirty="0">
                <a:latin typeface="Times New Roman" panose="02020603050405020304" pitchFamily="18" charset="0"/>
                <a:cs typeface="Times New Roman" panose="02020603050405020304" pitchFamily="18" charset="0"/>
              </a:rPr>
              <a:t>      compared to other type of houses.</a:t>
            </a:r>
            <a:endParaRPr lang="en-US" sz="1600" dirty="0">
              <a:latin typeface="Times New Roman" panose="02020603050405020304" pitchFamily="18" charset="0"/>
              <a:cs typeface="Times New Roman" panose="02020603050405020304" pitchFamily="18" charset="0"/>
            </a:endParaRPr>
          </a:p>
        </p:txBody>
      </p:sp>
      <p:pic>
        <p:nvPicPr>
          <p:cNvPr id="13" name="Picture 12">
            <a:extLst>
              <a:ext uri="{FF2B5EF4-FFF2-40B4-BE49-F238E27FC236}">
                <a16:creationId xmlns:a16="http://schemas.microsoft.com/office/drawing/2014/main" id="{BA15919D-FE21-7776-AE97-814B457F5E78}"/>
              </a:ext>
            </a:extLst>
          </p:cNvPr>
          <p:cNvPicPr>
            <a:picLocks noChangeAspect="1"/>
          </p:cNvPicPr>
          <p:nvPr/>
        </p:nvPicPr>
        <p:blipFill rotWithShape="1">
          <a:blip r:embed="rId3"/>
          <a:srcRect b="45820"/>
          <a:stretch/>
        </p:blipFill>
        <p:spPr>
          <a:xfrm>
            <a:off x="4498548" y="4246864"/>
            <a:ext cx="2467319" cy="1342446"/>
          </a:xfrm>
          <a:prstGeom prst="rect">
            <a:avLst/>
          </a:prstGeom>
        </p:spPr>
      </p:pic>
    </p:spTree>
    <p:extLst>
      <p:ext uri="{BB962C8B-B14F-4D97-AF65-F5344CB8AC3E}">
        <p14:creationId xmlns:p14="http://schemas.microsoft.com/office/powerpoint/2010/main" val="13582149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4DCA1-C904-EC39-0660-3A256627EE70}"/>
              </a:ext>
            </a:extLst>
          </p:cNvPr>
          <p:cNvSpPr>
            <a:spLocks noGrp="1"/>
          </p:cNvSpPr>
          <p:nvPr>
            <p:ph type="ctrTitle"/>
          </p:nvPr>
        </p:nvSpPr>
        <p:spPr>
          <a:xfrm>
            <a:off x="5794271" y="1241463"/>
            <a:ext cx="5860027" cy="1297704"/>
          </a:xfrm>
        </p:spPr>
        <p:txBody>
          <a:bodyPr>
            <a:normAutofit/>
          </a:bodyPr>
          <a:lstStyle/>
          <a:p>
            <a:pPr algn="r"/>
            <a:r>
              <a:rPr lang="en-IN" sz="4000" b="1" dirty="0">
                <a:latin typeface="Times New Roman" panose="02020603050405020304" pitchFamily="18" charset="0"/>
                <a:cs typeface="Times New Roman" panose="02020603050405020304" pitchFamily="18" charset="0"/>
              </a:rPr>
              <a:t>Multivariate Analysis: Correlation Matrix</a:t>
            </a:r>
          </a:p>
        </p:txBody>
      </p:sp>
      <p:sp>
        <p:nvSpPr>
          <p:cNvPr id="3" name="Subtitle 2">
            <a:extLst>
              <a:ext uri="{FF2B5EF4-FFF2-40B4-BE49-F238E27FC236}">
                <a16:creationId xmlns:a16="http://schemas.microsoft.com/office/drawing/2014/main" id="{9D0BDAFB-2182-F245-DC76-D53B2C007F53}"/>
              </a:ext>
            </a:extLst>
          </p:cNvPr>
          <p:cNvSpPr>
            <a:spLocks noGrp="1"/>
          </p:cNvSpPr>
          <p:nvPr>
            <p:ph type="subTitle" idx="1"/>
          </p:nvPr>
        </p:nvSpPr>
        <p:spPr>
          <a:xfrm>
            <a:off x="6389123" y="2385128"/>
            <a:ext cx="5330932" cy="930633"/>
          </a:xfrm>
        </p:spPr>
        <p:txBody>
          <a:bodyPr>
            <a:noAutofit/>
          </a:bodyPr>
          <a:lstStyle/>
          <a:p>
            <a:pPr algn="r"/>
            <a:r>
              <a:rPr lang="en-US" sz="1600" dirty="0">
                <a:latin typeface="Times New Roman" panose="02020603050405020304" pitchFamily="18" charset="0"/>
                <a:cs typeface="Times New Roman" panose="02020603050405020304" pitchFamily="18" charset="0"/>
              </a:rPr>
              <a:t>Correlation between Price, Brokerage, and Area in </a:t>
            </a:r>
            <a:r>
              <a:rPr lang="en-US" sz="1600" dirty="0" err="1">
                <a:latin typeface="Times New Roman" panose="02020603050405020304" pitchFamily="18" charset="0"/>
                <a:cs typeface="Times New Roman" panose="02020603050405020304" pitchFamily="18" charset="0"/>
              </a:rPr>
              <a:t>sq.ft</a:t>
            </a:r>
            <a:endParaRPr lang="en-US" sz="16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EBBA133E-2E9E-D1A3-0D0F-B4E386AFD9BC}"/>
              </a:ext>
            </a:extLst>
          </p:cNvPr>
          <p:cNvPicPr>
            <a:picLocks noChangeAspect="1"/>
          </p:cNvPicPr>
          <p:nvPr/>
        </p:nvPicPr>
        <p:blipFill>
          <a:blip r:embed="rId2"/>
          <a:stretch>
            <a:fillRect/>
          </a:stretch>
        </p:blipFill>
        <p:spPr>
          <a:xfrm>
            <a:off x="471945" y="930185"/>
            <a:ext cx="5974329" cy="4982881"/>
          </a:xfrm>
          <a:prstGeom prst="rect">
            <a:avLst/>
          </a:prstGeom>
        </p:spPr>
      </p:pic>
      <p:sp>
        <p:nvSpPr>
          <p:cNvPr id="6" name="TextBox 5">
            <a:extLst>
              <a:ext uri="{FF2B5EF4-FFF2-40B4-BE49-F238E27FC236}">
                <a16:creationId xmlns:a16="http://schemas.microsoft.com/office/drawing/2014/main" id="{B38305E3-9469-2280-DCBB-38F36C2FF6E8}"/>
              </a:ext>
            </a:extLst>
          </p:cNvPr>
          <p:cNvSpPr txBox="1"/>
          <p:nvPr/>
        </p:nvSpPr>
        <p:spPr>
          <a:xfrm>
            <a:off x="6983976" y="3566874"/>
            <a:ext cx="4670322" cy="1785104"/>
          </a:xfrm>
          <a:prstGeom prst="rect">
            <a:avLst/>
          </a:prstGeom>
          <a:solidFill>
            <a:schemeClr val="accent3">
              <a:lumMod val="20000"/>
              <a:lumOff val="80000"/>
            </a:schemeClr>
          </a:solidFill>
        </p:spPr>
        <p:txBody>
          <a:bodyPr wrap="square" rtlCol="0">
            <a:spAutoFit/>
          </a:bodyPr>
          <a:lstStyle/>
          <a:p>
            <a:r>
              <a:rPr lang="en-US" dirty="0">
                <a:latin typeface="Times New Roman" panose="02020603050405020304" pitchFamily="18" charset="0"/>
                <a:cs typeface="Times New Roman" panose="02020603050405020304" pitchFamily="18" charset="0"/>
              </a:rPr>
              <a:t> </a:t>
            </a:r>
          </a:p>
          <a:p>
            <a:pPr marL="285750" indent="-285750">
              <a:buFont typeface="Wingdings" panose="05000000000000000000" pitchFamily="2" charset="2"/>
              <a:buChar char="Ø"/>
            </a:pPr>
            <a:r>
              <a:rPr lang="en-US" sz="1600" dirty="0" err="1">
                <a:latin typeface="Times New Roman" panose="02020603050405020304" pitchFamily="18" charset="0"/>
                <a:cs typeface="Times New Roman" panose="02020603050405020304" pitchFamily="18" charset="0"/>
              </a:rPr>
              <a:t>Area_in_sqft</a:t>
            </a:r>
            <a:r>
              <a:rPr lang="en-US" sz="1600" dirty="0">
                <a:latin typeface="Times New Roman" panose="02020603050405020304" pitchFamily="18" charset="0"/>
                <a:cs typeface="Times New Roman" panose="02020603050405020304" pitchFamily="18" charset="0"/>
              </a:rPr>
              <a:t> is impacting greatly on Price of the house. They have strong relation.</a:t>
            </a:r>
          </a:p>
          <a:p>
            <a:endParaRPr lang="en-US" sz="16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Price of the house is reflecting on brokerage. They both have strong relation between them almost linear relationship.</a:t>
            </a:r>
            <a:endParaRPr lang="en-IN" sz="1600" dirty="0"/>
          </a:p>
        </p:txBody>
      </p:sp>
    </p:spTree>
    <p:extLst>
      <p:ext uri="{BB962C8B-B14F-4D97-AF65-F5344CB8AC3E}">
        <p14:creationId xmlns:p14="http://schemas.microsoft.com/office/powerpoint/2010/main" val="35013153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AE3342-841D-C09D-16B2-60450656A082}"/>
              </a:ext>
            </a:extLst>
          </p:cNvPr>
          <p:cNvSpPr>
            <a:spLocks noGrp="1"/>
          </p:cNvSpPr>
          <p:nvPr>
            <p:ph type="title"/>
          </p:nvPr>
        </p:nvSpPr>
        <p:spPr>
          <a:xfrm>
            <a:off x="572729" y="0"/>
            <a:ext cx="10515600" cy="1325563"/>
          </a:xfrm>
        </p:spPr>
        <p:txBody>
          <a:bodyPr>
            <a:normAutofit/>
          </a:bodyPr>
          <a:lstStyle/>
          <a:p>
            <a:r>
              <a:rPr lang="en-IN" sz="4000" b="1" dirty="0">
                <a:latin typeface="Times New Roman" panose="02020603050405020304" pitchFamily="18" charset="0"/>
                <a:cs typeface="Times New Roman" panose="02020603050405020304" pitchFamily="18" charset="0"/>
              </a:rPr>
              <a:t>Key Business Questions</a:t>
            </a:r>
          </a:p>
        </p:txBody>
      </p:sp>
      <p:sp>
        <p:nvSpPr>
          <p:cNvPr id="3" name="TextBox 2">
            <a:extLst>
              <a:ext uri="{FF2B5EF4-FFF2-40B4-BE49-F238E27FC236}">
                <a16:creationId xmlns:a16="http://schemas.microsoft.com/office/drawing/2014/main" id="{01FA2183-D852-2472-B0D9-803D1C10742B}"/>
              </a:ext>
            </a:extLst>
          </p:cNvPr>
          <p:cNvSpPr txBox="1"/>
          <p:nvPr/>
        </p:nvSpPr>
        <p:spPr>
          <a:xfrm>
            <a:off x="655074" y="1396181"/>
            <a:ext cx="10350910" cy="5146665"/>
          </a:xfrm>
          <a:prstGeom prst="rect">
            <a:avLst/>
          </a:prstGeom>
          <a:noFill/>
        </p:spPr>
        <p:txBody>
          <a:bodyPr wrap="square" rtlCol="0">
            <a:spAutoFit/>
          </a:bodyPr>
          <a:lstStyle/>
          <a:p>
            <a:pPr marL="285750" indent="-285750">
              <a:lnSpc>
                <a:spcPct val="150000"/>
              </a:lnSpc>
              <a:buFont typeface="Wingdings" panose="05000000000000000000" pitchFamily="2" charset="2"/>
              <a:buChar char="q"/>
            </a:pPr>
            <a:r>
              <a:rPr lang="en-US" sz="1700" dirty="0">
                <a:latin typeface="Times New Roman" panose="02020603050405020304" pitchFamily="18" charset="0"/>
                <a:cs typeface="Times New Roman" panose="02020603050405020304" pitchFamily="18" charset="0"/>
              </a:rPr>
              <a:t>Pricing Strategy</a:t>
            </a:r>
          </a:p>
          <a:p>
            <a:pPr>
              <a:lnSpc>
                <a:spcPct val="150000"/>
              </a:lnSpc>
            </a:pPr>
            <a:r>
              <a:rPr lang="en-US" sz="1700" dirty="0">
                <a:latin typeface="Times New Roman" panose="02020603050405020304" pitchFamily="18" charset="0"/>
                <a:cs typeface="Times New Roman" panose="02020603050405020304" pitchFamily="18" charset="0"/>
              </a:rPr>
              <a:t>Question :  What is the most common price point for houses in Hyderabad?</a:t>
            </a:r>
          </a:p>
          <a:p>
            <a:pPr>
              <a:lnSpc>
                <a:spcPct val="150000"/>
              </a:lnSpc>
            </a:pPr>
            <a:r>
              <a:rPr lang="en-US" sz="1700" dirty="0">
                <a:latin typeface="Times New Roman" panose="02020603050405020304" pitchFamily="18" charset="0"/>
                <a:cs typeface="Times New Roman" panose="02020603050405020304" pitchFamily="18" charset="0"/>
              </a:rPr>
              <a:t>Answer   : The most common price point is around ₹25,000, with the average price being approximately ₹35,000.</a:t>
            </a:r>
          </a:p>
          <a:p>
            <a:pPr>
              <a:lnSpc>
                <a:spcPct val="150000"/>
              </a:lnSpc>
            </a:pPr>
            <a:r>
              <a:rPr lang="en-US" sz="1700" dirty="0">
                <a:latin typeface="Times New Roman" panose="02020603050405020304" pitchFamily="18" charset="0"/>
                <a:cs typeface="Times New Roman" panose="02020603050405020304" pitchFamily="18" charset="0"/>
              </a:rPr>
              <a:t>Question : Are there any outliers in house pricing, and how do they affect the overall market?</a:t>
            </a:r>
          </a:p>
          <a:p>
            <a:pPr>
              <a:lnSpc>
                <a:spcPct val="150000"/>
              </a:lnSpc>
            </a:pPr>
            <a:r>
              <a:rPr lang="en-US" sz="1700" dirty="0">
                <a:latin typeface="Times New Roman" panose="02020603050405020304" pitchFamily="18" charset="0"/>
                <a:cs typeface="Times New Roman" panose="02020603050405020304" pitchFamily="18" charset="0"/>
              </a:rPr>
              <a:t>Answer   : Yes, there are outliers on the positive side, as indicated by the mean being higher than the median, suggesting a few houses are priced significantly higher.</a:t>
            </a:r>
          </a:p>
          <a:p>
            <a:pPr>
              <a:lnSpc>
                <a:spcPct val="150000"/>
              </a:lnSpc>
            </a:pPr>
            <a:endParaRPr lang="en-US" sz="1700" dirty="0">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q"/>
            </a:pPr>
            <a:r>
              <a:rPr lang="en-US" sz="1700" dirty="0">
                <a:latin typeface="Times New Roman" panose="02020603050405020304" pitchFamily="18" charset="0"/>
                <a:cs typeface="Times New Roman" panose="02020603050405020304" pitchFamily="18" charset="0"/>
              </a:rPr>
              <a:t>Market Segmentation</a:t>
            </a:r>
          </a:p>
          <a:p>
            <a:pPr>
              <a:lnSpc>
                <a:spcPct val="150000"/>
              </a:lnSpc>
            </a:pPr>
            <a:r>
              <a:rPr lang="en-US" sz="1700" dirty="0">
                <a:latin typeface="Times New Roman" panose="02020603050405020304" pitchFamily="18" charset="0"/>
                <a:cs typeface="Times New Roman" panose="02020603050405020304" pitchFamily="18" charset="0"/>
              </a:rPr>
              <a:t>Question : Which BHK configuration is most popular among buyers?</a:t>
            </a:r>
          </a:p>
          <a:p>
            <a:pPr>
              <a:lnSpc>
                <a:spcPct val="150000"/>
              </a:lnSpc>
            </a:pPr>
            <a:r>
              <a:rPr lang="en-US" sz="1700" dirty="0">
                <a:latin typeface="Times New Roman" panose="02020603050405020304" pitchFamily="18" charset="0"/>
                <a:cs typeface="Times New Roman" panose="02020603050405020304" pitchFamily="18" charset="0"/>
              </a:rPr>
              <a:t>Answer   : 1BHK flats are the most popular, making up 38% of the market, followed closely by 2BHK flats at 36%.</a:t>
            </a:r>
          </a:p>
          <a:p>
            <a:pPr>
              <a:lnSpc>
                <a:spcPct val="150000"/>
              </a:lnSpc>
            </a:pPr>
            <a:r>
              <a:rPr lang="en-US" sz="1700" dirty="0">
                <a:latin typeface="Times New Roman" panose="02020603050405020304" pitchFamily="18" charset="0"/>
                <a:cs typeface="Times New Roman" panose="02020603050405020304" pitchFamily="18" charset="0"/>
              </a:rPr>
              <a:t>Question : Where should we focus our marketing efforts for luxury housing?</a:t>
            </a:r>
          </a:p>
          <a:p>
            <a:pPr>
              <a:lnSpc>
                <a:spcPct val="150000"/>
              </a:lnSpc>
            </a:pPr>
            <a:r>
              <a:rPr lang="en-US" sz="1700" dirty="0">
                <a:latin typeface="Times New Roman" panose="02020603050405020304" pitchFamily="18" charset="0"/>
                <a:cs typeface="Times New Roman" panose="02020603050405020304" pitchFamily="18" charset="0"/>
              </a:rPr>
              <a:t>Answer   : Focus on </a:t>
            </a:r>
            <a:r>
              <a:rPr lang="en-US" sz="1700" dirty="0" err="1">
                <a:latin typeface="Times New Roman" panose="02020603050405020304" pitchFamily="18" charset="0"/>
                <a:cs typeface="Times New Roman" panose="02020603050405020304" pitchFamily="18" charset="0"/>
              </a:rPr>
              <a:t>Tellapur</a:t>
            </a:r>
            <a:r>
              <a:rPr lang="en-US" sz="1700" dirty="0">
                <a:latin typeface="Times New Roman" panose="02020603050405020304" pitchFamily="18" charset="0"/>
                <a:cs typeface="Times New Roman" panose="02020603050405020304" pitchFamily="18" charset="0"/>
              </a:rPr>
              <a:t> for 5BHK flats, as it's the only location offering this configuration, and on areas like </a:t>
            </a:r>
            <a:r>
              <a:rPr lang="en-US" sz="1700" dirty="0" err="1">
                <a:latin typeface="Times New Roman" panose="02020603050405020304" pitchFamily="18" charset="0"/>
                <a:cs typeface="Times New Roman" panose="02020603050405020304" pitchFamily="18" charset="0"/>
              </a:rPr>
              <a:t>Shaikpet</a:t>
            </a:r>
            <a:r>
              <a:rPr lang="en-US" sz="1700" dirty="0">
                <a:latin typeface="Times New Roman" panose="02020603050405020304" pitchFamily="18" charset="0"/>
                <a:cs typeface="Times New Roman" panose="02020603050405020304" pitchFamily="18" charset="0"/>
              </a:rPr>
              <a:t> and </a:t>
            </a:r>
            <a:r>
              <a:rPr lang="en-US" sz="1700" dirty="0" err="1">
                <a:latin typeface="Times New Roman" panose="02020603050405020304" pitchFamily="18" charset="0"/>
                <a:cs typeface="Times New Roman" panose="02020603050405020304" pitchFamily="18" charset="0"/>
              </a:rPr>
              <a:t>Narsingi</a:t>
            </a:r>
            <a:r>
              <a:rPr lang="en-US" sz="1700" dirty="0">
                <a:latin typeface="Times New Roman" panose="02020603050405020304" pitchFamily="18" charset="0"/>
                <a:cs typeface="Times New Roman" panose="02020603050405020304" pitchFamily="18" charset="0"/>
              </a:rPr>
              <a:t>, where prices are higher.</a:t>
            </a:r>
          </a:p>
        </p:txBody>
      </p:sp>
    </p:spTree>
    <p:extLst>
      <p:ext uri="{BB962C8B-B14F-4D97-AF65-F5344CB8AC3E}">
        <p14:creationId xmlns:p14="http://schemas.microsoft.com/office/powerpoint/2010/main" val="38378664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9465620-96EB-4FB6-6234-0299A37322B1}"/>
              </a:ext>
            </a:extLst>
          </p:cNvPr>
          <p:cNvSpPr>
            <a:spLocks noGrp="1"/>
          </p:cNvSpPr>
          <p:nvPr>
            <p:ph type="body" idx="1"/>
          </p:nvPr>
        </p:nvSpPr>
        <p:spPr>
          <a:xfrm>
            <a:off x="838200" y="816077"/>
            <a:ext cx="10515600" cy="5319252"/>
          </a:xfrm>
        </p:spPr>
        <p:txBody>
          <a:bodyPr>
            <a:normAutofit/>
          </a:bodyPr>
          <a:lstStyle/>
          <a:p>
            <a:pPr>
              <a:lnSpc>
                <a:spcPct val="100000"/>
              </a:lnSpc>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Location Analysis</a:t>
            </a:r>
          </a:p>
          <a:p>
            <a:pPr marL="114300" indent="0">
              <a:lnSpc>
                <a:spcPct val="100000"/>
              </a:lnSpc>
              <a:buNone/>
            </a:pPr>
            <a:r>
              <a:rPr lang="en-US" sz="1800" dirty="0">
                <a:latin typeface="Times New Roman" panose="02020603050405020304" pitchFamily="18" charset="0"/>
                <a:cs typeface="Times New Roman" panose="02020603050405020304" pitchFamily="18" charset="0"/>
              </a:rPr>
              <a:t>Question: Which area has the highest concentration of available houses?</a:t>
            </a:r>
          </a:p>
          <a:p>
            <a:pPr marL="114300" indent="0">
              <a:lnSpc>
                <a:spcPct val="100000"/>
              </a:lnSpc>
              <a:buNone/>
            </a:pPr>
            <a:r>
              <a:rPr lang="en-US" sz="1800" dirty="0">
                <a:latin typeface="Times New Roman" panose="02020603050405020304" pitchFamily="18" charset="0"/>
                <a:cs typeface="Times New Roman" panose="02020603050405020304" pitchFamily="18" charset="0"/>
              </a:rPr>
              <a:t>Answer: Kondapur has the highest concentration of houses, including various types of BHK configurations.</a:t>
            </a:r>
          </a:p>
          <a:p>
            <a:pPr marL="114300" indent="0">
              <a:lnSpc>
                <a:spcPct val="100000"/>
              </a:lnSpc>
              <a:buNone/>
            </a:pPr>
            <a:r>
              <a:rPr lang="en-US" sz="1800" dirty="0">
                <a:latin typeface="Times New Roman" panose="02020603050405020304" pitchFamily="18" charset="0"/>
                <a:cs typeface="Times New Roman" panose="02020603050405020304" pitchFamily="18" charset="0"/>
              </a:rPr>
              <a:t>Question: Which locations are underrepresented in the housing market?</a:t>
            </a:r>
          </a:p>
          <a:p>
            <a:pPr marL="114300" indent="0">
              <a:lnSpc>
                <a:spcPct val="100000"/>
              </a:lnSpc>
              <a:buNone/>
            </a:pPr>
            <a:r>
              <a:rPr lang="en-US" sz="1800" dirty="0">
                <a:latin typeface="Times New Roman" panose="02020603050405020304" pitchFamily="18" charset="0"/>
                <a:cs typeface="Times New Roman" panose="02020603050405020304" pitchFamily="18" charset="0"/>
              </a:rPr>
              <a:t>Answer: Locations like </a:t>
            </a:r>
            <a:r>
              <a:rPr lang="en-US" sz="1800" dirty="0" err="1">
                <a:latin typeface="Times New Roman" panose="02020603050405020304" pitchFamily="18" charset="0"/>
                <a:cs typeface="Times New Roman" panose="02020603050405020304" pitchFamily="18" charset="0"/>
              </a:rPr>
              <a:t>Shaikpet</a:t>
            </a:r>
            <a:r>
              <a:rPr lang="en-US" sz="1800" dirty="0">
                <a:latin typeface="Times New Roman" panose="02020603050405020304" pitchFamily="18" charset="0"/>
                <a:cs typeface="Times New Roman" panose="02020603050405020304" pitchFamily="18" charset="0"/>
              </a:rPr>
              <a:t>, Jubilee Hills, </a:t>
            </a:r>
            <a:r>
              <a:rPr lang="en-US" sz="1800" dirty="0" err="1">
                <a:latin typeface="Times New Roman" panose="02020603050405020304" pitchFamily="18" charset="0"/>
                <a:cs typeface="Times New Roman" panose="02020603050405020304" pitchFamily="18" charset="0"/>
              </a:rPr>
              <a:t>Nizampet</a:t>
            </a:r>
            <a:r>
              <a:rPr lang="en-US" sz="1800" dirty="0">
                <a:latin typeface="Times New Roman" panose="02020603050405020304" pitchFamily="18" charset="0"/>
                <a:cs typeface="Times New Roman" panose="02020603050405020304" pitchFamily="18" charset="0"/>
              </a:rPr>
              <a:t>, and </a:t>
            </a:r>
            <a:r>
              <a:rPr lang="en-US" sz="1800" dirty="0" err="1">
                <a:latin typeface="Times New Roman" panose="02020603050405020304" pitchFamily="18" charset="0"/>
                <a:cs typeface="Times New Roman" panose="02020603050405020304" pitchFamily="18" charset="0"/>
              </a:rPr>
              <a:t>Gopanapalli</a:t>
            </a:r>
            <a:r>
              <a:rPr lang="en-US" sz="1800" dirty="0">
                <a:latin typeface="Times New Roman" panose="02020603050405020304" pitchFamily="18" charset="0"/>
                <a:cs typeface="Times New Roman" panose="02020603050405020304" pitchFamily="18" charset="0"/>
              </a:rPr>
              <a:t> have very few available houses, making them underrepresented.</a:t>
            </a:r>
          </a:p>
          <a:p>
            <a:pPr marL="114300" indent="0">
              <a:lnSpc>
                <a:spcPct val="100000"/>
              </a:lnSpc>
              <a:buNone/>
            </a:pPr>
            <a:endParaRPr lang="en-US" sz="1800" dirty="0">
              <a:latin typeface="Times New Roman" panose="02020603050405020304" pitchFamily="18" charset="0"/>
              <a:cs typeface="Times New Roman" panose="02020603050405020304" pitchFamily="18" charset="0"/>
            </a:endParaRPr>
          </a:p>
          <a:p>
            <a:pPr>
              <a:lnSpc>
                <a:spcPct val="100000"/>
              </a:lnSpc>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Furnishing Preferences</a:t>
            </a:r>
          </a:p>
          <a:p>
            <a:pPr marL="114300" indent="0">
              <a:lnSpc>
                <a:spcPct val="100000"/>
              </a:lnSpc>
              <a:buNone/>
            </a:pPr>
            <a:r>
              <a:rPr lang="en-US" sz="1800" dirty="0">
                <a:latin typeface="Times New Roman" panose="02020603050405020304" pitchFamily="18" charset="0"/>
                <a:cs typeface="Times New Roman" panose="02020603050405020304" pitchFamily="18" charset="0"/>
              </a:rPr>
              <a:t>Question: What is the most preferred furnishing type among house buyers?</a:t>
            </a:r>
          </a:p>
          <a:p>
            <a:pPr marL="114300" indent="0">
              <a:lnSpc>
                <a:spcPct val="100000"/>
              </a:lnSpc>
              <a:buNone/>
            </a:pPr>
            <a:r>
              <a:rPr lang="en-US" sz="1800" dirty="0">
                <a:latin typeface="Times New Roman" panose="02020603050405020304" pitchFamily="18" charset="0"/>
                <a:cs typeface="Times New Roman" panose="02020603050405020304" pitchFamily="18" charset="0"/>
              </a:rPr>
              <a:t>Answer: Semi-furnished houses are the most preferred, accounting for 58% of the market.</a:t>
            </a:r>
          </a:p>
          <a:p>
            <a:pPr marL="114300" indent="0">
              <a:lnSpc>
                <a:spcPct val="100000"/>
              </a:lnSpc>
              <a:buNone/>
            </a:pPr>
            <a:r>
              <a:rPr lang="en-US" sz="1800" dirty="0">
                <a:latin typeface="Times New Roman" panose="02020603050405020304" pitchFamily="18" charset="0"/>
                <a:cs typeface="Times New Roman" panose="02020603050405020304" pitchFamily="18" charset="0"/>
              </a:rPr>
              <a:t>Question: How does furnishing impact the price of houses?</a:t>
            </a:r>
          </a:p>
          <a:p>
            <a:pPr marL="114300" indent="0">
              <a:lnSpc>
                <a:spcPct val="100000"/>
              </a:lnSpc>
              <a:buNone/>
            </a:pPr>
            <a:r>
              <a:rPr lang="en-US" sz="1800" dirty="0">
                <a:latin typeface="Times New Roman" panose="02020603050405020304" pitchFamily="18" charset="0"/>
                <a:cs typeface="Times New Roman" panose="02020603050405020304" pitchFamily="18" charset="0"/>
              </a:rPr>
              <a:t>Answer: Fully furnished houses have a higher average price, around ₹40,000, and the price generally increases with the level of furnishing.</a:t>
            </a:r>
            <a:endParaRPr lang="en-IN" sz="18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9103921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463AA-0D7D-0F71-BA56-92CB31920E26}"/>
              </a:ext>
            </a:extLst>
          </p:cNvPr>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Key Findings: Best Locations for Different Budgets</a:t>
            </a:r>
            <a:endParaRPr lang="en-IN" sz="40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5671F110-83F4-9797-B2B8-BA77C703AC22}"/>
              </a:ext>
            </a:extLst>
          </p:cNvPr>
          <p:cNvSpPr txBox="1"/>
          <p:nvPr/>
        </p:nvSpPr>
        <p:spPr>
          <a:xfrm>
            <a:off x="838200" y="1568904"/>
            <a:ext cx="7924800"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Comparing Prices of Budget-Friendly, Premium, and Mid-Range Locations in Hyderabad</a:t>
            </a:r>
            <a:endParaRPr lang="en-IN" sz="1600" dirty="0">
              <a:latin typeface="Times New Roman" panose="02020603050405020304" pitchFamily="18" charset="0"/>
              <a:cs typeface="Times New Roman" panose="02020603050405020304" pitchFamily="18" charset="0"/>
            </a:endParaRPr>
          </a:p>
        </p:txBody>
      </p:sp>
      <p:sp>
        <p:nvSpPr>
          <p:cNvPr id="4" name="Flowchart: Connector 3">
            <a:extLst>
              <a:ext uri="{FF2B5EF4-FFF2-40B4-BE49-F238E27FC236}">
                <a16:creationId xmlns:a16="http://schemas.microsoft.com/office/drawing/2014/main" id="{B9CED84A-820D-BF47-B44D-EF9A72809FAC}"/>
              </a:ext>
            </a:extLst>
          </p:cNvPr>
          <p:cNvSpPr/>
          <p:nvPr/>
        </p:nvSpPr>
        <p:spPr>
          <a:xfrm>
            <a:off x="4753896" y="2757670"/>
            <a:ext cx="2684207" cy="2437741"/>
          </a:xfrm>
          <a:prstGeom prst="flowChartConnector">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IN"/>
          </a:p>
        </p:txBody>
      </p:sp>
      <p:pic>
        <p:nvPicPr>
          <p:cNvPr id="17" name="Graphic 16" descr="Man carrying laptop">
            <a:extLst>
              <a:ext uri="{FF2B5EF4-FFF2-40B4-BE49-F238E27FC236}">
                <a16:creationId xmlns:a16="http://schemas.microsoft.com/office/drawing/2014/main" id="{BF47BDCE-2E47-6E34-6335-D27FB26846D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449067" y="3507966"/>
            <a:ext cx="1647825" cy="1238250"/>
          </a:xfrm>
          <a:prstGeom prst="rect">
            <a:avLst/>
          </a:prstGeom>
        </p:spPr>
      </p:pic>
      <p:pic>
        <p:nvPicPr>
          <p:cNvPr id="19" name="Graphic 18" descr="Child with short hair">
            <a:extLst>
              <a:ext uri="{FF2B5EF4-FFF2-40B4-BE49-F238E27FC236}">
                <a16:creationId xmlns:a16="http://schemas.microsoft.com/office/drawing/2014/main" id="{94C32A66-1E71-72AC-AB8D-B1C079AE864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852190" y="3011896"/>
            <a:ext cx="581025" cy="676275"/>
          </a:xfrm>
          <a:prstGeom prst="rect">
            <a:avLst/>
          </a:prstGeom>
        </p:spPr>
      </p:pic>
      <p:sp>
        <p:nvSpPr>
          <p:cNvPr id="30" name="Speech Bubble: Oval 29">
            <a:extLst>
              <a:ext uri="{FF2B5EF4-FFF2-40B4-BE49-F238E27FC236}">
                <a16:creationId xmlns:a16="http://schemas.microsoft.com/office/drawing/2014/main" id="{A610D127-A065-58C5-9751-5879C2C002CC}"/>
              </a:ext>
            </a:extLst>
          </p:cNvPr>
          <p:cNvSpPr/>
          <p:nvPr/>
        </p:nvSpPr>
        <p:spPr>
          <a:xfrm>
            <a:off x="6433215" y="1963966"/>
            <a:ext cx="2684206" cy="1386068"/>
          </a:xfrm>
          <a:prstGeom prst="wedgeEllipseCallout">
            <a:avLst/>
          </a:prstGeom>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b="1" i="0" dirty="0" err="1">
                <a:solidFill>
                  <a:schemeClr val="tx1"/>
                </a:solidFill>
                <a:effectLst/>
                <a:latin typeface="Times New Roman" panose="02020603050405020304" pitchFamily="18" charset="0"/>
                <a:cs typeface="Times New Roman" panose="02020603050405020304" pitchFamily="18" charset="0"/>
              </a:rPr>
              <a:t>Shaikpet</a:t>
            </a:r>
            <a:r>
              <a:rPr lang="en-IN" b="1" i="0" dirty="0">
                <a:solidFill>
                  <a:schemeClr val="tx1"/>
                </a:solidFill>
                <a:effectLst/>
                <a:latin typeface="Space Grotesk"/>
              </a:rPr>
              <a:t>: Mean price ₹210,000</a:t>
            </a:r>
            <a:endParaRPr lang="en-IN" dirty="0">
              <a:solidFill>
                <a:schemeClr val="tx1"/>
              </a:solidFill>
            </a:endParaRPr>
          </a:p>
        </p:txBody>
      </p:sp>
      <p:sp>
        <p:nvSpPr>
          <p:cNvPr id="31" name="TextBox 30">
            <a:extLst>
              <a:ext uri="{FF2B5EF4-FFF2-40B4-BE49-F238E27FC236}">
                <a16:creationId xmlns:a16="http://schemas.microsoft.com/office/drawing/2014/main" id="{FE0D60B6-8880-17AF-5A0B-37F9C2759DE7}"/>
              </a:ext>
            </a:extLst>
          </p:cNvPr>
          <p:cNvSpPr txBox="1"/>
          <p:nvPr/>
        </p:nvSpPr>
        <p:spPr>
          <a:xfrm>
            <a:off x="7096892" y="2871019"/>
            <a:ext cx="1860295" cy="461665"/>
          </a:xfrm>
          <a:prstGeom prst="rect">
            <a:avLst/>
          </a:prstGeom>
          <a:noFill/>
        </p:spPr>
        <p:txBody>
          <a:bodyPr wrap="square" rtlCol="0">
            <a:spAutoFit/>
          </a:bodyPr>
          <a:lstStyle/>
          <a:p>
            <a:r>
              <a:rPr lang="en-IN" sz="1200" dirty="0" err="1">
                <a:latin typeface="Times New Roman" panose="02020603050405020304" pitchFamily="18" charset="0"/>
                <a:cs typeface="Times New Roman" panose="02020603050405020304" pitchFamily="18" charset="0"/>
              </a:rPr>
              <a:t>Narsingi</a:t>
            </a:r>
            <a:r>
              <a:rPr lang="en-IN" sz="1200" dirty="0">
                <a:latin typeface="Times New Roman" panose="02020603050405020304" pitchFamily="18" charset="0"/>
                <a:cs typeface="Times New Roman" panose="02020603050405020304" pitchFamily="18" charset="0"/>
              </a:rPr>
              <a:t>: Mean price ₹162,500</a:t>
            </a:r>
          </a:p>
        </p:txBody>
      </p:sp>
      <p:sp>
        <p:nvSpPr>
          <p:cNvPr id="32" name="Speech Bubble: Oval 31">
            <a:extLst>
              <a:ext uri="{FF2B5EF4-FFF2-40B4-BE49-F238E27FC236}">
                <a16:creationId xmlns:a16="http://schemas.microsoft.com/office/drawing/2014/main" id="{B44E5390-A38A-6E75-8ED8-5BCF8D39CCAB}"/>
              </a:ext>
            </a:extLst>
          </p:cNvPr>
          <p:cNvSpPr/>
          <p:nvPr/>
        </p:nvSpPr>
        <p:spPr>
          <a:xfrm flipH="1" flipV="1">
            <a:off x="3149704" y="4762779"/>
            <a:ext cx="2745196" cy="1467465"/>
          </a:xfrm>
          <a:prstGeom prst="wedgeEllipseCallout">
            <a:avLst/>
          </a:prstGeom>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33" name="TextBox 32">
            <a:extLst>
              <a:ext uri="{FF2B5EF4-FFF2-40B4-BE49-F238E27FC236}">
                <a16:creationId xmlns:a16="http://schemas.microsoft.com/office/drawing/2014/main" id="{795D0B7E-D0B7-81CC-0EC3-6E4F3E3F02C2}"/>
              </a:ext>
            </a:extLst>
          </p:cNvPr>
          <p:cNvSpPr txBox="1"/>
          <p:nvPr/>
        </p:nvSpPr>
        <p:spPr>
          <a:xfrm>
            <a:off x="3667432" y="5195411"/>
            <a:ext cx="2054942" cy="523220"/>
          </a:xfrm>
          <a:prstGeom prst="rect">
            <a:avLst/>
          </a:prstGeom>
          <a:noFill/>
        </p:spPr>
        <p:txBody>
          <a:bodyPr wrap="square" rtlCol="0">
            <a:spAutoFit/>
          </a:bodyPr>
          <a:lstStyle/>
          <a:p>
            <a:pPr algn="ctr"/>
            <a:r>
              <a:rPr lang="en-IN" b="1" dirty="0" err="1">
                <a:latin typeface="Times New Roman" panose="02020603050405020304" pitchFamily="18" charset="0"/>
                <a:cs typeface="Times New Roman" panose="02020603050405020304" pitchFamily="18" charset="0"/>
              </a:rPr>
              <a:t>Hafeezpet</a:t>
            </a:r>
            <a:r>
              <a:rPr lang="en-IN" b="1" dirty="0">
                <a:latin typeface="Times New Roman" panose="02020603050405020304" pitchFamily="18" charset="0"/>
                <a:cs typeface="Times New Roman" panose="02020603050405020304" pitchFamily="18" charset="0"/>
              </a:rPr>
              <a:t>: Mean price        ₹25,024</a:t>
            </a:r>
          </a:p>
        </p:txBody>
      </p:sp>
    </p:spTree>
    <p:extLst>
      <p:ext uri="{BB962C8B-B14F-4D97-AF65-F5344CB8AC3E}">
        <p14:creationId xmlns:p14="http://schemas.microsoft.com/office/powerpoint/2010/main" val="6259561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057E5-3999-810B-E3E0-D0D8986A195B}"/>
              </a:ext>
            </a:extLst>
          </p:cNvPr>
          <p:cNvSpPr>
            <a:spLocks noGrp="1"/>
          </p:cNvSpPr>
          <p:nvPr>
            <p:ph type="title"/>
          </p:nvPr>
        </p:nvSpPr>
        <p:spPr>
          <a:xfrm>
            <a:off x="838200" y="2282415"/>
            <a:ext cx="10515600" cy="903236"/>
          </a:xfrm>
        </p:spPr>
        <p:txBody>
          <a:bodyPr>
            <a:normAutofit/>
          </a:bodyPr>
          <a:lstStyle/>
          <a:p>
            <a:pPr algn="ctr"/>
            <a:r>
              <a:rPr lang="en-US" sz="4000" b="1" dirty="0" err="1">
                <a:latin typeface="Times New Roman" panose="02020603050405020304" pitchFamily="18" charset="0"/>
                <a:cs typeface="Times New Roman" panose="02020603050405020304" pitchFamily="18" charset="0"/>
              </a:rPr>
              <a:t>Shaikpet</a:t>
            </a:r>
            <a:r>
              <a:rPr lang="en-US" sz="4000" b="1" dirty="0">
                <a:latin typeface="Times New Roman" panose="02020603050405020304" pitchFamily="18" charset="0"/>
                <a:cs typeface="Times New Roman" panose="02020603050405020304" pitchFamily="18" charset="0"/>
              </a:rPr>
              <a:t> has the highest mean price</a:t>
            </a:r>
            <a:endParaRPr lang="en-IN" sz="40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6EBBDACD-F97C-EBBF-0A23-536382B137B9}"/>
              </a:ext>
            </a:extLst>
          </p:cNvPr>
          <p:cNvSpPr txBox="1"/>
          <p:nvPr/>
        </p:nvSpPr>
        <p:spPr>
          <a:xfrm>
            <a:off x="2197509" y="3136612"/>
            <a:ext cx="7796981" cy="584775"/>
          </a:xfrm>
          <a:prstGeom prst="rect">
            <a:avLst/>
          </a:prstGeom>
          <a:noFill/>
        </p:spPr>
        <p:txBody>
          <a:bodyPr wrap="square" rtlCol="0">
            <a:spAutoFit/>
          </a:bodyPr>
          <a:lstStyle/>
          <a:p>
            <a:pPr algn="ctr"/>
            <a:r>
              <a:rPr lang="en-US" sz="1600" dirty="0">
                <a:latin typeface="Times New Roman" panose="02020603050405020304" pitchFamily="18" charset="0"/>
                <a:cs typeface="Times New Roman" panose="02020603050405020304" pitchFamily="18" charset="0"/>
              </a:rPr>
              <a:t>With an average of ₹210,000, </a:t>
            </a:r>
            <a:r>
              <a:rPr lang="en-US" sz="1600" dirty="0" err="1">
                <a:latin typeface="Times New Roman" panose="02020603050405020304" pitchFamily="18" charset="0"/>
                <a:cs typeface="Times New Roman" panose="02020603050405020304" pitchFamily="18" charset="0"/>
              </a:rPr>
              <a:t>Shaikpet</a:t>
            </a:r>
            <a:r>
              <a:rPr lang="en-US" sz="1600" dirty="0">
                <a:latin typeface="Times New Roman" panose="02020603050405020304" pitchFamily="18" charset="0"/>
                <a:cs typeface="Times New Roman" panose="02020603050405020304" pitchFamily="18" charset="0"/>
              </a:rPr>
              <a:t> stands out as one of the most expensive areas for house prices.</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370175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155EB-29CA-AA30-4C1E-27CA437014BE}"/>
              </a:ext>
            </a:extLst>
          </p:cNvPr>
          <p:cNvSpPr>
            <a:spLocks noGrp="1"/>
          </p:cNvSpPr>
          <p:nvPr>
            <p:ph type="title"/>
          </p:nvPr>
        </p:nvSpPr>
        <p:spPr>
          <a:xfrm>
            <a:off x="838200" y="365126"/>
            <a:ext cx="10515600" cy="873740"/>
          </a:xfrm>
        </p:spPr>
        <p:txBody>
          <a:bodyPr>
            <a:normAutofit/>
          </a:bodyPr>
          <a:lstStyle/>
          <a:p>
            <a:r>
              <a:rPr lang="en-IN" sz="4000" b="1" dirty="0">
                <a:latin typeface="Times New Roman" panose="02020603050405020304" pitchFamily="18" charset="0"/>
                <a:cs typeface="Times New Roman" panose="02020603050405020304" pitchFamily="18" charset="0"/>
              </a:rPr>
              <a:t>Recommendations</a:t>
            </a:r>
          </a:p>
        </p:txBody>
      </p:sp>
      <p:sp>
        <p:nvSpPr>
          <p:cNvPr id="3" name="TextBox 2">
            <a:extLst>
              <a:ext uri="{FF2B5EF4-FFF2-40B4-BE49-F238E27FC236}">
                <a16:creationId xmlns:a16="http://schemas.microsoft.com/office/drawing/2014/main" id="{FC437DE9-24B0-CEEF-FB91-20DF5F2F0638}"/>
              </a:ext>
            </a:extLst>
          </p:cNvPr>
          <p:cNvSpPr txBox="1"/>
          <p:nvPr/>
        </p:nvSpPr>
        <p:spPr>
          <a:xfrm>
            <a:off x="838200" y="1204453"/>
            <a:ext cx="7777316"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Optimal Housing Choices in Hyderabad Based on Budget</a:t>
            </a:r>
            <a:endParaRPr lang="en-IN" sz="16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2336B5D0-4A0C-A05F-A176-04F80CCEA86E}"/>
              </a:ext>
            </a:extLst>
          </p:cNvPr>
          <p:cNvSpPr txBox="1"/>
          <p:nvPr/>
        </p:nvSpPr>
        <p:spPr>
          <a:xfrm>
            <a:off x="926690" y="2589312"/>
            <a:ext cx="10134600" cy="2939266"/>
          </a:xfrm>
          <a:prstGeom prst="rect">
            <a:avLst/>
          </a:prstGeom>
          <a:noFill/>
        </p:spPr>
        <p:txBody>
          <a:bodyPr wrap="square">
            <a:spAutoFit/>
          </a:bodyPr>
          <a:lstStyle/>
          <a:p>
            <a:pPr marL="285750" indent="-285750">
              <a:buFont typeface="Wingdings" panose="05000000000000000000" pitchFamily="2" charset="2"/>
              <a:buChar char="q"/>
            </a:pPr>
            <a:r>
              <a:rPr lang="en-IN" sz="1700" b="1" dirty="0" err="1">
                <a:latin typeface="Times New Roman" panose="02020603050405020304" pitchFamily="18" charset="0"/>
                <a:cs typeface="Times New Roman" panose="02020603050405020304" pitchFamily="18" charset="0"/>
              </a:rPr>
              <a:t>Hafeezpet</a:t>
            </a:r>
            <a:r>
              <a:rPr lang="en-IN" sz="1700" b="1" dirty="0">
                <a:latin typeface="Times New Roman" panose="02020603050405020304" pitchFamily="18" charset="0"/>
                <a:cs typeface="Times New Roman" panose="02020603050405020304" pitchFamily="18" charset="0"/>
              </a:rPr>
              <a:t> and Kondapur    - </a:t>
            </a:r>
            <a:r>
              <a:rPr lang="en-IN" sz="1300" dirty="0">
                <a:latin typeface="Times New Roman" panose="02020603050405020304" pitchFamily="18" charset="0"/>
                <a:cs typeface="Times New Roman" panose="02020603050405020304" pitchFamily="18" charset="0"/>
              </a:rPr>
              <a:t>I</a:t>
            </a:r>
            <a:r>
              <a:rPr lang="en-US" sz="1300" dirty="0">
                <a:latin typeface="Times New Roman" panose="02020603050405020304" pitchFamily="18" charset="0"/>
                <a:cs typeface="Times New Roman" panose="02020603050405020304" pitchFamily="18" charset="0"/>
              </a:rPr>
              <a:t>deal for budget buyers due to affordability and decent amenities. Good options available for furnished</a:t>
            </a:r>
          </a:p>
          <a:p>
            <a:r>
              <a:rPr lang="en-US" sz="1300" dirty="0">
                <a:latin typeface="Times New Roman" panose="02020603050405020304" pitchFamily="18" charset="0"/>
                <a:cs typeface="Times New Roman" panose="02020603050405020304" pitchFamily="18" charset="0"/>
              </a:rPr>
              <a:t>                                                                        houses of various sizes.</a:t>
            </a:r>
          </a:p>
          <a:p>
            <a:endParaRPr lang="en-US" sz="13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US" sz="1700" b="1" dirty="0">
                <a:latin typeface="Times New Roman" panose="02020603050405020304" pitchFamily="18" charset="0"/>
                <a:cs typeface="Times New Roman" panose="02020603050405020304" pitchFamily="18" charset="0"/>
              </a:rPr>
              <a:t>Kukatpally and Madhapur - </a:t>
            </a:r>
            <a:r>
              <a:rPr lang="en-US" sz="1300" dirty="0">
                <a:latin typeface="Times New Roman" panose="02020603050405020304" pitchFamily="18" charset="0"/>
                <a:cs typeface="Times New Roman" panose="02020603050405020304" pitchFamily="18" charset="0"/>
              </a:rPr>
              <a:t>Suitable for mid-range buyers seeking a balance between cost and quality. Close to essential facilities and</a:t>
            </a:r>
          </a:p>
          <a:p>
            <a:r>
              <a:rPr lang="en-US" sz="1300" dirty="0">
                <a:latin typeface="Times New Roman" panose="02020603050405020304" pitchFamily="18" charset="0"/>
                <a:cs typeface="Times New Roman" panose="02020603050405020304" pitchFamily="18" charset="0"/>
              </a:rPr>
              <a:t>                                                                        diverse housing options.</a:t>
            </a:r>
          </a:p>
          <a:p>
            <a:endParaRPr lang="en-US" sz="13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US" sz="1700" b="1" dirty="0" err="1">
                <a:latin typeface="Times New Roman" panose="02020603050405020304" pitchFamily="18" charset="0"/>
                <a:cs typeface="Times New Roman" panose="02020603050405020304" pitchFamily="18" charset="0"/>
              </a:rPr>
              <a:t>Shaikpet</a:t>
            </a:r>
            <a:r>
              <a:rPr lang="en-US" sz="1700" b="1" dirty="0">
                <a:latin typeface="Times New Roman" panose="02020603050405020304" pitchFamily="18" charset="0"/>
                <a:cs typeface="Times New Roman" panose="02020603050405020304" pitchFamily="18" charset="0"/>
              </a:rPr>
              <a:t> and </a:t>
            </a:r>
            <a:r>
              <a:rPr lang="en-US" sz="1700" b="1" dirty="0" err="1">
                <a:latin typeface="Times New Roman" panose="02020603050405020304" pitchFamily="18" charset="0"/>
                <a:cs typeface="Times New Roman" panose="02020603050405020304" pitchFamily="18" charset="0"/>
              </a:rPr>
              <a:t>Narsingi</a:t>
            </a:r>
            <a:r>
              <a:rPr lang="en-US" sz="1700" b="1" dirty="0">
                <a:latin typeface="Times New Roman" panose="02020603050405020304" pitchFamily="18" charset="0"/>
                <a:cs typeface="Times New Roman" panose="02020603050405020304" pitchFamily="18" charset="0"/>
              </a:rPr>
              <a:t>         - </a:t>
            </a:r>
            <a:r>
              <a:rPr lang="en-US" sz="1300" dirty="0">
                <a:latin typeface="Times New Roman" panose="02020603050405020304" pitchFamily="18" charset="0"/>
                <a:cs typeface="Times New Roman" panose="02020603050405020304" pitchFamily="18" charset="0"/>
              </a:rPr>
              <a:t>Luxurious choices for premium buyers looking for upscale living. Spacious, well-furnished homes with</a:t>
            </a:r>
          </a:p>
          <a:p>
            <a:r>
              <a:rPr lang="en-US" sz="1300" dirty="0">
                <a:latin typeface="Times New Roman" panose="02020603050405020304" pitchFamily="18" charset="0"/>
                <a:cs typeface="Times New Roman" panose="02020603050405020304" pitchFamily="18" charset="0"/>
              </a:rPr>
              <a:t>                                                                        premium amenities.</a:t>
            </a:r>
          </a:p>
          <a:p>
            <a:endParaRPr lang="en-US" sz="13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US" sz="1700" b="1" dirty="0">
                <a:latin typeface="Times New Roman" panose="02020603050405020304" pitchFamily="18" charset="0"/>
                <a:cs typeface="Times New Roman" panose="02020603050405020304" pitchFamily="18" charset="0"/>
              </a:rPr>
              <a:t>Factors to Consider              - </a:t>
            </a:r>
            <a:r>
              <a:rPr lang="en-US" sz="1300" dirty="0">
                <a:latin typeface="Times New Roman" panose="02020603050405020304" pitchFamily="18" charset="0"/>
                <a:cs typeface="Times New Roman" panose="02020603050405020304" pitchFamily="18" charset="0"/>
              </a:rPr>
              <a:t>Evaluate furnishing quality, distance to amenities, house size, and type for a well-informed decision</a:t>
            </a:r>
          </a:p>
          <a:p>
            <a:r>
              <a:rPr lang="en-US" sz="1300" dirty="0">
                <a:latin typeface="Times New Roman" panose="02020603050405020304" pitchFamily="18" charset="0"/>
                <a:cs typeface="Times New Roman" panose="02020603050405020304" pitchFamily="18" charset="0"/>
              </a:rPr>
              <a:t>                                                                        tailored to your needs.</a:t>
            </a:r>
          </a:p>
          <a:p>
            <a:endParaRPr lang="en-US" sz="1300" dirty="0">
              <a:latin typeface="Times New Roman" panose="02020603050405020304" pitchFamily="18" charset="0"/>
              <a:cs typeface="Times New Roman" panose="02020603050405020304" pitchFamily="18" charset="0"/>
            </a:endParaRPr>
          </a:p>
          <a:p>
            <a:endParaRPr lang="en-IN" sz="1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378918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050" name="Picture 2" descr="Presentation Q&amp;A | PPT">
            <a:extLst>
              <a:ext uri="{FF2B5EF4-FFF2-40B4-BE49-F238E27FC236}">
                <a16:creationId xmlns:a16="http://schemas.microsoft.com/office/drawing/2014/main" id="{F349479C-86EB-20D5-4C1B-4EE026E1DB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7253" y="412955"/>
            <a:ext cx="10412360" cy="55355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0612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6CAA6-2F27-89B0-ABD3-D1BB26B89B36}"/>
              </a:ext>
            </a:extLst>
          </p:cNvPr>
          <p:cNvSpPr>
            <a:spLocks noGrp="1"/>
          </p:cNvSpPr>
          <p:nvPr>
            <p:ph type="title"/>
          </p:nvPr>
        </p:nvSpPr>
        <p:spPr/>
        <p:txBody>
          <a:bodyPr>
            <a:normAutofit/>
          </a:bodyPr>
          <a:lstStyle/>
          <a:p>
            <a:r>
              <a:rPr lang="en-IN" sz="4000" b="1" dirty="0">
                <a:latin typeface="Times New Roman" panose="02020603050405020304" pitchFamily="18" charset="0"/>
                <a:cs typeface="Times New Roman" panose="02020603050405020304" pitchFamily="18" charset="0"/>
              </a:rPr>
              <a:t>Challenges working on Web Scraping-Data Analysis Project</a:t>
            </a:r>
          </a:p>
        </p:txBody>
      </p:sp>
      <p:sp>
        <p:nvSpPr>
          <p:cNvPr id="3" name="TextBox 2">
            <a:extLst>
              <a:ext uri="{FF2B5EF4-FFF2-40B4-BE49-F238E27FC236}">
                <a16:creationId xmlns:a16="http://schemas.microsoft.com/office/drawing/2014/main" id="{3F2F57AA-1ADE-0B99-9B16-4FDBBBB5DFFC}"/>
              </a:ext>
            </a:extLst>
          </p:cNvPr>
          <p:cNvSpPr txBox="1"/>
          <p:nvPr/>
        </p:nvSpPr>
        <p:spPr>
          <a:xfrm>
            <a:off x="993058" y="1879817"/>
            <a:ext cx="9507794" cy="4613058"/>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sz="1800" b="1" dirty="0">
                <a:latin typeface="Times New Roman" panose="02020603050405020304" pitchFamily="18" charset="0"/>
                <a:cs typeface="Times New Roman" panose="02020603050405020304" pitchFamily="18" charset="0"/>
              </a:rPr>
              <a:t>Handling Dynamic Content: </a:t>
            </a:r>
            <a:r>
              <a:rPr lang="en-US" sz="1800" dirty="0">
                <a:latin typeface="Times New Roman" panose="02020603050405020304" pitchFamily="18" charset="0"/>
                <a:cs typeface="Times New Roman" panose="02020603050405020304" pitchFamily="18" charset="0"/>
              </a:rPr>
              <a:t>A significant challenge was managing dynamically loaded content, which required ensuring all data was fully visible before extraction.</a:t>
            </a:r>
          </a:p>
          <a:p>
            <a:pPr marL="285750" indent="-285750">
              <a:lnSpc>
                <a:spcPct val="150000"/>
              </a:lnSpc>
              <a:buFont typeface="Wingdings" panose="05000000000000000000" pitchFamily="2" charset="2"/>
              <a:buChar char="Ø"/>
            </a:pPr>
            <a:r>
              <a:rPr lang="en-US" sz="1800" b="1" dirty="0">
                <a:latin typeface="Times New Roman" panose="02020603050405020304" pitchFamily="18" charset="0"/>
                <a:cs typeface="Times New Roman" panose="02020603050405020304" pitchFamily="18" charset="0"/>
              </a:rPr>
              <a:t>Security Measures: </a:t>
            </a:r>
            <a:r>
              <a:rPr lang="en-US" sz="1800" dirty="0">
                <a:latin typeface="Times New Roman" panose="02020603050405020304" pitchFamily="18" charset="0"/>
                <a:cs typeface="Times New Roman" panose="02020603050405020304" pitchFamily="18" charset="0"/>
              </a:rPr>
              <a:t>Encountering security protocols on the website sometimes interrupted the scraping process, necessitating adjustments to avoid detection or blocks.</a:t>
            </a:r>
          </a:p>
          <a:p>
            <a:pPr marL="285750" indent="-285750">
              <a:lnSpc>
                <a:spcPct val="150000"/>
              </a:lnSpc>
              <a:buFont typeface="Wingdings" panose="05000000000000000000" pitchFamily="2" charset="2"/>
              <a:buChar char="Ø"/>
            </a:pPr>
            <a:r>
              <a:rPr lang="en-US" sz="1800" b="1" dirty="0">
                <a:latin typeface="Times New Roman" panose="02020603050405020304" pitchFamily="18" charset="0"/>
                <a:cs typeface="Times New Roman" panose="02020603050405020304" pitchFamily="18" charset="0"/>
              </a:rPr>
              <a:t>Data Cleaning: </a:t>
            </a:r>
            <a:r>
              <a:rPr lang="en-US" sz="1800" dirty="0">
                <a:latin typeface="Times New Roman" panose="02020603050405020304" pitchFamily="18" charset="0"/>
                <a:cs typeface="Times New Roman" panose="02020603050405020304" pitchFamily="18" charset="0"/>
              </a:rPr>
              <a:t>Extracted data often required thorough cleaning and formatting to be useful for analysis.</a:t>
            </a:r>
          </a:p>
          <a:p>
            <a:pPr marL="285750" indent="-285750">
              <a:lnSpc>
                <a:spcPct val="150000"/>
              </a:lnSpc>
              <a:buFont typeface="Wingdings" panose="05000000000000000000" pitchFamily="2" charset="2"/>
              <a:buChar char="Ø"/>
            </a:pPr>
            <a:r>
              <a:rPr lang="en-US" sz="1800" b="1" dirty="0">
                <a:latin typeface="Times New Roman" panose="02020603050405020304" pitchFamily="18" charset="0"/>
                <a:cs typeface="Times New Roman" panose="02020603050405020304" pitchFamily="18" charset="0"/>
              </a:rPr>
              <a:t>Scalability Issues: </a:t>
            </a:r>
            <a:r>
              <a:rPr lang="en-US" sz="1800" dirty="0">
                <a:latin typeface="Times New Roman" panose="02020603050405020304" pitchFamily="18" charset="0"/>
                <a:cs typeface="Times New Roman" panose="02020603050405020304" pitchFamily="18" charset="0"/>
              </a:rPr>
              <a:t>Ensuring the scraping tool could handle large volumes of data without performance degradation was essential.</a:t>
            </a:r>
          </a:p>
          <a:p>
            <a:pPr marL="285750" indent="-285750">
              <a:lnSpc>
                <a:spcPct val="150000"/>
              </a:lnSpc>
              <a:buFont typeface="Wingdings" panose="05000000000000000000" pitchFamily="2" charset="2"/>
              <a:buChar char="Ø"/>
            </a:pPr>
            <a:r>
              <a:rPr lang="en-US" sz="1800" b="1" dirty="0">
                <a:latin typeface="Times New Roman" panose="02020603050405020304" pitchFamily="18" charset="0"/>
                <a:cs typeface="Times New Roman" panose="02020603050405020304" pitchFamily="18" charset="0"/>
              </a:rPr>
              <a:t>Data Quality and Consistency:</a:t>
            </a:r>
            <a:r>
              <a:rPr lang="en-US" sz="1800" dirty="0">
                <a:latin typeface="Times New Roman" panose="02020603050405020304" pitchFamily="18" charset="0"/>
                <a:cs typeface="Times New Roman" panose="02020603050405020304" pitchFamily="18" charset="0"/>
              </a:rPr>
              <a:t> Ensuring that the data scraped from various sources is clean, consistent, and accurate can be challenging. Different websites may have varying formats and structures, leading to issues with data uniformity and completeness.</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938361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50C9C8D-65BC-DF6F-3345-F7C4FEB76D33}"/>
              </a:ext>
            </a:extLst>
          </p:cNvPr>
          <p:cNvPicPr>
            <a:picLocks noChangeAspect="1"/>
          </p:cNvPicPr>
          <p:nvPr/>
        </p:nvPicPr>
        <p:blipFill>
          <a:blip r:embed="rId2"/>
          <a:stretch>
            <a:fillRect/>
          </a:stretch>
        </p:blipFill>
        <p:spPr>
          <a:xfrm>
            <a:off x="1" y="-1"/>
            <a:ext cx="12191999" cy="6857999"/>
          </a:xfrm>
          <a:prstGeom prst="rect">
            <a:avLst/>
          </a:prstGeom>
        </p:spPr>
      </p:pic>
      <p:sp>
        <p:nvSpPr>
          <p:cNvPr id="7" name="TextBox 6">
            <a:extLst>
              <a:ext uri="{FF2B5EF4-FFF2-40B4-BE49-F238E27FC236}">
                <a16:creationId xmlns:a16="http://schemas.microsoft.com/office/drawing/2014/main" id="{9B468776-6737-FFCF-8DBA-8764C6A30E56}"/>
              </a:ext>
            </a:extLst>
          </p:cNvPr>
          <p:cNvSpPr txBox="1"/>
          <p:nvPr/>
        </p:nvSpPr>
        <p:spPr>
          <a:xfrm>
            <a:off x="539802" y="3428999"/>
            <a:ext cx="5014451" cy="861774"/>
          </a:xfrm>
          <a:prstGeom prst="rect">
            <a:avLst/>
          </a:prstGeom>
          <a:noFill/>
        </p:spPr>
        <p:txBody>
          <a:bodyPr wrap="square" rtlCol="0">
            <a:spAutoFit/>
          </a:bodyPr>
          <a:lstStyle/>
          <a:p>
            <a:r>
              <a:rPr lang="en-IN" sz="5000" b="1" dirty="0">
                <a:solidFill>
                  <a:schemeClr val="bg1"/>
                </a:solidFill>
                <a:latin typeface="Times New Roman" panose="02020603050405020304" pitchFamily="18" charset="0"/>
                <a:cs typeface="Times New Roman" panose="02020603050405020304" pitchFamily="18" charset="0"/>
              </a:rPr>
              <a:t>Thank</a:t>
            </a:r>
            <a:r>
              <a:rPr lang="en-IN" sz="4000" b="1" dirty="0">
                <a:solidFill>
                  <a:schemeClr val="bg1"/>
                </a:solidFill>
                <a:latin typeface="Times New Roman" panose="02020603050405020304" pitchFamily="18" charset="0"/>
                <a:cs typeface="Times New Roman" panose="02020603050405020304" pitchFamily="18" charset="0"/>
              </a:rPr>
              <a:t> </a:t>
            </a:r>
            <a:r>
              <a:rPr lang="en-IN" sz="5000" b="1" dirty="0">
                <a:solidFill>
                  <a:schemeClr val="bg1"/>
                </a:solidFill>
                <a:latin typeface="Times New Roman" panose="02020603050405020304" pitchFamily="18" charset="0"/>
                <a:cs typeface="Times New Roman" panose="02020603050405020304" pitchFamily="18" charset="0"/>
              </a:rPr>
              <a:t>You</a:t>
            </a:r>
          </a:p>
        </p:txBody>
      </p:sp>
      <p:sp>
        <p:nvSpPr>
          <p:cNvPr id="8" name="TextBox 7">
            <a:extLst>
              <a:ext uri="{FF2B5EF4-FFF2-40B4-BE49-F238E27FC236}">
                <a16:creationId xmlns:a16="http://schemas.microsoft.com/office/drawing/2014/main" id="{F6F46302-72EB-CEAF-8092-B64AC7965B90}"/>
              </a:ext>
            </a:extLst>
          </p:cNvPr>
          <p:cNvSpPr txBox="1"/>
          <p:nvPr/>
        </p:nvSpPr>
        <p:spPr>
          <a:xfrm>
            <a:off x="623790" y="4290773"/>
            <a:ext cx="5761704" cy="400110"/>
          </a:xfrm>
          <a:prstGeom prst="rect">
            <a:avLst/>
          </a:prstGeom>
          <a:noFill/>
        </p:spPr>
        <p:txBody>
          <a:bodyPr wrap="square" rtlCol="0">
            <a:spAutoFit/>
          </a:bodyPr>
          <a:lstStyle/>
          <a:p>
            <a:r>
              <a:rPr lang="en-US" sz="1600" b="1" dirty="0">
                <a:solidFill>
                  <a:schemeClr val="bg1"/>
                </a:solidFill>
                <a:latin typeface="Times New Roman" panose="02020603050405020304" pitchFamily="18" charset="0"/>
                <a:cs typeface="Times New Roman" panose="02020603050405020304" pitchFamily="18" charset="0"/>
              </a:rPr>
              <a:t>Let us help you find your </a:t>
            </a:r>
            <a:r>
              <a:rPr lang="en-US" sz="2000" b="1" dirty="0">
                <a:solidFill>
                  <a:schemeClr val="bg1"/>
                </a:solidFill>
                <a:latin typeface="Times New Roman" panose="02020603050405020304" pitchFamily="18" charset="0"/>
                <a:cs typeface="Times New Roman" panose="02020603050405020304" pitchFamily="18" charset="0"/>
              </a:rPr>
              <a:t>dream</a:t>
            </a:r>
            <a:r>
              <a:rPr lang="en-US" sz="1600" b="1" dirty="0">
                <a:solidFill>
                  <a:schemeClr val="bg1"/>
                </a:solidFill>
                <a:latin typeface="Times New Roman" panose="02020603050405020304" pitchFamily="18" charset="0"/>
                <a:cs typeface="Times New Roman" panose="02020603050405020304" pitchFamily="18" charset="0"/>
              </a:rPr>
              <a:t> home in Hyderabad!</a:t>
            </a:r>
            <a:endParaRPr lang="en-IN" sz="16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50307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74878-ABCA-BFAF-8B7D-33B4B3507FC3}"/>
              </a:ext>
            </a:extLst>
          </p:cNvPr>
          <p:cNvSpPr>
            <a:spLocks noGrp="1"/>
          </p:cNvSpPr>
          <p:nvPr>
            <p:ph type="ctrTitle"/>
          </p:nvPr>
        </p:nvSpPr>
        <p:spPr>
          <a:xfrm>
            <a:off x="625642" y="2792360"/>
            <a:ext cx="4241326" cy="809677"/>
          </a:xfrm>
        </p:spPr>
        <p:txBody>
          <a:bodyPr>
            <a:normAutofit/>
          </a:bodyPr>
          <a:lstStyle/>
          <a:p>
            <a:pPr algn="l"/>
            <a:r>
              <a:rPr lang="en-IN" sz="4000" b="1" dirty="0">
                <a:latin typeface="Times New Roman" panose="02020603050405020304" pitchFamily="18" charset="0"/>
                <a:cs typeface="Times New Roman" panose="02020603050405020304" pitchFamily="18" charset="0"/>
              </a:rPr>
              <a:t>OBJECTIVE</a:t>
            </a:r>
          </a:p>
        </p:txBody>
      </p:sp>
      <p:sp>
        <p:nvSpPr>
          <p:cNvPr id="3" name="Subtitle 2">
            <a:extLst>
              <a:ext uri="{FF2B5EF4-FFF2-40B4-BE49-F238E27FC236}">
                <a16:creationId xmlns:a16="http://schemas.microsoft.com/office/drawing/2014/main" id="{1FFFE6C1-1602-CBD4-46EF-D04658EA1B25}"/>
              </a:ext>
            </a:extLst>
          </p:cNvPr>
          <p:cNvSpPr>
            <a:spLocks noGrp="1"/>
          </p:cNvSpPr>
          <p:nvPr>
            <p:ph type="subTitle" idx="1"/>
          </p:nvPr>
        </p:nvSpPr>
        <p:spPr>
          <a:xfrm>
            <a:off x="818147" y="3602038"/>
            <a:ext cx="9144000" cy="1655762"/>
          </a:xfrm>
        </p:spPr>
        <p:txBody>
          <a:bodyPr>
            <a:normAutofit/>
          </a:bodyPr>
          <a:lstStyle/>
          <a:p>
            <a:pPr algn="l"/>
            <a:r>
              <a:rPr lang="en-US" sz="2000" dirty="0">
                <a:latin typeface="Times New Roman" panose="02020603050405020304" pitchFamily="18" charset="0"/>
                <a:cs typeface="Times New Roman" panose="02020603050405020304" pitchFamily="18" charset="0"/>
              </a:rPr>
              <a:t>Analyzing insights on house suggestions across Hyderabad through data analysis methods.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000207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EC1A2-FFDF-2825-E086-A44A030990F1}"/>
              </a:ext>
            </a:extLst>
          </p:cNvPr>
          <p:cNvSpPr>
            <a:spLocks noGrp="1"/>
          </p:cNvSpPr>
          <p:nvPr>
            <p:ph type="title"/>
          </p:nvPr>
        </p:nvSpPr>
        <p:spPr>
          <a:xfrm>
            <a:off x="170165" y="300253"/>
            <a:ext cx="5033211" cy="661570"/>
          </a:xfrm>
        </p:spPr>
        <p:txBody>
          <a:bodyPr>
            <a:normAutofit/>
          </a:bodyPr>
          <a:lstStyle/>
          <a:p>
            <a:r>
              <a:rPr lang="en-IN" sz="3600" b="1" dirty="0">
                <a:latin typeface="Times New Roman" panose="02020603050405020304" pitchFamily="18" charset="0"/>
                <a:cs typeface="Times New Roman" panose="02020603050405020304" pitchFamily="18" charset="0"/>
              </a:rPr>
              <a:t>Agenda</a:t>
            </a:r>
          </a:p>
        </p:txBody>
      </p:sp>
      <p:sp>
        <p:nvSpPr>
          <p:cNvPr id="3" name="Text Placeholder 2">
            <a:extLst>
              <a:ext uri="{FF2B5EF4-FFF2-40B4-BE49-F238E27FC236}">
                <a16:creationId xmlns:a16="http://schemas.microsoft.com/office/drawing/2014/main" id="{EC7AED57-32FB-0971-60AD-CEAB5DF8BFEA}"/>
              </a:ext>
            </a:extLst>
          </p:cNvPr>
          <p:cNvSpPr>
            <a:spLocks noGrp="1"/>
          </p:cNvSpPr>
          <p:nvPr>
            <p:ph type="body" idx="1"/>
          </p:nvPr>
        </p:nvSpPr>
        <p:spPr>
          <a:xfrm>
            <a:off x="170165" y="1533828"/>
            <a:ext cx="2595718" cy="1809135"/>
          </a:xfrm>
          <a:solidFill>
            <a:schemeClr val="tx1"/>
          </a:solidFill>
        </p:spPr>
        <p:txBody>
          <a:bodyPr>
            <a:normAutofit fontScale="92500" lnSpcReduction="10000"/>
          </a:bodyPr>
          <a:lstStyle/>
          <a:p>
            <a:pPr marL="114300" indent="0">
              <a:buNone/>
            </a:pPr>
            <a:r>
              <a:rPr lang="en-US" sz="1800" dirty="0">
                <a:latin typeface="Times New Roman" panose="02020603050405020304" pitchFamily="18" charset="0"/>
                <a:cs typeface="Times New Roman" panose="02020603050405020304" pitchFamily="18" charset="0"/>
              </a:rPr>
              <a:t>        </a:t>
            </a:r>
          </a:p>
          <a:p>
            <a:pPr marL="114300" indent="0">
              <a:buNone/>
            </a:pPr>
            <a:r>
              <a:rPr lang="en-US" sz="1800" dirty="0">
                <a:solidFill>
                  <a:schemeClr val="bg1"/>
                </a:solidFill>
                <a:latin typeface="Times New Roman" panose="02020603050405020304" pitchFamily="18" charset="0"/>
                <a:cs typeface="Times New Roman" panose="02020603050405020304" pitchFamily="18" charset="0"/>
              </a:rPr>
              <a:t>Introduction to Hyderabad Real Estate Market</a:t>
            </a:r>
          </a:p>
          <a:p>
            <a:pPr marL="114300" indent="0">
              <a:buNone/>
            </a:pPr>
            <a:r>
              <a:rPr lang="en-US" sz="1400" dirty="0">
                <a:solidFill>
                  <a:schemeClr val="bg1"/>
                </a:solidFill>
                <a:latin typeface="Times New Roman" panose="02020603050405020304" pitchFamily="18" charset="0"/>
                <a:cs typeface="Times New Roman" panose="02020603050405020304" pitchFamily="18" charset="0"/>
              </a:rPr>
              <a:t>Provide an overview of the real estate landscape in Hyderabad, including market trends and key players.</a:t>
            </a:r>
          </a:p>
          <a:p>
            <a:pPr marL="114300" indent="0">
              <a:buNone/>
            </a:pPr>
            <a:endParaRPr lang="en-IN" sz="1800" dirty="0">
              <a:solidFill>
                <a:schemeClr val="bg1"/>
              </a:solidFill>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a16="http://schemas.microsoft.com/office/drawing/2014/main" id="{A39E02D9-EB66-57B7-554A-A7A09D798448}"/>
              </a:ext>
            </a:extLst>
          </p:cNvPr>
          <p:cNvSpPr>
            <a:spLocks noGrp="1"/>
          </p:cNvSpPr>
          <p:nvPr>
            <p:ph type="body" idx="2"/>
          </p:nvPr>
        </p:nvSpPr>
        <p:spPr>
          <a:xfrm>
            <a:off x="3275693" y="1533827"/>
            <a:ext cx="2595718" cy="1809135"/>
          </a:xfrm>
          <a:solidFill>
            <a:schemeClr val="tx1"/>
          </a:solidFill>
        </p:spPr>
        <p:txBody>
          <a:bodyPr>
            <a:normAutofit lnSpcReduction="10000"/>
          </a:bodyPr>
          <a:lstStyle/>
          <a:p>
            <a:pPr marL="114300" indent="0">
              <a:buNone/>
            </a:pPr>
            <a:r>
              <a:rPr lang="en-US" sz="1700" dirty="0">
                <a:solidFill>
                  <a:schemeClr val="bg1"/>
                </a:solidFill>
                <a:highlight>
                  <a:srgbClr val="0A0A0A"/>
                </a:highlight>
                <a:latin typeface="Work Sans" pitchFamily="2" charset="0"/>
                <a:cs typeface="Times New Roman" panose="02020603050405020304" pitchFamily="18" charset="0"/>
              </a:rPr>
              <a:t>     </a:t>
            </a:r>
          </a:p>
          <a:p>
            <a:pPr marL="114300" indent="0">
              <a:buNone/>
            </a:pPr>
            <a:r>
              <a:rPr lang="en-IN" sz="1700" dirty="0">
                <a:solidFill>
                  <a:schemeClr val="bg1"/>
                </a:solidFill>
                <a:latin typeface="Times New Roman" panose="02020603050405020304" pitchFamily="18" charset="0"/>
                <a:cs typeface="Times New Roman" panose="02020603050405020304" pitchFamily="18" charset="0"/>
              </a:rPr>
              <a:t>Data Collection and Preparation</a:t>
            </a:r>
          </a:p>
          <a:p>
            <a:pPr marL="114300" indent="0">
              <a:buNone/>
            </a:pPr>
            <a:r>
              <a:rPr lang="en-US" sz="1300" dirty="0">
                <a:solidFill>
                  <a:schemeClr val="bg1"/>
                </a:solidFill>
                <a:latin typeface="Times New Roman" panose="02020603050405020304" pitchFamily="18" charset="0"/>
                <a:cs typeface="Times New Roman" panose="02020603050405020304" pitchFamily="18" charset="0"/>
              </a:rPr>
              <a:t>Discuss the process of gathering and organizing data for analysis, highlighting the importance of data quality.</a:t>
            </a:r>
            <a:endParaRPr lang="en-IN" sz="1300" dirty="0">
              <a:solidFill>
                <a:schemeClr val="bg1"/>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6CDC2220-64B6-3472-9934-500570ABAE72}"/>
              </a:ext>
            </a:extLst>
          </p:cNvPr>
          <p:cNvSpPr txBox="1"/>
          <p:nvPr/>
        </p:nvSpPr>
        <p:spPr>
          <a:xfrm>
            <a:off x="170165" y="819579"/>
            <a:ext cx="5562600"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Exploratory Data Analysis on House Suggestions in Hyderabad</a:t>
            </a:r>
            <a:endParaRPr lang="en-IN" sz="1600" dirty="0">
              <a:latin typeface="Times New Roman" panose="02020603050405020304" pitchFamily="18" charset="0"/>
              <a:cs typeface="Times New Roman" panose="02020603050405020304" pitchFamily="18" charset="0"/>
            </a:endParaRPr>
          </a:p>
        </p:txBody>
      </p:sp>
      <p:sp>
        <p:nvSpPr>
          <p:cNvPr id="7" name="Flowchart: Connector 6">
            <a:extLst>
              <a:ext uri="{FF2B5EF4-FFF2-40B4-BE49-F238E27FC236}">
                <a16:creationId xmlns:a16="http://schemas.microsoft.com/office/drawing/2014/main" id="{D51AD4C9-A961-1A2F-154A-AECD37EC0C77}"/>
              </a:ext>
            </a:extLst>
          </p:cNvPr>
          <p:cNvSpPr/>
          <p:nvPr/>
        </p:nvSpPr>
        <p:spPr>
          <a:xfrm>
            <a:off x="301003" y="1686537"/>
            <a:ext cx="308598" cy="307776"/>
          </a:xfrm>
          <a:prstGeom prst="flowChartConnector">
            <a:avLst/>
          </a:prstGeom>
          <a:solidFill>
            <a:srgbClr val="FF0000"/>
          </a:solidFill>
          <a:ln>
            <a:noFill/>
          </a:ln>
          <a:effectLst/>
        </p:spPr>
        <p:style>
          <a:lnRef idx="2">
            <a:schemeClr val="dk1">
              <a:shade val="15000"/>
            </a:schemeClr>
          </a:lnRef>
          <a:fillRef idx="1">
            <a:schemeClr val="dk1"/>
          </a:fillRef>
          <a:effectRef idx="0">
            <a:schemeClr val="dk1"/>
          </a:effectRef>
          <a:fontRef idx="minor">
            <a:schemeClr val="lt1"/>
          </a:fontRef>
        </p:style>
        <p:txBody>
          <a:bodyPr rtlCol="0" anchor="ctr">
            <a:scene3d>
              <a:camera prst="orthographicFront"/>
              <a:lightRig rig="harsh" dir="t"/>
            </a:scene3d>
            <a:sp3d extrusionH="57150" prstMaterial="matte">
              <a:bevelT w="63500" h="12700" prst="angle"/>
              <a:contourClr>
                <a:schemeClr val="bg1">
                  <a:lumMod val="65000"/>
                </a:schemeClr>
              </a:contourClr>
            </a:sp3d>
          </a:bodyPr>
          <a:lstStyle/>
          <a:p>
            <a:pPr algn="ctr"/>
            <a:r>
              <a:rPr lang="en-IN" dirty="0">
                <a:ln w="0"/>
                <a:solidFill>
                  <a:schemeClr val="bg1"/>
                </a:solidFill>
                <a:effectLst>
                  <a:outerShdw blurRad="38100" dist="19050" dir="2700000" algn="tl" rotWithShape="0">
                    <a:schemeClr val="dk1">
                      <a:alpha val="40000"/>
                    </a:schemeClr>
                  </a:outerShdw>
                </a:effectLst>
              </a:rPr>
              <a:t>1</a:t>
            </a:r>
            <a:endParaRPr lang="en-IN" b="1" dirty="0">
              <a:ln/>
              <a:solidFill>
                <a:schemeClr val="bg1"/>
              </a:solidFill>
            </a:endParaRPr>
          </a:p>
        </p:txBody>
      </p:sp>
      <p:sp>
        <p:nvSpPr>
          <p:cNvPr id="9" name="Flowchart: Connector 8">
            <a:extLst>
              <a:ext uri="{FF2B5EF4-FFF2-40B4-BE49-F238E27FC236}">
                <a16:creationId xmlns:a16="http://schemas.microsoft.com/office/drawing/2014/main" id="{4C7DBF4B-982B-7514-3744-EEFDB70D3477}"/>
              </a:ext>
            </a:extLst>
          </p:cNvPr>
          <p:cNvSpPr/>
          <p:nvPr/>
        </p:nvSpPr>
        <p:spPr>
          <a:xfrm>
            <a:off x="3409784" y="1685227"/>
            <a:ext cx="308598" cy="307776"/>
          </a:xfrm>
          <a:prstGeom prst="flowChartConnector">
            <a:avLst/>
          </a:prstGeom>
          <a:solidFill>
            <a:srgbClr val="FF0000"/>
          </a:solidFill>
          <a:ln>
            <a:noFill/>
          </a:ln>
          <a:effectLst/>
        </p:spPr>
        <p:style>
          <a:lnRef idx="2">
            <a:schemeClr val="dk1">
              <a:shade val="15000"/>
            </a:schemeClr>
          </a:lnRef>
          <a:fillRef idx="1">
            <a:schemeClr val="dk1"/>
          </a:fillRef>
          <a:effectRef idx="0">
            <a:schemeClr val="dk1"/>
          </a:effectRef>
          <a:fontRef idx="minor">
            <a:schemeClr val="lt1"/>
          </a:fontRef>
        </p:style>
        <p:txBody>
          <a:bodyPr rtlCol="0" anchor="ctr">
            <a:scene3d>
              <a:camera prst="orthographicFront"/>
              <a:lightRig rig="harsh" dir="t"/>
            </a:scene3d>
            <a:sp3d extrusionH="57150" prstMaterial="matte">
              <a:bevelT w="63500" h="12700" prst="angle"/>
              <a:contourClr>
                <a:schemeClr val="bg1">
                  <a:lumMod val="65000"/>
                </a:schemeClr>
              </a:contourClr>
            </a:sp3d>
          </a:bodyPr>
          <a:lstStyle/>
          <a:p>
            <a:pPr algn="ctr"/>
            <a:r>
              <a:rPr lang="en-IN" b="1" dirty="0">
                <a:ln w="0"/>
                <a:solidFill>
                  <a:schemeClr val="bg1"/>
                </a:solidFill>
                <a:effectLst>
                  <a:outerShdw blurRad="38100" dist="19050" dir="2700000" algn="tl" rotWithShape="0">
                    <a:schemeClr val="dk1">
                      <a:alpha val="40000"/>
                    </a:schemeClr>
                  </a:outerShdw>
                </a:effectLst>
              </a:rPr>
              <a:t>2</a:t>
            </a:r>
            <a:endParaRPr lang="en-IN" b="1" dirty="0">
              <a:ln/>
              <a:solidFill>
                <a:schemeClr val="bg1"/>
              </a:solidFill>
            </a:endParaRPr>
          </a:p>
        </p:txBody>
      </p:sp>
      <p:sp>
        <p:nvSpPr>
          <p:cNvPr id="14" name="Text Placeholder 3">
            <a:extLst>
              <a:ext uri="{FF2B5EF4-FFF2-40B4-BE49-F238E27FC236}">
                <a16:creationId xmlns:a16="http://schemas.microsoft.com/office/drawing/2014/main" id="{49F71633-D06A-793E-F766-8EEC39A85A13}"/>
              </a:ext>
            </a:extLst>
          </p:cNvPr>
          <p:cNvSpPr txBox="1">
            <a:spLocks/>
          </p:cNvSpPr>
          <p:nvPr/>
        </p:nvSpPr>
        <p:spPr>
          <a:xfrm>
            <a:off x="6320589" y="1533827"/>
            <a:ext cx="2595718" cy="1809135"/>
          </a:xfrm>
          <a:prstGeom prst="rect">
            <a:avLst/>
          </a:prstGeom>
          <a:solidFill>
            <a:schemeClr val="tx1"/>
          </a:solid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114300" indent="0">
              <a:buFont typeface="Arial"/>
              <a:buNone/>
            </a:pPr>
            <a:r>
              <a:rPr lang="en-US" sz="1700" dirty="0">
                <a:solidFill>
                  <a:schemeClr val="bg1"/>
                </a:solidFill>
                <a:highlight>
                  <a:srgbClr val="0A0A0A"/>
                </a:highlight>
                <a:latin typeface="Work Sans" pitchFamily="2" charset="0"/>
                <a:cs typeface="Times New Roman" panose="02020603050405020304" pitchFamily="18" charset="0"/>
              </a:rPr>
              <a:t>     </a:t>
            </a:r>
          </a:p>
          <a:p>
            <a:pPr marL="114300" indent="0">
              <a:buFont typeface="Arial"/>
              <a:buNone/>
            </a:pPr>
            <a:r>
              <a:rPr lang="en-IN" sz="1700" dirty="0">
                <a:solidFill>
                  <a:schemeClr val="bg1"/>
                </a:solidFill>
                <a:latin typeface="Times New Roman" panose="02020603050405020304" pitchFamily="18" charset="0"/>
                <a:cs typeface="Times New Roman" panose="02020603050405020304" pitchFamily="18" charset="0"/>
              </a:rPr>
              <a:t>Univariate Analysis</a:t>
            </a:r>
          </a:p>
          <a:p>
            <a:pPr marL="114300" indent="0">
              <a:buFont typeface="Arial"/>
              <a:buNone/>
            </a:pPr>
            <a:r>
              <a:rPr lang="en-US" sz="1300" dirty="0">
                <a:solidFill>
                  <a:schemeClr val="bg1"/>
                </a:solidFill>
                <a:latin typeface="Times New Roman" panose="02020603050405020304" pitchFamily="18" charset="0"/>
                <a:cs typeface="Times New Roman" panose="02020603050405020304" pitchFamily="18" charset="0"/>
              </a:rPr>
              <a:t>Explain the concept of univariate analysis and its application in understanding individual variables' characteristics.</a:t>
            </a:r>
            <a:endParaRPr lang="en-IN" sz="1300" dirty="0">
              <a:solidFill>
                <a:schemeClr val="bg1"/>
              </a:solidFill>
              <a:latin typeface="Times New Roman" panose="02020603050405020304" pitchFamily="18" charset="0"/>
              <a:cs typeface="Times New Roman" panose="02020603050405020304" pitchFamily="18" charset="0"/>
            </a:endParaRPr>
          </a:p>
        </p:txBody>
      </p:sp>
      <p:sp>
        <p:nvSpPr>
          <p:cNvPr id="15" name="Text Placeholder 3">
            <a:extLst>
              <a:ext uri="{FF2B5EF4-FFF2-40B4-BE49-F238E27FC236}">
                <a16:creationId xmlns:a16="http://schemas.microsoft.com/office/drawing/2014/main" id="{0A2CABF8-EE11-C719-9CAA-E701299433B2}"/>
              </a:ext>
            </a:extLst>
          </p:cNvPr>
          <p:cNvSpPr txBox="1">
            <a:spLocks/>
          </p:cNvSpPr>
          <p:nvPr/>
        </p:nvSpPr>
        <p:spPr>
          <a:xfrm>
            <a:off x="9426117" y="1533828"/>
            <a:ext cx="2595718" cy="1809135"/>
          </a:xfrm>
          <a:prstGeom prst="rect">
            <a:avLst/>
          </a:prstGeom>
          <a:solidFill>
            <a:schemeClr val="tx1"/>
          </a:solid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114300" indent="0">
              <a:buFont typeface="Arial"/>
              <a:buNone/>
            </a:pPr>
            <a:r>
              <a:rPr lang="en-US" sz="1700" dirty="0">
                <a:solidFill>
                  <a:schemeClr val="bg1"/>
                </a:solidFill>
                <a:highlight>
                  <a:srgbClr val="0A0A0A"/>
                </a:highlight>
                <a:latin typeface="Work Sans" pitchFamily="2" charset="0"/>
                <a:cs typeface="Times New Roman" panose="02020603050405020304" pitchFamily="18" charset="0"/>
              </a:rPr>
              <a:t>     </a:t>
            </a:r>
          </a:p>
          <a:p>
            <a:pPr marL="114300" indent="0">
              <a:buFont typeface="Arial"/>
              <a:buNone/>
            </a:pPr>
            <a:r>
              <a:rPr lang="en-IN" sz="1700" dirty="0">
                <a:solidFill>
                  <a:schemeClr val="bg1"/>
                </a:solidFill>
                <a:latin typeface="Times New Roman" panose="02020603050405020304" pitchFamily="18" charset="0"/>
                <a:cs typeface="Times New Roman" panose="02020603050405020304" pitchFamily="18" charset="0"/>
              </a:rPr>
              <a:t>Bivariate Analysis</a:t>
            </a:r>
          </a:p>
          <a:p>
            <a:pPr marL="114300" indent="0">
              <a:buFont typeface="Arial"/>
              <a:buNone/>
            </a:pPr>
            <a:r>
              <a:rPr lang="en-US" sz="1300" dirty="0">
                <a:solidFill>
                  <a:schemeClr val="bg1"/>
                </a:solidFill>
                <a:latin typeface="Times New Roman" panose="02020603050405020304" pitchFamily="18" charset="0"/>
                <a:cs typeface="Times New Roman" panose="02020603050405020304" pitchFamily="18" charset="0"/>
              </a:rPr>
              <a:t>Explore the relationship between two variables through bivariate analysis to uncover correlations and patterns.</a:t>
            </a:r>
            <a:endParaRPr lang="en-IN" sz="1300" dirty="0">
              <a:solidFill>
                <a:schemeClr val="bg1"/>
              </a:solidFill>
              <a:latin typeface="Times New Roman" panose="02020603050405020304" pitchFamily="18" charset="0"/>
              <a:cs typeface="Times New Roman" panose="02020603050405020304" pitchFamily="18" charset="0"/>
            </a:endParaRPr>
          </a:p>
        </p:txBody>
      </p:sp>
      <p:sp>
        <p:nvSpPr>
          <p:cNvPr id="16" name="Text Placeholder 3">
            <a:extLst>
              <a:ext uri="{FF2B5EF4-FFF2-40B4-BE49-F238E27FC236}">
                <a16:creationId xmlns:a16="http://schemas.microsoft.com/office/drawing/2014/main" id="{C05F1EF6-7360-EB30-6C70-21EB0CA00FF9}"/>
              </a:ext>
            </a:extLst>
          </p:cNvPr>
          <p:cNvSpPr txBox="1">
            <a:spLocks/>
          </p:cNvSpPr>
          <p:nvPr/>
        </p:nvSpPr>
        <p:spPr>
          <a:xfrm>
            <a:off x="170165" y="3785745"/>
            <a:ext cx="2595718" cy="1809135"/>
          </a:xfrm>
          <a:prstGeom prst="rect">
            <a:avLst/>
          </a:prstGeom>
          <a:solidFill>
            <a:schemeClr val="tx1"/>
          </a:solid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114300" indent="0">
              <a:buFont typeface="Arial"/>
              <a:buNone/>
            </a:pPr>
            <a:r>
              <a:rPr lang="en-US" sz="1700" dirty="0">
                <a:solidFill>
                  <a:schemeClr val="bg1"/>
                </a:solidFill>
                <a:highlight>
                  <a:srgbClr val="0A0A0A"/>
                </a:highlight>
                <a:latin typeface="Work Sans" pitchFamily="2" charset="0"/>
                <a:cs typeface="Times New Roman" panose="02020603050405020304" pitchFamily="18" charset="0"/>
              </a:rPr>
              <a:t>     </a:t>
            </a:r>
          </a:p>
          <a:p>
            <a:pPr marL="114300" indent="0">
              <a:buFont typeface="Arial"/>
              <a:buNone/>
            </a:pPr>
            <a:r>
              <a:rPr lang="en-IN" sz="1700" dirty="0">
                <a:solidFill>
                  <a:schemeClr val="bg1"/>
                </a:solidFill>
                <a:latin typeface="Times New Roman" panose="02020603050405020304" pitchFamily="18" charset="0"/>
                <a:cs typeface="Times New Roman" panose="02020603050405020304" pitchFamily="18" charset="0"/>
              </a:rPr>
              <a:t>Multivariate Analysis</a:t>
            </a:r>
          </a:p>
          <a:p>
            <a:pPr marL="114300" indent="0">
              <a:buFont typeface="Arial"/>
              <a:buNone/>
            </a:pPr>
            <a:r>
              <a:rPr lang="en-US" sz="1300" dirty="0">
                <a:solidFill>
                  <a:schemeClr val="bg1"/>
                </a:solidFill>
                <a:latin typeface="Times New Roman" panose="02020603050405020304" pitchFamily="18" charset="0"/>
                <a:cs typeface="Times New Roman" panose="02020603050405020304" pitchFamily="18" charset="0"/>
              </a:rPr>
              <a:t>Delve into multivariate analysis methods to study interactions among multiple variables for comprehensive insights.</a:t>
            </a:r>
            <a:endParaRPr lang="en-IN" sz="1300" dirty="0">
              <a:solidFill>
                <a:schemeClr val="bg1"/>
              </a:solidFill>
              <a:latin typeface="Times New Roman" panose="02020603050405020304" pitchFamily="18" charset="0"/>
              <a:cs typeface="Times New Roman" panose="02020603050405020304" pitchFamily="18" charset="0"/>
            </a:endParaRPr>
          </a:p>
        </p:txBody>
      </p:sp>
      <p:sp>
        <p:nvSpPr>
          <p:cNvPr id="19" name="Text Placeholder 3">
            <a:extLst>
              <a:ext uri="{FF2B5EF4-FFF2-40B4-BE49-F238E27FC236}">
                <a16:creationId xmlns:a16="http://schemas.microsoft.com/office/drawing/2014/main" id="{D10659A6-B1F3-11A5-2972-0F4A7D8638B2}"/>
              </a:ext>
            </a:extLst>
          </p:cNvPr>
          <p:cNvSpPr txBox="1">
            <a:spLocks/>
          </p:cNvSpPr>
          <p:nvPr/>
        </p:nvSpPr>
        <p:spPr>
          <a:xfrm>
            <a:off x="6350873" y="3825400"/>
            <a:ext cx="2595718" cy="1769480"/>
          </a:xfrm>
          <a:prstGeom prst="rect">
            <a:avLst/>
          </a:prstGeom>
          <a:solidFill>
            <a:schemeClr val="tx1"/>
          </a:solidFill>
          <a:ln>
            <a:noFill/>
          </a:ln>
        </p:spPr>
        <p:txBody>
          <a:bodyPr spcFirstLastPara="1" wrap="square" lIns="91425" tIns="45700" rIns="91425" bIns="45700" anchor="t" anchorCtr="0">
            <a:normAutofit lnSpcReduction="10000"/>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114300" indent="0">
              <a:buFont typeface="Arial"/>
              <a:buNone/>
            </a:pPr>
            <a:r>
              <a:rPr lang="en-US" sz="1700" dirty="0">
                <a:solidFill>
                  <a:schemeClr val="bg1"/>
                </a:solidFill>
                <a:highlight>
                  <a:srgbClr val="0A0A0A"/>
                </a:highlight>
                <a:latin typeface="Work Sans" pitchFamily="2" charset="0"/>
                <a:cs typeface="Times New Roman" panose="02020603050405020304" pitchFamily="18" charset="0"/>
              </a:rPr>
              <a:t>     </a:t>
            </a:r>
          </a:p>
          <a:p>
            <a:pPr marL="114300" indent="0">
              <a:buFont typeface="Arial"/>
              <a:buNone/>
            </a:pPr>
            <a:r>
              <a:rPr lang="en-IN" sz="1700" dirty="0">
                <a:solidFill>
                  <a:schemeClr val="bg1"/>
                </a:solidFill>
                <a:latin typeface="Times New Roman" panose="02020603050405020304" pitchFamily="18" charset="0"/>
                <a:cs typeface="Times New Roman" panose="02020603050405020304" pitchFamily="18" charset="0"/>
              </a:rPr>
              <a:t>Key Findings and Recommendations</a:t>
            </a:r>
          </a:p>
          <a:p>
            <a:pPr marL="114300" indent="0">
              <a:buFont typeface="Arial"/>
              <a:buNone/>
            </a:pPr>
            <a:r>
              <a:rPr lang="en-US" sz="1300" dirty="0">
                <a:solidFill>
                  <a:schemeClr val="bg1"/>
                </a:solidFill>
                <a:latin typeface="Times New Roman" panose="02020603050405020304" pitchFamily="18" charset="0"/>
                <a:cs typeface="Times New Roman" panose="02020603050405020304" pitchFamily="18" charset="0"/>
              </a:rPr>
              <a:t>Present significant findings from the analysis and provide actionable recommendations based on the insights.</a:t>
            </a:r>
            <a:endParaRPr lang="en-IN" sz="1300" dirty="0">
              <a:solidFill>
                <a:schemeClr val="bg1"/>
              </a:solidFill>
              <a:latin typeface="Times New Roman" panose="02020603050405020304" pitchFamily="18" charset="0"/>
              <a:cs typeface="Times New Roman" panose="02020603050405020304" pitchFamily="18" charset="0"/>
            </a:endParaRPr>
          </a:p>
        </p:txBody>
      </p:sp>
      <p:sp>
        <p:nvSpPr>
          <p:cNvPr id="20" name="Text Placeholder 3">
            <a:extLst>
              <a:ext uri="{FF2B5EF4-FFF2-40B4-BE49-F238E27FC236}">
                <a16:creationId xmlns:a16="http://schemas.microsoft.com/office/drawing/2014/main" id="{679ACFC2-A6C6-B2BD-7CCC-C22BD58E7318}"/>
              </a:ext>
            </a:extLst>
          </p:cNvPr>
          <p:cNvSpPr txBox="1">
            <a:spLocks/>
          </p:cNvSpPr>
          <p:nvPr/>
        </p:nvSpPr>
        <p:spPr>
          <a:xfrm>
            <a:off x="9426117" y="3835558"/>
            <a:ext cx="2595718" cy="1769480"/>
          </a:xfrm>
          <a:prstGeom prst="rect">
            <a:avLst/>
          </a:prstGeom>
          <a:solidFill>
            <a:schemeClr val="tx1"/>
          </a:solid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114300" indent="0">
              <a:buFont typeface="Arial"/>
              <a:buNone/>
            </a:pPr>
            <a:r>
              <a:rPr lang="en-US" sz="1700" dirty="0">
                <a:solidFill>
                  <a:schemeClr val="bg1"/>
                </a:solidFill>
                <a:highlight>
                  <a:srgbClr val="0A0A0A"/>
                </a:highlight>
                <a:latin typeface="Work Sans" pitchFamily="2" charset="0"/>
                <a:cs typeface="Times New Roman" panose="02020603050405020304" pitchFamily="18" charset="0"/>
              </a:rPr>
              <a:t>     </a:t>
            </a:r>
          </a:p>
          <a:p>
            <a:pPr marL="114300" indent="0">
              <a:buFont typeface="Arial"/>
              <a:buNone/>
            </a:pPr>
            <a:r>
              <a:rPr lang="en-IN" sz="1700" dirty="0">
                <a:solidFill>
                  <a:schemeClr val="bg1"/>
                </a:solidFill>
                <a:latin typeface="Times New Roman" panose="02020603050405020304" pitchFamily="18" charset="0"/>
                <a:cs typeface="Times New Roman" panose="02020603050405020304" pitchFamily="18" charset="0"/>
              </a:rPr>
              <a:t>Q&amp;A Session</a:t>
            </a:r>
          </a:p>
          <a:p>
            <a:pPr marL="114300" indent="0">
              <a:buFont typeface="Arial"/>
              <a:buNone/>
            </a:pPr>
            <a:r>
              <a:rPr lang="en-US" sz="1300" dirty="0">
                <a:solidFill>
                  <a:schemeClr val="bg1"/>
                </a:solidFill>
                <a:latin typeface="Times New Roman" panose="02020603050405020304" pitchFamily="18" charset="0"/>
                <a:cs typeface="Times New Roman" panose="02020603050405020304" pitchFamily="18" charset="0"/>
              </a:rPr>
              <a:t>Engage the audience in a question and answer session to address queries and foster discussion on the analysis outcomes.</a:t>
            </a:r>
            <a:endParaRPr lang="en-IN" sz="1300" dirty="0">
              <a:solidFill>
                <a:schemeClr val="bg1"/>
              </a:solidFill>
              <a:latin typeface="Times New Roman" panose="02020603050405020304" pitchFamily="18" charset="0"/>
              <a:cs typeface="Times New Roman" panose="02020603050405020304" pitchFamily="18" charset="0"/>
            </a:endParaRPr>
          </a:p>
        </p:txBody>
      </p:sp>
      <p:sp>
        <p:nvSpPr>
          <p:cNvPr id="22" name="Flowchart: Connector 21">
            <a:extLst>
              <a:ext uri="{FF2B5EF4-FFF2-40B4-BE49-F238E27FC236}">
                <a16:creationId xmlns:a16="http://schemas.microsoft.com/office/drawing/2014/main" id="{35CC5F70-DD45-E7F0-0556-22CE88958473}"/>
              </a:ext>
            </a:extLst>
          </p:cNvPr>
          <p:cNvSpPr/>
          <p:nvPr/>
        </p:nvSpPr>
        <p:spPr>
          <a:xfrm>
            <a:off x="6485028" y="1685227"/>
            <a:ext cx="308598" cy="307776"/>
          </a:xfrm>
          <a:prstGeom prst="flowChartConnector">
            <a:avLst/>
          </a:prstGeom>
          <a:solidFill>
            <a:srgbClr val="FF0000"/>
          </a:solidFill>
          <a:ln>
            <a:noFill/>
          </a:ln>
          <a:effectLst/>
        </p:spPr>
        <p:style>
          <a:lnRef idx="2">
            <a:schemeClr val="dk1">
              <a:shade val="15000"/>
            </a:schemeClr>
          </a:lnRef>
          <a:fillRef idx="1">
            <a:schemeClr val="dk1"/>
          </a:fillRef>
          <a:effectRef idx="0">
            <a:schemeClr val="dk1"/>
          </a:effectRef>
          <a:fontRef idx="minor">
            <a:schemeClr val="lt1"/>
          </a:fontRef>
        </p:style>
        <p:txBody>
          <a:bodyPr rtlCol="0" anchor="ctr">
            <a:scene3d>
              <a:camera prst="orthographicFront"/>
              <a:lightRig rig="harsh" dir="t"/>
            </a:scene3d>
            <a:sp3d extrusionH="57150" prstMaterial="matte">
              <a:bevelT w="63500" h="12700" prst="angle"/>
              <a:contourClr>
                <a:schemeClr val="bg1">
                  <a:lumMod val="65000"/>
                </a:schemeClr>
              </a:contourClr>
            </a:sp3d>
          </a:bodyPr>
          <a:lstStyle/>
          <a:p>
            <a:pPr algn="ctr"/>
            <a:r>
              <a:rPr lang="en-IN" b="1" dirty="0">
                <a:ln w="0"/>
                <a:solidFill>
                  <a:schemeClr val="bg1"/>
                </a:solidFill>
                <a:effectLst>
                  <a:outerShdw blurRad="38100" dist="19050" dir="2700000" algn="tl" rotWithShape="0">
                    <a:schemeClr val="dk1">
                      <a:alpha val="40000"/>
                    </a:schemeClr>
                  </a:outerShdw>
                </a:effectLst>
              </a:rPr>
              <a:t>3</a:t>
            </a:r>
            <a:endParaRPr lang="en-IN" b="1" dirty="0">
              <a:ln/>
              <a:solidFill>
                <a:schemeClr val="bg1"/>
              </a:solidFill>
            </a:endParaRPr>
          </a:p>
        </p:txBody>
      </p:sp>
      <p:sp>
        <p:nvSpPr>
          <p:cNvPr id="23" name="Flowchart: Connector 22">
            <a:extLst>
              <a:ext uri="{FF2B5EF4-FFF2-40B4-BE49-F238E27FC236}">
                <a16:creationId xmlns:a16="http://schemas.microsoft.com/office/drawing/2014/main" id="{E43565FA-AE13-E558-D6A2-A89C010590D1}"/>
              </a:ext>
            </a:extLst>
          </p:cNvPr>
          <p:cNvSpPr/>
          <p:nvPr/>
        </p:nvSpPr>
        <p:spPr>
          <a:xfrm>
            <a:off x="9594275" y="1685227"/>
            <a:ext cx="308598" cy="307776"/>
          </a:xfrm>
          <a:prstGeom prst="flowChartConnector">
            <a:avLst/>
          </a:prstGeom>
          <a:solidFill>
            <a:srgbClr val="FF0000"/>
          </a:solidFill>
          <a:ln>
            <a:noFill/>
          </a:ln>
          <a:effectLst/>
        </p:spPr>
        <p:style>
          <a:lnRef idx="2">
            <a:schemeClr val="dk1">
              <a:shade val="15000"/>
            </a:schemeClr>
          </a:lnRef>
          <a:fillRef idx="1">
            <a:schemeClr val="dk1"/>
          </a:fillRef>
          <a:effectRef idx="0">
            <a:schemeClr val="dk1"/>
          </a:effectRef>
          <a:fontRef idx="minor">
            <a:schemeClr val="lt1"/>
          </a:fontRef>
        </p:style>
        <p:txBody>
          <a:bodyPr rtlCol="0" anchor="ctr">
            <a:scene3d>
              <a:camera prst="orthographicFront"/>
              <a:lightRig rig="harsh" dir="t"/>
            </a:scene3d>
            <a:sp3d extrusionH="57150" prstMaterial="matte">
              <a:bevelT w="63500" h="12700" prst="angle"/>
              <a:contourClr>
                <a:schemeClr val="bg1">
                  <a:lumMod val="65000"/>
                </a:schemeClr>
              </a:contourClr>
            </a:sp3d>
          </a:bodyPr>
          <a:lstStyle/>
          <a:p>
            <a:pPr algn="ctr"/>
            <a:r>
              <a:rPr lang="en-IN" b="1" dirty="0">
                <a:ln w="0"/>
                <a:solidFill>
                  <a:schemeClr val="bg1"/>
                </a:solidFill>
                <a:effectLst>
                  <a:outerShdw blurRad="38100" dist="19050" dir="2700000" algn="tl" rotWithShape="0">
                    <a:schemeClr val="dk1">
                      <a:alpha val="40000"/>
                    </a:schemeClr>
                  </a:outerShdw>
                </a:effectLst>
              </a:rPr>
              <a:t>4</a:t>
            </a:r>
            <a:endParaRPr lang="en-IN" b="1" dirty="0">
              <a:ln/>
              <a:solidFill>
                <a:schemeClr val="bg1"/>
              </a:solidFill>
            </a:endParaRPr>
          </a:p>
        </p:txBody>
      </p:sp>
      <p:sp>
        <p:nvSpPr>
          <p:cNvPr id="24" name="Flowchart: Connector 23">
            <a:extLst>
              <a:ext uri="{FF2B5EF4-FFF2-40B4-BE49-F238E27FC236}">
                <a16:creationId xmlns:a16="http://schemas.microsoft.com/office/drawing/2014/main" id="{26BEEDD1-1750-C884-3EA0-03F55BC2A006}"/>
              </a:ext>
            </a:extLst>
          </p:cNvPr>
          <p:cNvSpPr/>
          <p:nvPr/>
        </p:nvSpPr>
        <p:spPr>
          <a:xfrm>
            <a:off x="301003" y="3938124"/>
            <a:ext cx="308598" cy="307776"/>
          </a:xfrm>
          <a:prstGeom prst="flowChartConnector">
            <a:avLst/>
          </a:prstGeom>
          <a:solidFill>
            <a:srgbClr val="FF0000"/>
          </a:solidFill>
          <a:ln>
            <a:noFill/>
          </a:ln>
          <a:effectLst/>
        </p:spPr>
        <p:style>
          <a:lnRef idx="2">
            <a:schemeClr val="dk1">
              <a:shade val="15000"/>
            </a:schemeClr>
          </a:lnRef>
          <a:fillRef idx="1">
            <a:schemeClr val="dk1"/>
          </a:fillRef>
          <a:effectRef idx="0">
            <a:schemeClr val="dk1"/>
          </a:effectRef>
          <a:fontRef idx="minor">
            <a:schemeClr val="lt1"/>
          </a:fontRef>
        </p:style>
        <p:txBody>
          <a:bodyPr rtlCol="0" anchor="ctr">
            <a:scene3d>
              <a:camera prst="orthographicFront"/>
              <a:lightRig rig="harsh" dir="t"/>
            </a:scene3d>
            <a:sp3d extrusionH="57150" prstMaterial="matte">
              <a:bevelT w="63500" h="12700" prst="angle"/>
              <a:contourClr>
                <a:schemeClr val="bg1">
                  <a:lumMod val="65000"/>
                </a:schemeClr>
              </a:contourClr>
            </a:sp3d>
          </a:bodyPr>
          <a:lstStyle/>
          <a:p>
            <a:pPr algn="ctr"/>
            <a:r>
              <a:rPr lang="en-IN" b="1" dirty="0">
                <a:ln w="0"/>
                <a:solidFill>
                  <a:schemeClr val="bg1"/>
                </a:solidFill>
                <a:effectLst>
                  <a:outerShdw blurRad="38100" dist="19050" dir="2700000" algn="tl" rotWithShape="0">
                    <a:schemeClr val="dk1">
                      <a:alpha val="40000"/>
                    </a:schemeClr>
                  </a:outerShdw>
                </a:effectLst>
              </a:rPr>
              <a:t>5</a:t>
            </a:r>
            <a:endParaRPr lang="en-IN" b="1" dirty="0">
              <a:ln/>
              <a:solidFill>
                <a:schemeClr val="bg1"/>
              </a:solidFill>
            </a:endParaRPr>
          </a:p>
        </p:txBody>
      </p:sp>
      <p:sp>
        <p:nvSpPr>
          <p:cNvPr id="26" name="Flowchart: Connector 25">
            <a:extLst>
              <a:ext uri="{FF2B5EF4-FFF2-40B4-BE49-F238E27FC236}">
                <a16:creationId xmlns:a16="http://schemas.microsoft.com/office/drawing/2014/main" id="{4D66D12C-A412-4470-4DCE-3A850EF40A99}"/>
              </a:ext>
            </a:extLst>
          </p:cNvPr>
          <p:cNvSpPr/>
          <p:nvPr/>
        </p:nvSpPr>
        <p:spPr>
          <a:xfrm>
            <a:off x="6485028" y="3932203"/>
            <a:ext cx="308598" cy="307776"/>
          </a:xfrm>
          <a:prstGeom prst="flowChartConnector">
            <a:avLst/>
          </a:prstGeom>
          <a:solidFill>
            <a:srgbClr val="FF0000"/>
          </a:solidFill>
          <a:ln>
            <a:noFill/>
          </a:ln>
          <a:effectLst/>
        </p:spPr>
        <p:style>
          <a:lnRef idx="2">
            <a:schemeClr val="dk1">
              <a:shade val="15000"/>
            </a:schemeClr>
          </a:lnRef>
          <a:fillRef idx="1">
            <a:schemeClr val="dk1"/>
          </a:fillRef>
          <a:effectRef idx="0">
            <a:schemeClr val="dk1"/>
          </a:effectRef>
          <a:fontRef idx="minor">
            <a:schemeClr val="lt1"/>
          </a:fontRef>
        </p:style>
        <p:txBody>
          <a:bodyPr rtlCol="0" anchor="ctr">
            <a:scene3d>
              <a:camera prst="orthographicFront"/>
              <a:lightRig rig="harsh" dir="t"/>
            </a:scene3d>
            <a:sp3d extrusionH="57150" prstMaterial="matte">
              <a:bevelT w="63500" h="12700" prst="angle"/>
              <a:contourClr>
                <a:schemeClr val="bg1">
                  <a:lumMod val="65000"/>
                </a:schemeClr>
              </a:contourClr>
            </a:sp3d>
          </a:bodyPr>
          <a:lstStyle/>
          <a:p>
            <a:pPr algn="ctr"/>
            <a:r>
              <a:rPr lang="en-IN" b="1" dirty="0">
                <a:ln w="0"/>
                <a:solidFill>
                  <a:schemeClr val="bg1"/>
                </a:solidFill>
                <a:effectLst>
                  <a:outerShdw blurRad="38100" dist="19050" dir="2700000" algn="tl" rotWithShape="0">
                    <a:schemeClr val="dk1">
                      <a:alpha val="40000"/>
                    </a:schemeClr>
                  </a:outerShdw>
                </a:effectLst>
              </a:rPr>
              <a:t>7</a:t>
            </a:r>
            <a:endParaRPr lang="en-IN" b="1" dirty="0">
              <a:ln/>
              <a:solidFill>
                <a:schemeClr val="bg1"/>
              </a:solidFill>
            </a:endParaRPr>
          </a:p>
        </p:txBody>
      </p:sp>
      <p:sp>
        <p:nvSpPr>
          <p:cNvPr id="27" name="Flowchart: Connector 26">
            <a:extLst>
              <a:ext uri="{FF2B5EF4-FFF2-40B4-BE49-F238E27FC236}">
                <a16:creationId xmlns:a16="http://schemas.microsoft.com/office/drawing/2014/main" id="{95000F7A-808B-6F60-0970-667074A722DD}"/>
              </a:ext>
            </a:extLst>
          </p:cNvPr>
          <p:cNvSpPr/>
          <p:nvPr/>
        </p:nvSpPr>
        <p:spPr>
          <a:xfrm>
            <a:off x="9594275" y="3932203"/>
            <a:ext cx="308598" cy="307776"/>
          </a:xfrm>
          <a:prstGeom prst="flowChartConnector">
            <a:avLst/>
          </a:prstGeom>
          <a:solidFill>
            <a:srgbClr val="FF0000"/>
          </a:solidFill>
          <a:ln>
            <a:noFill/>
          </a:ln>
          <a:effectLst/>
        </p:spPr>
        <p:style>
          <a:lnRef idx="2">
            <a:schemeClr val="dk1">
              <a:shade val="15000"/>
            </a:schemeClr>
          </a:lnRef>
          <a:fillRef idx="1">
            <a:schemeClr val="dk1"/>
          </a:fillRef>
          <a:effectRef idx="0">
            <a:schemeClr val="dk1"/>
          </a:effectRef>
          <a:fontRef idx="minor">
            <a:schemeClr val="lt1"/>
          </a:fontRef>
        </p:style>
        <p:txBody>
          <a:bodyPr rtlCol="0" anchor="ctr">
            <a:scene3d>
              <a:camera prst="orthographicFront"/>
              <a:lightRig rig="harsh" dir="t"/>
            </a:scene3d>
            <a:sp3d extrusionH="57150" prstMaterial="matte">
              <a:bevelT w="63500" h="12700" prst="angle"/>
              <a:contourClr>
                <a:schemeClr val="bg1">
                  <a:lumMod val="65000"/>
                </a:schemeClr>
              </a:contourClr>
            </a:sp3d>
          </a:bodyPr>
          <a:lstStyle/>
          <a:p>
            <a:pPr algn="ctr"/>
            <a:r>
              <a:rPr lang="en-IN" b="1" dirty="0">
                <a:ln w="0"/>
                <a:solidFill>
                  <a:schemeClr val="bg1"/>
                </a:solidFill>
                <a:effectLst>
                  <a:outerShdw blurRad="38100" dist="19050" dir="2700000" algn="tl" rotWithShape="0">
                    <a:schemeClr val="dk1">
                      <a:alpha val="40000"/>
                    </a:schemeClr>
                  </a:outerShdw>
                </a:effectLst>
              </a:rPr>
              <a:t>8</a:t>
            </a:r>
            <a:endParaRPr lang="en-IN" b="1" dirty="0">
              <a:ln/>
              <a:solidFill>
                <a:schemeClr val="bg1"/>
              </a:solidFill>
            </a:endParaRPr>
          </a:p>
        </p:txBody>
      </p:sp>
      <p:sp>
        <p:nvSpPr>
          <p:cNvPr id="29" name="Text Placeholder 3">
            <a:extLst>
              <a:ext uri="{FF2B5EF4-FFF2-40B4-BE49-F238E27FC236}">
                <a16:creationId xmlns:a16="http://schemas.microsoft.com/office/drawing/2014/main" id="{1CF37EBF-B051-926D-DE37-F7D1BBEF46D7}"/>
              </a:ext>
            </a:extLst>
          </p:cNvPr>
          <p:cNvSpPr txBox="1">
            <a:spLocks/>
          </p:cNvSpPr>
          <p:nvPr/>
        </p:nvSpPr>
        <p:spPr>
          <a:xfrm>
            <a:off x="3260519" y="3785744"/>
            <a:ext cx="2595718" cy="1809135"/>
          </a:xfrm>
          <a:prstGeom prst="rect">
            <a:avLst/>
          </a:prstGeom>
          <a:solidFill>
            <a:schemeClr val="tx1"/>
          </a:solid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114300" indent="0">
              <a:buFont typeface="Arial"/>
              <a:buNone/>
            </a:pPr>
            <a:r>
              <a:rPr lang="en-US" sz="1700" dirty="0">
                <a:solidFill>
                  <a:schemeClr val="bg1"/>
                </a:solidFill>
                <a:highlight>
                  <a:srgbClr val="0A0A0A"/>
                </a:highlight>
                <a:latin typeface="Work Sans" pitchFamily="2" charset="0"/>
                <a:cs typeface="Times New Roman" panose="02020603050405020304" pitchFamily="18" charset="0"/>
              </a:rPr>
              <a:t>     </a:t>
            </a:r>
          </a:p>
          <a:p>
            <a:pPr marL="114300" indent="0">
              <a:buFont typeface="Arial"/>
              <a:buNone/>
            </a:pPr>
            <a:r>
              <a:rPr lang="en-IN" sz="1700" dirty="0">
                <a:solidFill>
                  <a:schemeClr val="bg1"/>
                </a:solidFill>
                <a:latin typeface="Times New Roman" panose="02020603050405020304" pitchFamily="18" charset="0"/>
                <a:cs typeface="Times New Roman" panose="02020603050405020304" pitchFamily="18" charset="0"/>
              </a:rPr>
              <a:t>Key Business Questions</a:t>
            </a:r>
          </a:p>
          <a:p>
            <a:pPr marL="114300" indent="0">
              <a:buFont typeface="Arial"/>
              <a:buNone/>
            </a:pPr>
            <a:r>
              <a:rPr lang="en-US" sz="1300" dirty="0">
                <a:solidFill>
                  <a:schemeClr val="bg1"/>
                </a:solidFill>
                <a:latin typeface="Times New Roman" panose="02020603050405020304" pitchFamily="18" charset="0"/>
                <a:cs typeface="Times New Roman" panose="02020603050405020304" pitchFamily="18" charset="0"/>
              </a:rPr>
              <a:t>Strategic inquiries that help a business understand its performance and opportunities, guiding decision-making.</a:t>
            </a:r>
            <a:endParaRPr lang="en-IN" sz="1300" dirty="0">
              <a:solidFill>
                <a:schemeClr val="bg1"/>
              </a:solidFill>
              <a:latin typeface="Times New Roman" panose="02020603050405020304" pitchFamily="18" charset="0"/>
              <a:cs typeface="Times New Roman" panose="02020603050405020304" pitchFamily="18" charset="0"/>
            </a:endParaRPr>
          </a:p>
        </p:txBody>
      </p:sp>
      <p:sp>
        <p:nvSpPr>
          <p:cNvPr id="30" name="Flowchart: Connector 29">
            <a:extLst>
              <a:ext uri="{FF2B5EF4-FFF2-40B4-BE49-F238E27FC236}">
                <a16:creationId xmlns:a16="http://schemas.microsoft.com/office/drawing/2014/main" id="{95C27809-94A2-70DF-E057-20464D236CDA}"/>
              </a:ext>
            </a:extLst>
          </p:cNvPr>
          <p:cNvSpPr/>
          <p:nvPr/>
        </p:nvSpPr>
        <p:spPr>
          <a:xfrm>
            <a:off x="3409784" y="3932203"/>
            <a:ext cx="308598" cy="307776"/>
          </a:xfrm>
          <a:prstGeom prst="flowChartConnector">
            <a:avLst/>
          </a:prstGeom>
          <a:solidFill>
            <a:srgbClr val="FF0000"/>
          </a:solidFill>
          <a:ln>
            <a:noFill/>
          </a:ln>
          <a:effectLst/>
        </p:spPr>
        <p:style>
          <a:lnRef idx="2">
            <a:schemeClr val="dk1">
              <a:shade val="15000"/>
            </a:schemeClr>
          </a:lnRef>
          <a:fillRef idx="1">
            <a:schemeClr val="dk1"/>
          </a:fillRef>
          <a:effectRef idx="0">
            <a:schemeClr val="dk1"/>
          </a:effectRef>
          <a:fontRef idx="minor">
            <a:schemeClr val="lt1"/>
          </a:fontRef>
        </p:style>
        <p:txBody>
          <a:bodyPr rtlCol="0" anchor="ctr">
            <a:scene3d>
              <a:camera prst="orthographicFront"/>
              <a:lightRig rig="harsh" dir="t"/>
            </a:scene3d>
            <a:sp3d extrusionH="57150" prstMaterial="matte">
              <a:bevelT w="63500" h="12700" prst="angle"/>
              <a:contourClr>
                <a:schemeClr val="bg1">
                  <a:lumMod val="65000"/>
                </a:schemeClr>
              </a:contourClr>
            </a:sp3d>
          </a:bodyPr>
          <a:lstStyle/>
          <a:p>
            <a:pPr algn="ctr"/>
            <a:r>
              <a:rPr lang="en-IN" b="1" dirty="0">
                <a:ln w="0"/>
                <a:solidFill>
                  <a:schemeClr val="bg1"/>
                </a:solidFill>
                <a:effectLst>
                  <a:outerShdw blurRad="38100" dist="19050" dir="2700000" algn="tl" rotWithShape="0">
                    <a:schemeClr val="dk1">
                      <a:alpha val="40000"/>
                    </a:schemeClr>
                  </a:outerShdw>
                </a:effectLst>
              </a:rPr>
              <a:t>6</a:t>
            </a:r>
            <a:endParaRPr lang="en-IN" b="1" dirty="0">
              <a:ln/>
              <a:solidFill>
                <a:schemeClr val="bg1"/>
              </a:solidFill>
            </a:endParaRPr>
          </a:p>
        </p:txBody>
      </p:sp>
    </p:spTree>
    <p:extLst>
      <p:ext uri="{BB962C8B-B14F-4D97-AF65-F5344CB8AC3E}">
        <p14:creationId xmlns:p14="http://schemas.microsoft.com/office/powerpoint/2010/main" val="3063425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9556B-E6E0-E29A-9973-B72BB2340A88}"/>
              </a:ext>
            </a:extLst>
          </p:cNvPr>
          <p:cNvSpPr>
            <a:spLocks noGrp="1"/>
          </p:cNvSpPr>
          <p:nvPr>
            <p:ph type="title"/>
          </p:nvPr>
        </p:nvSpPr>
        <p:spPr>
          <a:xfrm>
            <a:off x="366252" y="325796"/>
            <a:ext cx="8246806" cy="1325563"/>
          </a:xfrm>
        </p:spPr>
        <p:txBody>
          <a:bodyPr>
            <a:normAutofit/>
          </a:bodyPr>
          <a:lstStyle/>
          <a:p>
            <a:r>
              <a:rPr lang="en-US" sz="4000" b="1" dirty="0">
                <a:latin typeface="Times New Roman" panose="02020603050405020304" pitchFamily="18" charset="0"/>
                <a:cs typeface="Times New Roman" panose="02020603050405020304" pitchFamily="18" charset="0"/>
              </a:rPr>
              <a:t>Introduction to Hyderabad Real Estate Market</a:t>
            </a:r>
            <a:endParaRPr lang="en-IN" sz="40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62FAB0EF-41C2-6CA3-D192-FFE9DAC7FDE0}"/>
              </a:ext>
            </a:extLst>
          </p:cNvPr>
          <p:cNvSpPr txBox="1"/>
          <p:nvPr/>
        </p:nvSpPr>
        <p:spPr>
          <a:xfrm>
            <a:off x="366252" y="1497470"/>
            <a:ext cx="7177548"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Exploring the Growth and Demand in Hyderabad Real Estate</a:t>
            </a:r>
            <a:endParaRPr lang="en-IN" sz="1600" dirty="0">
              <a:latin typeface="Times New Roman" panose="02020603050405020304" pitchFamily="18" charset="0"/>
              <a:cs typeface="Times New Roman" panose="02020603050405020304" pitchFamily="18" charset="0"/>
            </a:endParaRPr>
          </a:p>
        </p:txBody>
      </p:sp>
      <p:graphicFrame>
        <p:nvGraphicFramePr>
          <p:cNvPr id="4" name="Table 3">
            <a:extLst>
              <a:ext uri="{FF2B5EF4-FFF2-40B4-BE49-F238E27FC236}">
                <a16:creationId xmlns:a16="http://schemas.microsoft.com/office/drawing/2014/main" id="{C2BD5E6C-7A53-2F53-792C-3DACAD5D57E7}"/>
              </a:ext>
            </a:extLst>
          </p:cNvPr>
          <p:cNvGraphicFramePr>
            <a:graphicFrameLocks noGrp="1"/>
          </p:cNvGraphicFramePr>
          <p:nvPr>
            <p:extLst>
              <p:ext uri="{D42A27DB-BD31-4B8C-83A1-F6EECF244321}">
                <p14:modId xmlns:p14="http://schemas.microsoft.com/office/powerpoint/2010/main" val="2042470503"/>
              </p:ext>
            </p:extLst>
          </p:nvPr>
        </p:nvGraphicFramePr>
        <p:xfrm>
          <a:off x="560439" y="2340077"/>
          <a:ext cx="10815484" cy="2772697"/>
        </p:xfrm>
        <a:graphic>
          <a:graphicData uri="http://schemas.openxmlformats.org/drawingml/2006/table">
            <a:tbl>
              <a:tblPr bandRow="1">
                <a:tableStyleId>{5DA37D80-6434-44D0-A028-1B22A696006F}</a:tableStyleId>
              </a:tblPr>
              <a:tblGrid>
                <a:gridCol w="2703871">
                  <a:extLst>
                    <a:ext uri="{9D8B030D-6E8A-4147-A177-3AD203B41FA5}">
                      <a16:colId xmlns:a16="http://schemas.microsoft.com/office/drawing/2014/main" val="2276844074"/>
                    </a:ext>
                  </a:extLst>
                </a:gridCol>
                <a:gridCol w="2703871">
                  <a:extLst>
                    <a:ext uri="{9D8B030D-6E8A-4147-A177-3AD203B41FA5}">
                      <a16:colId xmlns:a16="http://schemas.microsoft.com/office/drawing/2014/main" val="527294017"/>
                    </a:ext>
                  </a:extLst>
                </a:gridCol>
                <a:gridCol w="2703871">
                  <a:extLst>
                    <a:ext uri="{9D8B030D-6E8A-4147-A177-3AD203B41FA5}">
                      <a16:colId xmlns:a16="http://schemas.microsoft.com/office/drawing/2014/main" val="4201660985"/>
                    </a:ext>
                  </a:extLst>
                </a:gridCol>
                <a:gridCol w="2703871">
                  <a:extLst>
                    <a:ext uri="{9D8B030D-6E8A-4147-A177-3AD203B41FA5}">
                      <a16:colId xmlns:a16="http://schemas.microsoft.com/office/drawing/2014/main" val="3095496280"/>
                    </a:ext>
                  </a:extLst>
                </a:gridCol>
              </a:tblGrid>
              <a:tr h="2772697">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2871618601"/>
                  </a:ext>
                </a:extLst>
              </a:tr>
            </a:tbl>
          </a:graphicData>
        </a:graphic>
      </p:graphicFrame>
      <p:pic>
        <p:nvPicPr>
          <p:cNvPr id="6" name="Picture 5" descr="A black and white icon with a magnifying glass and a house&#10;&#10;Description automatically generated">
            <a:extLst>
              <a:ext uri="{FF2B5EF4-FFF2-40B4-BE49-F238E27FC236}">
                <a16:creationId xmlns:a16="http://schemas.microsoft.com/office/drawing/2014/main" id="{0E6970D9-E129-10FB-9252-986723C8EB43}"/>
              </a:ext>
            </a:extLst>
          </p:cNvPr>
          <p:cNvPicPr>
            <a:picLocks noChangeAspect="1"/>
          </p:cNvPicPr>
          <p:nvPr/>
        </p:nvPicPr>
        <p:blipFill rotWithShape="1">
          <a:blip r:embed="rId2"/>
          <a:srcRect l="27957" t="24680" r="25807" b="28276"/>
          <a:stretch/>
        </p:blipFill>
        <p:spPr>
          <a:xfrm>
            <a:off x="6096000" y="2454886"/>
            <a:ext cx="599766" cy="610228"/>
          </a:xfrm>
          <a:prstGeom prst="rect">
            <a:avLst/>
          </a:prstGeom>
        </p:spPr>
      </p:pic>
      <p:pic>
        <p:nvPicPr>
          <p:cNvPr id="8" name="Picture 7" descr="A black and white symbol with a cross&#10;&#10;Description automatically generated">
            <a:extLst>
              <a:ext uri="{FF2B5EF4-FFF2-40B4-BE49-F238E27FC236}">
                <a16:creationId xmlns:a16="http://schemas.microsoft.com/office/drawing/2014/main" id="{EC72BB66-3F77-1D9F-2DD5-D4071133CA61}"/>
              </a:ext>
            </a:extLst>
          </p:cNvPr>
          <p:cNvPicPr>
            <a:picLocks noChangeAspect="1"/>
          </p:cNvPicPr>
          <p:nvPr/>
        </p:nvPicPr>
        <p:blipFill>
          <a:blip r:embed="rId3"/>
          <a:stretch>
            <a:fillRect/>
          </a:stretch>
        </p:blipFill>
        <p:spPr>
          <a:xfrm>
            <a:off x="3388340" y="2454886"/>
            <a:ext cx="599766" cy="599766"/>
          </a:xfrm>
          <a:prstGeom prst="rect">
            <a:avLst/>
          </a:prstGeom>
        </p:spPr>
      </p:pic>
      <p:pic>
        <p:nvPicPr>
          <p:cNvPr id="10" name="Picture 9" descr="A house with pin pointers around it&#10;&#10;Description automatically generated">
            <a:extLst>
              <a:ext uri="{FF2B5EF4-FFF2-40B4-BE49-F238E27FC236}">
                <a16:creationId xmlns:a16="http://schemas.microsoft.com/office/drawing/2014/main" id="{19492186-6DD5-7964-16C0-D386DC624FAF}"/>
              </a:ext>
            </a:extLst>
          </p:cNvPr>
          <p:cNvPicPr>
            <a:picLocks noChangeAspect="1"/>
          </p:cNvPicPr>
          <p:nvPr/>
        </p:nvPicPr>
        <p:blipFill rotWithShape="1">
          <a:blip r:embed="rId4"/>
          <a:srcRect l="16650" t="16095" r="15062" b="23732"/>
          <a:stretch/>
        </p:blipFill>
        <p:spPr>
          <a:xfrm>
            <a:off x="648410" y="2454885"/>
            <a:ext cx="632036" cy="599767"/>
          </a:xfrm>
          <a:prstGeom prst="rect">
            <a:avLst/>
          </a:prstGeom>
        </p:spPr>
      </p:pic>
      <p:pic>
        <p:nvPicPr>
          <p:cNvPr id="12" name="Picture 11" descr="A black and white image of a house with a dollar bill&#10;&#10;Description automatically generated">
            <a:extLst>
              <a:ext uri="{FF2B5EF4-FFF2-40B4-BE49-F238E27FC236}">
                <a16:creationId xmlns:a16="http://schemas.microsoft.com/office/drawing/2014/main" id="{010E5BCB-BB37-29D0-D234-71300FF908D6}"/>
              </a:ext>
            </a:extLst>
          </p:cNvPr>
          <p:cNvPicPr>
            <a:picLocks noChangeAspect="1"/>
          </p:cNvPicPr>
          <p:nvPr/>
        </p:nvPicPr>
        <p:blipFill rotWithShape="1">
          <a:blip r:embed="rId5"/>
          <a:srcRect l="11773" t="13656" r="11773" b="11361"/>
          <a:stretch/>
        </p:blipFill>
        <p:spPr>
          <a:xfrm>
            <a:off x="8803660" y="2454885"/>
            <a:ext cx="584942" cy="610229"/>
          </a:xfrm>
          <a:prstGeom prst="rect">
            <a:avLst/>
          </a:prstGeom>
        </p:spPr>
      </p:pic>
      <p:sp>
        <p:nvSpPr>
          <p:cNvPr id="13" name="TextBox 12">
            <a:extLst>
              <a:ext uri="{FF2B5EF4-FFF2-40B4-BE49-F238E27FC236}">
                <a16:creationId xmlns:a16="http://schemas.microsoft.com/office/drawing/2014/main" id="{5D4C773F-36C1-8553-1F96-E038050820A4}"/>
              </a:ext>
            </a:extLst>
          </p:cNvPr>
          <p:cNvSpPr txBox="1"/>
          <p:nvPr/>
        </p:nvSpPr>
        <p:spPr>
          <a:xfrm>
            <a:off x="648410" y="3250928"/>
            <a:ext cx="2291435" cy="1677382"/>
          </a:xfrm>
          <a:prstGeom prst="rect">
            <a:avLst/>
          </a:prstGeom>
          <a:noFill/>
        </p:spPr>
        <p:txBody>
          <a:bodyPr wrap="square" rtlCol="0">
            <a:spAutoFit/>
          </a:bodyPr>
          <a:lstStyle/>
          <a:p>
            <a:r>
              <a:rPr lang="en-IN" sz="1700" b="1" dirty="0">
                <a:latin typeface="Times New Roman" panose="02020603050405020304" pitchFamily="18" charset="0"/>
                <a:cs typeface="Times New Roman" panose="02020603050405020304" pitchFamily="18" charset="0"/>
              </a:rPr>
              <a:t>Key </a:t>
            </a:r>
          </a:p>
          <a:p>
            <a:r>
              <a:rPr lang="en-IN" sz="1700" b="1" dirty="0" err="1">
                <a:latin typeface="Times New Roman" panose="02020603050405020304" pitchFamily="18" charset="0"/>
                <a:cs typeface="Times New Roman" panose="02020603050405020304" pitchFamily="18" charset="0"/>
              </a:rPr>
              <a:t>Neighborhoods</a:t>
            </a:r>
            <a:endParaRPr lang="en-IN" sz="1700" b="1" dirty="0">
              <a:latin typeface="Times New Roman" panose="02020603050405020304" pitchFamily="18" charset="0"/>
              <a:cs typeface="Times New Roman" panose="02020603050405020304" pitchFamily="18" charset="0"/>
            </a:endParaRPr>
          </a:p>
          <a:p>
            <a:endParaRPr lang="en-IN" sz="1700" dirty="0">
              <a:latin typeface="Times New Roman" panose="02020603050405020304" pitchFamily="18" charset="0"/>
              <a:cs typeface="Times New Roman" panose="02020603050405020304" pitchFamily="18" charset="0"/>
            </a:endParaRPr>
          </a:p>
          <a:p>
            <a:r>
              <a:rPr lang="en-US" sz="1300" dirty="0">
                <a:latin typeface="Times New Roman" panose="02020603050405020304" pitchFamily="18" charset="0"/>
                <a:cs typeface="Times New Roman" panose="02020603050405020304" pitchFamily="18" charset="0"/>
              </a:rPr>
              <a:t>Prominent areas like Jubilee Hills, Madhapur, Kondapur, and Gachibowli stand out as sought-after locations.</a:t>
            </a:r>
            <a:endParaRPr lang="en-IN" sz="1300" dirty="0">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DF54823A-6DA2-6F84-B395-3C56429DC6D1}"/>
              </a:ext>
            </a:extLst>
          </p:cNvPr>
          <p:cNvSpPr txBox="1"/>
          <p:nvPr/>
        </p:nvSpPr>
        <p:spPr>
          <a:xfrm>
            <a:off x="3457166" y="3250928"/>
            <a:ext cx="2291435" cy="1877437"/>
          </a:xfrm>
          <a:prstGeom prst="rect">
            <a:avLst/>
          </a:prstGeom>
          <a:noFill/>
        </p:spPr>
        <p:txBody>
          <a:bodyPr wrap="square" rtlCol="0">
            <a:spAutoFit/>
          </a:bodyPr>
          <a:lstStyle/>
          <a:p>
            <a:r>
              <a:rPr lang="en-IN" sz="1700" b="1" dirty="0">
                <a:latin typeface="Times New Roman" panose="02020603050405020304" pitchFamily="18" charset="0"/>
                <a:cs typeface="Times New Roman" panose="02020603050405020304" pitchFamily="18" charset="0"/>
              </a:rPr>
              <a:t>Housing </a:t>
            </a:r>
          </a:p>
          <a:p>
            <a:r>
              <a:rPr lang="en-IN" sz="1700" b="1" dirty="0">
                <a:latin typeface="Times New Roman" panose="02020603050405020304" pitchFamily="18" charset="0"/>
                <a:cs typeface="Times New Roman" panose="02020603050405020304" pitchFamily="18" charset="0"/>
              </a:rPr>
              <a:t>Demand</a:t>
            </a:r>
          </a:p>
          <a:p>
            <a:endParaRPr lang="en-IN" sz="1700" dirty="0">
              <a:latin typeface="Times New Roman" panose="02020603050405020304" pitchFamily="18" charset="0"/>
              <a:cs typeface="Times New Roman" panose="02020603050405020304" pitchFamily="18" charset="0"/>
            </a:endParaRPr>
          </a:p>
          <a:p>
            <a:r>
              <a:rPr lang="en-US" sz="1300" dirty="0">
                <a:latin typeface="Times New Roman" panose="02020603050405020304" pitchFamily="18" charset="0"/>
                <a:cs typeface="Times New Roman" panose="02020603050405020304" pitchFamily="18" charset="0"/>
              </a:rPr>
              <a:t>Growing interest in a variety of housing options ranging from 1 BHK to 5 BHK and 1 RK signifies diverse preferences and needs.</a:t>
            </a:r>
            <a:endParaRPr lang="en-IN" sz="1300" dirty="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19BA62DF-51CB-09E6-98A8-D3210CC7A2E7}"/>
              </a:ext>
            </a:extLst>
          </p:cNvPr>
          <p:cNvSpPr txBox="1"/>
          <p:nvPr/>
        </p:nvSpPr>
        <p:spPr>
          <a:xfrm>
            <a:off x="6128270" y="3296956"/>
            <a:ext cx="2291435" cy="1615827"/>
          </a:xfrm>
          <a:prstGeom prst="rect">
            <a:avLst/>
          </a:prstGeom>
          <a:noFill/>
        </p:spPr>
        <p:txBody>
          <a:bodyPr wrap="square" rtlCol="0">
            <a:spAutoFit/>
          </a:bodyPr>
          <a:lstStyle/>
          <a:p>
            <a:r>
              <a:rPr lang="en-IN" sz="1700" b="1" dirty="0">
                <a:latin typeface="Times New Roman" panose="02020603050405020304" pitchFamily="18" charset="0"/>
                <a:cs typeface="Times New Roman" panose="02020603050405020304" pitchFamily="18" charset="0"/>
              </a:rPr>
              <a:t>IT Industry </a:t>
            </a:r>
          </a:p>
          <a:p>
            <a:r>
              <a:rPr lang="en-IN" sz="1700" b="1" dirty="0">
                <a:latin typeface="Times New Roman" panose="02020603050405020304" pitchFamily="18" charset="0"/>
                <a:cs typeface="Times New Roman" panose="02020603050405020304" pitchFamily="18" charset="0"/>
              </a:rPr>
              <a:t>Influence</a:t>
            </a:r>
          </a:p>
          <a:p>
            <a:r>
              <a:rPr lang="en-US" sz="1300" dirty="0">
                <a:latin typeface="Times New Roman" panose="02020603050405020304" pitchFamily="18" charset="0"/>
                <a:cs typeface="Times New Roman" panose="02020603050405020304" pitchFamily="18" charset="0"/>
              </a:rPr>
              <a:t> </a:t>
            </a:r>
          </a:p>
          <a:p>
            <a:r>
              <a:rPr lang="en-US" sz="1300" dirty="0">
                <a:latin typeface="Times New Roman" panose="02020603050405020304" pitchFamily="18" charset="0"/>
                <a:cs typeface="Times New Roman" panose="02020603050405020304" pitchFamily="18" charset="0"/>
              </a:rPr>
              <a:t>The expanding IT sector plays a pivotal role in propelling the real estate market's rapid development and expansion.</a:t>
            </a:r>
            <a:endParaRPr lang="en-IN" sz="1300" dirty="0">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60159DE9-086F-C24B-7CAC-7B1738D2636C}"/>
              </a:ext>
            </a:extLst>
          </p:cNvPr>
          <p:cNvSpPr txBox="1"/>
          <p:nvPr/>
        </p:nvSpPr>
        <p:spPr>
          <a:xfrm>
            <a:off x="8887864" y="3235400"/>
            <a:ext cx="2291435" cy="1877437"/>
          </a:xfrm>
          <a:prstGeom prst="rect">
            <a:avLst/>
          </a:prstGeom>
          <a:noFill/>
        </p:spPr>
        <p:txBody>
          <a:bodyPr wrap="square" rtlCol="0">
            <a:spAutoFit/>
          </a:bodyPr>
          <a:lstStyle/>
          <a:p>
            <a:r>
              <a:rPr lang="en-IN" sz="1700" b="1" dirty="0">
                <a:latin typeface="Times New Roman" panose="02020603050405020304" pitchFamily="18" charset="0"/>
                <a:cs typeface="Times New Roman" panose="02020603050405020304" pitchFamily="18" charset="0"/>
              </a:rPr>
              <a:t>Investment </a:t>
            </a:r>
          </a:p>
          <a:p>
            <a:r>
              <a:rPr lang="en-IN" sz="1700" b="1" dirty="0">
                <a:latin typeface="Times New Roman" panose="02020603050405020304" pitchFamily="18" charset="0"/>
                <a:cs typeface="Times New Roman" panose="02020603050405020304" pitchFamily="18" charset="0"/>
              </a:rPr>
              <a:t>Potential</a:t>
            </a:r>
            <a:br>
              <a:rPr lang="en-IN" sz="1700" b="1" dirty="0">
                <a:latin typeface="Times New Roman" panose="02020603050405020304" pitchFamily="18" charset="0"/>
                <a:cs typeface="Times New Roman" panose="02020603050405020304" pitchFamily="18" charset="0"/>
              </a:rPr>
            </a:br>
            <a:r>
              <a:rPr lang="en-IN" sz="1700" b="1" dirty="0">
                <a:latin typeface="Times New Roman" panose="02020603050405020304" pitchFamily="18" charset="0"/>
                <a:cs typeface="Times New Roman" panose="02020603050405020304" pitchFamily="18" charset="0"/>
              </a:rPr>
              <a:t> </a:t>
            </a:r>
          </a:p>
          <a:p>
            <a:r>
              <a:rPr lang="en-US" sz="1300" dirty="0">
                <a:latin typeface="Times New Roman" panose="02020603050405020304" pitchFamily="18" charset="0"/>
                <a:cs typeface="Times New Roman" panose="02020603050405020304" pitchFamily="18" charset="0"/>
              </a:rPr>
              <a:t>Hyderabad's real estate market offers promising investment opportunities due to the city's growth trajectory and increasing demand.</a:t>
            </a:r>
            <a:endParaRPr lang="en-IN" sz="1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141591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2831A-4DAB-22D8-6A15-448E6CABB99B}"/>
              </a:ext>
            </a:extLst>
          </p:cNvPr>
          <p:cNvSpPr>
            <a:spLocks noGrp="1"/>
          </p:cNvSpPr>
          <p:nvPr>
            <p:ph type="title"/>
          </p:nvPr>
        </p:nvSpPr>
        <p:spPr>
          <a:xfrm>
            <a:off x="533400" y="365124"/>
            <a:ext cx="7548716" cy="1090049"/>
          </a:xfrm>
        </p:spPr>
        <p:txBody>
          <a:bodyPr>
            <a:normAutofit fontScale="90000"/>
          </a:bodyPr>
          <a:lstStyle/>
          <a:p>
            <a:r>
              <a:rPr lang="en-IN" sz="4000" b="1" dirty="0">
                <a:latin typeface="Times New Roman" panose="02020603050405020304" pitchFamily="18" charset="0"/>
                <a:cs typeface="Times New Roman" panose="02020603050405020304" pitchFamily="18" charset="0"/>
              </a:rPr>
              <a:t>Data Collection and Preparation</a:t>
            </a:r>
            <a:br>
              <a:rPr lang="en-IN" dirty="0"/>
            </a:br>
            <a:endParaRPr lang="en-IN" dirty="0"/>
          </a:p>
        </p:txBody>
      </p:sp>
      <p:sp>
        <p:nvSpPr>
          <p:cNvPr id="3" name="TextBox 2">
            <a:extLst>
              <a:ext uri="{FF2B5EF4-FFF2-40B4-BE49-F238E27FC236}">
                <a16:creationId xmlns:a16="http://schemas.microsoft.com/office/drawing/2014/main" id="{F7880B0B-7762-13B2-0076-FEF6B6401BE8}"/>
              </a:ext>
            </a:extLst>
          </p:cNvPr>
          <p:cNvSpPr txBox="1"/>
          <p:nvPr/>
        </p:nvSpPr>
        <p:spPr>
          <a:xfrm>
            <a:off x="533400" y="935393"/>
            <a:ext cx="6381135" cy="338554"/>
          </a:xfrm>
          <a:prstGeom prst="rect">
            <a:avLst/>
          </a:prstGeom>
          <a:noFill/>
        </p:spPr>
        <p:txBody>
          <a:bodyPr wrap="square" rtlCol="0">
            <a:spAutoFit/>
          </a:bodyPr>
          <a:lstStyle/>
          <a:p>
            <a:r>
              <a:rPr lang="en-IN" sz="1600" dirty="0">
                <a:latin typeface="Times New Roman" panose="02020603050405020304" pitchFamily="18" charset="0"/>
                <a:cs typeface="Times New Roman" panose="02020603050405020304" pitchFamily="18" charset="0"/>
              </a:rPr>
              <a:t>Understanding and Preparing Real Estate Data for Analysis</a:t>
            </a:r>
          </a:p>
        </p:txBody>
      </p:sp>
      <p:graphicFrame>
        <p:nvGraphicFramePr>
          <p:cNvPr id="6" name="Diagram 5">
            <a:extLst>
              <a:ext uri="{FF2B5EF4-FFF2-40B4-BE49-F238E27FC236}">
                <a16:creationId xmlns:a16="http://schemas.microsoft.com/office/drawing/2014/main" id="{57222EB7-4810-634A-B478-951453A0534A}"/>
              </a:ext>
            </a:extLst>
          </p:cNvPr>
          <p:cNvGraphicFramePr/>
          <p:nvPr>
            <p:extLst>
              <p:ext uri="{D42A27DB-BD31-4B8C-83A1-F6EECF244321}">
                <p14:modId xmlns:p14="http://schemas.microsoft.com/office/powerpoint/2010/main" val="1243726465"/>
              </p:ext>
            </p:extLst>
          </p:nvPr>
        </p:nvGraphicFramePr>
        <p:xfrm>
          <a:off x="1363405" y="1455173"/>
          <a:ext cx="8685163" cy="46045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26" name="Picture 2" descr="861 Web Scraping Icon Images, Stock Photos, 3D objects, &amp; Vectors |  Shutterstock">
            <a:extLst>
              <a:ext uri="{FF2B5EF4-FFF2-40B4-BE49-F238E27FC236}">
                <a16:creationId xmlns:a16="http://schemas.microsoft.com/office/drawing/2014/main" id="{5D4138CB-2841-6B9F-9A89-1FE7417281B2}"/>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23981" t="12763" r="17827" b="30412"/>
          <a:stretch/>
        </p:blipFill>
        <p:spPr bwMode="auto">
          <a:xfrm>
            <a:off x="2520336" y="2118530"/>
            <a:ext cx="875070" cy="85764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Data Attributes Circle Colored Icon In Powerpoint Pptx Png And Editable Eps  Format">
            <a:extLst>
              <a:ext uri="{FF2B5EF4-FFF2-40B4-BE49-F238E27FC236}">
                <a16:creationId xmlns:a16="http://schemas.microsoft.com/office/drawing/2014/main" id="{30E0D54B-87C6-179C-A258-B7973AADC2FD}"/>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31410" t="22132" r="31993" b="9836"/>
          <a:stretch/>
        </p:blipFill>
        <p:spPr bwMode="auto">
          <a:xfrm>
            <a:off x="5475747" y="2118530"/>
            <a:ext cx="875070" cy="85764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lean data concept icon Stock Vector Image &amp; Art - Alamy">
            <a:extLst>
              <a:ext uri="{FF2B5EF4-FFF2-40B4-BE49-F238E27FC236}">
                <a16:creationId xmlns:a16="http://schemas.microsoft.com/office/drawing/2014/main" id="{F2EC7B52-27AD-3CA4-7F63-868C254C2D8B}"/>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l="4367" r="8003" b="35916"/>
          <a:stretch/>
        </p:blipFill>
        <p:spPr bwMode="auto">
          <a:xfrm>
            <a:off x="8431158" y="2118530"/>
            <a:ext cx="875071" cy="8576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49888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159E9-CC4B-3C4E-ABC1-EB7ACCB66430}"/>
              </a:ext>
            </a:extLst>
          </p:cNvPr>
          <p:cNvSpPr>
            <a:spLocks noGrp="1"/>
          </p:cNvSpPr>
          <p:nvPr>
            <p:ph type="title"/>
          </p:nvPr>
        </p:nvSpPr>
        <p:spPr>
          <a:xfrm>
            <a:off x="385916" y="365126"/>
            <a:ext cx="10515600" cy="814746"/>
          </a:xfrm>
        </p:spPr>
        <p:txBody>
          <a:bodyPr>
            <a:normAutofit/>
          </a:bodyPr>
          <a:lstStyle/>
          <a:p>
            <a:r>
              <a:rPr lang="en-IN" sz="4000" b="1" dirty="0">
                <a:latin typeface="Times New Roman" panose="02020603050405020304" pitchFamily="18" charset="0"/>
                <a:cs typeface="Times New Roman" panose="02020603050405020304" pitchFamily="18" charset="0"/>
              </a:rPr>
              <a:t>Univariate Analysis: Price</a:t>
            </a:r>
          </a:p>
        </p:txBody>
      </p:sp>
      <p:sp>
        <p:nvSpPr>
          <p:cNvPr id="3" name="TextBox 2">
            <a:extLst>
              <a:ext uri="{FF2B5EF4-FFF2-40B4-BE49-F238E27FC236}">
                <a16:creationId xmlns:a16="http://schemas.microsoft.com/office/drawing/2014/main" id="{98FB0E80-5238-8E3C-87B5-FD637A115FAF}"/>
              </a:ext>
            </a:extLst>
          </p:cNvPr>
          <p:cNvSpPr txBox="1"/>
          <p:nvPr/>
        </p:nvSpPr>
        <p:spPr>
          <a:xfrm>
            <a:off x="474407" y="1010595"/>
            <a:ext cx="7256206"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Analyzing house prices in Hyderabad for effective suggestions</a:t>
            </a:r>
            <a:r>
              <a:rPr lang="en-US" sz="1600" dirty="0"/>
              <a:t>.</a:t>
            </a:r>
            <a:endParaRPr lang="en-IN" sz="1600" dirty="0"/>
          </a:p>
        </p:txBody>
      </p:sp>
      <p:graphicFrame>
        <p:nvGraphicFramePr>
          <p:cNvPr id="9" name="Diagram 8">
            <a:extLst>
              <a:ext uri="{FF2B5EF4-FFF2-40B4-BE49-F238E27FC236}">
                <a16:creationId xmlns:a16="http://schemas.microsoft.com/office/drawing/2014/main" id="{49834022-4C28-AE3E-80FA-72572EA2BE52}"/>
              </a:ext>
            </a:extLst>
          </p:cNvPr>
          <p:cNvGraphicFramePr/>
          <p:nvPr>
            <p:extLst>
              <p:ext uri="{D42A27DB-BD31-4B8C-83A1-F6EECF244321}">
                <p14:modId xmlns:p14="http://schemas.microsoft.com/office/powerpoint/2010/main" val="3312463339"/>
              </p:ext>
            </p:extLst>
          </p:nvPr>
        </p:nvGraphicFramePr>
        <p:xfrm>
          <a:off x="1160206" y="1703901"/>
          <a:ext cx="5171768" cy="448058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4" name="Diagram 3">
            <a:extLst>
              <a:ext uri="{FF2B5EF4-FFF2-40B4-BE49-F238E27FC236}">
                <a16:creationId xmlns:a16="http://schemas.microsoft.com/office/drawing/2014/main" id="{B77C1CE2-36FA-A847-FFDA-134FE5D1345C}"/>
              </a:ext>
            </a:extLst>
          </p:cNvPr>
          <p:cNvGraphicFramePr/>
          <p:nvPr>
            <p:extLst>
              <p:ext uri="{D42A27DB-BD31-4B8C-83A1-F6EECF244321}">
                <p14:modId xmlns:p14="http://schemas.microsoft.com/office/powerpoint/2010/main" val="1430829813"/>
              </p:ext>
            </p:extLst>
          </p:nvPr>
        </p:nvGraphicFramePr>
        <p:xfrm>
          <a:off x="6670368" y="1703902"/>
          <a:ext cx="5059516" cy="306474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3361387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86872-5A09-8966-F9AE-4F89D921BE92}"/>
              </a:ext>
            </a:extLst>
          </p:cNvPr>
          <p:cNvSpPr>
            <a:spLocks noGrp="1"/>
          </p:cNvSpPr>
          <p:nvPr>
            <p:ph type="title"/>
          </p:nvPr>
        </p:nvSpPr>
        <p:spPr>
          <a:xfrm>
            <a:off x="405581" y="286927"/>
            <a:ext cx="10515600" cy="1325563"/>
          </a:xfrm>
        </p:spPr>
        <p:txBody>
          <a:bodyPr>
            <a:normAutofit/>
          </a:bodyPr>
          <a:lstStyle/>
          <a:p>
            <a:r>
              <a:rPr lang="en-US" sz="4000" b="1" dirty="0">
                <a:latin typeface="Times New Roman" panose="02020603050405020304" pitchFamily="18" charset="0"/>
                <a:cs typeface="Times New Roman" panose="02020603050405020304" pitchFamily="18" charset="0"/>
              </a:rPr>
              <a:t>Univariate Analysis: Distribution of House Types</a:t>
            </a:r>
            <a:endParaRPr lang="en-IN" sz="40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8528FEA1-3BD4-F539-427E-885D706522E5}"/>
              </a:ext>
            </a:extLst>
          </p:cNvPr>
          <p:cNvSpPr txBox="1"/>
          <p:nvPr/>
        </p:nvSpPr>
        <p:spPr>
          <a:xfrm>
            <a:off x="543233" y="1443213"/>
            <a:ext cx="10864645"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Distribution of House Types in Hyderabad</a:t>
            </a:r>
            <a:endParaRPr lang="en-IN" sz="1600" dirty="0">
              <a:latin typeface="Times New Roman" panose="02020603050405020304" pitchFamily="18" charset="0"/>
              <a:cs typeface="Times New Roman" panose="02020603050405020304" pitchFamily="18" charset="0"/>
            </a:endParaRPr>
          </a:p>
        </p:txBody>
      </p:sp>
      <p:graphicFrame>
        <p:nvGraphicFramePr>
          <p:cNvPr id="7" name="Table 6">
            <a:extLst>
              <a:ext uri="{FF2B5EF4-FFF2-40B4-BE49-F238E27FC236}">
                <a16:creationId xmlns:a16="http://schemas.microsoft.com/office/drawing/2014/main" id="{6F837FD4-16A5-3F8E-5064-E43746FD8F32}"/>
              </a:ext>
            </a:extLst>
          </p:cNvPr>
          <p:cNvGraphicFramePr>
            <a:graphicFrameLocks noGrp="1"/>
          </p:cNvGraphicFramePr>
          <p:nvPr>
            <p:extLst>
              <p:ext uri="{D42A27DB-BD31-4B8C-83A1-F6EECF244321}">
                <p14:modId xmlns:p14="http://schemas.microsoft.com/office/powerpoint/2010/main" val="209739602"/>
              </p:ext>
            </p:extLst>
          </p:nvPr>
        </p:nvGraphicFramePr>
        <p:xfrm>
          <a:off x="766916" y="2143433"/>
          <a:ext cx="5014454" cy="3578939"/>
        </p:xfrm>
        <a:graphic>
          <a:graphicData uri="http://schemas.openxmlformats.org/drawingml/2006/table">
            <a:tbl>
              <a:tblPr firstRow="1" bandRow="1">
                <a:tableStyleId>{21E4AEA4-8DFA-4A89-87EB-49C32662AFE0}</a:tableStyleId>
              </a:tblPr>
              <a:tblGrid>
                <a:gridCol w="2507227">
                  <a:extLst>
                    <a:ext uri="{9D8B030D-6E8A-4147-A177-3AD203B41FA5}">
                      <a16:colId xmlns:a16="http://schemas.microsoft.com/office/drawing/2014/main" val="3447373535"/>
                    </a:ext>
                  </a:extLst>
                </a:gridCol>
                <a:gridCol w="2507227">
                  <a:extLst>
                    <a:ext uri="{9D8B030D-6E8A-4147-A177-3AD203B41FA5}">
                      <a16:colId xmlns:a16="http://schemas.microsoft.com/office/drawing/2014/main" val="2995712129"/>
                    </a:ext>
                  </a:extLst>
                </a:gridCol>
              </a:tblGrid>
              <a:tr h="511277">
                <a:tc>
                  <a:txBody>
                    <a:bodyPr/>
                    <a:lstStyle/>
                    <a:p>
                      <a:pPr algn="ctr"/>
                      <a:r>
                        <a:rPr lang="en-IN" sz="1700" dirty="0">
                          <a:latin typeface="Times New Roman" panose="02020603050405020304" pitchFamily="18" charset="0"/>
                          <a:cs typeface="Times New Roman" panose="02020603050405020304" pitchFamily="18" charset="0"/>
                        </a:rPr>
                        <a:t>House Type</a:t>
                      </a:r>
                    </a:p>
                  </a:txBody>
                  <a:tcPr/>
                </a:tc>
                <a:tc>
                  <a:txBody>
                    <a:bodyPr/>
                    <a:lstStyle/>
                    <a:p>
                      <a:pPr algn="ctr"/>
                      <a:r>
                        <a:rPr lang="en-IN" sz="1700" dirty="0">
                          <a:latin typeface="Times New Roman" panose="02020603050405020304" pitchFamily="18" charset="0"/>
                          <a:cs typeface="Times New Roman" panose="02020603050405020304" pitchFamily="18" charset="0"/>
                        </a:rPr>
                        <a:t>Percentage</a:t>
                      </a:r>
                    </a:p>
                  </a:txBody>
                  <a:tcPr/>
                </a:tc>
                <a:extLst>
                  <a:ext uri="{0D108BD9-81ED-4DB2-BD59-A6C34878D82A}">
                    <a16:rowId xmlns:a16="http://schemas.microsoft.com/office/drawing/2014/main" val="113773006"/>
                  </a:ext>
                </a:extLst>
              </a:tr>
              <a:tr h="511277">
                <a:tc>
                  <a:txBody>
                    <a:bodyPr/>
                    <a:lstStyle/>
                    <a:p>
                      <a:pPr algn="ctr"/>
                      <a:r>
                        <a:rPr lang="en-IN" b="1" dirty="0">
                          <a:latin typeface="Times New Roman" panose="02020603050405020304" pitchFamily="18" charset="0"/>
                          <a:cs typeface="Times New Roman" panose="02020603050405020304" pitchFamily="18" charset="0"/>
                        </a:rPr>
                        <a:t>1 BHK</a:t>
                      </a:r>
                    </a:p>
                  </a:txBody>
                  <a:tcPr/>
                </a:tc>
                <a:tc>
                  <a:txBody>
                    <a:bodyPr/>
                    <a:lstStyle/>
                    <a:p>
                      <a:pPr algn="ctr"/>
                      <a:r>
                        <a:rPr lang="en-IN" b="1" dirty="0">
                          <a:latin typeface="Times New Roman" panose="02020603050405020304" pitchFamily="18" charset="0"/>
                          <a:cs typeface="Times New Roman" panose="02020603050405020304" pitchFamily="18" charset="0"/>
                        </a:rPr>
                        <a:t>38%</a:t>
                      </a:r>
                    </a:p>
                  </a:txBody>
                  <a:tcPr/>
                </a:tc>
                <a:extLst>
                  <a:ext uri="{0D108BD9-81ED-4DB2-BD59-A6C34878D82A}">
                    <a16:rowId xmlns:a16="http://schemas.microsoft.com/office/drawing/2014/main" val="1382664146"/>
                  </a:ext>
                </a:extLst>
              </a:tr>
              <a:tr h="511277">
                <a:tc>
                  <a:txBody>
                    <a:bodyPr/>
                    <a:lstStyle/>
                    <a:p>
                      <a:pPr algn="ctr"/>
                      <a:r>
                        <a:rPr lang="en-IN" b="1" dirty="0">
                          <a:latin typeface="Times New Roman" panose="02020603050405020304" pitchFamily="18" charset="0"/>
                          <a:cs typeface="Times New Roman" panose="02020603050405020304" pitchFamily="18" charset="0"/>
                        </a:rPr>
                        <a:t>2 BHK</a:t>
                      </a:r>
                    </a:p>
                  </a:txBody>
                  <a:tcPr/>
                </a:tc>
                <a:tc>
                  <a:txBody>
                    <a:bodyPr/>
                    <a:lstStyle/>
                    <a:p>
                      <a:pPr algn="ctr"/>
                      <a:r>
                        <a:rPr lang="en-IN" b="1" dirty="0">
                          <a:latin typeface="Times New Roman" panose="02020603050405020304" pitchFamily="18" charset="0"/>
                          <a:cs typeface="Times New Roman" panose="02020603050405020304" pitchFamily="18" charset="0"/>
                        </a:rPr>
                        <a:t>36%</a:t>
                      </a:r>
                    </a:p>
                  </a:txBody>
                  <a:tcPr/>
                </a:tc>
                <a:extLst>
                  <a:ext uri="{0D108BD9-81ED-4DB2-BD59-A6C34878D82A}">
                    <a16:rowId xmlns:a16="http://schemas.microsoft.com/office/drawing/2014/main" val="1206868036"/>
                  </a:ext>
                </a:extLst>
              </a:tr>
              <a:tr h="511277">
                <a:tc>
                  <a:txBody>
                    <a:bodyPr/>
                    <a:lstStyle/>
                    <a:p>
                      <a:pPr algn="ctr"/>
                      <a:r>
                        <a:rPr lang="en-IN" b="1" dirty="0">
                          <a:latin typeface="Times New Roman" panose="02020603050405020304" pitchFamily="18" charset="0"/>
                          <a:cs typeface="Times New Roman" panose="02020603050405020304" pitchFamily="18" charset="0"/>
                        </a:rPr>
                        <a:t>3 BHK</a:t>
                      </a:r>
                    </a:p>
                  </a:txBody>
                  <a:tcPr/>
                </a:tc>
                <a:tc>
                  <a:txBody>
                    <a:bodyPr/>
                    <a:lstStyle/>
                    <a:p>
                      <a:pPr algn="ctr"/>
                      <a:r>
                        <a:rPr lang="en-IN" b="1" dirty="0">
                          <a:latin typeface="Times New Roman" panose="02020603050405020304" pitchFamily="18" charset="0"/>
                          <a:cs typeface="Times New Roman" panose="02020603050405020304" pitchFamily="18" charset="0"/>
                        </a:rPr>
                        <a:t>20%</a:t>
                      </a:r>
                    </a:p>
                  </a:txBody>
                  <a:tcPr/>
                </a:tc>
                <a:extLst>
                  <a:ext uri="{0D108BD9-81ED-4DB2-BD59-A6C34878D82A}">
                    <a16:rowId xmlns:a16="http://schemas.microsoft.com/office/drawing/2014/main" val="3029675675"/>
                  </a:ext>
                </a:extLst>
              </a:tr>
              <a:tr h="511277">
                <a:tc>
                  <a:txBody>
                    <a:bodyPr/>
                    <a:lstStyle/>
                    <a:p>
                      <a:pPr algn="ctr"/>
                      <a:r>
                        <a:rPr lang="en-IN" b="1" dirty="0">
                          <a:latin typeface="Times New Roman" panose="02020603050405020304" pitchFamily="18" charset="0"/>
                          <a:cs typeface="Times New Roman" panose="02020603050405020304" pitchFamily="18" charset="0"/>
                        </a:rPr>
                        <a:t>4BHK</a:t>
                      </a:r>
                    </a:p>
                  </a:txBody>
                  <a:tcPr/>
                </a:tc>
                <a:tc>
                  <a:txBody>
                    <a:bodyPr/>
                    <a:lstStyle/>
                    <a:p>
                      <a:pPr algn="ctr"/>
                      <a:r>
                        <a:rPr lang="en-IN" b="1" dirty="0">
                          <a:latin typeface="Times New Roman" panose="02020603050405020304" pitchFamily="18" charset="0"/>
                          <a:cs typeface="Times New Roman" panose="02020603050405020304" pitchFamily="18" charset="0"/>
                        </a:rPr>
                        <a:t>3%</a:t>
                      </a:r>
                    </a:p>
                  </a:txBody>
                  <a:tcPr/>
                </a:tc>
                <a:extLst>
                  <a:ext uri="{0D108BD9-81ED-4DB2-BD59-A6C34878D82A}">
                    <a16:rowId xmlns:a16="http://schemas.microsoft.com/office/drawing/2014/main" val="1302274869"/>
                  </a:ext>
                </a:extLst>
              </a:tr>
              <a:tr h="511277">
                <a:tc>
                  <a:txBody>
                    <a:bodyPr/>
                    <a:lstStyle/>
                    <a:p>
                      <a:pPr algn="ctr"/>
                      <a:r>
                        <a:rPr lang="en-IN" b="1" dirty="0">
                          <a:latin typeface="Times New Roman" panose="02020603050405020304" pitchFamily="18" charset="0"/>
                          <a:cs typeface="Times New Roman" panose="02020603050405020304" pitchFamily="18" charset="0"/>
                        </a:rPr>
                        <a:t>5 BHK</a:t>
                      </a:r>
                    </a:p>
                  </a:txBody>
                  <a:tcPr/>
                </a:tc>
                <a:tc>
                  <a:txBody>
                    <a:bodyPr/>
                    <a:lstStyle/>
                    <a:p>
                      <a:pPr algn="ctr"/>
                      <a:r>
                        <a:rPr lang="en-IN" b="1" dirty="0">
                          <a:latin typeface="Times New Roman" panose="02020603050405020304" pitchFamily="18" charset="0"/>
                          <a:cs typeface="Times New Roman" panose="02020603050405020304" pitchFamily="18" charset="0"/>
                        </a:rPr>
                        <a:t>0.4%</a:t>
                      </a:r>
                    </a:p>
                  </a:txBody>
                  <a:tcPr/>
                </a:tc>
                <a:extLst>
                  <a:ext uri="{0D108BD9-81ED-4DB2-BD59-A6C34878D82A}">
                    <a16:rowId xmlns:a16="http://schemas.microsoft.com/office/drawing/2014/main" val="2705423263"/>
                  </a:ext>
                </a:extLst>
              </a:tr>
              <a:tr h="511277">
                <a:tc>
                  <a:txBody>
                    <a:bodyPr/>
                    <a:lstStyle/>
                    <a:p>
                      <a:pPr algn="ctr"/>
                      <a:r>
                        <a:rPr lang="en-IN" b="1" dirty="0">
                          <a:latin typeface="Times New Roman" panose="02020603050405020304" pitchFamily="18" charset="0"/>
                          <a:cs typeface="Times New Roman" panose="02020603050405020304" pitchFamily="18" charset="0"/>
                        </a:rPr>
                        <a:t>1 RK</a:t>
                      </a:r>
                    </a:p>
                  </a:txBody>
                  <a:tcPr/>
                </a:tc>
                <a:tc>
                  <a:txBody>
                    <a:bodyPr/>
                    <a:lstStyle/>
                    <a:p>
                      <a:pPr algn="ctr"/>
                      <a:r>
                        <a:rPr lang="en-IN" b="1" dirty="0">
                          <a:latin typeface="Times New Roman" panose="02020603050405020304" pitchFamily="18" charset="0"/>
                          <a:cs typeface="Times New Roman" panose="02020603050405020304" pitchFamily="18" charset="0"/>
                        </a:rPr>
                        <a:t>1.6%</a:t>
                      </a:r>
                    </a:p>
                  </a:txBody>
                  <a:tcPr/>
                </a:tc>
                <a:extLst>
                  <a:ext uri="{0D108BD9-81ED-4DB2-BD59-A6C34878D82A}">
                    <a16:rowId xmlns:a16="http://schemas.microsoft.com/office/drawing/2014/main" val="70880975"/>
                  </a:ext>
                </a:extLst>
              </a:tr>
            </a:tbl>
          </a:graphicData>
        </a:graphic>
      </p:graphicFrame>
      <p:pic>
        <p:nvPicPr>
          <p:cNvPr id="9" name="Picture 8">
            <a:extLst>
              <a:ext uri="{FF2B5EF4-FFF2-40B4-BE49-F238E27FC236}">
                <a16:creationId xmlns:a16="http://schemas.microsoft.com/office/drawing/2014/main" id="{E4F80635-7FEE-7FEA-241F-BE35B55E431C}"/>
              </a:ext>
            </a:extLst>
          </p:cNvPr>
          <p:cNvPicPr>
            <a:picLocks noChangeAspect="1"/>
          </p:cNvPicPr>
          <p:nvPr/>
        </p:nvPicPr>
        <p:blipFill rotWithShape="1">
          <a:blip r:embed="rId2"/>
          <a:srcRect l="18486" t="1241" r="13669" b="1171"/>
          <a:stretch/>
        </p:blipFill>
        <p:spPr>
          <a:xfrm>
            <a:off x="7580671" y="1607292"/>
            <a:ext cx="4205748" cy="4299229"/>
          </a:xfrm>
          <a:prstGeom prst="rect">
            <a:avLst/>
          </a:prstGeom>
        </p:spPr>
      </p:pic>
    </p:spTree>
    <p:extLst>
      <p:ext uri="{BB962C8B-B14F-4D97-AF65-F5344CB8AC3E}">
        <p14:creationId xmlns:p14="http://schemas.microsoft.com/office/powerpoint/2010/main" val="9267138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528B5-0F59-03C2-4935-D420EC69CFC5}"/>
              </a:ext>
            </a:extLst>
          </p:cNvPr>
          <p:cNvSpPr>
            <a:spLocks noGrp="1"/>
          </p:cNvSpPr>
          <p:nvPr>
            <p:ph type="title"/>
          </p:nvPr>
        </p:nvSpPr>
        <p:spPr>
          <a:xfrm>
            <a:off x="376084" y="384791"/>
            <a:ext cx="10515600" cy="903236"/>
          </a:xfrm>
        </p:spPr>
        <p:txBody>
          <a:bodyPr>
            <a:normAutofit/>
          </a:bodyPr>
          <a:lstStyle/>
          <a:p>
            <a:r>
              <a:rPr lang="en-IN" sz="4000" b="1" dirty="0">
                <a:latin typeface="Times New Roman" panose="02020603050405020304" pitchFamily="18" charset="0"/>
                <a:cs typeface="Times New Roman" panose="02020603050405020304" pitchFamily="18" charset="0"/>
              </a:rPr>
              <a:t>Location Analysis: House Distribution</a:t>
            </a:r>
          </a:p>
        </p:txBody>
      </p:sp>
      <p:sp>
        <p:nvSpPr>
          <p:cNvPr id="5" name="TextBox 4">
            <a:extLst>
              <a:ext uri="{FF2B5EF4-FFF2-40B4-BE49-F238E27FC236}">
                <a16:creationId xmlns:a16="http://schemas.microsoft.com/office/drawing/2014/main" id="{025E7629-E5DE-77B6-AEAA-AB4E36BC790E}"/>
              </a:ext>
            </a:extLst>
          </p:cNvPr>
          <p:cNvSpPr txBox="1"/>
          <p:nvPr/>
        </p:nvSpPr>
        <p:spPr>
          <a:xfrm>
            <a:off x="464574" y="1118750"/>
            <a:ext cx="7846142"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Distribution of Houses in Different Locations in Hyderabad</a:t>
            </a:r>
            <a:endParaRPr lang="en-IN" sz="1600" dirty="0">
              <a:latin typeface="Times New Roman" panose="02020603050405020304" pitchFamily="18" charset="0"/>
              <a:cs typeface="Times New Roman" panose="02020603050405020304" pitchFamily="18" charset="0"/>
            </a:endParaRPr>
          </a:p>
        </p:txBody>
      </p:sp>
      <p:graphicFrame>
        <p:nvGraphicFramePr>
          <p:cNvPr id="6" name="Table 5">
            <a:extLst>
              <a:ext uri="{FF2B5EF4-FFF2-40B4-BE49-F238E27FC236}">
                <a16:creationId xmlns:a16="http://schemas.microsoft.com/office/drawing/2014/main" id="{416308D6-4D25-6F11-847F-F09B9C2F0399}"/>
              </a:ext>
            </a:extLst>
          </p:cNvPr>
          <p:cNvGraphicFramePr>
            <a:graphicFrameLocks noGrp="1"/>
          </p:cNvGraphicFramePr>
          <p:nvPr>
            <p:extLst>
              <p:ext uri="{D42A27DB-BD31-4B8C-83A1-F6EECF244321}">
                <p14:modId xmlns:p14="http://schemas.microsoft.com/office/powerpoint/2010/main" val="3740373075"/>
              </p:ext>
            </p:extLst>
          </p:nvPr>
        </p:nvGraphicFramePr>
        <p:xfrm>
          <a:off x="464574" y="1916672"/>
          <a:ext cx="5420852" cy="3732349"/>
        </p:xfrm>
        <a:graphic>
          <a:graphicData uri="http://schemas.openxmlformats.org/drawingml/2006/table">
            <a:tbl>
              <a:tblPr firstRow="1" bandRow="1">
                <a:tableStyleId>{5C22544A-7EE6-4342-B048-85BDC9FD1C3A}</a:tableStyleId>
              </a:tblPr>
              <a:tblGrid>
                <a:gridCol w="2710426">
                  <a:extLst>
                    <a:ext uri="{9D8B030D-6E8A-4147-A177-3AD203B41FA5}">
                      <a16:colId xmlns:a16="http://schemas.microsoft.com/office/drawing/2014/main" val="3532714460"/>
                    </a:ext>
                  </a:extLst>
                </a:gridCol>
                <a:gridCol w="2710426">
                  <a:extLst>
                    <a:ext uri="{9D8B030D-6E8A-4147-A177-3AD203B41FA5}">
                      <a16:colId xmlns:a16="http://schemas.microsoft.com/office/drawing/2014/main" val="900491980"/>
                    </a:ext>
                  </a:extLst>
                </a:gridCol>
              </a:tblGrid>
              <a:tr h="464658">
                <a:tc>
                  <a:txBody>
                    <a:bodyPr/>
                    <a:lstStyle/>
                    <a:p>
                      <a:pPr algn="ctr"/>
                      <a:r>
                        <a:rPr lang="en-IN" sz="1700" dirty="0">
                          <a:latin typeface="Times New Roman" panose="02020603050405020304" pitchFamily="18" charset="0"/>
                          <a:cs typeface="Times New Roman" panose="02020603050405020304" pitchFamily="18" charset="0"/>
                        </a:rPr>
                        <a:t>Location</a:t>
                      </a:r>
                    </a:p>
                  </a:txBody>
                  <a:tcPr/>
                </a:tc>
                <a:tc>
                  <a:txBody>
                    <a:bodyPr/>
                    <a:lstStyle/>
                    <a:p>
                      <a:pPr algn="ctr"/>
                      <a:r>
                        <a:rPr lang="en-IN" sz="1700" dirty="0">
                          <a:latin typeface="Times New Roman" panose="02020603050405020304" pitchFamily="18" charset="0"/>
                          <a:cs typeface="Times New Roman" panose="02020603050405020304" pitchFamily="18" charset="0"/>
                        </a:rPr>
                        <a:t>No of Houses</a:t>
                      </a:r>
                    </a:p>
                  </a:txBody>
                  <a:tcPr/>
                </a:tc>
                <a:extLst>
                  <a:ext uri="{0D108BD9-81ED-4DB2-BD59-A6C34878D82A}">
                    <a16:rowId xmlns:a16="http://schemas.microsoft.com/office/drawing/2014/main" val="1856886889"/>
                  </a:ext>
                </a:extLst>
              </a:tr>
              <a:tr h="464658">
                <a:tc>
                  <a:txBody>
                    <a:bodyPr/>
                    <a:lstStyle/>
                    <a:p>
                      <a:pPr algn="ctr"/>
                      <a:r>
                        <a:rPr lang="en-IN" b="1" dirty="0">
                          <a:latin typeface="Times New Roman" panose="02020603050405020304" pitchFamily="18" charset="0"/>
                          <a:cs typeface="Times New Roman" panose="02020603050405020304" pitchFamily="18" charset="0"/>
                        </a:rPr>
                        <a:t>Kondapur</a:t>
                      </a:r>
                    </a:p>
                  </a:txBody>
                  <a:tcPr/>
                </a:tc>
                <a:tc>
                  <a:txBody>
                    <a:bodyPr/>
                    <a:lstStyle/>
                    <a:p>
                      <a:pPr algn="ctr"/>
                      <a:r>
                        <a:rPr lang="en-IN" b="1" dirty="0">
                          <a:latin typeface="Times New Roman" panose="02020603050405020304" pitchFamily="18" charset="0"/>
                          <a:cs typeface="Times New Roman" panose="02020603050405020304" pitchFamily="18" charset="0"/>
                        </a:rPr>
                        <a:t>465</a:t>
                      </a:r>
                    </a:p>
                  </a:txBody>
                  <a:tcPr/>
                </a:tc>
                <a:extLst>
                  <a:ext uri="{0D108BD9-81ED-4DB2-BD59-A6C34878D82A}">
                    <a16:rowId xmlns:a16="http://schemas.microsoft.com/office/drawing/2014/main" val="33474304"/>
                  </a:ext>
                </a:extLst>
              </a:tr>
              <a:tr h="464658">
                <a:tc>
                  <a:txBody>
                    <a:bodyPr/>
                    <a:lstStyle/>
                    <a:p>
                      <a:pPr algn="ctr"/>
                      <a:r>
                        <a:rPr lang="en-IN" b="1" dirty="0" err="1">
                          <a:latin typeface="Times New Roman" panose="02020603050405020304" pitchFamily="18" charset="0"/>
                          <a:cs typeface="Times New Roman" panose="02020603050405020304" pitchFamily="18" charset="0"/>
                        </a:rPr>
                        <a:t>Hafeezpet</a:t>
                      </a:r>
                      <a:endParaRPr lang="en-IN" b="1" dirty="0">
                        <a:latin typeface="Times New Roman" panose="02020603050405020304" pitchFamily="18" charset="0"/>
                        <a:cs typeface="Times New Roman" panose="02020603050405020304" pitchFamily="18" charset="0"/>
                      </a:endParaRPr>
                    </a:p>
                  </a:txBody>
                  <a:tcPr/>
                </a:tc>
                <a:tc>
                  <a:txBody>
                    <a:bodyPr/>
                    <a:lstStyle/>
                    <a:p>
                      <a:pPr algn="ctr"/>
                      <a:r>
                        <a:rPr lang="en-IN" b="1" dirty="0">
                          <a:latin typeface="Times New Roman" panose="02020603050405020304" pitchFamily="18" charset="0"/>
                          <a:cs typeface="Times New Roman" panose="02020603050405020304" pitchFamily="18" charset="0"/>
                        </a:rPr>
                        <a:t>16</a:t>
                      </a:r>
                    </a:p>
                  </a:txBody>
                  <a:tcPr/>
                </a:tc>
                <a:extLst>
                  <a:ext uri="{0D108BD9-81ED-4DB2-BD59-A6C34878D82A}">
                    <a16:rowId xmlns:a16="http://schemas.microsoft.com/office/drawing/2014/main" val="2420683601"/>
                  </a:ext>
                </a:extLst>
              </a:tr>
              <a:tr h="479743">
                <a:tc>
                  <a:txBody>
                    <a:bodyPr/>
                    <a:lstStyle/>
                    <a:p>
                      <a:pPr algn="ctr"/>
                      <a:r>
                        <a:rPr lang="en-IN" b="1" dirty="0" err="1">
                          <a:latin typeface="Times New Roman" panose="02020603050405020304" pitchFamily="18" charset="0"/>
                          <a:cs typeface="Times New Roman" panose="02020603050405020304" pitchFamily="18" charset="0"/>
                        </a:rPr>
                        <a:t>Kokapet</a:t>
                      </a:r>
                      <a:endParaRPr lang="en-IN" b="1" dirty="0">
                        <a:latin typeface="Times New Roman" panose="02020603050405020304" pitchFamily="18" charset="0"/>
                        <a:cs typeface="Times New Roman" panose="02020603050405020304" pitchFamily="18" charset="0"/>
                      </a:endParaRPr>
                    </a:p>
                  </a:txBody>
                  <a:tcPr/>
                </a:tc>
                <a:tc>
                  <a:txBody>
                    <a:bodyPr/>
                    <a:lstStyle/>
                    <a:p>
                      <a:pPr algn="ctr"/>
                      <a:r>
                        <a:rPr lang="en-IN" b="1" dirty="0">
                          <a:latin typeface="Times New Roman" panose="02020603050405020304" pitchFamily="18" charset="0"/>
                          <a:cs typeface="Times New Roman" panose="02020603050405020304" pitchFamily="18" charset="0"/>
                        </a:rPr>
                        <a:t>12</a:t>
                      </a:r>
                    </a:p>
                  </a:txBody>
                  <a:tcPr/>
                </a:tc>
                <a:extLst>
                  <a:ext uri="{0D108BD9-81ED-4DB2-BD59-A6C34878D82A}">
                    <a16:rowId xmlns:a16="http://schemas.microsoft.com/office/drawing/2014/main" val="468001037"/>
                  </a:ext>
                </a:extLst>
              </a:tr>
              <a:tr h="464658">
                <a:tc>
                  <a:txBody>
                    <a:bodyPr/>
                    <a:lstStyle/>
                    <a:p>
                      <a:pPr algn="ctr"/>
                      <a:r>
                        <a:rPr lang="en-IN" b="1" dirty="0">
                          <a:latin typeface="Times New Roman" panose="02020603050405020304" pitchFamily="18" charset="0"/>
                          <a:cs typeface="Times New Roman" panose="02020603050405020304" pitchFamily="18" charset="0"/>
                        </a:rPr>
                        <a:t>Madhapur</a:t>
                      </a:r>
                    </a:p>
                  </a:txBody>
                  <a:tcPr/>
                </a:tc>
                <a:tc>
                  <a:txBody>
                    <a:bodyPr/>
                    <a:lstStyle/>
                    <a:p>
                      <a:pPr algn="ctr"/>
                      <a:r>
                        <a:rPr lang="en-IN" b="1" dirty="0">
                          <a:latin typeface="Times New Roman" panose="02020603050405020304" pitchFamily="18" charset="0"/>
                          <a:cs typeface="Times New Roman" panose="02020603050405020304" pitchFamily="18" charset="0"/>
                        </a:rPr>
                        <a:t>12</a:t>
                      </a:r>
                    </a:p>
                  </a:txBody>
                  <a:tcPr/>
                </a:tc>
                <a:extLst>
                  <a:ext uri="{0D108BD9-81ED-4DB2-BD59-A6C34878D82A}">
                    <a16:rowId xmlns:a16="http://schemas.microsoft.com/office/drawing/2014/main" val="3451634754"/>
                  </a:ext>
                </a:extLst>
              </a:tr>
              <a:tr h="464658">
                <a:tc>
                  <a:txBody>
                    <a:bodyPr/>
                    <a:lstStyle/>
                    <a:p>
                      <a:pPr algn="ctr"/>
                      <a:r>
                        <a:rPr lang="en-IN" b="1" dirty="0" err="1">
                          <a:latin typeface="Times New Roman" panose="02020603050405020304" pitchFamily="18" charset="0"/>
                          <a:cs typeface="Times New Roman" panose="02020603050405020304" pitchFamily="18" charset="0"/>
                        </a:rPr>
                        <a:t>Nanakaramguda</a:t>
                      </a:r>
                      <a:endParaRPr lang="en-IN" b="1" dirty="0">
                        <a:latin typeface="Times New Roman" panose="02020603050405020304" pitchFamily="18" charset="0"/>
                        <a:cs typeface="Times New Roman" panose="02020603050405020304" pitchFamily="18" charset="0"/>
                      </a:endParaRPr>
                    </a:p>
                  </a:txBody>
                  <a:tcPr/>
                </a:tc>
                <a:tc>
                  <a:txBody>
                    <a:bodyPr/>
                    <a:lstStyle/>
                    <a:p>
                      <a:pPr algn="ctr"/>
                      <a:r>
                        <a:rPr lang="en-IN" b="1" dirty="0">
                          <a:latin typeface="Times New Roman" panose="02020603050405020304" pitchFamily="18" charset="0"/>
                          <a:cs typeface="Times New Roman" panose="02020603050405020304" pitchFamily="18" charset="0"/>
                        </a:rPr>
                        <a:t>9</a:t>
                      </a:r>
                    </a:p>
                  </a:txBody>
                  <a:tcPr/>
                </a:tc>
                <a:extLst>
                  <a:ext uri="{0D108BD9-81ED-4DB2-BD59-A6C34878D82A}">
                    <a16:rowId xmlns:a16="http://schemas.microsoft.com/office/drawing/2014/main" val="1738026029"/>
                  </a:ext>
                </a:extLst>
              </a:tr>
              <a:tr h="464658">
                <a:tc>
                  <a:txBody>
                    <a:bodyPr/>
                    <a:lstStyle/>
                    <a:p>
                      <a:pPr algn="ctr"/>
                      <a:r>
                        <a:rPr lang="en-IN" b="1" dirty="0" err="1">
                          <a:latin typeface="Times New Roman" panose="02020603050405020304" pitchFamily="18" charset="0"/>
                          <a:cs typeface="Times New Roman" panose="02020603050405020304" pitchFamily="18" charset="0"/>
                        </a:rPr>
                        <a:t>Nallagandla</a:t>
                      </a:r>
                      <a:endParaRPr lang="en-IN" b="1" dirty="0">
                        <a:latin typeface="Times New Roman" panose="02020603050405020304" pitchFamily="18" charset="0"/>
                        <a:cs typeface="Times New Roman" panose="02020603050405020304" pitchFamily="18" charset="0"/>
                      </a:endParaRPr>
                    </a:p>
                  </a:txBody>
                  <a:tcPr/>
                </a:tc>
                <a:tc>
                  <a:txBody>
                    <a:bodyPr/>
                    <a:lstStyle/>
                    <a:p>
                      <a:pPr algn="ctr"/>
                      <a:r>
                        <a:rPr lang="en-IN" b="1" dirty="0">
                          <a:latin typeface="Times New Roman" panose="02020603050405020304" pitchFamily="18" charset="0"/>
                          <a:cs typeface="Times New Roman" panose="02020603050405020304" pitchFamily="18" charset="0"/>
                        </a:rPr>
                        <a:t>7</a:t>
                      </a:r>
                    </a:p>
                  </a:txBody>
                  <a:tcPr/>
                </a:tc>
                <a:extLst>
                  <a:ext uri="{0D108BD9-81ED-4DB2-BD59-A6C34878D82A}">
                    <a16:rowId xmlns:a16="http://schemas.microsoft.com/office/drawing/2014/main" val="2810305492"/>
                  </a:ext>
                </a:extLst>
              </a:tr>
              <a:tr h="464658">
                <a:tc>
                  <a:txBody>
                    <a:bodyPr/>
                    <a:lstStyle/>
                    <a:p>
                      <a:pPr algn="ctr"/>
                      <a:r>
                        <a:rPr lang="en-IN" sz="1400" b="1"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Kukatpally</a:t>
                      </a:r>
                    </a:p>
                  </a:txBody>
                  <a:tcPr/>
                </a:tc>
                <a:tc>
                  <a:txBody>
                    <a:bodyPr/>
                    <a:lstStyle/>
                    <a:p>
                      <a:pPr algn="ctr"/>
                      <a:r>
                        <a:rPr lang="en-IN" b="1" dirty="0">
                          <a:latin typeface="Times New Roman" panose="02020603050405020304" pitchFamily="18" charset="0"/>
                          <a:cs typeface="Times New Roman" panose="02020603050405020304" pitchFamily="18" charset="0"/>
                        </a:rPr>
                        <a:t>6</a:t>
                      </a:r>
                    </a:p>
                  </a:txBody>
                  <a:tcPr/>
                </a:tc>
                <a:extLst>
                  <a:ext uri="{0D108BD9-81ED-4DB2-BD59-A6C34878D82A}">
                    <a16:rowId xmlns:a16="http://schemas.microsoft.com/office/drawing/2014/main" val="2230710678"/>
                  </a:ext>
                </a:extLst>
              </a:tr>
            </a:tbl>
          </a:graphicData>
        </a:graphic>
      </p:graphicFrame>
      <p:pic>
        <p:nvPicPr>
          <p:cNvPr id="8" name="Picture 7">
            <a:extLst>
              <a:ext uri="{FF2B5EF4-FFF2-40B4-BE49-F238E27FC236}">
                <a16:creationId xmlns:a16="http://schemas.microsoft.com/office/drawing/2014/main" id="{9F2448F9-E60B-A36C-595F-A5884F807830}"/>
              </a:ext>
            </a:extLst>
          </p:cNvPr>
          <p:cNvPicPr>
            <a:picLocks noChangeAspect="1"/>
          </p:cNvPicPr>
          <p:nvPr/>
        </p:nvPicPr>
        <p:blipFill rotWithShape="1">
          <a:blip r:embed="rId2"/>
          <a:srcRect l="4378" t="2642" r="9399" b="2477"/>
          <a:stretch/>
        </p:blipFill>
        <p:spPr>
          <a:xfrm>
            <a:off x="6169546" y="1916672"/>
            <a:ext cx="5697989" cy="3860276"/>
          </a:xfrm>
          <a:prstGeom prst="rect">
            <a:avLst/>
          </a:prstGeom>
        </p:spPr>
      </p:pic>
    </p:spTree>
    <p:extLst>
      <p:ext uri="{BB962C8B-B14F-4D97-AF65-F5344CB8AC3E}">
        <p14:creationId xmlns:p14="http://schemas.microsoft.com/office/powerpoint/2010/main" val="34010779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E1EC2-773F-8E60-3FAB-BB0B3BBE8CAA}"/>
              </a:ext>
            </a:extLst>
          </p:cNvPr>
          <p:cNvSpPr>
            <a:spLocks noGrp="1"/>
          </p:cNvSpPr>
          <p:nvPr>
            <p:ph type="title"/>
          </p:nvPr>
        </p:nvSpPr>
        <p:spPr>
          <a:xfrm>
            <a:off x="355237" y="315963"/>
            <a:ext cx="8669594" cy="942565"/>
          </a:xfrm>
        </p:spPr>
        <p:txBody>
          <a:bodyPr>
            <a:normAutofit fontScale="90000"/>
          </a:bodyPr>
          <a:lstStyle/>
          <a:p>
            <a:r>
              <a:rPr lang="en-US" sz="4000" b="1" dirty="0">
                <a:latin typeface="Times New Roman" panose="02020603050405020304" pitchFamily="18" charset="0"/>
                <a:cs typeface="Times New Roman" panose="02020603050405020304" pitchFamily="18" charset="0"/>
              </a:rPr>
              <a:t>Bivariate Analysis: Furnish vs. Type of House</a:t>
            </a:r>
            <a:endParaRPr lang="en-IN" sz="4000"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1101309A-E062-29C1-C155-DE536F229FC6}"/>
              </a:ext>
            </a:extLst>
          </p:cNvPr>
          <p:cNvPicPr>
            <a:picLocks noChangeAspect="1"/>
          </p:cNvPicPr>
          <p:nvPr/>
        </p:nvPicPr>
        <p:blipFill>
          <a:blip r:embed="rId2"/>
          <a:stretch>
            <a:fillRect/>
          </a:stretch>
        </p:blipFill>
        <p:spPr>
          <a:xfrm>
            <a:off x="6455127" y="2027406"/>
            <a:ext cx="5139409" cy="3400000"/>
          </a:xfrm>
          <a:prstGeom prst="rect">
            <a:avLst/>
          </a:prstGeom>
        </p:spPr>
      </p:pic>
      <p:sp>
        <p:nvSpPr>
          <p:cNvPr id="5" name="TextBox 4">
            <a:extLst>
              <a:ext uri="{FF2B5EF4-FFF2-40B4-BE49-F238E27FC236}">
                <a16:creationId xmlns:a16="http://schemas.microsoft.com/office/drawing/2014/main" id="{A699C10E-7378-2BB0-A8A6-C87A8C5AB8BB}"/>
              </a:ext>
            </a:extLst>
          </p:cNvPr>
          <p:cNvSpPr txBox="1"/>
          <p:nvPr/>
        </p:nvSpPr>
        <p:spPr>
          <a:xfrm>
            <a:off x="403123" y="1269020"/>
            <a:ext cx="7030064"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Distribution of House Furnishing Types</a:t>
            </a:r>
            <a:endParaRPr lang="en-IN" sz="16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924DC48A-1323-498E-2E4F-4957EBCCDEAC}"/>
              </a:ext>
            </a:extLst>
          </p:cNvPr>
          <p:cNvSpPr txBox="1"/>
          <p:nvPr/>
        </p:nvSpPr>
        <p:spPr>
          <a:xfrm>
            <a:off x="597464" y="2459623"/>
            <a:ext cx="5223233" cy="2951064"/>
          </a:xfrm>
          <a:prstGeom prst="rect">
            <a:avLst/>
          </a:prstGeom>
          <a:solidFill>
            <a:schemeClr val="tx2"/>
          </a:solidFill>
        </p:spPr>
        <p:txBody>
          <a:bodyPr wrap="square" rtlCol="0">
            <a:spAutoFit/>
          </a:bodyPr>
          <a:lstStyle/>
          <a:p>
            <a:pPr marL="342900" indent="-342900">
              <a:lnSpc>
                <a:spcPct val="15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Semi furnished are most 2BHK followed by 1BHK then followed by 3BHK.</a:t>
            </a:r>
          </a:p>
          <a:p>
            <a:pPr marL="342900" indent="-342900">
              <a:lnSpc>
                <a:spcPct val="15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Fully Furnished are most 1BHK followed by 2BHK.</a:t>
            </a:r>
          </a:p>
          <a:p>
            <a:pPr marL="342900" indent="-342900">
              <a:lnSpc>
                <a:spcPct val="15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Very less 2BHK are not furnished.</a:t>
            </a:r>
          </a:p>
          <a:p>
            <a:pPr marL="342900" indent="-342900">
              <a:lnSpc>
                <a:spcPct val="15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None of 3BHK, 4BHK, 5BHK flats remained unfurnished.</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37292949"/>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TotalTime>
  <Words>1490</Words>
  <Application>Microsoft Office PowerPoint</Application>
  <PresentationFormat>Widescreen</PresentationFormat>
  <Paragraphs>193</Paragraphs>
  <Slides>19</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Times New Roman</vt:lpstr>
      <vt:lpstr>Wingdings</vt:lpstr>
      <vt:lpstr>Space Grotesk</vt:lpstr>
      <vt:lpstr>Arial</vt:lpstr>
      <vt:lpstr>Work Sans</vt:lpstr>
      <vt:lpstr>Calibri</vt:lpstr>
      <vt:lpstr>Office Theme</vt:lpstr>
      <vt:lpstr>PowerPoint Presentation</vt:lpstr>
      <vt:lpstr>OBJECTIVE</vt:lpstr>
      <vt:lpstr>Agenda</vt:lpstr>
      <vt:lpstr>Introduction to Hyderabad Real Estate Market</vt:lpstr>
      <vt:lpstr>Data Collection and Preparation </vt:lpstr>
      <vt:lpstr>Univariate Analysis: Price</vt:lpstr>
      <vt:lpstr>Univariate Analysis: Distribution of House Types</vt:lpstr>
      <vt:lpstr>Location Analysis: House Distribution</vt:lpstr>
      <vt:lpstr>Bivariate Analysis: Furnish vs. Type of House</vt:lpstr>
      <vt:lpstr>Bivariate Analysis: Price vs. Type of House</vt:lpstr>
      <vt:lpstr>Multivariate Analysis: Correlation Matrix</vt:lpstr>
      <vt:lpstr>Key Business Questions</vt:lpstr>
      <vt:lpstr>PowerPoint Presentation</vt:lpstr>
      <vt:lpstr>Key Findings: Best Locations for Different Budgets</vt:lpstr>
      <vt:lpstr>Shaikpet has the highest mean price</vt:lpstr>
      <vt:lpstr>Recommendations</vt:lpstr>
      <vt:lpstr>PowerPoint Presentation</vt:lpstr>
      <vt:lpstr>Challenges working on Web Scraping-Data Analysis Project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Raghu Ram Aduri</dc:creator>
  <cp:lastModifiedBy>maneendra reddy</cp:lastModifiedBy>
  <cp:revision>5</cp:revision>
  <dcterms:created xsi:type="dcterms:W3CDTF">2021-02-16T05:19:01Z</dcterms:created>
  <dcterms:modified xsi:type="dcterms:W3CDTF">2024-09-11T15:59:11Z</dcterms:modified>
</cp:coreProperties>
</file>