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k object 17"/>
          <p:cNvSpPr/>
          <p:nvPr/>
        </p:nvSpPr>
        <p:spPr>
          <a:xfrm>
            <a:off x="-1" y="381000"/>
            <a:ext cx="808800" cy="80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B4587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" name="bk object 18"/>
          <p:cNvSpPr/>
          <p:nvPr/>
        </p:nvSpPr>
        <p:spPr>
          <a:xfrm>
            <a:off x="229048" y="588487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6376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1370524" y="644933"/>
            <a:ext cx="6402951" cy="39116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1371600" y="2880360"/>
            <a:ext cx="6400800" cy="12858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k object 17"/>
          <p:cNvSpPr/>
          <p:nvPr/>
        </p:nvSpPr>
        <p:spPr>
          <a:xfrm>
            <a:off x="-1" y="381000"/>
            <a:ext cx="808800" cy="80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B4587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" name="bk object 18"/>
          <p:cNvSpPr/>
          <p:nvPr/>
        </p:nvSpPr>
        <p:spPr>
          <a:xfrm>
            <a:off x="229048" y="588487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6376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6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908489" y="1600060"/>
            <a:ext cx="7327021" cy="25876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bk object 17"/>
          <p:cNvSpPr/>
          <p:nvPr/>
        </p:nvSpPr>
        <p:spPr>
          <a:xfrm>
            <a:off x="-1" y="381000"/>
            <a:ext cx="808800" cy="80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B4587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7" name="bk object 18"/>
          <p:cNvSpPr/>
          <p:nvPr/>
        </p:nvSpPr>
        <p:spPr>
          <a:xfrm>
            <a:off x="229048" y="588487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6376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8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457200" y="1183005"/>
            <a:ext cx="3977641" cy="339471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/>
          <p:nvPr/>
        </p:nvSpPr>
        <p:spPr>
          <a:xfrm>
            <a:off x="-1" y="-1"/>
            <a:ext cx="9144001" cy="5143501"/>
          </a:xfrm>
          <a:prstGeom prst="rect">
            <a:avLst/>
          </a:prstGeom>
          <a:solidFill>
            <a:srgbClr val="0B539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61758" y="1784412"/>
            <a:ext cx="7820483" cy="112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42374" y="4783454"/>
            <a:ext cx="244427" cy="24164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0.jpe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2"/>
          <p:cNvSpPr/>
          <p:nvPr/>
        </p:nvSpPr>
        <p:spPr>
          <a:xfrm>
            <a:off x="7500300" y="503"/>
            <a:ext cx="1643699" cy="164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6" name="object 3"/>
          <p:cNvSpPr/>
          <p:nvPr/>
        </p:nvSpPr>
        <p:spPr>
          <a:xfrm>
            <a:off x="3" y="639"/>
            <a:ext cx="5153702" cy="5134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" name="object 4"/>
          <p:cNvSpPr/>
          <p:nvPr/>
        </p:nvSpPr>
        <p:spPr>
          <a:xfrm>
            <a:off x="-1" y="1142263"/>
            <a:ext cx="3996901" cy="3982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2695" y="21600"/>
                </a:lnTo>
                <a:lnTo>
                  <a:pt x="0" y="8905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8" name="object 5"/>
          <p:cNvSpPr/>
          <p:nvPr/>
        </p:nvSpPr>
        <p:spPr>
          <a:xfrm>
            <a:off x="1496" y="489"/>
            <a:ext cx="2300099" cy="2291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B4587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9" name="object 6"/>
          <p:cNvSpPr/>
          <p:nvPr/>
        </p:nvSpPr>
        <p:spPr>
          <a:xfrm>
            <a:off x="652821" y="588326"/>
            <a:ext cx="2300099" cy="229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6376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0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1" name="object 8"/>
          <p:cNvSpPr txBox="1"/>
          <p:nvPr>
            <p:ph type="title"/>
          </p:nvPr>
        </p:nvSpPr>
        <p:spPr>
          <a:xfrm>
            <a:off x="3985540" y="1679077"/>
            <a:ext cx="3590291" cy="75692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500" sz="4800"/>
            </a:lvl1pPr>
          </a:lstStyle>
          <a:p>
            <a:pPr/>
            <a:r>
              <a:t>Kubernetes</a:t>
            </a:r>
          </a:p>
        </p:txBody>
      </p:sp>
      <p:sp>
        <p:nvSpPr>
          <p:cNvPr id="72" name="object 9"/>
          <p:cNvSpPr txBox="1"/>
          <p:nvPr/>
        </p:nvSpPr>
        <p:spPr>
          <a:xfrm>
            <a:off x="5055025" y="2319633"/>
            <a:ext cx="376364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190" sz="2400">
                <a:latin typeface="Tahoma"/>
                <a:ea typeface="Tahoma"/>
                <a:cs typeface="Tahoma"/>
                <a:sym typeface="Tahoma"/>
              </a:defRPr>
            </a:pPr>
            <a:r>
              <a:t>A</a:t>
            </a:r>
            <a:r>
              <a:rPr spc="-325"/>
              <a:t> </a:t>
            </a:r>
            <a:r>
              <a:rPr spc="25"/>
              <a:t>Comprehensive</a:t>
            </a:r>
            <a:r>
              <a:rPr spc="-320"/>
              <a:t> </a:t>
            </a:r>
            <a:r>
              <a:rPr spc="60"/>
              <a:t>Overview</a:t>
            </a:r>
          </a:p>
        </p:txBody>
      </p:sp>
      <p:sp>
        <p:nvSpPr>
          <p:cNvPr id="73" name="object 10"/>
          <p:cNvSpPr txBox="1"/>
          <p:nvPr/>
        </p:nvSpPr>
        <p:spPr>
          <a:xfrm>
            <a:off x="7946632" y="4855729"/>
            <a:ext cx="112458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15" sz="1200">
                <a:latin typeface="Tahoma"/>
                <a:ea typeface="Tahoma"/>
                <a:cs typeface="Tahoma"/>
                <a:sym typeface="Tahoma"/>
              </a:defRPr>
            </a:pPr>
            <a:r>
              <a:t>Kubernetes</a:t>
            </a:r>
            <a:r>
              <a:rPr spc="-180"/>
              <a:t> </a:t>
            </a:r>
            <a:r>
              <a:rPr spc="-5"/>
              <a:t>v1.8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 txBox="1"/>
          <p:nvPr>
            <p:ph type="title"/>
          </p:nvPr>
        </p:nvSpPr>
        <p:spPr>
          <a:xfrm>
            <a:off x="1370524" y="644933"/>
            <a:ext cx="3156586" cy="3911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200" sz="2400"/>
            </a:pPr>
            <a:r>
              <a:t>Master</a:t>
            </a:r>
            <a:r>
              <a:rPr spc="0"/>
              <a:t> </a:t>
            </a:r>
            <a:r>
              <a:rPr spc="300"/>
              <a:t>Components</a:t>
            </a:r>
          </a:p>
        </p:txBody>
      </p:sp>
      <p:sp>
        <p:nvSpPr>
          <p:cNvPr id="132" name="object 3"/>
          <p:cNvSpPr txBox="1"/>
          <p:nvPr/>
        </p:nvSpPr>
        <p:spPr>
          <a:xfrm>
            <a:off x="3875158" y="1646670"/>
            <a:ext cx="2250441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0995" indent="-328295">
              <a:spcBef>
                <a:spcPts val="300"/>
              </a:spcBef>
              <a:buSzPct val="100000"/>
              <a:buFont typeface="Arial"/>
              <a:buChar char="●"/>
              <a:tabLst>
                <a:tab pos="330200" algn="l"/>
                <a:tab pos="330200" algn="l"/>
              </a:tabLst>
              <a:defRPr spc="15" sz="1300">
                <a:latin typeface="Tahoma"/>
                <a:ea typeface="Tahoma"/>
                <a:cs typeface="Tahoma"/>
                <a:sym typeface="Tahoma"/>
              </a:defRPr>
            </a:pPr>
            <a:r>
              <a:t>Kube-apiserver</a:t>
            </a:r>
          </a:p>
          <a:p>
            <a:pPr marL="340995" indent="-328295">
              <a:spcBef>
                <a:spcPts val="200"/>
              </a:spcBef>
              <a:buSzPct val="100000"/>
              <a:buFont typeface="Arial"/>
              <a:buChar char="●"/>
              <a:tabLst>
                <a:tab pos="330200" algn="l"/>
                <a:tab pos="330200" algn="l"/>
              </a:tabLst>
              <a:defRPr spc="20" sz="1300">
                <a:latin typeface="Tahoma"/>
                <a:ea typeface="Tahoma"/>
                <a:cs typeface="Tahoma"/>
                <a:sym typeface="Tahoma"/>
              </a:defRPr>
            </a:pPr>
            <a:r>
              <a:t>Etcd</a:t>
            </a:r>
          </a:p>
          <a:p>
            <a:pPr marL="340995" indent="-328295">
              <a:spcBef>
                <a:spcPts val="200"/>
              </a:spcBef>
              <a:buSzPct val="100000"/>
              <a:buFont typeface="Arial"/>
              <a:buChar char="●"/>
              <a:tabLst>
                <a:tab pos="330200" algn="l"/>
                <a:tab pos="330200" algn="l"/>
              </a:tabLst>
              <a:defRPr spc="10" sz="1300">
                <a:latin typeface="Tahoma"/>
                <a:ea typeface="Tahoma"/>
                <a:cs typeface="Tahoma"/>
                <a:sym typeface="Tahoma"/>
              </a:defRPr>
            </a:pPr>
            <a:r>
              <a:t>Kube-controller-manager</a:t>
            </a:r>
          </a:p>
          <a:p>
            <a:pPr marL="340995" indent="-328295">
              <a:spcBef>
                <a:spcPts val="200"/>
              </a:spcBef>
              <a:buSzPct val="100000"/>
              <a:buFont typeface="Arial"/>
              <a:buChar char="●"/>
              <a:tabLst>
                <a:tab pos="330200" algn="l"/>
                <a:tab pos="330200" algn="l"/>
              </a:tabLst>
              <a:defRPr spc="10" sz="1300">
                <a:latin typeface="Tahoma"/>
                <a:ea typeface="Tahoma"/>
                <a:cs typeface="Tahoma"/>
                <a:sym typeface="Tahoma"/>
              </a:defRPr>
            </a:pPr>
            <a:r>
              <a:t>Cloud-controller-manager</a:t>
            </a:r>
          </a:p>
          <a:p>
            <a:pPr marL="340995" indent="-328295">
              <a:spcBef>
                <a:spcPts val="200"/>
              </a:spcBef>
              <a:buSzPct val="100000"/>
              <a:buFont typeface="Arial"/>
              <a:buChar char="●"/>
              <a:tabLst>
                <a:tab pos="330200" algn="l"/>
                <a:tab pos="330200" algn="l"/>
              </a:tabLst>
              <a:defRPr spc="10" sz="1300">
                <a:latin typeface="Tahoma"/>
                <a:ea typeface="Tahoma"/>
                <a:cs typeface="Tahoma"/>
                <a:sym typeface="Tahoma"/>
              </a:defRPr>
            </a:pPr>
            <a:r>
              <a:t>Kube-scheduler</a:t>
            </a:r>
          </a:p>
        </p:txBody>
      </p:sp>
      <p:sp>
        <p:nvSpPr>
          <p:cNvPr id="133" name="object 4"/>
          <p:cNvSpPr/>
          <p:nvPr/>
        </p:nvSpPr>
        <p:spPr>
          <a:xfrm>
            <a:off x="1297499" y="1567548"/>
            <a:ext cx="2186146" cy="29947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ject 2"/>
          <p:cNvSpPr txBox="1"/>
          <p:nvPr>
            <p:ph type="title"/>
          </p:nvPr>
        </p:nvSpPr>
        <p:spPr>
          <a:xfrm>
            <a:off x="1370525" y="644933"/>
            <a:ext cx="2316480" cy="3911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200" sz="2400"/>
            </a:lvl1pPr>
          </a:lstStyle>
          <a:p>
            <a:pPr/>
            <a:r>
              <a:t>kube-apiserver</a:t>
            </a:r>
          </a:p>
        </p:txBody>
      </p:sp>
      <p:sp>
        <p:nvSpPr>
          <p:cNvPr id="136" name="object 3"/>
          <p:cNvSpPr txBox="1"/>
          <p:nvPr>
            <p:ph type="body" idx="1"/>
          </p:nvPr>
        </p:nvSpPr>
        <p:spPr>
          <a:xfrm>
            <a:off x="908488" y="1600060"/>
            <a:ext cx="7327022" cy="2587626"/>
          </a:xfrm>
          <a:prstGeom prst="rect">
            <a:avLst/>
          </a:prstGeom>
        </p:spPr>
        <p:txBody>
          <a:bodyPr/>
          <a:lstStyle/>
          <a:p>
            <a:pPr marR="140335" indent="474344">
              <a:lnSpc>
                <a:spcPct val="113300"/>
              </a:lnSpc>
              <a:spcBef>
                <a:spcPts val="100"/>
              </a:spcBef>
              <a:defRPr sz="1600"/>
            </a:pPr>
            <a:r>
              <a:t>The</a:t>
            </a:r>
            <a:r>
              <a:rPr spc="-200"/>
              <a:t> </a:t>
            </a:r>
            <a:r>
              <a:t>apiserver</a:t>
            </a:r>
            <a:r>
              <a:rPr spc="-200"/>
              <a:t> </a:t>
            </a:r>
            <a:r>
              <a:t>provides</a:t>
            </a:r>
            <a:r>
              <a:rPr spc="-200"/>
              <a:t> </a:t>
            </a:r>
            <a:r>
              <a:rPr spc="-100"/>
              <a:t>a</a:t>
            </a:r>
            <a:r>
              <a:rPr spc="-200"/>
              <a:t> </a:t>
            </a:r>
            <a:r>
              <a:t>forward</a:t>
            </a:r>
            <a:r>
              <a:rPr spc="-200"/>
              <a:t> </a:t>
            </a:r>
            <a:r>
              <a:rPr spc="-100"/>
              <a:t>facing</a:t>
            </a:r>
            <a:r>
              <a:rPr spc="-200"/>
              <a:t> </a:t>
            </a:r>
            <a:r>
              <a:t>REST</a:t>
            </a:r>
            <a:r>
              <a:rPr spc="-200"/>
              <a:t> </a:t>
            </a:r>
            <a:r>
              <a:t>interface</a:t>
            </a:r>
            <a:r>
              <a:rPr spc="-200"/>
              <a:t> </a:t>
            </a:r>
            <a:r>
              <a:t>into</a:t>
            </a:r>
            <a:r>
              <a:rPr spc="-200"/>
              <a:t> </a:t>
            </a:r>
            <a:r>
              <a:t>the</a:t>
            </a:r>
            <a:r>
              <a:rPr spc="-200"/>
              <a:t> </a:t>
            </a:r>
            <a:r>
              <a:t>kubernetes  control plane </a:t>
            </a:r>
            <a:r>
              <a:rPr spc="-100"/>
              <a:t>and datastore. </a:t>
            </a:r>
            <a:r>
              <a:t>All </a:t>
            </a:r>
            <a:r>
              <a:rPr spc="-100"/>
              <a:t>clients, </a:t>
            </a:r>
            <a:r>
              <a:t>including </a:t>
            </a:r>
            <a:r>
              <a:rPr spc="-100"/>
              <a:t>nodes, </a:t>
            </a:r>
            <a:r>
              <a:t>users </a:t>
            </a:r>
            <a:r>
              <a:rPr spc="-100"/>
              <a:t>and </a:t>
            </a:r>
            <a:r>
              <a:t>other  applications</a:t>
            </a:r>
            <a:r>
              <a:rPr spc="-200"/>
              <a:t> </a:t>
            </a:r>
            <a:r>
              <a:t>interact</a:t>
            </a:r>
            <a:r>
              <a:rPr spc="-200"/>
              <a:t> </a:t>
            </a:r>
            <a:r>
              <a:t>with</a:t>
            </a:r>
            <a:r>
              <a:rPr spc="-200"/>
              <a:t> </a:t>
            </a:r>
            <a:r>
              <a:t>kubernetes</a:t>
            </a:r>
            <a:r>
              <a:rPr spc="-200"/>
              <a:t> </a:t>
            </a:r>
            <a:r>
              <a:rPr b="1" spc="-100">
                <a:latin typeface="Gill Sans MT"/>
                <a:ea typeface="Gill Sans MT"/>
                <a:cs typeface="Gill Sans MT"/>
                <a:sym typeface="Gill Sans MT"/>
              </a:rPr>
              <a:t>strictly</a:t>
            </a:r>
            <a:r>
              <a:rPr b="1" spc="-2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through</a:t>
            </a:r>
            <a:r>
              <a:rPr spc="-200"/>
              <a:t> </a:t>
            </a:r>
            <a:r>
              <a:t>the</a:t>
            </a:r>
            <a:r>
              <a:rPr spc="-200"/>
              <a:t> </a:t>
            </a:r>
            <a:r>
              <a:t>API</a:t>
            </a:r>
            <a:r>
              <a:rPr spc="-200"/>
              <a:t> </a:t>
            </a:r>
            <a:r>
              <a:rPr spc="-100"/>
              <a:t>Server.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R="5080" indent="474344">
              <a:lnSpc>
                <a:spcPct val="113300"/>
              </a:lnSpc>
              <a:spcBef>
                <a:spcPts val="1600"/>
              </a:spcBef>
              <a:defRPr spc="-100" sz="1600"/>
            </a:pPr>
            <a:r>
              <a:t>It</a:t>
            </a:r>
            <a:r>
              <a:rPr spc="-200"/>
              <a:t> </a:t>
            </a:r>
            <a:r>
              <a:rPr spc="0"/>
              <a:t>is</a:t>
            </a:r>
            <a:r>
              <a:rPr spc="-200"/>
              <a:t> </a:t>
            </a:r>
            <a:r>
              <a:rPr spc="0"/>
              <a:t>the</a:t>
            </a:r>
            <a:r>
              <a:rPr spc="-200"/>
              <a:t> </a:t>
            </a:r>
            <a:r>
              <a:rPr spc="0"/>
              <a:t>true</a:t>
            </a:r>
            <a:r>
              <a:rPr spc="-200"/>
              <a:t> </a:t>
            </a:r>
            <a:r>
              <a:rPr spc="0"/>
              <a:t>core</a:t>
            </a:r>
            <a:r>
              <a:rPr spc="-200"/>
              <a:t> </a:t>
            </a:r>
            <a:r>
              <a:rPr spc="0"/>
              <a:t>of</a:t>
            </a:r>
            <a:r>
              <a:rPr spc="-200"/>
              <a:t> </a:t>
            </a:r>
            <a:r>
              <a:rPr spc="0"/>
              <a:t>Kubernetes</a:t>
            </a:r>
            <a:r>
              <a:rPr spc="-200"/>
              <a:t> </a:t>
            </a:r>
            <a:r>
              <a:rPr spc="0"/>
              <a:t>acting</a:t>
            </a:r>
            <a:r>
              <a:rPr spc="-200"/>
              <a:t> </a:t>
            </a:r>
            <a:r>
              <a:t>as</a:t>
            </a:r>
            <a:r>
              <a:rPr spc="-200"/>
              <a:t> </a:t>
            </a:r>
            <a:r>
              <a:rPr spc="0"/>
              <a:t>the</a:t>
            </a:r>
            <a:r>
              <a:rPr spc="-200"/>
              <a:t> </a:t>
            </a:r>
            <a:r>
              <a:rPr spc="0"/>
              <a:t>gatekeeper</a:t>
            </a:r>
            <a:r>
              <a:rPr spc="-200"/>
              <a:t> </a:t>
            </a:r>
            <a:r>
              <a:rPr spc="0"/>
              <a:t>to</a:t>
            </a:r>
            <a:r>
              <a:rPr spc="-200"/>
              <a:t> </a:t>
            </a:r>
            <a:r>
              <a:rPr spc="0"/>
              <a:t>the</a:t>
            </a:r>
            <a:r>
              <a:rPr spc="-200"/>
              <a:t> </a:t>
            </a:r>
            <a:r>
              <a:rPr spc="0"/>
              <a:t>cluster</a:t>
            </a:r>
            <a:r>
              <a:rPr spc="-200"/>
              <a:t> </a:t>
            </a:r>
            <a:r>
              <a:rPr spc="0"/>
              <a:t>by  </a:t>
            </a:r>
            <a:r>
              <a:t>handling</a:t>
            </a:r>
            <a:r>
              <a:rPr spc="-200"/>
              <a:t> </a:t>
            </a:r>
            <a:r>
              <a:rPr spc="0"/>
              <a:t>authentication</a:t>
            </a:r>
            <a:r>
              <a:rPr spc="-200"/>
              <a:t> </a:t>
            </a:r>
            <a:r>
              <a:t>and</a:t>
            </a:r>
            <a:r>
              <a:rPr spc="-200"/>
              <a:t> </a:t>
            </a:r>
            <a:r>
              <a:rPr spc="0"/>
              <a:t>authorization,</a:t>
            </a:r>
            <a:r>
              <a:rPr spc="-200"/>
              <a:t> </a:t>
            </a:r>
            <a:r>
              <a:rPr spc="0"/>
              <a:t>request</a:t>
            </a:r>
            <a:r>
              <a:rPr spc="-200"/>
              <a:t> </a:t>
            </a:r>
            <a:r>
              <a:rPr spc="0"/>
              <a:t>validation,</a:t>
            </a:r>
            <a:r>
              <a:rPr spc="-200"/>
              <a:t> </a:t>
            </a:r>
            <a:r>
              <a:t>mutation,</a:t>
            </a:r>
            <a:r>
              <a:rPr spc="-200"/>
              <a:t> </a:t>
            </a:r>
            <a:r>
              <a:t>and  </a:t>
            </a:r>
            <a:r>
              <a:rPr spc="0"/>
              <a:t>admission</a:t>
            </a:r>
            <a:r>
              <a:rPr spc="-200"/>
              <a:t> </a:t>
            </a:r>
            <a:r>
              <a:rPr spc="0"/>
              <a:t>control</a:t>
            </a:r>
            <a:r>
              <a:rPr spc="-200"/>
              <a:t> </a:t>
            </a:r>
            <a:r>
              <a:rPr spc="0"/>
              <a:t>in</a:t>
            </a:r>
            <a:r>
              <a:rPr spc="-200"/>
              <a:t> </a:t>
            </a:r>
            <a:r>
              <a:rPr spc="0"/>
              <a:t>addition</a:t>
            </a:r>
            <a:r>
              <a:rPr spc="-200"/>
              <a:t> </a:t>
            </a:r>
            <a:r>
              <a:rPr spc="0"/>
              <a:t>to</a:t>
            </a:r>
            <a:r>
              <a:rPr spc="-200"/>
              <a:t> </a:t>
            </a:r>
            <a:r>
              <a:t>being</a:t>
            </a:r>
            <a:r>
              <a:rPr spc="-200"/>
              <a:t> </a:t>
            </a:r>
            <a:r>
              <a:rPr spc="0"/>
              <a:t>the</a:t>
            </a:r>
            <a:r>
              <a:rPr spc="-200"/>
              <a:t> </a:t>
            </a:r>
            <a:r>
              <a:rPr spc="0"/>
              <a:t>front-end</a:t>
            </a:r>
            <a:r>
              <a:rPr spc="-200"/>
              <a:t> </a:t>
            </a:r>
            <a:r>
              <a:rPr spc="0"/>
              <a:t>to</a:t>
            </a:r>
            <a:r>
              <a:rPr spc="-200"/>
              <a:t> </a:t>
            </a:r>
            <a:r>
              <a:rPr spc="0"/>
              <a:t>the</a:t>
            </a:r>
            <a:r>
              <a:rPr spc="-200"/>
              <a:t> </a:t>
            </a:r>
            <a:r>
              <a:rPr spc="0"/>
              <a:t>backing</a:t>
            </a:r>
            <a:r>
              <a:rPr spc="-200"/>
              <a:t> </a:t>
            </a:r>
            <a:r>
              <a:t>datastore.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2"/>
          <p:cNvSpPr txBox="1"/>
          <p:nvPr/>
        </p:nvSpPr>
        <p:spPr>
          <a:xfrm>
            <a:off x="1370524" y="657633"/>
            <a:ext cx="711836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80" sz="2400"/>
            </a:lvl1pPr>
          </a:lstStyle>
          <a:p>
            <a:pPr/>
            <a:r>
              <a:t>etcd</a:t>
            </a:r>
          </a:p>
        </p:txBody>
      </p:sp>
      <p:sp>
        <p:nvSpPr>
          <p:cNvPr id="139" name="object 3"/>
          <p:cNvSpPr txBox="1"/>
          <p:nvPr/>
        </p:nvSpPr>
        <p:spPr>
          <a:xfrm>
            <a:off x="1370524" y="1612760"/>
            <a:ext cx="6586857" cy="514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13300"/>
              </a:lnSpc>
              <a:spcBef>
                <a:spcPts val="100"/>
              </a:spcBef>
              <a:defRPr spc="25" sz="1600">
                <a:latin typeface="Tahoma"/>
                <a:ea typeface="Tahoma"/>
                <a:cs typeface="Tahoma"/>
                <a:sym typeface="Tahoma"/>
              </a:defRPr>
            </a:pPr>
            <a:r>
              <a:t>Etcd</a:t>
            </a:r>
            <a:r>
              <a:rPr spc="-190"/>
              <a:t> </a:t>
            </a:r>
            <a:r>
              <a:rPr spc="5"/>
              <a:t>acts</a:t>
            </a:r>
            <a:r>
              <a:rPr spc="-190"/>
              <a:t> </a:t>
            </a:r>
            <a:r>
              <a:rPr spc="-25"/>
              <a:t>as</a:t>
            </a:r>
            <a:r>
              <a:rPr spc="-190"/>
              <a:t> </a:t>
            </a:r>
            <a:r>
              <a:rPr spc="15"/>
              <a:t>the</a:t>
            </a:r>
            <a:r>
              <a:rPr spc="-190"/>
              <a:t> </a:t>
            </a:r>
            <a:r>
              <a:rPr spc="20"/>
              <a:t>cluster</a:t>
            </a:r>
            <a:r>
              <a:rPr spc="-190"/>
              <a:t> </a:t>
            </a:r>
            <a:r>
              <a:rPr spc="-5"/>
              <a:t>datastore;</a:t>
            </a:r>
            <a:r>
              <a:rPr spc="-185"/>
              <a:t> </a:t>
            </a:r>
            <a:r>
              <a:rPr spc="15"/>
              <a:t>providing</a:t>
            </a:r>
            <a:r>
              <a:rPr spc="-190"/>
              <a:t> </a:t>
            </a:r>
            <a:r>
              <a:rPr spc="-30"/>
              <a:t>a</a:t>
            </a:r>
            <a:r>
              <a:rPr spc="-190"/>
              <a:t> </a:t>
            </a:r>
            <a:r>
              <a:rPr spc="-15"/>
              <a:t>strong,</a:t>
            </a:r>
            <a:r>
              <a:rPr spc="-190"/>
              <a:t> </a:t>
            </a:r>
            <a:r>
              <a:rPr spc="10"/>
              <a:t>consistent</a:t>
            </a:r>
            <a:r>
              <a:rPr spc="-190"/>
              <a:t> </a:t>
            </a:r>
            <a:r>
              <a:rPr spc="-10"/>
              <a:t>and</a:t>
            </a:r>
            <a:r>
              <a:rPr spc="-190"/>
              <a:t> </a:t>
            </a:r>
            <a:r>
              <a:rPr spc="5"/>
              <a:t>highly  available</a:t>
            </a:r>
            <a:r>
              <a:rPr spc="-195"/>
              <a:t> </a:t>
            </a:r>
            <a:r>
              <a:rPr spc="5"/>
              <a:t>key-value</a:t>
            </a:r>
            <a:r>
              <a:rPr spc="-195"/>
              <a:t> </a:t>
            </a:r>
            <a:r>
              <a:t>store</a:t>
            </a:r>
            <a:r>
              <a:rPr spc="-195"/>
              <a:t> </a:t>
            </a:r>
            <a:r>
              <a:rPr spc="-5"/>
              <a:t>used</a:t>
            </a:r>
            <a:r>
              <a:rPr spc="-195"/>
              <a:t> </a:t>
            </a:r>
            <a:r>
              <a:rPr spc="35"/>
              <a:t>for</a:t>
            </a:r>
            <a:r>
              <a:rPr spc="-195"/>
              <a:t> </a:t>
            </a:r>
            <a:r>
              <a:rPr spc="10"/>
              <a:t>persisting</a:t>
            </a:r>
            <a:r>
              <a:rPr spc="-195"/>
              <a:t> </a:t>
            </a:r>
            <a:r>
              <a:rPr spc="20"/>
              <a:t>cluster</a:t>
            </a:r>
            <a:r>
              <a:rPr spc="-195"/>
              <a:t> </a:t>
            </a:r>
            <a:r>
              <a:rPr spc="-15"/>
              <a:t>state.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bject 2"/>
          <p:cNvSpPr txBox="1"/>
          <p:nvPr>
            <p:ph type="title"/>
          </p:nvPr>
        </p:nvSpPr>
        <p:spPr>
          <a:xfrm>
            <a:off x="1370524" y="644933"/>
            <a:ext cx="3919222" cy="3911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200" sz="2400"/>
            </a:lvl1pPr>
          </a:lstStyle>
          <a:p>
            <a:pPr/>
            <a:r>
              <a:t>kube-controller-manager</a:t>
            </a:r>
          </a:p>
        </p:txBody>
      </p:sp>
      <p:sp>
        <p:nvSpPr>
          <p:cNvPr id="142" name="object 3"/>
          <p:cNvSpPr txBox="1"/>
          <p:nvPr/>
        </p:nvSpPr>
        <p:spPr>
          <a:xfrm>
            <a:off x="1370524" y="1612760"/>
            <a:ext cx="6649086" cy="788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13300"/>
              </a:lnSpc>
              <a:spcBef>
                <a:spcPts val="1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The </a:t>
            </a:r>
            <a:r>
              <a:rPr spc="10"/>
              <a:t>controller-manager is </a:t>
            </a:r>
            <a:r>
              <a:rPr spc="15"/>
              <a:t>the </a:t>
            </a:r>
            <a:r>
              <a:rPr spc="20"/>
              <a:t>primary </a:t>
            </a:r>
            <a:r>
              <a:rPr spc="-10"/>
              <a:t>daemon </a:t>
            </a:r>
            <a:r>
              <a:rPr spc="20"/>
              <a:t>that </a:t>
            </a:r>
            <a:r>
              <a:rPr spc="-30"/>
              <a:t>manages </a:t>
            </a:r>
            <a:r>
              <a:rPr spc="15"/>
              <a:t>all </a:t>
            </a:r>
            <a:r>
              <a:rPr spc="20"/>
              <a:t>core  </a:t>
            </a:r>
            <a:r>
              <a:rPr spc="5"/>
              <a:t>component</a:t>
            </a:r>
            <a:r>
              <a:rPr spc="-195"/>
              <a:t> </a:t>
            </a:r>
            <a:r>
              <a:rPr spc="30"/>
              <a:t>control</a:t>
            </a:r>
            <a:r>
              <a:rPr spc="-190"/>
              <a:t> </a:t>
            </a:r>
            <a:r>
              <a:rPr spc="-15"/>
              <a:t>loops.</a:t>
            </a:r>
            <a:r>
              <a:rPr spc="-190"/>
              <a:t> </a:t>
            </a:r>
            <a:r>
              <a:rPr spc="-25"/>
              <a:t>It</a:t>
            </a:r>
            <a:r>
              <a:rPr spc="-190"/>
              <a:t> </a:t>
            </a:r>
            <a:r>
              <a:rPr spc="20"/>
              <a:t>monitors</a:t>
            </a:r>
            <a:r>
              <a:rPr spc="-195"/>
              <a:t> </a:t>
            </a:r>
            <a:r>
              <a:rPr spc="15"/>
              <a:t>the</a:t>
            </a:r>
            <a:r>
              <a:rPr spc="-190"/>
              <a:t> </a:t>
            </a:r>
            <a:r>
              <a:rPr spc="20"/>
              <a:t>cluster</a:t>
            </a:r>
            <a:r>
              <a:rPr spc="-190"/>
              <a:t> </a:t>
            </a:r>
            <a:r>
              <a:rPr spc="10"/>
              <a:t>state</a:t>
            </a:r>
            <a:r>
              <a:rPr spc="-190"/>
              <a:t> </a:t>
            </a:r>
            <a:r>
              <a:rPr spc="10"/>
              <a:t>via</a:t>
            </a:r>
            <a:r>
              <a:rPr spc="-195"/>
              <a:t> </a:t>
            </a:r>
            <a:r>
              <a:rPr spc="15"/>
              <a:t>the</a:t>
            </a:r>
            <a:r>
              <a:rPr spc="-190"/>
              <a:t> </a:t>
            </a:r>
            <a:r>
              <a:rPr spc="15"/>
              <a:t>apiserver</a:t>
            </a:r>
            <a:r>
              <a:rPr spc="-190"/>
              <a:t> </a:t>
            </a:r>
            <a:r>
              <a:rPr spc="-10"/>
              <a:t>and  </a:t>
            </a:r>
            <a:r>
              <a:rPr spc="10"/>
              <a:t>steers</a:t>
            </a:r>
            <a:r>
              <a:rPr spc="-200"/>
              <a:t> </a:t>
            </a:r>
            <a:r>
              <a:rPr spc="15"/>
              <a:t>the</a:t>
            </a:r>
            <a:r>
              <a:rPr spc="-195"/>
              <a:t> </a:t>
            </a:r>
            <a:r>
              <a:rPr spc="20"/>
              <a:t>cluster</a:t>
            </a:r>
            <a:r>
              <a:rPr spc="-195"/>
              <a:t> </a:t>
            </a:r>
            <a:r>
              <a:rPr spc="20"/>
              <a:t>towards</a:t>
            </a:r>
            <a:r>
              <a:rPr spc="-195"/>
              <a:t> </a:t>
            </a:r>
            <a:r>
              <a:rPr spc="15"/>
              <a:t>the</a:t>
            </a:r>
            <a:r>
              <a:rPr spc="-195"/>
              <a:t> </a:t>
            </a:r>
            <a:r>
              <a:rPr spc="15"/>
              <a:t>desired</a:t>
            </a:r>
            <a:r>
              <a:rPr spc="-195"/>
              <a:t> </a:t>
            </a:r>
            <a:r>
              <a:rPr spc="-15"/>
              <a:t>state.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2"/>
          <p:cNvSpPr txBox="1"/>
          <p:nvPr>
            <p:ph type="title"/>
          </p:nvPr>
        </p:nvSpPr>
        <p:spPr>
          <a:xfrm>
            <a:off x="1370524" y="644933"/>
            <a:ext cx="3996056" cy="3911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200" sz="2400"/>
            </a:lvl1pPr>
          </a:lstStyle>
          <a:p>
            <a:pPr/>
            <a:r>
              <a:t>cloud-controller-manager</a:t>
            </a:r>
          </a:p>
        </p:txBody>
      </p:sp>
      <p:sp>
        <p:nvSpPr>
          <p:cNvPr id="145" name="object 3"/>
          <p:cNvSpPr txBox="1"/>
          <p:nvPr>
            <p:ph type="body" idx="1"/>
          </p:nvPr>
        </p:nvSpPr>
        <p:spPr>
          <a:xfrm>
            <a:off x="908488" y="1600060"/>
            <a:ext cx="7327022" cy="2587626"/>
          </a:xfrm>
          <a:prstGeom prst="rect">
            <a:avLst/>
          </a:prstGeom>
        </p:spPr>
        <p:txBody>
          <a:bodyPr/>
          <a:lstStyle/>
          <a:p>
            <a:pPr marR="5080" indent="474344">
              <a:lnSpc>
                <a:spcPct val="113300"/>
              </a:lnSpc>
              <a:spcBef>
                <a:spcPts val="100"/>
              </a:spcBef>
              <a:defRPr sz="1600"/>
            </a:pPr>
            <a:r>
              <a:t>The</a:t>
            </a:r>
            <a:r>
              <a:rPr spc="-200"/>
              <a:t> </a:t>
            </a:r>
            <a:r>
              <a:t>cloud-controller-manager</a:t>
            </a:r>
            <a:r>
              <a:rPr spc="-200"/>
              <a:t> </a:t>
            </a:r>
            <a:r>
              <a:t>is</a:t>
            </a:r>
            <a:r>
              <a:rPr spc="-200"/>
              <a:t> </a:t>
            </a:r>
            <a:r>
              <a:rPr spc="-100"/>
              <a:t>a</a:t>
            </a:r>
            <a:r>
              <a:rPr spc="-200"/>
              <a:t> </a:t>
            </a:r>
            <a:r>
              <a:rPr spc="-100"/>
              <a:t>daemon</a:t>
            </a:r>
            <a:r>
              <a:rPr spc="-200"/>
              <a:t> </a:t>
            </a:r>
            <a:r>
              <a:t>that</a:t>
            </a:r>
            <a:r>
              <a:rPr spc="-200"/>
              <a:t> </a:t>
            </a:r>
            <a:r>
              <a:t>provides</a:t>
            </a:r>
            <a:r>
              <a:rPr spc="-200"/>
              <a:t> </a:t>
            </a:r>
            <a:r>
              <a:t>cloud-provider  specific</a:t>
            </a:r>
            <a:r>
              <a:rPr spc="-200"/>
              <a:t> </a:t>
            </a:r>
            <a:r>
              <a:t>knowledge</a:t>
            </a:r>
            <a:r>
              <a:rPr spc="-200"/>
              <a:t> </a:t>
            </a:r>
            <a:r>
              <a:rPr spc="-100"/>
              <a:t>and</a:t>
            </a:r>
            <a:r>
              <a:rPr spc="-200"/>
              <a:t> </a:t>
            </a:r>
            <a:r>
              <a:t>integration</a:t>
            </a:r>
            <a:r>
              <a:rPr spc="-200"/>
              <a:t> </a:t>
            </a:r>
            <a:r>
              <a:t>capability</a:t>
            </a:r>
            <a:r>
              <a:rPr spc="-200"/>
              <a:t> </a:t>
            </a:r>
            <a:r>
              <a:t>into</a:t>
            </a:r>
            <a:r>
              <a:rPr spc="-200"/>
              <a:t> </a:t>
            </a:r>
            <a:r>
              <a:t>the</a:t>
            </a:r>
            <a:r>
              <a:rPr spc="-200"/>
              <a:t> </a:t>
            </a:r>
            <a:r>
              <a:t>core</a:t>
            </a:r>
            <a:r>
              <a:rPr spc="-200"/>
              <a:t> </a:t>
            </a:r>
            <a:r>
              <a:t>control</a:t>
            </a:r>
            <a:r>
              <a:rPr spc="-200"/>
              <a:t> </a:t>
            </a:r>
            <a:r>
              <a:t>loop</a:t>
            </a:r>
            <a:r>
              <a:rPr spc="-200"/>
              <a:t> </a:t>
            </a:r>
            <a:r>
              <a:t>of  Kubernetes. The controllers include Node, </a:t>
            </a:r>
            <a:r>
              <a:rPr spc="-100"/>
              <a:t>Route, Service, and add an  </a:t>
            </a:r>
            <a:r>
              <a:t>additional</a:t>
            </a:r>
            <a:r>
              <a:rPr spc="-200"/>
              <a:t> </a:t>
            </a:r>
            <a:r>
              <a:t>controller</a:t>
            </a:r>
            <a:r>
              <a:rPr spc="-200"/>
              <a:t> </a:t>
            </a:r>
            <a:r>
              <a:t>to</a:t>
            </a:r>
            <a:r>
              <a:rPr spc="-200"/>
              <a:t> </a:t>
            </a:r>
            <a:r>
              <a:t>handle</a:t>
            </a:r>
            <a:r>
              <a:rPr spc="-200"/>
              <a:t> </a:t>
            </a:r>
            <a:r>
              <a:t>PersistentVolumeLabels</a:t>
            </a:r>
            <a:r>
              <a:rPr spc="-200"/>
              <a:t>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2"/>
          <p:cNvSpPr txBox="1"/>
          <p:nvPr>
            <p:ph type="title"/>
          </p:nvPr>
        </p:nvSpPr>
        <p:spPr>
          <a:xfrm>
            <a:off x="1370524" y="644933"/>
            <a:ext cx="2432686" cy="3911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200" sz="2400"/>
            </a:lvl1pPr>
          </a:lstStyle>
          <a:p>
            <a:pPr/>
            <a:r>
              <a:t>kube-scheduler</a:t>
            </a:r>
          </a:p>
        </p:txBody>
      </p:sp>
      <p:sp>
        <p:nvSpPr>
          <p:cNvPr id="148" name="object 3"/>
          <p:cNvSpPr txBox="1"/>
          <p:nvPr/>
        </p:nvSpPr>
        <p:spPr>
          <a:xfrm>
            <a:off x="1370524" y="1612760"/>
            <a:ext cx="6324601" cy="1061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13300"/>
              </a:lnSpc>
              <a:spcBef>
                <a:spcPts val="100"/>
              </a:spcBef>
              <a:defRPr spc="15" sz="1600">
                <a:latin typeface="Tahoma"/>
                <a:ea typeface="Tahoma"/>
                <a:cs typeface="Tahoma"/>
                <a:sym typeface="Tahoma"/>
              </a:defRPr>
            </a:pPr>
            <a:r>
              <a:t>Kube-scheduler</a:t>
            </a:r>
            <a:r>
              <a:rPr spc="-190"/>
              <a:t> </a:t>
            </a:r>
            <a:r>
              <a:rPr spc="10"/>
              <a:t>is</a:t>
            </a:r>
            <a:r>
              <a:rPr spc="-190"/>
              <a:t> </a:t>
            </a:r>
            <a:r>
              <a:rPr spc="-30"/>
              <a:t>a</a:t>
            </a:r>
            <a:r>
              <a:rPr spc="-190"/>
              <a:t> </a:t>
            </a:r>
            <a:r>
              <a:rPr spc="10"/>
              <a:t>verbose</a:t>
            </a:r>
            <a:r>
              <a:rPr spc="-190"/>
              <a:t> </a:t>
            </a:r>
            <a:r>
              <a:rPr spc="20"/>
              <a:t>policy-rich</a:t>
            </a:r>
            <a:r>
              <a:rPr spc="-190"/>
              <a:t> </a:t>
            </a:r>
            <a:r>
              <a:rPr spc="-10"/>
              <a:t>engine</a:t>
            </a:r>
            <a:r>
              <a:rPr spc="-190"/>
              <a:t> </a:t>
            </a:r>
            <a:r>
              <a:rPr spc="20"/>
              <a:t>that</a:t>
            </a:r>
            <a:r>
              <a:rPr spc="-190"/>
              <a:t> </a:t>
            </a:r>
            <a:r>
              <a:rPr spc="0"/>
              <a:t>evaluates</a:t>
            </a:r>
            <a:r>
              <a:rPr spc="-190"/>
              <a:t> </a:t>
            </a:r>
            <a:r>
              <a:rPr spc="25"/>
              <a:t>workload  </a:t>
            </a:r>
            <a:r>
              <a:t>requirements </a:t>
            </a:r>
            <a:r>
              <a:rPr spc="-10"/>
              <a:t>and </a:t>
            </a:r>
            <a:r>
              <a:rPr spc="10"/>
              <a:t>attempts </a:t>
            </a:r>
            <a:r>
              <a:rPr spc="40"/>
              <a:t>to </a:t>
            </a:r>
            <a:r>
              <a:rPr spc="0"/>
              <a:t>place </a:t>
            </a:r>
            <a:r>
              <a:rPr spc="50"/>
              <a:t>it </a:t>
            </a:r>
            <a:r>
              <a:rPr spc="5"/>
              <a:t>on </a:t>
            </a:r>
            <a:r>
              <a:rPr spc="-30"/>
              <a:t>a </a:t>
            </a:r>
            <a:r>
              <a:rPr spc="-5"/>
              <a:t>matching resource. These  </a:t>
            </a:r>
            <a:r>
              <a:t>requirements</a:t>
            </a:r>
            <a:r>
              <a:rPr spc="-200"/>
              <a:t> </a:t>
            </a:r>
            <a:r>
              <a:rPr spc="-10"/>
              <a:t>can</a:t>
            </a:r>
            <a:r>
              <a:rPr spc="-195"/>
              <a:t> </a:t>
            </a:r>
            <a:r>
              <a:rPr spc="10"/>
              <a:t>include</a:t>
            </a:r>
            <a:r>
              <a:rPr spc="-195"/>
              <a:t> </a:t>
            </a:r>
            <a:r>
              <a:rPr spc="-5"/>
              <a:t>such</a:t>
            </a:r>
            <a:r>
              <a:rPr spc="-195"/>
              <a:t> </a:t>
            </a:r>
            <a:r>
              <a:rPr spc="0"/>
              <a:t>things</a:t>
            </a:r>
            <a:r>
              <a:rPr spc="-200"/>
              <a:t> </a:t>
            </a:r>
            <a:r>
              <a:rPr spc="-25"/>
              <a:t>as</a:t>
            </a:r>
            <a:r>
              <a:rPr spc="-195"/>
              <a:t> </a:t>
            </a:r>
            <a:r>
              <a:rPr spc="0"/>
              <a:t>general</a:t>
            </a:r>
            <a:r>
              <a:rPr spc="-195"/>
              <a:t> </a:t>
            </a:r>
            <a:r>
              <a:t>hardware</a:t>
            </a:r>
            <a:r>
              <a:rPr spc="-195"/>
              <a:t> </a:t>
            </a:r>
            <a:r>
              <a:rPr spc="-20"/>
              <a:t>reqs,</a:t>
            </a:r>
            <a:r>
              <a:rPr spc="-200"/>
              <a:t> </a:t>
            </a:r>
            <a:r>
              <a:rPr spc="5"/>
              <a:t>affinity,  anti-affinity,</a:t>
            </a:r>
            <a:r>
              <a:rPr spc="-195"/>
              <a:t> </a:t>
            </a:r>
            <a:r>
              <a:rPr spc="-10"/>
              <a:t>and</a:t>
            </a:r>
            <a:r>
              <a:rPr spc="-195"/>
              <a:t> </a:t>
            </a:r>
            <a:r>
              <a:rPr spc="25"/>
              <a:t>other</a:t>
            </a:r>
            <a:r>
              <a:rPr spc="-195"/>
              <a:t> </a:t>
            </a:r>
            <a:r>
              <a:rPr spc="5"/>
              <a:t>custom</a:t>
            </a:r>
            <a:r>
              <a:rPr spc="-195"/>
              <a:t> </a:t>
            </a:r>
            <a:r>
              <a:t>resource</a:t>
            </a:r>
            <a:r>
              <a:rPr spc="-195"/>
              <a:t> </a:t>
            </a:r>
            <a:r>
              <a:rPr spc="0"/>
              <a:t>requirements.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object 2"/>
          <p:cNvSpPr/>
          <p:nvPr/>
        </p:nvSpPr>
        <p:spPr>
          <a:xfrm>
            <a:off x="4406400" y="0"/>
            <a:ext cx="4737600" cy="4733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915" y="0"/>
                </a:lnTo>
                <a:lnTo>
                  <a:pt x="21600" y="10685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45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1" name="object 3"/>
          <p:cNvSpPr/>
          <p:nvPr/>
        </p:nvSpPr>
        <p:spPr>
          <a:xfrm>
            <a:off x="4846825" y="0"/>
            <a:ext cx="4286700" cy="429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45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2" name="object 4"/>
          <p:cNvSpPr/>
          <p:nvPr/>
        </p:nvSpPr>
        <p:spPr>
          <a:xfrm>
            <a:off x="5618398" y="1236468"/>
            <a:ext cx="808801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3" name="object 5"/>
          <p:cNvSpPr/>
          <p:nvPr/>
        </p:nvSpPr>
        <p:spPr>
          <a:xfrm>
            <a:off x="5849856" y="1443954"/>
            <a:ext cx="808800" cy="80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4" name="object 6"/>
          <p:cNvSpPr/>
          <p:nvPr/>
        </p:nvSpPr>
        <p:spPr>
          <a:xfrm>
            <a:off x="5987079" y="2469464"/>
            <a:ext cx="808801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5" name="object 7"/>
          <p:cNvSpPr/>
          <p:nvPr/>
        </p:nvSpPr>
        <p:spPr>
          <a:xfrm>
            <a:off x="6222113" y="2676951"/>
            <a:ext cx="808801" cy="80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6" name="object 8"/>
          <p:cNvSpPr/>
          <p:nvPr/>
        </p:nvSpPr>
        <p:spPr>
          <a:xfrm>
            <a:off x="6675341" y="1862016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7" name="object 9"/>
          <p:cNvSpPr/>
          <p:nvPr/>
        </p:nvSpPr>
        <p:spPr>
          <a:xfrm>
            <a:off x="6908099" y="2069505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6376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8" name="object 10"/>
          <p:cNvSpPr/>
          <p:nvPr/>
        </p:nvSpPr>
        <p:spPr>
          <a:xfrm>
            <a:off x="6861140" y="2477810"/>
            <a:ext cx="808800" cy="80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9" name="object 11"/>
          <p:cNvSpPr/>
          <p:nvPr/>
        </p:nvSpPr>
        <p:spPr>
          <a:xfrm>
            <a:off x="7965265" y="2692962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0" name="object 12"/>
          <p:cNvSpPr/>
          <p:nvPr/>
        </p:nvSpPr>
        <p:spPr>
          <a:xfrm>
            <a:off x="8145081" y="3308755"/>
            <a:ext cx="808800" cy="80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1" name="object 13"/>
          <p:cNvSpPr/>
          <p:nvPr/>
        </p:nvSpPr>
        <p:spPr>
          <a:xfrm>
            <a:off x="7047599" y="3095013"/>
            <a:ext cx="808800" cy="80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2" name="object 14"/>
          <p:cNvSpPr/>
          <p:nvPr/>
        </p:nvSpPr>
        <p:spPr>
          <a:xfrm>
            <a:off x="7276648" y="3302501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3" name="object 15"/>
          <p:cNvSpPr/>
          <p:nvPr/>
        </p:nvSpPr>
        <p:spPr>
          <a:xfrm>
            <a:off x="7227413" y="3710806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B4587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4" name="object 16"/>
          <p:cNvSpPr/>
          <p:nvPr/>
        </p:nvSpPr>
        <p:spPr>
          <a:xfrm>
            <a:off x="7462448" y="3918294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5" name="object 17"/>
          <p:cNvSpPr/>
          <p:nvPr/>
        </p:nvSpPr>
        <p:spPr>
          <a:xfrm>
            <a:off x="8102489" y="3718471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6" name="object 18"/>
          <p:cNvSpPr/>
          <p:nvPr/>
        </p:nvSpPr>
        <p:spPr>
          <a:xfrm>
            <a:off x="8334532" y="3925958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7" name="object 19"/>
          <p:cNvSpPr/>
          <p:nvPr/>
        </p:nvSpPr>
        <p:spPr>
          <a:xfrm>
            <a:off x="8288290" y="4334264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8" name="object 20"/>
          <p:cNvSpPr/>
          <p:nvPr/>
        </p:nvSpPr>
        <p:spPr>
          <a:xfrm>
            <a:off x="267348" y="0"/>
            <a:ext cx="5143501" cy="514328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9" name="object 21"/>
          <p:cNvSpPr txBox="1"/>
          <p:nvPr/>
        </p:nvSpPr>
        <p:spPr>
          <a:xfrm>
            <a:off x="1656325" y="2184500"/>
            <a:ext cx="2773681" cy="785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365" sz="2800"/>
            </a:pPr>
            <a:r>
              <a:t>Node</a:t>
            </a:r>
          </a:p>
          <a:p>
            <a:pPr indent="426084">
              <a:defRPr spc="385" sz="2800"/>
            </a:pPr>
            <a:r>
              <a:t>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bject 2"/>
          <p:cNvSpPr txBox="1"/>
          <p:nvPr>
            <p:ph type="title"/>
          </p:nvPr>
        </p:nvSpPr>
        <p:spPr>
          <a:xfrm>
            <a:off x="1370524" y="644933"/>
            <a:ext cx="2936241" cy="3911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300" sz="2400"/>
            </a:pPr>
            <a:r>
              <a:t>Node</a:t>
            </a:r>
            <a:r>
              <a:rPr spc="0"/>
              <a:t> </a:t>
            </a:r>
            <a:r>
              <a:t>Components</a:t>
            </a:r>
          </a:p>
        </p:txBody>
      </p:sp>
      <p:sp>
        <p:nvSpPr>
          <p:cNvPr id="172" name="object 3"/>
          <p:cNvSpPr txBox="1"/>
          <p:nvPr/>
        </p:nvSpPr>
        <p:spPr>
          <a:xfrm>
            <a:off x="3920983" y="1646670"/>
            <a:ext cx="220599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0995" indent="-328295">
              <a:spcBef>
                <a:spcPts val="300"/>
              </a:spcBef>
              <a:buSzPct val="100000"/>
              <a:buFont typeface="Arial"/>
              <a:buChar char="●"/>
              <a:tabLst>
                <a:tab pos="330200" algn="l"/>
                <a:tab pos="330200" algn="l"/>
              </a:tabLst>
              <a:defRPr spc="25" sz="1300">
                <a:latin typeface="Tahoma"/>
                <a:ea typeface="Tahoma"/>
                <a:cs typeface="Tahoma"/>
                <a:sym typeface="Tahoma"/>
              </a:defRPr>
            </a:pPr>
            <a:r>
              <a:t>Kubelet</a:t>
            </a:r>
          </a:p>
          <a:p>
            <a:pPr marL="340995" indent="-328295">
              <a:spcBef>
                <a:spcPts val="200"/>
              </a:spcBef>
              <a:buSzPct val="100000"/>
              <a:buFont typeface="Arial"/>
              <a:buChar char="●"/>
              <a:tabLst>
                <a:tab pos="330200" algn="l"/>
                <a:tab pos="330200" algn="l"/>
              </a:tabLst>
              <a:defRPr spc="20" sz="1300">
                <a:latin typeface="Tahoma"/>
                <a:ea typeface="Tahoma"/>
                <a:cs typeface="Tahoma"/>
                <a:sym typeface="Tahoma"/>
              </a:defRPr>
            </a:pPr>
            <a:r>
              <a:t>Kube-proxy</a:t>
            </a:r>
          </a:p>
          <a:p>
            <a:pPr marL="340995" indent="-328295">
              <a:spcBef>
                <a:spcPts val="200"/>
              </a:spcBef>
              <a:buSzPct val="100000"/>
              <a:buFont typeface="Arial"/>
              <a:buChar char="●"/>
              <a:tabLst>
                <a:tab pos="330200" algn="l"/>
                <a:tab pos="330200" algn="l"/>
              </a:tabLst>
              <a:defRPr spc="25" sz="1300">
                <a:latin typeface="Tahoma"/>
                <a:ea typeface="Tahoma"/>
                <a:cs typeface="Tahoma"/>
                <a:sym typeface="Tahoma"/>
              </a:defRPr>
            </a:pPr>
            <a:r>
              <a:t>Container</a:t>
            </a:r>
            <a:r>
              <a:rPr spc="-195"/>
              <a:t> </a:t>
            </a:r>
            <a:r>
              <a:rPr spc="15"/>
              <a:t>runtime</a:t>
            </a:r>
            <a:r>
              <a:rPr spc="-195"/>
              <a:t> </a:t>
            </a:r>
            <a:r>
              <a:rPr spc="-5"/>
              <a:t>engine</a:t>
            </a:r>
          </a:p>
        </p:txBody>
      </p:sp>
      <p:sp>
        <p:nvSpPr>
          <p:cNvPr id="173" name="object 4"/>
          <p:cNvSpPr/>
          <p:nvPr/>
        </p:nvSpPr>
        <p:spPr>
          <a:xfrm>
            <a:off x="1297499" y="1567548"/>
            <a:ext cx="2421547" cy="29112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2"/>
          <p:cNvSpPr txBox="1"/>
          <p:nvPr>
            <p:ph type="title"/>
          </p:nvPr>
        </p:nvSpPr>
        <p:spPr>
          <a:xfrm>
            <a:off x="1370524" y="644933"/>
            <a:ext cx="1194436" cy="3911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200" sz="2400"/>
            </a:lvl1pPr>
          </a:lstStyle>
          <a:p>
            <a:pPr/>
            <a:r>
              <a:t>kubelet</a:t>
            </a:r>
          </a:p>
        </p:txBody>
      </p:sp>
      <p:sp>
        <p:nvSpPr>
          <p:cNvPr id="176" name="object 3"/>
          <p:cNvSpPr txBox="1"/>
          <p:nvPr/>
        </p:nvSpPr>
        <p:spPr>
          <a:xfrm>
            <a:off x="1370525" y="1612760"/>
            <a:ext cx="6789419" cy="2090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13300"/>
              </a:lnSpc>
              <a:spcBef>
                <a:spcPts val="100"/>
              </a:spcBef>
              <a:defRPr spc="40" sz="1600">
                <a:latin typeface="Tahoma"/>
                <a:ea typeface="Tahoma"/>
                <a:cs typeface="Tahoma"/>
                <a:sym typeface="Tahoma"/>
              </a:defRPr>
            </a:pPr>
            <a:r>
              <a:t>Acts </a:t>
            </a:r>
            <a:r>
              <a:rPr spc="-25"/>
              <a:t>as </a:t>
            </a:r>
            <a:r>
              <a:rPr spc="15"/>
              <a:t>the </a:t>
            </a:r>
            <a:r>
              <a:rPr spc="5"/>
              <a:t>node </a:t>
            </a:r>
            <a:r>
              <a:rPr spc="-10"/>
              <a:t>agent </a:t>
            </a:r>
            <a:r>
              <a:rPr spc="10"/>
              <a:t>responsible </a:t>
            </a:r>
            <a:r>
              <a:rPr spc="35"/>
              <a:t>for </a:t>
            </a:r>
            <a:r>
              <a:rPr spc="-25"/>
              <a:t>managing </a:t>
            </a:r>
            <a:r>
              <a:rPr spc="5"/>
              <a:t>pod </a:t>
            </a:r>
            <a:r>
              <a:rPr spc="20"/>
              <a:t>lifecycle </a:t>
            </a:r>
            <a:r>
              <a:rPr spc="5"/>
              <a:t>on </a:t>
            </a:r>
            <a:r>
              <a:rPr spc="25"/>
              <a:t>its </a:t>
            </a:r>
            <a:r>
              <a:rPr spc="-20"/>
              <a:t>host.  </a:t>
            </a:r>
            <a:r>
              <a:rPr spc="35"/>
              <a:t>Kubelet</a:t>
            </a:r>
            <a:r>
              <a:rPr spc="-190"/>
              <a:t> </a:t>
            </a:r>
            <a:r>
              <a:rPr spc="5"/>
              <a:t>understands</a:t>
            </a:r>
            <a:r>
              <a:rPr spc="-190"/>
              <a:t> </a:t>
            </a:r>
            <a:r>
              <a:rPr spc="114"/>
              <a:t>YAML</a:t>
            </a:r>
            <a:r>
              <a:rPr spc="-190"/>
              <a:t> </a:t>
            </a:r>
            <a:r>
              <a:rPr spc="15"/>
              <a:t>container</a:t>
            </a:r>
            <a:r>
              <a:rPr spc="-190"/>
              <a:t> </a:t>
            </a:r>
            <a:r>
              <a:rPr spc="0"/>
              <a:t>manifests</a:t>
            </a:r>
            <a:r>
              <a:rPr spc="-190"/>
              <a:t> </a:t>
            </a:r>
            <a:r>
              <a:rPr spc="20"/>
              <a:t>that</a:t>
            </a:r>
            <a:r>
              <a:rPr spc="-190"/>
              <a:t> </a:t>
            </a:r>
            <a:r>
              <a:rPr spc="50"/>
              <a:t>it</a:t>
            </a:r>
            <a:r>
              <a:rPr spc="-190"/>
              <a:t> </a:t>
            </a:r>
            <a:r>
              <a:rPr spc="-10"/>
              <a:t>can</a:t>
            </a:r>
            <a:r>
              <a:rPr spc="-190"/>
              <a:t> </a:t>
            </a:r>
            <a:r>
              <a:rPr spc="10"/>
              <a:t>read</a:t>
            </a:r>
            <a:r>
              <a:rPr spc="-190"/>
              <a:t> </a:t>
            </a:r>
            <a:r>
              <a:rPr spc="20"/>
              <a:t>from</a:t>
            </a:r>
            <a:r>
              <a:rPr spc="-190"/>
              <a:t> </a:t>
            </a:r>
            <a:r>
              <a:rPr spc="10"/>
              <a:t>several  </a:t>
            </a:r>
            <a:r>
              <a:rPr spc="-15"/>
              <a:t>sources:</a:t>
            </a:r>
          </a:p>
          <a:p>
            <a: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69900" indent="-351790">
              <a:buSzPct val="100000"/>
              <a:buFont typeface="Arial"/>
              <a:buChar char="●"/>
              <a:tabLst>
                <a:tab pos="457200" algn="l"/>
                <a:tab pos="469900" algn="l"/>
              </a:tabLst>
              <a:defRPr spc="35" sz="1600">
                <a:latin typeface="Tahoma"/>
                <a:ea typeface="Tahoma"/>
                <a:cs typeface="Tahoma"/>
                <a:sym typeface="Tahoma"/>
              </a:defRPr>
            </a:pPr>
            <a:r>
              <a:t>File</a:t>
            </a:r>
            <a:r>
              <a:rPr spc="-200"/>
              <a:t> </a:t>
            </a:r>
            <a:r>
              <a:rPr spc="5"/>
              <a:t>path</a:t>
            </a:r>
          </a:p>
          <a:p>
            <a:pPr marL="469900" indent="-351790">
              <a:spcBef>
                <a:spcPts val="200"/>
              </a:spcBef>
              <a:buSzPct val="100000"/>
              <a:buFont typeface="Arial"/>
              <a:buChar char="●"/>
              <a:tabLst>
                <a:tab pos="457200" algn="l"/>
                <a:tab pos="469900" algn="l"/>
              </a:tabLst>
              <a:defRPr spc="60" sz="1600">
                <a:latin typeface="Tahoma"/>
                <a:ea typeface="Tahoma"/>
                <a:cs typeface="Tahoma"/>
                <a:sym typeface="Tahoma"/>
              </a:defRPr>
            </a:pPr>
            <a:r>
              <a:t>HTTP</a:t>
            </a:r>
            <a:r>
              <a:rPr spc="-200"/>
              <a:t> </a:t>
            </a:r>
            <a:r>
              <a:rPr spc="20"/>
              <a:t>Endpoint</a:t>
            </a:r>
          </a:p>
          <a:p>
            <a:pPr marL="469900" indent="-351790">
              <a:spcBef>
                <a:spcPts val="200"/>
              </a:spcBef>
              <a:buSzPct val="100000"/>
              <a:buFont typeface="Arial"/>
              <a:buChar char="●"/>
              <a:tabLst>
                <a:tab pos="457200" algn="l"/>
                <a:tab pos="469900" algn="l"/>
              </a:tabLst>
              <a:defRPr spc="25" sz="1600">
                <a:latin typeface="Tahoma"/>
                <a:ea typeface="Tahoma"/>
                <a:cs typeface="Tahoma"/>
                <a:sym typeface="Tahoma"/>
              </a:defRPr>
            </a:pPr>
            <a:r>
              <a:t>Etcd</a:t>
            </a:r>
            <a:r>
              <a:rPr spc="-200"/>
              <a:t> </a:t>
            </a:r>
            <a:r>
              <a:rPr spc="15"/>
              <a:t>watch</a:t>
            </a:r>
            <a:r>
              <a:rPr spc="-195"/>
              <a:t> </a:t>
            </a:r>
            <a:r>
              <a:rPr spc="0"/>
              <a:t>acting</a:t>
            </a:r>
            <a:r>
              <a:rPr spc="-195"/>
              <a:t> </a:t>
            </a:r>
            <a:r>
              <a:rPr spc="5"/>
              <a:t>on</a:t>
            </a:r>
            <a:r>
              <a:rPr spc="-195"/>
              <a:t> </a:t>
            </a:r>
            <a:r>
              <a:rPr spc="-5"/>
              <a:t>any</a:t>
            </a:r>
            <a:r>
              <a:rPr spc="-195"/>
              <a:t> </a:t>
            </a:r>
            <a:r>
              <a:rPr spc="-20"/>
              <a:t>changes</a:t>
            </a:r>
          </a:p>
          <a:p>
            <a:pPr marL="469900" indent="-351790">
              <a:spcBef>
                <a:spcPts val="200"/>
              </a:spcBef>
              <a:buSzPct val="100000"/>
              <a:buFont typeface="Arial"/>
              <a:buChar char="●"/>
              <a:tabLst>
                <a:tab pos="457200" algn="l"/>
                <a:tab pos="469900" algn="l"/>
              </a:tabLst>
              <a:defRPr spc="60" sz="1600">
                <a:latin typeface="Tahoma"/>
                <a:ea typeface="Tahoma"/>
                <a:cs typeface="Tahoma"/>
                <a:sym typeface="Tahoma"/>
              </a:defRPr>
            </a:pPr>
            <a:r>
              <a:t>HTTP</a:t>
            </a:r>
            <a:r>
              <a:rPr spc="-195"/>
              <a:t> </a:t>
            </a:r>
            <a:r>
              <a:rPr spc="15"/>
              <a:t>Server</a:t>
            </a:r>
            <a:r>
              <a:rPr spc="-190"/>
              <a:t> </a:t>
            </a:r>
            <a:r>
              <a:rPr spc="-5"/>
              <a:t>mode</a:t>
            </a:r>
            <a:r>
              <a:rPr spc="-195"/>
              <a:t> </a:t>
            </a:r>
            <a:r>
              <a:rPr spc="0"/>
              <a:t>accepting</a:t>
            </a:r>
            <a:r>
              <a:rPr spc="-190"/>
              <a:t> </a:t>
            </a:r>
            <a:r>
              <a:rPr spc="15"/>
              <a:t>container</a:t>
            </a:r>
            <a:r>
              <a:rPr spc="-195"/>
              <a:t> </a:t>
            </a:r>
            <a:r>
              <a:rPr spc="0"/>
              <a:t>manifests</a:t>
            </a:r>
            <a:r>
              <a:rPr spc="-190"/>
              <a:t> </a:t>
            </a:r>
            <a:r>
              <a:rPr spc="25"/>
              <a:t>over</a:t>
            </a:r>
            <a:r>
              <a:rPr spc="-195"/>
              <a:t> </a:t>
            </a:r>
            <a:r>
              <a:rPr spc="-30"/>
              <a:t>a</a:t>
            </a:r>
            <a:r>
              <a:rPr spc="-190"/>
              <a:t> </a:t>
            </a:r>
            <a:r>
              <a:rPr spc="5"/>
              <a:t>simple</a:t>
            </a:r>
            <a:r>
              <a:rPr spc="-195"/>
              <a:t> </a:t>
            </a:r>
            <a:r>
              <a:rPr spc="-10"/>
              <a:t>API.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bject 2"/>
          <p:cNvSpPr txBox="1"/>
          <p:nvPr>
            <p:ph type="title"/>
          </p:nvPr>
        </p:nvSpPr>
        <p:spPr>
          <a:xfrm>
            <a:off x="1370524" y="644933"/>
            <a:ext cx="1769111" cy="3911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200" sz="2400"/>
            </a:lvl1pPr>
          </a:lstStyle>
          <a:p>
            <a:pPr/>
            <a:r>
              <a:t>kube-proxy</a:t>
            </a:r>
          </a:p>
        </p:txBody>
      </p:sp>
      <p:sp>
        <p:nvSpPr>
          <p:cNvPr id="179" name="object 3"/>
          <p:cNvSpPr txBox="1"/>
          <p:nvPr/>
        </p:nvSpPr>
        <p:spPr>
          <a:xfrm>
            <a:off x="1370524" y="1612760"/>
            <a:ext cx="5899151" cy="2019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13300"/>
              </a:lnSpc>
              <a:spcBef>
                <a:spcPts val="100"/>
              </a:spcBef>
              <a:defRPr spc="10" sz="1600">
                <a:latin typeface="Tahoma"/>
                <a:ea typeface="Tahoma"/>
                <a:cs typeface="Tahoma"/>
                <a:sym typeface="Tahoma"/>
              </a:defRPr>
            </a:pPr>
            <a:r>
              <a:t>Manages</a:t>
            </a:r>
            <a:r>
              <a:rPr spc="-195"/>
              <a:t> </a:t>
            </a:r>
            <a:r>
              <a:rPr spc="15"/>
              <a:t>the</a:t>
            </a:r>
            <a:r>
              <a:rPr spc="-195"/>
              <a:t> </a:t>
            </a:r>
            <a:r>
              <a:rPr spc="30"/>
              <a:t>network</a:t>
            </a:r>
            <a:r>
              <a:rPr spc="-195"/>
              <a:t> </a:t>
            </a:r>
            <a:r>
              <a:rPr spc="15"/>
              <a:t>rules</a:t>
            </a:r>
            <a:r>
              <a:rPr spc="-195"/>
              <a:t> </a:t>
            </a:r>
            <a:r>
              <a:rPr spc="5"/>
              <a:t>on</a:t>
            </a:r>
            <a:r>
              <a:rPr spc="-195"/>
              <a:t> </a:t>
            </a:r>
            <a:r>
              <a:rPr spc="-10"/>
              <a:t>each</a:t>
            </a:r>
            <a:r>
              <a:rPr spc="-195"/>
              <a:t> </a:t>
            </a:r>
            <a:r>
              <a:rPr spc="5"/>
              <a:t>node</a:t>
            </a:r>
            <a:r>
              <a:rPr spc="-195"/>
              <a:t> </a:t>
            </a:r>
            <a:r>
              <a:rPr spc="-10"/>
              <a:t>and</a:t>
            </a:r>
            <a:r>
              <a:rPr spc="-190"/>
              <a:t> </a:t>
            </a:r>
            <a:r>
              <a:rPr spc="15"/>
              <a:t>performs</a:t>
            </a:r>
            <a:r>
              <a:rPr spc="-195"/>
              <a:t> </a:t>
            </a:r>
            <a:r>
              <a:rPr spc="15"/>
              <a:t>connection  forwarding</a:t>
            </a:r>
            <a:r>
              <a:rPr spc="-195"/>
              <a:t> </a:t>
            </a:r>
            <a:r>
              <a:rPr spc="40"/>
              <a:t>or</a:t>
            </a:r>
            <a:r>
              <a:rPr spc="-195"/>
              <a:t> </a:t>
            </a:r>
            <a:r>
              <a:t>load</a:t>
            </a:r>
            <a:r>
              <a:rPr spc="-190"/>
              <a:t> </a:t>
            </a:r>
            <a:r>
              <a:rPr spc="-5"/>
              <a:t>balancing</a:t>
            </a:r>
            <a:r>
              <a:rPr spc="-195"/>
              <a:t> </a:t>
            </a:r>
            <a:r>
              <a:rPr spc="35"/>
              <a:t>for</a:t>
            </a:r>
            <a:r>
              <a:rPr spc="-190"/>
              <a:t> </a:t>
            </a:r>
            <a:r>
              <a:rPr spc="25"/>
              <a:t>Kubernetes</a:t>
            </a:r>
            <a:r>
              <a:rPr spc="-195"/>
              <a:t> </a:t>
            </a:r>
            <a:r>
              <a:rPr spc="20"/>
              <a:t>cluster</a:t>
            </a:r>
            <a:r>
              <a:rPr spc="-190"/>
              <a:t> </a:t>
            </a:r>
            <a:r>
              <a:rPr spc="-10"/>
              <a:t>services.</a:t>
            </a:r>
          </a:p>
          <a:p>
            <a: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defRPr spc="25" sz="1600">
                <a:latin typeface="Tahoma"/>
                <a:ea typeface="Tahoma"/>
                <a:cs typeface="Tahoma"/>
                <a:sym typeface="Tahoma"/>
              </a:defRPr>
            </a:pPr>
            <a:r>
              <a:t>Available</a:t>
            </a:r>
            <a:r>
              <a:rPr spc="-200"/>
              <a:t> </a:t>
            </a:r>
            <a:r>
              <a:rPr spc="40"/>
              <a:t>Proxy</a:t>
            </a:r>
            <a:r>
              <a:rPr spc="-195"/>
              <a:t> </a:t>
            </a:r>
            <a:r>
              <a:rPr spc="10"/>
              <a:t>Modes:</a:t>
            </a:r>
          </a:p>
          <a:p>
            <a: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69900" indent="-351790">
              <a:buSzPct val="100000"/>
              <a:buFont typeface="Arial"/>
              <a:buChar char="●"/>
              <a:tabLst>
                <a:tab pos="457200" algn="l"/>
                <a:tab pos="469900" algn="l"/>
              </a:tabLst>
              <a:defRPr spc="10" sz="1600">
                <a:latin typeface="Tahoma"/>
                <a:ea typeface="Tahoma"/>
                <a:cs typeface="Tahoma"/>
                <a:sym typeface="Tahoma"/>
              </a:defRPr>
            </a:pPr>
            <a:r>
              <a:t>Userspace</a:t>
            </a:r>
          </a:p>
          <a:p>
            <a:pPr marL="469900" indent="-351790">
              <a:spcBef>
                <a:spcPts val="200"/>
              </a:spcBef>
              <a:buSzPct val="100000"/>
              <a:buFont typeface="Arial"/>
              <a:buChar char="●"/>
              <a:tabLst>
                <a:tab pos="457200" algn="l"/>
                <a:tab pos="469900" algn="l"/>
              </a:tabLst>
              <a:defRPr spc="10" sz="1600">
                <a:latin typeface="Tahoma"/>
                <a:ea typeface="Tahoma"/>
                <a:cs typeface="Tahoma"/>
                <a:sym typeface="Tahoma"/>
              </a:defRPr>
            </a:pPr>
            <a:r>
              <a:t>iptables</a:t>
            </a:r>
          </a:p>
          <a:p>
            <a:pPr marL="469900" indent="-351790">
              <a:spcBef>
                <a:spcPts val="200"/>
              </a:spcBef>
              <a:buSzPct val="100000"/>
              <a:buFont typeface="Arial"/>
              <a:buChar char="●"/>
              <a:tabLst>
                <a:tab pos="457200" algn="l"/>
                <a:tab pos="469900" algn="l"/>
              </a:tabLst>
              <a:defRPr spc="10" sz="1600">
                <a:latin typeface="Tahoma"/>
                <a:ea typeface="Tahoma"/>
                <a:cs typeface="Tahoma"/>
                <a:sym typeface="Tahoma"/>
              </a:defRPr>
            </a:pPr>
            <a:r>
              <a:t>ipvs</a:t>
            </a:r>
            <a:r>
              <a:rPr spc="-200"/>
              <a:t> </a:t>
            </a:r>
            <a:r>
              <a:rPr spc="-25"/>
              <a:t>(alpha</a:t>
            </a:r>
            <a:r>
              <a:rPr spc="-195"/>
              <a:t> </a:t>
            </a:r>
            <a:r>
              <a:rPr spc="20"/>
              <a:t>in</a:t>
            </a:r>
            <a:r>
              <a:rPr spc="-195"/>
              <a:t> </a:t>
            </a:r>
            <a:r>
              <a:rPr spc="-45"/>
              <a:t>1.8)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2"/>
          <p:cNvSpPr txBox="1"/>
          <p:nvPr>
            <p:ph type="title"/>
          </p:nvPr>
        </p:nvSpPr>
        <p:spPr>
          <a:xfrm>
            <a:off x="1370524" y="644933"/>
            <a:ext cx="1229996" cy="3911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300" sz="2400"/>
            </a:lvl1pPr>
          </a:lstStyle>
          <a:p>
            <a:pPr/>
            <a:r>
              <a:t>Agenda</a:t>
            </a:r>
          </a:p>
        </p:txBody>
      </p:sp>
      <p:sp>
        <p:nvSpPr>
          <p:cNvPr id="76" name="object 3"/>
          <p:cNvSpPr txBox="1"/>
          <p:nvPr/>
        </p:nvSpPr>
        <p:spPr>
          <a:xfrm>
            <a:off x="1499433" y="1646277"/>
            <a:ext cx="2453005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0995" indent="-328295">
              <a:spcBef>
                <a:spcPts val="300"/>
              </a:spcBef>
              <a:buSzPct val="100000"/>
              <a:buFont typeface="Arial"/>
              <a:buChar char="●"/>
              <a:tabLst>
                <a:tab pos="330200" algn="l"/>
                <a:tab pos="330200" algn="l"/>
              </a:tabLst>
              <a:defRPr spc="10" sz="1300">
                <a:latin typeface="Tahoma"/>
                <a:ea typeface="Tahoma"/>
                <a:cs typeface="Tahoma"/>
                <a:sym typeface="Tahoma"/>
              </a:defRPr>
            </a:pPr>
            <a:r>
              <a:t>Introduction</a:t>
            </a:r>
          </a:p>
          <a:p>
            <a:pPr lvl="1" marL="798194" indent="-313055">
              <a:spcBef>
                <a:spcPts val="200"/>
              </a:spcBef>
              <a:buSzPct val="100000"/>
              <a:buFont typeface="Arial"/>
              <a:buChar char="○"/>
              <a:tabLst>
                <a:tab pos="787400" algn="l"/>
                <a:tab pos="787400" algn="l"/>
              </a:tabLst>
              <a:defRPr spc="45" sz="1100">
                <a:latin typeface="Tahoma"/>
                <a:ea typeface="Tahoma"/>
                <a:cs typeface="Tahoma"/>
                <a:sym typeface="Tahoma"/>
              </a:defRPr>
            </a:pPr>
            <a:r>
              <a:t>Who</a:t>
            </a:r>
            <a:r>
              <a:rPr spc="-250"/>
              <a:t> </a:t>
            </a:r>
            <a:r>
              <a:rPr spc="-25"/>
              <a:t>am </a:t>
            </a:r>
            <a:r>
              <a:rPr spc="-79"/>
              <a:t>I?</a:t>
            </a:r>
          </a:p>
          <a:p>
            <a:pPr lvl="1" marL="798194" indent="-313055">
              <a:spcBef>
                <a:spcPts val="100"/>
              </a:spcBef>
              <a:buSzPct val="100000"/>
              <a:buFont typeface="Arial"/>
              <a:buChar char="○"/>
              <a:tabLst>
                <a:tab pos="787400" algn="l"/>
                <a:tab pos="787400" algn="l"/>
              </a:tabLst>
              <a:defRPr spc="35" sz="1100">
                <a:latin typeface="Tahoma"/>
                <a:ea typeface="Tahoma"/>
                <a:cs typeface="Tahoma"/>
                <a:sym typeface="Tahoma"/>
              </a:defRPr>
            </a:pPr>
            <a:r>
              <a:t>What</a:t>
            </a:r>
            <a:r>
              <a:rPr spc="-285"/>
              <a:t> </a:t>
            </a:r>
            <a:r>
              <a:rPr spc="4"/>
              <a:t>is Kubernetes?</a:t>
            </a:r>
          </a:p>
          <a:p>
            <a:pPr lvl="1" marL="798194" indent="-313055">
              <a:spcBef>
                <a:spcPts val="100"/>
              </a:spcBef>
              <a:buSzPct val="100000"/>
              <a:buFont typeface="Arial"/>
              <a:buChar char="○"/>
              <a:tabLst>
                <a:tab pos="787400" algn="l"/>
                <a:tab pos="787400" algn="l"/>
              </a:tabLst>
              <a:defRPr spc="35" sz="1100">
                <a:latin typeface="Tahoma"/>
                <a:ea typeface="Tahoma"/>
                <a:cs typeface="Tahoma"/>
                <a:sym typeface="Tahoma"/>
              </a:defRPr>
            </a:pPr>
            <a:r>
              <a:t>What</a:t>
            </a:r>
            <a:r>
              <a:rPr spc="-150"/>
              <a:t> </a:t>
            </a:r>
            <a:r>
              <a:rPr spc="0"/>
              <a:t>does</a:t>
            </a:r>
            <a:r>
              <a:rPr spc="-150"/>
              <a:t> </a:t>
            </a:r>
            <a:r>
              <a:rPr spc="15"/>
              <a:t>Kubernetes</a:t>
            </a:r>
            <a:r>
              <a:rPr spc="-150"/>
              <a:t> </a:t>
            </a:r>
            <a:r>
              <a:rPr spc="-25"/>
              <a:t>do?</a:t>
            </a:r>
          </a:p>
          <a:p>
            <a:pPr marL="340995" indent="-328295">
              <a:spcBef>
                <a:spcPts val="100"/>
              </a:spcBef>
              <a:buSzPct val="100000"/>
              <a:buFont typeface="Arial"/>
              <a:buChar char="●"/>
              <a:tabLst>
                <a:tab pos="330200" algn="l"/>
                <a:tab pos="330200" algn="l"/>
              </a:tabLst>
              <a:defRPr spc="25" sz="1300">
                <a:latin typeface="Tahoma"/>
                <a:ea typeface="Tahoma"/>
                <a:cs typeface="Tahoma"/>
                <a:sym typeface="Tahoma"/>
              </a:defRPr>
            </a:pPr>
            <a:r>
              <a:t>Architecture</a:t>
            </a:r>
          </a:p>
          <a:p>
            <a:pPr lvl="1" marL="798194" indent="-313055">
              <a:spcBef>
                <a:spcPts val="200"/>
              </a:spcBef>
              <a:buSzPct val="100000"/>
              <a:buFont typeface="Arial"/>
              <a:buChar char="○"/>
              <a:tabLst>
                <a:tab pos="787400" algn="l"/>
                <a:tab pos="787400" algn="l"/>
              </a:tabLst>
              <a:defRPr spc="35" sz="1100">
                <a:latin typeface="Tahoma"/>
                <a:ea typeface="Tahoma"/>
                <a:cs typeface="Tahoma"/>
                <a:sym typeface="Tahoma"/>
              </a:defRPr>
            </a:pPr>
            <a:r>
              <a:t>Master</a:t>
            </a:r>
            <a:r>
              <a:rPr spc="-204"/>
              <a:t> </a:t>
            </a:r>
            <a:r>
              <a:rPr spc="9"/>
              <a:t>Components</a:t>
            </a:r>
          </a:p>
          <a:p>
            <a:pPr lvl="1" marL="798194" indent="-313055">
              <a:spcBef>
                <a:spcPts val="100"/>
              </a:spcBef>
              <a:buSzPct val="100000"/>
              <a:buFont typeface="Arial"/>
              <a:buChar char="○"/>
              <a:tabLst>
                <a:tab pos="787400" algn="l"/>
                <a:tab pos="787400" algn="l"/>
              </a:tabLst>
              <a:defRPr spc="25" sz="1100">
                <a:latin typeface="Tahoma"/>
                <a:ea typeface="Tahoma"/>
                <a:cs typeface="Tahoma"/>
                <a:sym typeface="Tahoma"/>
              </a:defRPr>
            </a:pPr>
            <a:r>
              <a:t>Node</a:t>
            </a:r>
            <a:r>
              <a:rPr spc="-200"/>
              <a:t> </a:t>
            </a:r>
            <a:r>
              <a:rPr spc="9"/>
              <a:t>Components</a:t>
            </a:r>
          </a:p>
          <a:p>
            <a:pPr lvl="1" marL="798194" indent="-313055">
              <a:spcBef>
                <a:spcPts val="100"/>
              </a:spcBef>
              <a:buSzPct val="100000"/>
              <a:buFont typeface="Arial"/>
              <a:buChar char="○"/>
              <a:tabLst>
                <a:tab pos="787400" algn="l"/>
                <a:tab pos="787400" algn="l"/>
              </a:tabLst>
              <a:defRPr spc="19" sz="1100">
                <a:latin typeface="Tahoma"/>
                <a:ea typeface="Tahoma"/>
                <a:cs typeface="Tahoma"/>
                <a:sym typeface="Tahoma"/>
              </a:defRPr>
            </a:pPr>
            <a:r>
              <a:t>Additional</a:t>
            </a:r>
            <a:r>
              <a:rPr spc="-140"/>
              <a:t> </a:t>
            </a:r>
            <a:r>
              <a:rPr spc="4"/>
              <a:t>Services</a:t>
            </a:r>
          </a:p>
          <a:p>
            <a:pPr lvl="1" marL="798194" indent="-313055">
              <a:spcBef>
                <a:spcPts val="100"/>
              </a:spcBef>
              <a:buSzPct val="100000"/>
              <a:buFont typeface="Arial"/>
              <a:buChar char="○"/>
              <a:tabLst>
                <a:tab pos="787400" algn="l"/>
                <a:tab pos="787400" algn="l"/>
              </a:tabLst>
              <a:defRPr spc="19" sz="1100">
                <a:latin typeface="Tahoma"/>
                <a:ea typeface="Tahoma"/>
                <a:cs typeface="Tahoma"/>
                <a:sym typeface="Tahoma"/>
              </a:defRPr>
            </a:pPr>
            <a:r>
              <a:t>Networking</a:t>
            </a:r>
          </a:p>
        </p:txBody>
      </p:sp>
      <p:sp>
        <p:nvSpPr>
          <p:cNvPr id="77" name="object 4"/>
          <p:cNvSpPr txBox="1"/>
          <p:nvPr/>
        </p:nvSpPr>
        <p:spPr>
          <a:xfrm>
            <a:off x="5135153" y="1646277"/>
            <a:ext cx="2950847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0995" indent="-328295">
              <a:spcBef>
                <a:spcPts val="300"/>
              </a:spcBef>
              <a:buSzPct val="100000"/>
              <a:buFont typeface="Arial"/>
              <a:buChar char="●"/>
              <a:tabLst>
                <a:tab pos="330200" algn="l"/>
                <a:tab pos="330200" algn="l"/>
              </a:tabLst>
              <a:defRPr spc="20" sz="1300">
                <a:latin typeface="Tahoma"/>
                <a:ea typeface="Tahoma"/>
                <a:cs typeface="Tahoma"/>
                <a:sym typeface="Tahoma"/>
              </a:defRPr>
            </a:pPr>
            <a:r>
              <a:t>Concepts</a:t>
            </a:r>
          </a:p>
          <a:p>
            <a:pPr lvl="1" marL="798194" indent="-313055">
              <a:spcBef>
                <a:spcPts val="200"/>
              </a:spcBef>
              <a:buSzPct val="100000"/>
              <a:buFont typeface="Arial"/>
              <a:buChar char="○"/>
              <a:tabLst>
                <a:tab pos="787400" algn="l"/>
                <a:tab pos="787400" algn="l"/>
              </a:tabLst>
              <a:defRPr spc="35" sz="1100">
                <a:latin typeface="Tahoma"/>
                <a:ea typeface="Tahoma"/>
                <a:cs typeface="Tahoma"/>
                <a:sym typeface="Tahoma"/>
              </a:defRPr>
            </a:pPr>
            <a:r>
              <a:t>Core</a:t>
            </a:r>
          </a:p>
          <a:p>
            <a:pPr lvl="1" marL="798194" indent="-313055">
              <a:spcBef>
                <a:spcPts val="100"/>
              </a:spcBef>
              <a:buSzPct val="100000"/>
              <a:buFont typeface="Arial"/>
              <a:buChar char="○"/>
              <a:tabLst>
                <a:tab pos="787400" algn="l"/>
                <a:tab pos="787400" algn="l"/>
              </a:tabLst>
              <a:defRPr spc="25" sz="1100">
                <a:latin typeface="Tahoma"/>
                <a:ea typeface="Tahoma"/>
                <a:cs typeface="Tahoma"/>
                <a:sym typeface="Tahoma"/>
              </a:defRPr>
            </a:pPr>
            <a:r>
              <a:t>Workloads</a:t>
            </a:r>
          </a:p>
          <a:p>
            <a:pPr lvl="1" marL="798194" indent="-313055">
              <a:spcBef>
                <a:spcPts val="100"/>
              </a:spcBef>
              <a:buSzPct val="100000"/>
              <a:buFont typeface="Arial"/>
              <a:buChar char="○"/>
              <a:tabLst>
                <a:tab pos="787400" algn="l"/>
                <a:tab pos="787400" algn="l"/>
              </a:tabLst>
              <a:defRPr spc="35" sz="1100">
                <a:latin typeface="Tahoma"/>
                <a:ea typeface="Tahoma"/>
                <a:cs typeface="Tahoma"/>
                <a:sym typeface="Tahoma"/>
              </a:defRPr>
            </a:pPr>
            <a:r>
              <a:t>Network</a:t>
            </a:r>
          </a:p>
          <a:p>
            <a:pPr lvl="1" marL="798194" indent="-313055">
              <a:spcBef>
                <a:spcPts val="100"/>
              </a:spcBef>
              <a:buSzPct val="100000"/>
              <a:buFont typeface="Arial"/>
              <a:buChar char="○"/>
              <a:tabLst>
                <a:tab pos="787400" algn="l"/>
                <a:tab pos="787400" algn="l"/>
              </a:tabLst>
              <a:defRPr sz="1100">
                <a:latin typeface="Tahoma"/>
                <a:ea typeface="Tahoma"/>
                <a:cs typeface="Tahoma"/>
                <a:sym typeface="Tahoma"/>
              </a:defRPr>
            </a:pPr>
            <a:r>
              <a:t>Storage</a:t>
            </a:r>
          </a:p>
          <a:p>
            <a:pPr lvl="1" marL="798194" indent="-313055">
              <a:spcBef>
                <a:spcPts val="100"/>
              </a:spcBef>
              <a:buSzPct val="100000"/>
              <a:buFont typeface="Arial"/>
              <a:buChar char="○"/>
              <a:tabLst>
                <a:tab pos="787400" algn="l"/>
                <a:tab pos="787400" algn="l"/>
              </a:tabLst>
              <a:defRPr spc="15" sz="1100">
                <a:latin typeface="Tahoma"/>
                <a:ea typeface="Tahoma"/>
                <a:cs typeface="Tahoma"/>
                <a:sym typeface="Tahoma"/>
              </a:defRPr>
            </a:pPr>
            <a:r>
              <a:t>Configuration</a:t>
            </a:r>
          </a:p>
          <a:p>
            <a:pPr lvl="1" marL="798194" indent="-313055">
              <a:spcBef>
                <a:spcPts val="100"/>
              </a:spcBef>
              <a:buSzPct val="100000"/>
              <a:buFont typeface="Arial"/>
              <a:buChar char="○"/>
              <a:tabLst>
                <a:tab pos="787400" algn="l"/>
                <a:tab pos="787400" algn="l"/>
              </a:tabLst>
              <a:defRPr spc="30" sz="1100">
                <a:latin typeface="Tahoma"/>
                <a:ea typeface="Tahoma"/>
                <a:cs typeface="Tahoma"/>
                <a:sym typeface="Tahoma"/>
              </a:defRPr>
            </a:pPr>
            <a:r>
              <a:t>Auth</a:t>
            </a:r>
            <a:r>
              <a:rPr spc="-270"/>
              <a:t> </a:t>
            </a:r>
            <a:r>
              <a:rPr spc="-4"/>
              <a:t>and </a:t>
            </a:r>
            <a:r>
              <a:rPr spc="4"/>
              <a:t>Identity</a:t>
            </a:r>
          </a:p>
          <a:p>
            <a:pPr marL="340995" indent="-328295">
              <a:spcBef>
                <a:spcPts val="100"/>
              </a:spcBef>
              <a:buSzPct val="100000"/>
              <a:buFont typeface="Arial"/>
              <a:buChar char="●"/>
              <a:tabLst>
                <a:tab pos="330200" algn="l"/>
                <a:tab pos="330200" algn="l"/>
              </a:tabLst>
              <a:defRPr spc="15" sz="1300">
                <a:latin typeface="Tahoma"/>
                <a:ea typeface="Tahoma"/>
                <a:cs typeface="Tahoma"/>
                <a:sym typeface="Tahoma"/>
              </a:defRPr>
            </a:pPr>
            <a:r>
              <a:t>Behind</a:t>
            </a:r>
            <a:r>
              <a:rPr spc="-164"/>
              <a:t> </a:t>
            </a:r>
            <a:r>
              <a:t>the</a:t>
            </a:r>
            <a:r>
              <a:rPr spc="-160"/>
              <a:t> </a:t>
            </a:r>
            <a:r>
              <a:rPr spc="-10"/>
              <a:t>Scenes</a:t>
            </a:r>
          </a:p>
          <a:p>
            <a:pPr lvl="1" marL="798194" indent="-313055">
              <a:spcBef>
                <a:spcPts val="200"/>
              </a:spcBef>
              <a:buSzPct val="100000"/>
              <a:buFont typeface="Arial"/>
              <a:buChar char="○"/>
              <a:tabLst>
                <a:tab pos="787400" algn="l"/>
                <a:tab pos="787400" algn="l"/>
              </a:tabLst>
              <a:defRPr spc="15" sz="1100">
                <a:latin typeface="Tahoma"/>
                <a:ea typeface="Tahoma"/>
                <a:cs typeface="Tahoma"/>
                <a:sym typeface="Tahoma"/>
              </a:defRPr>
            </a:pPr>
            <a:r>
              <a:t>Deployment</a:t>
            </a:r>
            <a:r>
              <a:rPr spc="-150"/>
              <a:t> </a:t>
            </a:r>
            <a:r>
              <a:t>from</a:t>
            </a:r>
            <a:r>
              <a:rPr spc="-145"/>
              <a:t> </a:t>
            </a:r>
            <a:r>
              <a:rPr spc="0"/>
              <a:t>Beginning</a:t>
            </a:r>
            <a:r>
              <a:rPr spc="-145"/>
              <a:t> </a:t>
            </a:r>
            <a:r>
              <a:rPr spc="25"/>
              <a:t>to</a:t>
            </a:r>
            <a:r>
              <a:rPr spc="-145"/>
              <a:t> </a:t>
            </a:r>
            <a:r>
              <a:rPr spc="4"/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bject 2"/>
          <p:cNvSpPr txBox="1"/>
          <p:nvPr>
            <p:ph type="title"/>
          </p:nvPr>
        </p:nvSpPr>
        <p:spPr>
          <a:xfrm>
            <a:off x="1370524" y="644933"/>
            <a:ext cx="2965451" cy="3911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200" sz="2400"/>
            </a:pPr>
            <a:r>
              <a:t>Container</a:t>
            </a:r>
            <a:r>
              <a:rPr spc="0"/>
              <a:t> </a:t>
            </a:r>
            <a:r>
              <a:rPr spc="300"/>
              <a:t>Runtime</a:t>
            </a:r>
          </a:p>
        </p:txBody>
      </p:sp>
      <p:sp>
        <p:nvSpPr>
          <p:cNvPr id="182" name="object 3"/>
          <p:cNvSpPr txBox="1"/>
          <p:nvPr/>
        </p:nvSpPr>
        <p:spPr>
          <a:xfrm>
            <a:off x="1370524" y="1616190"/>
            <a:ext cx="6302376" cy="180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15399"/>
              </a:lnSpc>
              <a:spcBef>
                <a:spcPts val="100"/>
              </a:spcBef>
              <a:defRPr spc="55" sz="1300">
                <a:latin typeface="Tahoma"/>
                <a:ea typeface="Tahoma"/>
                <a:cs typeface="Tahoma"/>
                <a:sym typeface="Tahoma"/>
              </a:defRPr>
            </a:pPr>
            <a:r>
              <a:t>With</a:t>
            </a:r>
            <a:r>
              <a:rPr spc="-155"/>
              <a:t> </a:t>
            </a:r>
            <a:r>
              <a:rPr spc="10"/>
              <a:t>respect</a:t>
            </a:r>
            <a:r>
              <a:rPr spc="-160"/>
              <a:t> </a:t>
            </a:r>
            <a:r>
              <a:rPr spc="30"/>
              <a:t>to</a:t>
            </a:r>
            <a:r>
              <a:rPr spc="-155"/>
              <a:t> </a:t>
            </a:r>
            <a:r>
              <a:rPr spc="5"/>
              <a:t>Kubernetes,</a:t>
            </a:r>
            <a:r>
              <a:rPr spc="-155"/>
              <a:t> </a:t>
            </a:r>
            <a:r>
              <a:rPr spc="100"/>
              <a:t>A</a:t>
            </a:r>
            <a:r>
              <a:rPr spc="-155"/>
              <a:t> </a:t>
            </a:r>
            <a:r>
              <a:rPr spc="15"/>
              <a:t>container</a:t>
            </a:r>
            <a:r>
              <a:rPr spc="-155"/>
              <a:t> </a:t>
            </a:r>
            <a:r>
              <a:rPr spc="15"/>
              <a:t>runtime</a:t>
            </a:r>
            <a:r>
              <a:rPr spc="-155"/>
              <a:t> </a:t>
            </a:r>
            <a:r>
              <a:rPr spc="5"/>
              <a:t>is</a:t>
            </a:r>
            <a:r>
              <a:rPr spc="-155"/>
              <a:t> </a:t>
            </a:r>
            <a:r>
              <a:rPr spc="-25"/>
              <a:t>a</a:t>
            </a:r>
            <a:r>
              <a:rPr spc="-155"/>
              <a:t> </a:t>
            </a:r>
            <a:r>
              <a:rPr spc="15"/>
              <a:t>CRI</a:t>
            </a:r>
            <a:r>
              <a:rPr spc="-155"/>
              <a:t> </a:t>
            </a:r>
            <a:r>
              <a:rPr spc="10"/>
              <a:t>(Container</a:t>
            </a:r>
            <a:r>
              <a:rPr spc="-155"/>
              <a:t> </a:t>
            </a:r>
            <a:r>
              <a:rPr spc="10"/>
              <a:t>Runtime</a:t>
            </a:r>
            <a:r>
              <a:rPr spc="-155"/>
              <a:t> </a:t>
            </a:r>
            <a:r>
              <a:rPr spc="-10"/>
              <a:t>Interface)  </a:t>
            </a:r>
            <a:r>
              <a:rPr spc="10"/>
              <a:t>compatible</a:t>
            </a:r>
            <a:r>
              <a:rPr spc="90"/>
              <a:t> </a:t>
            </a:r>
            <a:r>
              <a:rPr spc="10"/>
              <a:t>application</a:t>
            </a:r>
            <a:r>
              <a:rPr spc="-160"/>
              <a:t> </a:t>
            </a:r>
            <a:r>
              <a:rPr spc="15"/>
              <a:t>that</a:t>
            </a:r>
            <a:r>
              <a:rPr spc="-160"/>
              <a:t> </a:t>
            </a:r>
            <a:r>
              <a:rPr spc="5"/>
              <a:t>executes</a:t>
            </a:r>
            <a:r>
              <a:rPr spc="-160"/>
              <a:t> </a:t>
            </a:r>
            <a:r>
              <a:rPr spc="-10"/>
              <a:t>and</a:t>
            </a:r>
            <a:r>
              <a:rPr spc="-160"/>
              <a:t> </a:t>
            </a:r>
            <a:r>
              <a:rPr spc="-25"/>
              <a:t>manages</a:t>
            </a:r>
            <a:r>
              <a:rPr spc="-160"/>
              <a:t> </a:t>
            </a:r>
            <a:r>
              <a:rPr spc="0"/>
              <a:t>containers.</a:t>
            </a:r>
          </a:p>
          <a:p>
            <a:pPr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69900" indent="-328295">
              <a:buSzPct val="100000"/>
              <a:buFont typeface="Arial"/>
              <a:buChar char="●"/>
              <a:tabLst>
                <a:tab pos="457200" algn="l"/>
                <a:tab pos="469900" algn="l"/>
              </a:tabLst>
              <a:defRPr spc="20" sz="1300">
                <a:latin typeface="Tahoma"/>
                <a:ea typeface="Tahoma"/>
                <a:cs typeface="Tahoma"/>
                <a:sym typeface="Tahoma"/>
              </a:defRPr>
            </a:pPr>
            <a:r>
              <a:t>Containerd</a:t>
            </a:r>
            <a:r>
              <a:rPr spc="-164"/>
              <a:t> </a:t>
            </a:r>
            <a:r>
              <a:rPr spc="-15"/>
              <a:t>(docker)</a:t>
            </a:r>
          </a:p>
          <a:p>
            <a:pPr marL="469900" indent="-328295">
              <a:spcBef>
                <a:spcPts val="200"/>
              </a:spcBef>
              <a:buSzPct val="100000"/>
              <a:buFont typeface="Arial"/>
              <a:buChar char="●"/>
              <a:tabLst>
                <a:tab pos="457200" algn="l"/>
                <a:tab pos="469900" algn="l"/>
              </a:tabLst>
              <a:defRPr spc="35" sz="1300">
                <a:latin typeface="Tahoma"/>
                <a:ea typeface="Tahoma"/>
                <a:cs typeface="Tahoma"/>
                <a:sym typeface="Tahoma"/>
              </a:defRPr>
            </a:pPr>
            <a:r>
              <a:t>Cri-o</a:t>
            </a:r>
          </a:p>
          <a:p>
            <a:pPr marL="469900" indent="-328295">
              <a:spcBef>
                <a:spcPts val="200"/>
              </a:spcBef>
              <a:buSzPct val="100000"/>
              <a:buFont typeface="Arial"/>
              <a:buChar char="●"/>
              <a:tabLst>
                <a:tab pos="457200" algn="l"/>
                <a:tab pos="469900" algn="l"/>
              </a:tabLst>
              <a:defRPr spc="35" sz="1300">
                <a:latin typeface="Tahoma"/>
                <a:ea typeface="Tahoma"/>
                <a:cs typeface="Tahoma"/>
                <a:sym typeface="Tahoma"/>
              </a:defRPr>
            </a:pPr>
            <a:r>
              <a:t>Rkt</a:t>
            </a:r>
          </a:p>
          <a:p>
            <a:pPr marL="469900" indent="-328295">
              <a:spcBef>
                <a:spcPts val="200"/>
              </a:spcBef>
              <a:buSzPct val="100000"/>
              <a:buFont typeface="Arial"/>
              <a:buChar char="●"/>
              <a:tabLst>
                <a:tab pos="457200" algn="l"/>
                <a:tab pos="469900" algn="l"/>
              </a:tabLst>
              <a:defRPr spc="30" sz="1300">
                <a:latin typeface="Tahoma"/>
                <a:ea typeface="Tahoma"/>
                <a:cs typeface="Tahoma"/>
                <a:sym typeface="Tahoma"/>
              </a:defRPr>
            </a:pPr>
            <a:r>
              <a:t>Kata</a:t>
            </a:r>
            <a:r>
              <a:rPr spc="-164"/>
              <a:t> </a:t>
            </a:r>
            <a:r>
              <a:rPr spc="5"/>
              <a:t>(formerly</a:t>
            </a:r>
            <a:r>
              <a:rPr spc="-160"/>
              <a:t> </a:t>
            </a:r>
            <a:r>
              <a:rPr spc="10"/>
              <a:t>clear</a:t>
            </a:r>
            <a:r>
              <a:rPr spc="-160"/>
              <a:t> </a:t>
            </a:r>
            <a:r>
              <a:rPr spc="-10"/>
              <a:t>and</a:t>
            </a:r>
            <a:r>
              <a:rPr spc="-160"/>
              <a:t> </a:t>
            </a:r>
            <a:r>
              <a:rPr spc="-10"/>
              <a:t>hyper)</a:t>
            </a:r>
          </a:p>
          <a:p>
            <a:pPr marL="469900" indent="-328295">
              <a:spcBef>
                <a:spcPts val="200"/>
              </a:spcBef>
              <a:buSzPct val="100000"/>
              <a:buFont typeface="Arial"/>
              <a:buChar char="●"/>
              <a:tabLst>
                <a:tab pos="457200" algn="l"/>
                <a:tab pos="469900" algn="l"/>
              </a:tabLst>
              <a:defRPr spc="45" sz="1300">
                <a:latin typeface="Tahoma"/>
                <a:ea typeface="Tahoma"/>
                <a:cs typeface="Tahoma"/>
                <a:sym typeface="Tahoma"/>
              </a:defRPr>
            </a:pPr>
            <a:r>
              <a:t>Virtlet</a:t>
            </a:r>
            <a:r>
              <a:rPr spc="-164"/>
              <a:t> </a:t>
            </a:r>
            <a:r>
              <a:rPr spc="65"/>
              <a:t>(VM</a:t>
            </a:r>
            <a:r>
              <a:rPr spc="-160"/>
              <a:t> </a:t>
            </a:r>
            <a:r>
              <a:rPr spc="15"/>
              <a:t>CRI</a:t>
            </a:r>
            <a:r>
              <a:rPr spc="-160"/>
              <a:t> </a:t>
            </a:r>
            <a:r>
              <a:rPr spc="10"/>
              <a:t>compatible</a:t>
            </a:r>
            <a:r>
              <a:rPr spc="-160"/>
              <a:t> </a:t>
            </a:r>
            <a:r>
              <a:rPr spc="0"/>
              <a:t>runtime)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bject 2"/>
          <p:cNvSpPr txBox="1"/>
          <p:nvPr>
            <p:ph type="title"/>
          </p:nvPr>
        </p:nvSpPr>
        <p:spPr>
          <a:xfrm>
            <a:off x="1370524" y="644933"/>
            <a:ext cx="2929891" cy="3911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200" sz="2400"/>
            </a:pPr>
            <a:r>
              <a:t>Additional</a:t>
            </a:r>
            <a:r>
              <a:rPr spc="0"/>
              <a:t> </a:t>
            </a:r>
            <a:r>
              <a:t>Services</a:t>
            </a:r>
          </a:p>
        </p:txBody>
      </p:sp>
      <p:sp>
        <p:nvSpPr>
          <p:cNvPr id="185" name="object 3"/>
          <p:cNvSpPr txBox="1"/>
          <p:nvPr/>
        </p:nvSpPr>
        <p:spPr>
          <a:xfrm>
            <a:off x="1370524" y="1645145"/>
            <a:ext cx="6804026" cy="1796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300"/>
              </a:spcBef>
              <a:defRPr b="1" spc="-15" sz="1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Kube-dns</a:t>
            </a:r>
            <a:r>
              <a:rPr spc="-140"/>
              <a:t> </a:t>
            </a:r>
            <a:r>
              <a:rPr b="0" spc="-3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25">
                <a:latin typeface="Tahoma"/>
                <a:ea typeface="Tahoma"/>
                <a:cs typeface="Tahoma"/>
                <a:sym typeface="Tahoma"/>
              </a:rPr>
              <a:t>Provides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20">
                <a:latin typeface="Tahoma"/>
                <a:ea typeface="Tahoma"/>
                <a:cs typeface="Tahoma"/>
                <a:sym typeface="Tahoma"/>
              </a:rPr>
              <a:t>cluster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20">
                <a:latin typeface="Tahoma"/>
                <a:ea typeface="Tahoma"/>
                <a:cs typeface="Tahoma"/>
                <a:sym typeface="Tahoma"/>
              </a:rPr>
              <a:t>wide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70">
                <a:latin typeface="Tahoma"/>
                <a:ea typeface="Tahoma"/>
                <a:cs typeface="Tahoma"/>
                <a:sym typeface="Tahoma"/>
              </a:rPr>
              <a:t>DNS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10">
                <a:latin typeface="Tahoma"/>
                <a:ea typeface="Tahoma"/>
                <a:cs typeface="Tahoma"/>
                <a:sym typeface="Tahoma"/>
              </a:rPr>
              <a:t>Services.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5">
                <a:latin typeface="Tahoma"/>
                <a:ea typeface="Tahoma"/>
                <a:cs typeface="Tahoma"/>
                <a:sym typeface="Tahoma"/>
              </a:rPr>
              <a:t>Services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0">
                <a:latin typeface="Tahoma"/>
                <a:ea typeface="Tahoma"/>
                <a:cs typeface="Tahoma"/>
                <a:sym typeface="Tahoma"/>
              </a:rPr>
              <a:t>are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5">
                <a:latin typeface="Tahoma"/>
                <a:ea typeface="Tahoma"/>
                <a:cs typeface="Tahoma"/>
                <a:sym typeface="Tahoma"/>
              </a:rPr>
              <a:t>resolvable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40">
                <a:latin typeface="Tahoma"/>
                <a:ea typeface="Tahoma"/>
                <a:cs typeface="Tahoma"/>
                <a:sym typeface="Tahoma"/>
              </a:rPr>
              <a:t>to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12700">
              <a:spcBef>
                <a:spcPts val="200"/>
              </a:spcBef>
              <a:defRPr i="1" spc="-5" sz="1600"/>
            </a:pPr>
            <a:r>
              <a:t>&lt;service&gt;.&lt;namespace&gt;.svc.cluster.local</a:t>
            </a:r>
            <a:r>
              <a:rPr i="0">
                <a:latin typeface="Tahoma"/>
                <a:ea typeface="Tahoma"/>
                <a:cs typeface="Tahoma"/>
                <a:sym typeface="Tahoma"/>
              </a:rPr>
              <a:t>.</a:t>
            </a:r>
            <a:endParaRPr i="0">
              <a:latin typeface="Tahoma"/>
              <a:ea typeface="Tahoma"/>
              <a:cs typeface="Tahoma"/>
              <a:sym typeface="Tahoma"/>
            </a:endParaRPr>
          </a:p>
          <a:p>
            <a:pPr marR="5080" indent="12700">
              <a:lnSpc>
                <a:spcPct val="113300"/>
              </a:lnSpc>
              <a:spcBef>
                <a:spcPts val="1600"/>
              </a:spcBef>
              <a:defRPr b="1" spc="-40" sz="1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Heapster</a:t>
            </a:r>
            <a:r>
              <a:rPr spc="-135"/>
              <a:t> </a:t>
            </a:r>
            <a:r>
              <a:rPr spc="40"/>
              <a:t>-</a:t>
            </a:r>
            <a:r>
              <a:rPr spc="185"/>
              <a:t> </a:t>
            </a:r>
            <a:r>
              <a:rPr b="0" spc="55">
                <a:latin typeface="Tahoma"/>
                <a:ea typeface="Tahoma"/>
                <a:cs typeface="Tahoma"/>
                <a:sym typeface="Tahoma"/>
              </a:rPr>
              <a:t>Metrics</a:t>
            </a:r>
            <a:r>
              <a:rPr b="0" spc="-18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40">
                <a:latin typeface="Tahoma"/>
                <a:ea typeface="Tahoma"/>
                <a:cs typeface="Tahoma"/>
                <a:sym typeface="Tahoma"/>
              </a:rPr>
              <a:t>Collector</a:t>
            </a:r>
            <a:r>
              <a:rPr b="0" spc="-18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35">
                <a:latin typeface="Tahoma"/>
                <a:ea typeface="Tahoma"/>
                <a:cs typeface="Tahoma"/>
                <a:sym typeface="Tahoma"/>
              </a:rPr>
              <a:t>for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0">
                <a:latin typeface="Tahoma"/>
                <a:ea typeface="Tahoma"/>
                <a:cs typeface="Tahoma"/>
                <a:sym typeface="Tahoma"/>
              </a:rPr>
              <a:t>kubernetes</a:t>
            </a:r>
            <a:r>
              <a:rPr b="0" spc="-18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cluster,</a:t>
            </a:r>
            <a:r>
              <a:rPr b="0" spc="-18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5">
                <a:latin typeface="Tahoma"/>
                <a:ea typeface="Tahoma"/>
                <a:cs typeface="Tahoma"/>
                <a:sym typeface="Tahoma"/>
              </a:rPr>
              <a:t>used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5">
                <a:latin typeface="Tahoma"/>
                <a:ea typeface="Tahoma"/>
                <a:cs typeface="Tahoma"/>
                <a:sym typeface="Tahoma"/>
              </a:rPr>
              <a:t>by</a:t>
            </a:r>
            <a:r>
              <a:rPr b="0" spc="-18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10">
                <a:latin typeface="Tahoma"/>
                <a:ea typeface="Tahoma"/>
                <a:cs typeface="Tahoma"/>
                <a:sym typeface="Tahoma"/>
              </a:rPr>
              <a:t>some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0">
                <a:latin typeface="Tahoma"/>
                <a:ea typeface="Tahoma"/>
                <a:cs typeface="Tahoma"/>
                <a:sym typeface="Tahoma"/>
              </a:rPr>
              <a:t>resources  </a:t>
            </a:r>
            <a:r>
              <a:rPr b="0" spc="-5">
                <a:latin typeface="Tahoma"/>
                <a:ea typeface="Tahoma"/>
                <a:cs typeface="Tahoma"/>
                <a:sym typeface="Tahoma"/>
              </a:rPr>
              <a:t>such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25">
                <a:latin typeface="Tahoma"/>
                <a:ea typeface="Tahoma"/>
                <a:cs typeface="Tahoma"/>
                <a:sym typeface="Tahoma"/>
              </a:rPr>
              <a:t>as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5">
                <a:latin typeface="Tahoma"/>
                <a:ea typeface="Tahoma"/>
                <a:cs typeface="Tahoma"/>
                <a:sym typeface="Tahoma"/>
              </a:rPr>
              <a:t>the</a:t>
            </a:r>
            <a:r>
              <a:rPr b="0" spc="-18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35">
                <a:latin typeface="Tahoma"/>
                <a:ea typeface="Tahoma"/>
                <a:cs typeface="Tahoma"/>
                <a:sym typeface="Tahoma"/>
              </a:rPr>
              <a:t>Horizontal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40">
                <a:latin typeface="Tahoma"/>
                <a:ea typeface="Tahoma"/>
                <a:cs typeface="Tahoma"/>
                <a:sym typeface="Tahoma"/>
              </a:rPr>
              <a:t>Pod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0">
                <a:latin typeface="Tahoma"/>
                <a:ea typeface="Tahoma"/>
                <a:cs typeface="Tahoma"/>
                <a:sym typeface="Tahoma"/>
              </a:rPr>
              <a:t>Autoscaler.</a:t>
            </a:r>
            <a:r>
              <a:rPr b="0" spc="-18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5">
                <a:latin typeface="Tahoma"/>
                <a:ea typeface="Tahoma"/>
                <a:cs typeface="Tahoma"/>
                <a:sym typeface="Tahoma"/>
              </a:rPr>
              <a:t>(required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35">
                <a:latin typeface="Tahoma"/>
                <a:ea typeface="Tahoma"/>
                <a:cs typeface="Tahoma"/>
                <a:sym typeface="Tahoma"/>
              </a:rPr>
              <a:t>for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5">
                <a:latin typeface="Tahoma"/>
                <a:ea typeface="Tahoma"/>
                <a:cs typeface="Tahoma"/>
                <a:sym typeface="Tahoma"/>
              </a:rPr>
              <a:t>kubedashboard</a:t>
            </a:r>
            <a:r>
              <a:rPr b="0" spc="-18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5">
                <a:latin typeface="Tahoma"/>
                <a:ea typeface="Tahoma"/>
                <a:cs typeface="Tahoma"/>
                <a:sym typeface="Tahoma"/>
              </a:rPr>
              <a:t>metrics)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defRPr b="1" spc="-20" sz="1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Kube-dashboard</a:t>
            </a:r>
            <a:r>
              <a:rPr spc="-140"/>
              <a:t> </a:t>
            </a:r>
            <a:r>
              <a:rPr b="0" spc="-3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25"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general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5">
                <a:latin typeface="Tahoma"/>
                <a:ea typeface="Tahoma"/>
                <a:cs typeface="Tahoma"/>
                <a:sym typeface="Tahoma"/>
              </a:rPr>
              <a:t>purpose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0">
                <a:latin typeface="Tahoma"/>
                <a:ea typeface="Tahoma"/>
                <a:cs typeface="Tahoma"/>
                <a:sym typeface="Tahoma"/>
              </a:rPr>
              <a:t>web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10">
                <a:latin typeface="Tahoma"/>
                <a:ea typeface="Tahoma"/>
                <a:cs typeface="Tahoma"/>
                <a:sym typeface="Tahoma"/>
              </a:rPr>
              <a:t>based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5">
                <a:latin typeface="Tahoma"/>
                <a:ea typeface="Tahoma"/>
                <a:cs typeface="Tahoma"/>
                <a:sym typeface="Tahoma"/>
              </a:rPr>
              <a:t>UI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35">
                <a:latin typeface="Tahoma"/>
                <a:ea typeface="Tahoma"/>
                <a:cs typeface="Tahoma"/>
                <a:sym typeface="Tahoma"/>
              </a:rPr>
              <a:t>for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kubernetes.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Kind Cluster (Kubernetes In Docker)"/>
          <p:cNvSpPr txBox="1"/>
          <p:nvPr>
            <p:ph type="ctrTitle"/>
          </p:nvPr>
        </p:nvSpPr>
        <p:spPr>
          <a:xfrm>
            <a:off x="1370525" y="797308"/>
            <a:ext cx="6402950" cy="391160"/>
          </a:xfrm>
          <a:prstGeom prst="rect">
            <a:avLst/>
          </a:prstGeom>
        </p:spPr>
        <p:txBody>
          <a:bodyPr/>
          <a:lstStyle>
            <a:lvl1pPr defTabSz="365760">
              <a:defRPr sz="2400"/>
            </a:lvl1pPr>
          </a:lstStyle>
          <a:p>
            <a:pPr/>
            <a:r>
              <a:t>Kind Cluster (Kubernetes In Docker)</a:t>
            </a:r>
          </a:p>
        </p:txBody>
      </p:sp>
      <p:sp>
        <p:nvSpPr>
          <p:cNvPr id="188" name="Tool to run local Kubernetes Clusters using Docker containers.…"/>
          <p:cNvSpPr txBox="1"/>
          <p:nvPr>
            <p:ph type="subTitle" sz="half" idx="1"/>
          </p:nvPr>
        </p:nvSpPr>
        <p:spPr>
          <a:xfrm>
            <a:off x="1371600" y="2107978"/>
            <a:ext cx="6400801" cy="2397148"/>
          </a:xfrm>
          <a:prstGeom prst="rect">
            <a:avLst/>
          </a:prstGeom>
        </p:spPr>
        <p:txBody>
          <a:bodyPr/>
          <a:lstStyle/>
          <a:p>
            <a:pPr/>
            <a:r>
              <a:t>Tool to run local Kubernetes Clusters using Docker containers.</a:t>
            </a:r>
          </a:p>
          <a:p>
            <a:pPr/>
            <a:r>
              <a:t>Creating a Cluster:</a:t>
            </a:r>
          </a:p>
          <a:p>
            <a:pPr/>
            <a:r>
              <a:t>kind create cluster --image ‹image name&gt; --name cka-cluster kubectl cluster-info---context kind-cka-clusterl kubectl get nodes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inikube Overview"/>
          <p:cNvSpPr txBox="1"/>
          <p:nvPr>
            <p:ph type="ctrTitle"/>
          </p:nvPr>
        </p:nvSpPr>
        <p:spPr>
          <a:xfrm>
            <a:off x="1104759" y="653238"/>
            <a:ext cx="6402950" cy="391160"/>
          </a:xfrm>
          <a:prstGeom prst="rect">
            <a:avLst/>
          </a:prstGeom>
        </p:spPr>
        <p:txBody>
          <a:bodyPr/>
          <a:lstStyle>
            <a:lvl1pPr defTabSz="365760">
              <a:defRPr sz="2680"/>
            </a:lvl1pPr>
          </a:lstStyle>
          <a:p>
            <a:pPr/>
            <a:r>
              <a:t>Minikube Overview</a:t>
            </a:r>
          </a:p>
        </p:txBody>
      </p:sp>
      <p:sp>
        <p:nvSpPr>
          <p:cNvPr id="191" name="• A lightweight Kubernetes tool that allows you to run a single-node Kubernetes cluster on your local machine.…"/>
          <p:cNvSpPr txBox="1"/>
          <p:nvPr>
            <p:ph type="subTitle" sz="half" idx="1"/>
          </p:nvPr>
        </p:nvSpPr>
        <p:spPr>
          <a:xfrm>
            <a:off x="1155665" y="1568964"/>
            <a:ext cx="7225154" cy="2337779"/>
          </a:xfrm>
          <a:prstGeom prst="rect">
            <a:avLst/>
          </a:prstGeom>
        </p:spPr>
        <p:txBody>
          <a:bodyPr/>
          <a:lstStyle/>
          <a:p>
            <a:pPr/>
            <a:r>
              <a:t>• A lightweight Kubernetes tool that allows you to run a single-node Kubernetes cluster on your local machine.</a:t>
            </a:r>
          </a:p>
          <a:p>
            <a:pPr/>
            <a:r>
              <a:t>• Ideal for learning, development, and testing Kubernetes configurations locally.</a:t>
            </a:r>
          </a:p>
          <a:p>
            <a:pPr/>
          </a:p>
          <a:p>
            <a:pPr/>
          </a:p>
        </p:txBody>
      </p:sp>
      <p:sp>
        <p:nvSpPr>
          <p:cNvPr id="192" name="Key Features:"/>
          <p:cNvSpPr txBox="1"/>
          <p:nvPr/>
        </p:nvSpPr>
        <p:spPr>
          <a:xfrm>
            <a:off x="1017357" y="2538089"/>
            <a:ext cx="1346707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Key Features:</a:t>
            </a:r>
          </a:p>
        </p:txBody>
      </p:sp>
      <p:sp>
        <p:nvSpPr>
          <p:cNvPr id="193" name="• Supports multiple hypervisors (VirtualBox, Docker, Hyper-V, etc.).…"/>
          <p:cNvSpPr txBox="1"/>
          <p:nvPr/>
        </p:nvSpPr>
        <p:spPr>
          <a:xfrm>
            <a:off x="1092103" y="3077925"/>
            <a:ext cx="6574401" cy="86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300"/>
            </a:pPr>
            <a:r>
              <a:t>• Supports multiple hypervisors (VirtualBox, Docker, Hyper-V, etc.).</a:t>
            </a:r>
          </a:p>
          <a:p>
            <a:pPr>
              <a:defRPr sz="1300"/>
            </a:pPr>
            <a:r>
              <a:t>• Provides an easy way to explore Kubernetes components like Pods, Services, and Deployments.</a:t>
            </a:r>
          </a:p>
          <a:p>
            <a:pPr>
              <a:defRPr sz="1300"/>
            </a:pPr>
            <a:r>
              <a:t>• Compatible with kubectl for managing the cluster.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etting up Minikube Locally"/>
          <p:cNvSpPr txBox="1"/>
          <p:nvPr>
            <p:ph type="ctrTitle"/>
          </p:nvPr>
        </p:nvSpPr>
        <p:spPr>
          <a:xfrm>
            <a:off x="1370524" y="683033"/>
            <a:ext cx="6402951" cy="391160"/>
          </a:xfrm>
          <a:prstGeom prst="rect">
            <a:avLst/>
          </a:prstGeom>
        </p:spPr>
        <p:txBody>
          <a:bodyPr/>
          <a:lstStyle>
            <a:lvl1pPr defTabSz="758951">
              <a:defRPr sz="2988"/>
            </a:lvl1pPr>
          </a:lstStyle>
          <a:p>
            <a:pPr/>
            <a:r>
              <a:t>Setting up Minikube Locally</a:t>
            </a:r>
          </a:p>
        </p:txBody>
      </p:sp>
      <p:sp>
        <p:nvSpPr>
          <p:cNvPr id="196" name="Prerequisites:…"/>
          <p:cNvSpPr txBox="1"/>
          <p:nvPr>
            <p:ph type="subTitle" idx="1"/>
          </p:nvPr>
        </p:nvSpPr>
        <p:spPr>
          <a:xfrm>
            <a:off x="1993385" y="1475747"/>
            <a:ext cx="7196573" cy="2896755"/>
          </a:xfrm>
          <a:prstGeom prst="rect">
            <a:avLst/>
          </a:prstGeom>
        </p:spPr>
        <p:txBody>
          <a:bodyPr/>
          <a:lstStyle/>
          <a:p>
            <a:pPr defTabSz="365760">
              <a:defRPr sz="1000"/>
            </a:pPr>
            <a:r>
              <a:t>Prerequisites:</a:t>
            </a:r>
          </a:p>
          <a:p>
            <a:pPr defTabSz="365760">
              <a:defRPr sz="1000"/>
            </a:pPr>
            <a:r>
              <a:t>     - Install a hypervisor (e.g., VirtualBox, Docker), Install kubectl and Minikube.</a:t>
            </a:r>
          </a:p>
          <a:p>
            <a:pPr defTabSz="365760">
              <a:defRPr sz="1000"/>
            </a:pPr>
          </a:p>
          <a:p>
            <a:pPr defTabSz="365760">
              <a:defRPr sz="1000"/>
            </a:pPr>
            <a:r>
              <a:t>Step 1: Start Minikube</a:t>
            </a:r>
          </a:p>
          <a:p>
            <a:pPr defTabSz="365760">
              <a:defRPr sz="1000"/>
            </a:pPr>
          </a:p>
          <a:p>
            <a:pPr defTabSz="365760">
              <a:defRPr sz="1000"/>
            </a:pPr>
            <a:r>
              <a:t>  - minikube start --driver=&lt;driver-name&gt;</a:t>
            </a:r>
          </a:p>
          <a:p>
            <a:pPr defTabSz="365760">
              <a:defRPr sz="1000"/>
            </a:pPr>
          </a:p>
          <a:p>
            <a:pPr defTabSz="365760">
              <a:defRPr sz="1000"/>
            </a:pPr>
            <a:r>
              <a:t>Step 2: Verify Minikube Cluster</a:t>
            </a:r>
          </a:p>
          <a:p>
            <a:pPr defTabSz="365760">
              <a:defRPr sz="1000"/>
            </a:pPr>
          </a:p>
          <a:p>
            <a:pPr defTabSz="365760">
              <a:defRPr sz="1000"/>
            </a:pPr>
            <a:r>
              <a:t>  - minikube status</a:t>
            </a:r>
          </a:p>
          <a:p>
            <a:pPr defTabSz="365760">
              <a:defRPr sz="1000"/>
            </a:pPr>
          </a:p>
          <a:p>
            <a:pPr defTabSz="365760">
              <a:defRPr sz="1000"/>
            </a:pPr>
            <a:r>
              <a:t>Step 3: Get Cluster Info</a:t>
            </a:r>
          </a:p>
          <a:p>
            <a:pPr defTabSz="365760">
              <a:defRPr sz="1000"/>
            </a:pPr>
          </a:p>
          <a:p>
            <a:pPr defTabSz="365760">
              <a:defRPr sz="1000"/>
            </a:pPr>
            <a:r>
              <a:t>  - kubectl cluster-info</a:t>
            </a:r>
          </a:p>
          <a:p>
            <a:pPr defTabSz="365760">
              <a:defRPr sz="1000"/>
            </a:pPr>
          </a:p>
          <a:p>
            <a:pPr defTabSz="365760">
              <a:defRPr sz="1000"/>
            </a:pPr>
            <a:r>
              <a:t>Step 4: Check Nodes</a:t>
            </a:r>
          </a:p>
          <a:p>
            <a:pPr defTabSz="365760">
              <a:defRPr sz="1000"/>
            </a:pPr>
          </a:p>
          <a:p>
            <a:pPr defTabSz="365760">
              <a:defRPr sz="1000"/>
            </a:pPr>
            <a:r>
              <a:t>  - kubectl get nodes</a:t>
            </a:r>
          </a:p>
          <a:p>
            <a:pPr defTabSz="365760">
              <a:defRPr sz="1000"/>
            </a:pPr>
          </a:p>
          <a:p>
            <a:pPr defTabSz="365760">
              <a:defRPr sz="1000"/>
            </a:pPr>
            <a:r>
              <a:t>Step 5: Access Minikube Dashboard</a:t>
            </a:r>
          </a:p>
          <a:p>
            <a:pPr defTabSz="365760">
              <a:defRPr sz="1000"/>
            </a:pPr>
          </a:p>
          <a:p>
            <a:pPr defTabSz="365760">
              <a:defRPr sz="1000"/>
            </a:pPr>
            <a:r>
              <a:t>minikube dashboard</a:t>
            </a:r>
          </a:p>
          <a:p>
            <a:pPr defTabSz="365760">
              <a:defRPr sz="1000"/>
            </a:pPr>
          </a:p>
          <a:p>
            <a:pPr defTabSz="365760">
              <a:defRPr sz="1000"/>
            </a:pPr>
            <a:r>
              <a:t>Additional Commands:</a:t>
            </a:r>
          </a:p>
          <a:p>
            <a:pPr defTabSz="365760">
              <a:defRPr sz="1000"/>
            </a:pPr>
            <a:r>
              <a:t>	•	Stop the cluster:</a:t>
            </a:r>
          </a:p>
          <a:p>
            <a:pPr defTabSz="365760">
              <a:defRPr sz="1000"/>
            </a:pPr>
          </a:p>
          <a:p>
            <a:pPr defTabSz="365760">
              <a:defRPr sz="1000"/>
            </a:pPr>
            <a:r>
              <a:t>minikube stop</a:t>
            </a:r>
          </a:p>
          <a:p>
            <a:pPr defTabSz="365760">
              <a:defRPr sz="1000"/>
            </a:pPr>
          </a:p>
          <a:p>
            <a:pPr defTabSz="365760">
              <a:defRPr sz="1000"/>
            </a:pPr>
          </a:p>
          <a:p>
            <a:pPr defTabSz="365760">
              <a:defRPr sz="1000"/>
            </a:pPr>
            <a:r>
              <a:t>	•	Delete the cluster:</a:t>
            </a:r>
          </a:p>
          <a:p>
            <a:pPr defTabSz="365760">
              <a:defRPr sz="1000"/>
            </a:pPr>
          </a:p>
          <a:p>
            <a:pPr defTabSz="365760">
              <a:defRPr sz="1000"/>
            </a:pPr>
            <a:r>
              <a:t>minikube delete</a:t>
            </a:r>
          </a:p>
        </p:txBody>
      </p:sp>
      <p:sp>
        <p:nvSpPr>
          <p:cNvPr id="197" name="Step 5: Access Minikube Dashboard…"/>
          <p:cNvSpPr txBox="1"/>
          <p:nvPr/>
        </p:nvSpPr>
        <p:spPr>
          <a:xfrm>
            <a:off x="5149606" y="2036795"/>
            <a:ext cx="2340337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Tahoma"/>
                <a:ea typeface="Tahoma"/>
                <a:cs typeface="Tahoma"/>
                <a:sym typeface="Tahoma"/>
              </a:defRPr>
            </a:pPr>
            <a:r>
              <a:t>Step 5: Access Minikube Dashboard</a:t>
            </a:r>
          </a:p>
          <a:p>
            <a:pPr>
              <a:defRPr sz="900">
                <a:latin typeface="Tahoma"/>
                <a:ea typeface="Tahoma"/>
                <a:cs typeface="Tahoma"/>
                <a:sym typeface="Tahoma"/>
              </a:defRPr>
            </a:pPr>
            <a:r>
              <a:t>  - minikube dashboard</a:t>
            </a:r>
          </a:p>
          <a:p>
            <a:pPr>
              <a:defRPr sz="9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defRPr sz="900">
                <a:latin typeface="Tahoma"/>
                <a:ea typeface="Tahoma"/>
                <a:cs typeface="Tahoma"/>
                <a:sym typeface="Tahoma"/>
              </a:defRPr>
            </a:pPr>
            <a:r>
              <a:t>Additional Commands:</a:t>
            </a:r>
          </a:p>
          <a:p>
            <a:pPr>
              <a:defRPr sz="900">
                <a:latin typeface="Tahoma"/>
                <a:ea typeface="Tahoma"/>
                <a:cs typeface="Tahoma"/>
                <a:sym typeface="Tahoma"/>
              </a:defRPr>
            </a:pPr>
            <a:r>
              <a:t>Stop the cluster:</a:t>
            </a:r>
          </a:p>
          <a:p>
            <a:pPr>
              <a:defRPr sz="900">
                <a:latin typeface="Tahoma"/>
                <a:ea typeface="Tahoma"/>
                <a:cs typeface="Tahoma"/>
                <a:sym typeface="Tahoma"/>
              </a:defRPr>
            </a:pPr>
            <a:r>
              <a:t>  - minikube stop</a:t>
            </a:r>
          </a:p>
          <a:p>
            <a:pPr>
              <a:defRPr sz="9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defRPr sz="900">
                <a:latin typeface="Tahoma"/>
                <a:ea typeface="Tahoma"/>
                <a:cs typeface="Tahoma"/>
                <a:sym typeface="Tahoma"/>
              </a:defRPr>
            </a:pPr>
            <a:r>
              <a:t>Delete the cluster:</a:t>
            </a:r>
          </a:p>
          <a:p>
            <a:pPr>
              <a:defRPr sz="900">
                <a:latin typeface="Tahoma"/>
                <a:ea typeface="Tahoma"/>
                <a:cs typeface="Tahoma"/>
                <a:sym typeface="Tahoma"/>
              </a:defRPr>
            </a:pPr>
            <a:r>
              <a:t>  - minikube 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Multi-Node Cluster Examp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65760">
              <a:defRPr sz="2360"/>
            </a:lvl1pPr>
          </a:lstStyle>
          <a:p>
            <a:pPr/>
            <a:r>
              <a:t>Multi-Node Cluster Example</a:t>
            </a:r>
          </a:p>
        </p:txBody>
      </p:sp>
      <p:sp>
        <p:nvSpPr>
          <p:cNvPr id="200" name="Config File (config. yaml) :…"/>
          <p:cNvSpPr txBox="1"/>
          <p:nvPr>
            <p:ph type="subTitle" idx="1"/>
          </p:nvPr>
        </p:nvSpPr>
        <p:spPr>
          <a:xfrm>
            <a:off x="1381072" y="1324858"/>
            <a:ext cx="7080658" cy="2957650"/>
          </a:xfrm>
          <a:prstGeom prst="rect">
            <a:avLst/>
          </a:prstGeom>
        </p:spPr>
        <p:txBody>
          <a:bodyPr/>
          <a:lstStyle/>
          <a:p>
            <a:pPr/>
            <a:r>
              <a:t>Config File (config. yaml) :</a:t>
            </a:r>
          </a:p>
          <a:p>
            <a:pPr/>
          </a:p>
          <a:p>
            <a:pPr lvl="1"/>
            <a:r>
              <a:t>kind: Cluster</a:t>
            </a:r>
          </a:p>
          <a:p>
            <a:pPr lvl="1"/>
            <a:r>
              <a:t>apiVersion: kind.x-k8s.io/vlalpha4</a:t>
            </a:r>
          </a:p>
          <a:p>
            <a:pPr lvl="1"/>
            <a:r>
              <a:t>nodes:</a:t>
            </a:r>
          </a:p>
          <a:p>
            <a:pPr lvl="2"/>
            <a:r>
              <a:t>•  role : control-plane</a:t>
            </a:r>
          </a:p>
          <a:p>
            <a:pPr lvl="2"/>
            <a:r>
              <a:t>•  role : worker</a:t>
            </a:r>
          </a:p>
          <a:p>
            <a:pPr lvl="2"/>
            <a:r>
              <a:t>•  role : worker </a:t>
            </a:r>
          </a:p>
          <a:p>
            <a:pPr/>
          </a:p>
          <a:p>
            <a:pPr/>
            <a:r>
              <a:t>Create cluster : </a:t>
            </a:r>
          </a:p>
          <a:p>
            <a:pPr/>
            <a:r>
              <a:t>kind create cluster --image (image_name&gt; --name cka-cluster2 --config config. yaml </a:t>
            </a:r>
          </a:p>
          <a:p>
            <a:pPr/>
            <a:r>
              <a:t>kubectl config --set-context kind-cka-clusterl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od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65760">
              <a:defRPr sz="2760"/>
            </a:lvl1pPr>
          </a:lstStyle>
          <a:p>
            <a:pPr/>
            <a:r>
              <a:t>Pods</a:t>
            </a:r>
          </a:p>
        </p:txBody>
      </p:sp>
      <p:sp>
        <p:nvSpPr>
          <p:cNvPr id="203" name="Imperative Creation:…"/>
          <p:cNvSpPr txBox="1"/>
          <p:nvPr>
            <p:ph type="subTitle" idx="1"/>
          </p:nvPr>
        </p:nvSpPr>
        <p:spPr>
          <a:xfrm>
            <a:off x="1442096" y="1342961"/>
            <a:ext cx="6895057" cy="3475782"/>
          </a:xfrm>
          <a:prstGeom prst="rect">
            <a:avLst/>
          </a:prstGeom>
        </p:spPr>
        <p:txBody>
          <a:bodyPr/>
          <a:lstStyle/>
          <a:p>
            <a:pPr defTabSz="850391">
              <a:lnSpc>
                <a:spcPct val="120000"/>
              </a:lnSpc>
              <a:defRPr sz="1209"/>
            </a:pPr>
            <a:r>
              <a:t>Imperative Creation:</a:t>
            </a:r>
          </a:p>
          <a:p>
            <a:pPr defTabSz="850391">
              <a:lnSpc>
                <a:spcPct val="120000"/>
              </a:lnSpc>
              <a:defRPr sz="1209"/>
            </a:pPr>
            <a:r>
              <a:t>kubectl run nginx-pod --image=nginx:latest</a:t>
            </a:r>
          </a:p>
          <a:p>
            <a:pPr defTabSz="850391">
              <a:lnSpc>
                <a:spcPct val="120000"/>
              </a:lnSpc>
              <a:defRPr sz="1209"/>
            </a:pPr>
            <a:r>
              <a:t>Declarative Creation:</a:t>
            </a:r>
          </a:p>
          <a:p>
            <a:pPr defTabSz="850391">
              <a:defRPr sz="1209"/>
            </a:pPr>
            <a:r>
              <a:t>Create pod.yaml:</a:t>
            </a:r>
          </a:p>
          <a:p>
            <a:pPr lvl="1" indent="425195" defTabSz="850391">
              <a:defRPr sz="1209"/>
            </a:pPr>
            <a:r>
              <a:t>apiVersion: v1</a:t>
            </a:r>
          </a:p>
          <a:p>
            <a:pPr lvl="1" indent="425195" defTabSz="850391">
              <a:defRPr sz="1209"/>
            </a:pPr>
            <a:r>
              <a:t>kind: Pod</a:t>
            </a:r>
          </a:p>
          <a:p>
            <a:pPr lvl="1" indent="425195" defTabSz="850391">
              <a:defRPr sz="1209"/>
            </a:pPr>
            <a:r>
              <a:t>metadata:</a:t>
            </a:r>
          </a:p>
          <a:p>
            <a:pPr lvl="1" indent="425195" defTabSz="850391">
              <a:defRPr sz="1209"/>
            </a:pPr>
            <a:r>
              <a:t>  name: nginx-pod</a:t>
            </a:r>
          </a:p>
          <a:p>
            <a:pPr lvl="1" indent="425195" defTabSz="850391">
              <a:defRPr sz="1209"/>
            </a:pPr>
            <a:r>
              <a:t>  labels:</a:t>
            </a:r>
          </a:p>
          <a:p>
            <a:pPr lvl="1" indent="425195" defTabSz="850391">
              <a:defRPr sz="1209"/>
            </a:pPr>
            <a:r>
              <a:t>    env: demo</a:t>
            </a:r>
          </a:p>
          <a:p>
            <a:pPr lvl="1" indent="425195" defTabSz="850391">
              <a:defRPr sz="1209"/>
            </a:pPr>
            <a:r>
              <a:t>    type: frontend</a:t>
            </a:r>
          </a:p>
          <a:p>
            <a:pPr lvl="1" indent="425195" defTabSz="850391">
              <a:defRPr sz="1209"/>
            </a:pPr>
            <a:r>
              <a:t>spec:</a:t>
            </a:r>
          </a:p>
          <a:p>
            <a:pPr lvl="1" indent="425195" defTabSz="850391">
              <a:defRPr sz="1209"/>
            </a:pPr>
            <a:r>
              <a:t>  containers:</a:t>
            </a:r>
          </a:p>
          <a:p>
            <a:pPr lvl="1" indent="425195" defTabSz="850391">
              <a:defRPr sz="1209"/>
            </a:pPr>
            <a:r>
              <a:t>  - name: nginx-container</a:t>
            </a:r>
          </a:p>
          <a:p>
            <a:pPr lvl="1" indent="425195" defTabSz="850391">
              <a:defRPr sz="1209"/>
            </a:pPr>
            <a:r>
              <a:t>    image: nginx</a:t>
            </a:r>
          </a:p>
          <a:p>
            <a:pPr lvl="1" indent="425195" defTabSz="850391">
              <a:defRPr sz="1209"/>
            </a:pPr>
            <a:r>
              <a:t>    ports:</a:t>
            </a:r>
          </a:p>
          <a:p>
            <a:pPr lvl="1" indent="425195" defTabSz="850391">
              <a:defRPr sz="1209"/>
            </a:pPr>
            <a:r>
              <a:t>    - containerPort: 80</a:t>
            </a:r>
          </a:p>
          <a:p>
            <a:pPr lvl="1" indent="425195" defTabSz="850391">
              <a:defRPr sz="1209"/>
            </a:pPr>
            <a:r>
              <a:t>kubectl create -f pod.yaml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tatic Pod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21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Static Pods</a:t>
            </a:r>
          </a:p>
        </p:txBody>
      </p:sp>
      <p:sp>
        <p:nvSpPr>
          <p:cNvPr id="206" name="Static Pods are managed directly by the kubelet daemon on a specific node, bypassing the Kubernetes API server.…"/>
          <p:cNvSpPr txBox="1"/>
          <p:nvPr>
            <p:ph type="subTitle" sz="quarter" idx="1"/>
          </p:nvPr>
        </p:nvSpPr>
        <p:spPr>
          <a:xfrm>
            <a:off x="1462956" y="1260850"/>
            <a:ext cx="6400801" cy="1285876"/>
          </a:xfrm>
          <a:prstGeom prst="rect">
            <a:avLst/>
          </a:prstGeom>
        </p:spPr>
        <p:txBody>
          <a:bodyPr/>
          <a:lstStyle/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Static Pods are managed directly by the kubelet daemon on a specific node, bypassing the Kubernetes API server.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Useful for critical system components or specific configurations tied to a node.</a:t>
            </a:r>
          </a:p>
          <a:p>
            <a:pPr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Example Configuration</a:t>
            </a:r>
            <a:r>
              <a:rPr b="0"/>
              <a:t>:</a:t>
            </a:r>
            <a:endParaRPr b="0"/>
          </a:p>
          <a:p>
            <a:pPr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207" name="apiVersion: v1…"/>
          <p:cNvSpPr txBox="1"/>
          <p:nvPr/>
        </p:nvSpPr>
        <p:spPr>
          <a:xfrm>
            <a:off x="1964147" y="2131135"/>
            <a:ext cx="1770055" cy="2290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300"/>
            </a:pPr>
            <a:r>
              <a:t>apiVersion: v1</a:t>
            </a:r>
          </a:p>
          <a:p>
            <a:pPr>
              <a:defRPr sz="1300"/>
            </a:pPr>
            <a:r>
              <a:t>kind: Pod</a:t>
            </a:r>
          </a:p>
          <a:p>
            <a:pPr>
              <a:defRPr sz="1300"/>
            </a:pPr>
            <a:r>
              <a:t>metadata:</a:t>
            </a:r>
          </a:p>
          <a:p>
            <a:pPr>
              <a:defRPr sz="1300"/>
            </a:pPr>
            <a:r>
              <a:t>  name: static-nginx-pod</a:t>
            </a:r>
          </a:p>
          <a:p>
            <a:pPr>
              <a:defRPr sz="1300"/>
            </a:pPr>
            <a:r>
              <a:t>spec:</a:t>
            </a:r>
          </a:p>
          <a:p>
            <a:pPr>
              <a:defRPr sz="1300"/>
            </a:pPr>
            <a:r>
              <a:t>  containers:</a:t>
            </a:r>
          </a:p>
          <a:p>
            <a:pPr>
              <a:defRPr sz="1300"/>
            </a:pPr>
            <a:r>
              <a:t>  - name: nginx-container</a:t>
            </a:r>
          </a:p>
          <a:p>
            <a:pPr>
              <a:defRPr sz="1300"/>
            </a:pPr>
            <a:r>
              <a:t>    image: nginx</a:t>
            </a:r>
          </a:p>
          <a:p>
            <a:pPr>
              <a:defRPr sz="1300"/>
            </a:pPr>
            <a:r>
              <a:t>    ports:</a:t>
            </a:r>
          </a:p>
          <a:p>
            <a:pPr>
              <a:defRPr sz="1300"/>
            </a:pPr>
            <a:r>
              <a:t>    - containerPort: 80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abel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2627">
              <a:defRPr sz="2574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Labels</a:t>
            </a:r>
          </a:p>
        </p:txBody>
      </p:sp>
      <p:sp>
        <p:nvSpPr>
          <p:cNvPr id="210" name="Labels are key-value pairs attached to Kubernetes objects, used for organization, categorization, and selection…"/>
          <p:cNvSpPr txBox="1"/>
          <p:nvPr>
            <p:ph type="subTitle" sz="quarter" idx="1"/>
          </p:nvPr>
        </p:nvSpPr>
        <p:spPr>
          <a:xfrm>
            <a:off x="1371599" y="1294071"/>
            <a:ext cx="6400801" cy="1285876"/>
          </a:xfrm>
          <a:prstGeom prst="rect">
            <a:avLst/>
          </a:prstGeom>
        </p:spPr>
        <p:txBody>
          <a:bodyPr/>
          <a:lstStyle/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Labels are key-value pairs attached to Kubernetes objects, used for organization, categorization, and selection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Example: </a:t>
            </a:r>
          </a:p>
        </p:txBody>
      </p:sp>
      <p:sp>
        <p:nvSpPr>
          <p:cNvPr id="211" name="apiVersion: v1…"/>
          <p:cNvSpPr txBox="1"/>
          <p:nvPr/>
        </p:nvSpPr>
        <p:spPr>
          <a:xfrm>
            <a:off x="1926243" y="1872446"/>
            <a:ext cx="2892659" cy="2877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FBFBFB"/>
                </a:solidFill>
              </a:defRPr>
            </a:pPr>
            <a:r>
              <a:t>apiVersion: v1</a:t>
            </a:r>
          </a:p>
          <a:p>
            <a:pPr>
              <a:defRPr sz="1200">
                <a:solidFill>
                  <a:srgbClr val="FBFBFB"/>
                </a:solidFill>
              </a:defRPr>
            </a:pPr>
            <a:r>
              <a:t>kind: Pod</a:t>
            </a:r>
          </a:p>
          <a:p>
            <a:pPr>
              <a:defRPr sz="1200">
                <a:solidFill>
                  <a:srgbClr val="FBFBFB"/>
                </a:solidFill>
              </a:defRPr>
            </a:pPr>
            <a:r>
              <a:t>metadata:</a:t>
            </a:r>
          </a:p>
          <a:p>
            <a:pPr>
              <a:defRPr sz="1200">
                <a:solidFill>
                  <a:srgbClr val="FBFBFB"/>
                </a:solidFill>
              </a:defRPr>
            </a:pPr>
            <a:r>
              <a:t>  name: labeled-pod</a:t>
            </a:r>
          </a:p>
          <a:p>
            <a:pPr>
              <a:defRPr sz="1200">
                <a:solidFill>
                  <a:srgbClr val="FBFBFB"/>
                </a:solidFill>
              </a:defRPr>
            </a:pPr>
            <a:r>
              <a:t>  labels:</a:t>
            </a:r>
          </a:p>
          <a:p>
            <a:pPr>
              <a:defRPr sz="1200">
                <a:solidFill>
                  <a:srgbClr val="FBFBFB"/>
                </a:solidFill>
              </a:defRPr>
            </a:pPr>
            <a:r>
              <a:t>    app: myapp</a:t>
            </a:r>
          </a:p>
          <a:p>
            <a:pPr>
              <a:defRPr sz="1200">
                <a:solidFill>
                  <a:srgbClr val="FBFBFB"/>
                </a:solidFill>
              </a:defRPr>
            </a:pPr>
            <a:r>
              <a:t>    tier: frontend</a:t>
            </a:r>
          </a:p>
          <a:p>
            <a:pPr>
              <a:defRPr sz="1200">
                <a:solidFill>
                  <a:srgbClr val="FBFBFB"/>
                </a:solidFill>
              </a:defRPr>
            </a:pPr>
            <a:r>
              <a:t>spec:</a:t>
            </a:r>
          </a:p>
          <a:p>
            <a:pPr>
              <a:defRPr sz="1200">
                <a:solidFill>
                  <a:srgbClr val="FBFBFB"/>
                </a:solidFill>
              </a:defRPr>
            </a:pPr>
            <a:r>
              <a:t>  containers:</a:t>
            </a:r>
          </a:p>
          <a:p>
            <a:pPr>
              <a:defRPr sz="1200">
                <a:solidFill>
                  <a:srgbClr val="FBFBFB"/>
                </a:solidFill>
              </a:defRPr>
            </a:pPr>
            <a:r>
              <a:t>  - name: myapp-container</a:t>
            </a:r>
          </a:p>
          <a:p>
            <a:pPr>
              <a:defRPr sz="1200">
                <a:solidFill>
                  <a:srgbClr val="FBFBFB"/>
                </a:solidFill>
              </a:defRPr>
            </a:pPr>
            <a:r>
              <a:t>    image: myapp:latest</a:t>
            </a:r>
          </a:p>
          <a:p>
            <a:pPr defTabSz="457200">
              <a:defRPr b="1" sz="1200">
                <a:solidFill>
                  <a:srgbClr val="FBFBFB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Select Pods with a Label</a:t>
            </a:r>
            <a:r>
              <a:rPr b="0"/>
              <a:t>:</a:t>
            </a:r>
            <a:endParaRPr b="0"/>
          </a:p>
          <a:p>
            <a:pPr defTabSz="457200">
              <a:defRPr b="1" sz="1200">
                <a:solidFill>
                  <a:srgbClr val="FBFBFB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  - kubectl get pods -l app=myapp</a:t>
            </a:r>
            <a:endParaRPr b="0"/>
          </a:p>
          <a:p>
            <a:pPr defTabSz="457200">
              <a:defRPr b="1" sz="1200">
                <a:solidFill>
                  <a:srgbClr val="FBFBFB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aints and Tolerat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Taints and Tolerations</a:t>
            </a:r>
          </a:p>
        </p:txBody>
      </p:sp>
      <p:sp>
        <p:nvSpPr>
          <p:cNvPr id="214" name="Taints ensure pods are not scheduled onto inappropriate nodes.…"/>
          <p:cNvSpPr txBox="1"/>
          <p:nvPr>
            <p:ph type="subTitle" sz="quarter" idx="1"/>
          </p:nvPr>
        </p:nvSpPr>
        <p:spPr>
          <a:xfrm>
            <a:off x="1487872" y="1285766"/>
            <a:ext cx="6400801" cy="1285876"/>
          </a:xfrm>
          <a:prstGeom prst="rect">
            <a:avLst/>
          </a:prstGeom>
        </p:spPr>
        <p:txBody>
          <a:bodyPr/>
          <a:lstStyle/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Taints ensure pods are not scheduled onto inappropriate nodes.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Tolerations allow pods to be scheduled on nodes with specific taints.</a:t>
            </a:r>
          </a:p>
          <a:p>
            <a:pPr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Apply Taint to a Node</a:t>
            </a:r>
            <a:r>
              <a:rPr b="0"/>
              <a:t>:</a:t>
            </a:r>
            <a:endParaRPr b="0"/>
          </a:p>
          <a:p>
            <a:pPr lvl="1" indent="228600"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kubectl taint nodes &lt;node-name&gt; key=value:NoSchedule</a:t>
            </a:r>
            <a:endParaRPr b="0"/>
          </a:p>
          <a:p>
            <a:pPr lvl="1" indent="228600"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215" name="Add Toleration to a Pod:…"/>
          <p:cNvSpPr txBox="1"/>
          <p:nvPr/>
        </p:nvSpPr>
        <p:spPr>
          <a:xfrm>
            <a:off x="1465836" y="2014863"/>
            <a:ext cx="1940755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Add Toleration to a Pod</a:t>
            </a:r>
            <a:r>
              <a:rPr b="0"/>
              <a:t>:</a:t>
            </a:r>
            <a:endParaRPr b="0"/>
          </a:p>
          <a:p>
            <a:pPr lvl="1" indent="228600"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apiVersion: v1</a:t>
            </a:r>
            <a:endParaRPr b="0"/>
          </a:p>
          <a:p>
            <a:pPr lvl="1" indent="228600"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kind: Pod</a:t>
            </a:r>
            <a:endParaRPr b="0"/>
          </a:p>
          <a:p>
            <a:pPr lvl="1" indent="228600"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metadata:</a:t>
            </a:r>
            <a:endParaRPr b="0"/>
          </a:p>
          <a:p>
            <a:pPr lvl="1" indent="228600"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  name: tolerant-pod</a:t>
            </a:r>
            <a:endParaRPr b="0"/>
          </a:p>
          <a:p>
            <a:pPr lvl="1" indent="228600"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spec:</a:t>
            </a:r>
            <a:endParaRPr b="0"/>
          </a:p>
          <a:p>
            <a:pPr lvl="1" indent="228600"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  tolerations:</a:t>
            </a:r>
            <a:endParaRPr b="0"/>
          </a:p>
          <a:p>
            <a:pPr lvl="1" indent="228600"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  - key: "key"</a:t>
            </a:r>
            <a:endParaRPr b="0"/>
          </a:p>
          <a:p>
            <a:pPr lvl="1" indent="228600"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    operator: "Equal"</a:t>
            </a:r>
            <a:endParaRPr b="0"/>
          </a:p>
          <a:p>
            <a:pPr lvl="1" indent="228600"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    value: "value"</a:t>
            </a:r>
            <a:endParaRPr b="0"/>
          </a:p>
          <a:p>
            <a:pPr lvl="1" indent="228600"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    effect: "NoSchedule"</a:t>
            </a:r>
            <a:endParaRPr b="0"/>
          </a:p>
          <a:p>
            <a:pPr lvl="1" indent="228600"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  containers:</a:t>
            </a:r>
            <a:endParaRPr b="0"/>
          </a:p>
          <a:p>
            <a:pPr lvl="1" indent="228600"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  - name: myapp-container</a:t>
            </a:r>
            <a:endParaRPr b="0"/>
          </a:p>
          <a:p>
            <a:pPr lvl="1" indent="228600" defTabSz="457200"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    image: myapp:latest</a:t>
            </a: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2"/>
          <p:cNvSpPr/>
          <p:nvPr/>
        </p:nvSpPr>
        <p:spPr>
          <a:xfrm>
            <a:off x="7500300" y="503"/>
            <a:ext cx="1643699" cy="164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0" name="object 3"/>
          <p:cNvSpPr/>
          <p:nvPr/>
        </p:nvSpPr>
        <p:spPr>
          <a:xfrm>
            <a:off x="3" y="639"/>
            <a:ext cx="5153702" cy="5134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1" name="object 4"/>
          <p:cNvSpPr/>
          <p:nvPr/>
        </p:nvSpPr>
        <p:spPr>
          <a:xfrm>
            <a:off x="-1" y="1142263"/>
            <a:ext cx="3996901" cy="3982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2695" y="21600"/>
                </a:lnTo>
                <a:lnTo>
                  <a:pt x="0" y="8905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2" name="object 5"/>
          <p:cNvSpPr/>
          <p:nvPr/>
        </p:nvSpPr>
        <p:spPr>
          <a:xfrm>
            <a:off x="1496" y="489"/>
            <a:ext cx="2300099" cy="2291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B4587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3" name="object 6"/>
          <p:cNvSpPr/>
          <p:nvPr/>
        </p:nvSpPr>
        <p:spPr>
          <a:xfrm>
            <a:off x="652821" y="588326"/>
            <a:ext cx="2300099" cy="229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6376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4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5" name="object 8"/>
          <p:cNvSpPr txBox="1"/>
          <p:nvPr>
            <p:ph type="title"/>
          </p:nvPr>
        </p:nvSpPr>
        <p:spPr>
          <a:xfrm>
            <a:off x="4431634" y="2030029"/>
            <a:ext cx="3228976" cy="63500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400" sz="4000"/>
            </a:lvl1pPr>
          </a:lstStyle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bject 2"/>
          <p:cNvSpPr/>
          <p:nvPr/>
        </p:nvSpPr>
        <p:spPr>
          <a:xfrm>
            <a:off x="7500300" y="503"/>
            <a:ext cx="1643699" cy="1643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8" name="object 3"/>
          <p:cNvSpPr/>
          <p:nvPr/>
        </p:nvSpPr>
        <p:spPr>
          <a:xfrm>
            <a:off x="3" y="639"/>
            <a:ext cx="5153701" cy="5134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9" name="object 4"/>
          <p:cNvSpPr/>
          <p:nvPr/>
        </p:nvSpPr>
        <p:spPr>
          <a:xfrm>
            <a:off x="-1" y="1142264"/>
            <a:ext cx="3996901" cy="3982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2695" y="21600"/>
                </a:lnTo>
                <a:lnTo>
                  <a:pt x="0" y="8905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0" name="object 5"/>
          <p:cNvSpPr/>
          <p:nvPr/>
        </p:nvSpPr>
        <p:spPr>
          <a:xfrm>
            <a:off x="1496" y="489"/>
            <a:ext cx="2300099" cy="2291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B4587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1" name="object 6"/>
          <p:cNvSpPr/>
          <p:nvPr/>
        </p:nvSpPr>
        <p:spPr>
          <a:xfrm>
            <a:off x="652821" y="588326"/>
            <a:ext cx="2300099" cy="229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6376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2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3" name="object 8"/>
          <p:cNvSpPr txBox="1"/>
          <p:nvPr>
            <p:ph type="title"/>
          </p:nvPr>
        </p:nvSpPr>
        <p:spPr>
          <a:xfrm>
            <a:off x="661757" y="1784412"/>
            <a:ext cx="7820484" cy="1126490"/>
          </a:xfrm>
          <a:prstGeom prst="rect">
            <a:avLst/>
          </a:prstGeom>
        </p:spPr>
        <p:txBody>
          <a:bodyPr/>
          <a:lstStyle/>
          <a:p>
            <a:pPr marR="1578610" indent="4534534" algn="ctr">
              <a:spcBef>
                <a:spcPts val="100"/>
              </a:spcBef>
              <a:defRPr spc="400"/>
            </a:pPr>
            <a:r>
              <a:t>Behind</a:t>
            </a:r>
          </a:p>
          <a:p>
            <a:pPr indent="5201920" algn="ctr">
              <a:defRPr spc="400"/>
            </a:pPr>
            <a:r>
              <a:t>The</a:t>
            </a:r>
            <a:r>
              <a:rPr spc="0"/>
              <a:t> </a:t>
            </a:r>
            <a:r>
              <a:t>Scenes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object 2"/>
          <p:cNvSpPr/>
          <p:nvPr/>
        </p:nvSpPr>
        <p:spPr>
          <a:xfrm>
            <a:off x="7500300" y="503"/>
            <a:ext cx="1643699" cy="1643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6" name="object 3"/>
          <p:cNvSpPr/>
          <p:nvPr/>
        </p:nvSpPr>
        <p:spPr>
          <a:xfrm>
            <a:off x="3" y="639"/>
            <a:ext cx="5153701" cy="5134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7" name="object 4"/>
          <p:cNvSpPr/>
          <p:nvPr/>
        </p:nvSpPr>
        <p:spPr>
          <a:xfrm>
            <a:off x="-1" y="1142264"/>
            <a:ext cx="3996901" cy="3982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2695" y="21600"/>
                </a:lnTo>
                <a:lnTo>
                  <a:pt x="0" y="8905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8" name="object 5"/>
          <p:cNvSpPr/>
          <p:nvPr/>
        </p:nvSpPr>
        <p:spPr>
          <a:xfrm>
            <a:off x="1496" y="489"/>
            <a:ext cx="2300099" cy="2291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B4587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9" name="object 6"/>
          <p:cNvSpPr/>
          <p:nvPr/>
        </p:nvSpPr>
        <p:spPr>
          <a:xfrm>
            <a:off x="652821" y="588326"/>
            <a:ext cx="2300099" cy="229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6376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0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1" name="object 8"/>
          <p:cNvSpPr txBox="1"/>
          <p:nvPr>
            <p:ph type="title"/>
          </p:nvPr>
        </p:nvSpPr>
        <p:spPr>
          <a:xfrm>
            <a:off x="661757" y="1784412"/>
            <a:ext cx="7820484" cy="1126490"/>
          </a:xfrm>
          <a:prstGeom prst="rect">
            <a:avLst/>
          </a:prstGeom>
        </p:spPr>
        <p:txBody>
          <a:bodyPr/>
          <a:lstStyle/>
          <a:p>
            <a:pPr marR="1578610" indent="4534534" algn="ctr">
              <a:spcBef>
                <a:spcPts val="100"/>
              </a:spcBef>
              <a:defRPr spc="400"/>
            </a:pPr>
            <a:r>
              <a:t>Behind</a:t>
            </a:r>
          </a:p>
          <a:p>
            <a:pPr indent="5201920" algn="ctr">
              <a:defRPr spc="400"/>
            </a:pPr>
            <a:r>
              <a:t>The</a:t>
            </a:r>
            <a:r>
              <a:rPr spc="0"/>
              <a:t> </a:t>
            </a:r>
            <a:r>
              <a:t>Scenes</a:t>
            </a:r>
          </a:p>
        </p:txBody>
      </p:sp>
      <p:sp>
        <p:nvSpPr>
          <p:cNvPr id="232" name="object 9"/>
          <p:cNvSpPr/>
          <p:nvPr/>
        </p:nvSpPr>
        <p:spPr>
          <a:xfrm>
            <a:off x="1215850" y="1366086"/>
            <a:ext cx="3232350" cy="241133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object 2"/>
          <p:cNvSpPr/>
          <p:nvPr/>
        </p:nvSpPr>
        <p:spPr>
          <a:xfrm>
            <a:off x="4406400" y="0"/>
            <a:ext cx="4737600" cy="4733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915" y="0"/>
                </a:lnTo>
                <a:lnTo>
                  <a:pt x="21600" y="10685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45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5" name="object 3"/>
          <p:cNvSpPr/>
          <p:nvPr/>
        </p:nvSpPr>
        <p:spPr>
          <a:xfrm>
            <a:off x="4846825" y="0"/>
            <a:ext cx="4286700" cy="429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45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6" name="object 4"/>
          <p:cNvSpPr/>
          <p:nvPr/>
        </p:nvSpPr>
        <p:spPr>
          <a:xfrm>
            <a:off x="5618398" y="1236468"/>
            <a:ext cx="808801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7" name="object 5"/>
          <p:cNvSpPr/>
          <p:nvPr/>
        </p:nvSpPr>
        <p:spPr>
          <a:xfrm>
            <a:off x="5849856" y="1443954"/>
            <a:ext cx="808800" cy="80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8" name="object 6"/>
          <p:cNvSpPr/>
          <p:nvPr/>
        </p:nvSpPr>
        <p:spPr>
          <a:xfrm>
            <a:off x="5987079" y="2469464"/>
            <a:ext cx="808801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9" name="object 7"/>
          <p:cNvSpPr/>
          <p:nvPr/>
        </p:nvSpPr>
        <p:spPr>
          <a:xfrm>
            <a:off x="6222113" y="2676951"/>
            <a:ext cx="808801" cy="80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0" name="object 8"/>
          <p:cNvSpPr/>
          <p:nvPr/>
        </p:nvSpPr>
        <p:spPr>
          <a:xfrm>
            <a:off x="6675341" y="1862016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1" name="object 9"/>
          <p:cNvSpPr/>
          <p:nvPr/>
        </p:nvSpPr>
        <p:spPr>
          <a:xfrm>
            <a:off x="6908099" y="2069505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6376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2" name="object 10"/>
          <p:cNvSpPr/>
          <p:nvPr/>
        </p:nvSpPr>
        <p:spPr>
          <a:xfrm>
            <a:off x="6861140" y="2477810"/>
            <a:ext cx="808800" cy="80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3" name="object 11"/>
          <p:cNvSpPr/>
          <p:nvPr/>
        </p:nvSpPr>
        <p:spPr>
          <a:xfrm>
            <a:off x="7965265" y="2692962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4" name="object 12"/>
          <p:cNvSpPr/>
          <p:nvPr/>
        </p:nvSpPr>
        <p:spPr>
          <a:xfrm>
            <a:off x="8145081" y="3308755"/>
            <a:ext cx="808800" cy="80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5" name="object 13"/>
          <p:cNvSpPr/>
          <p:nvPr/>
        </p:nvSpPr>
        <p:spPr>
          <a:xfrm>
            <a:off x="7047599" y="3095013"/>
            <a:ext cx="808800" cy="80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6" name="object 14"/>
          <p:cNvSpPr/>
          <p:nvPr/>
        </p:nvSpPr>
        <p:spPr>
          <a:xfrm>
            <a:off x="7276648" y="3302501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7" name="object 15"/>
          <p:cNvSpPr/>
          <p:nvPr/>
        </p:nvSpPr>
        <p:spPr>
          <a:xfrm>
            <a:off x="7227413" y="3710806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B4587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8" name="object 16"/>
          <p:cNvSpPr/>
          <p:nvPr/>
        </p:nvSpPr>
        <p:spPr>
          <a:xfrm>
            <a:off x="7462448" y="3918294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9" name="object 17"/>
          <p:cNvSpPr/>
          <p:nvPr/>
        </p:nvSpPr>
        <p:spPr>
          <a:xfrm>
            <a:off x="8102489" y="3718471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0" name="object 18"/>
          <p:cNvSpPr/>
          <p:nvPr/>
        </p:nvSpPr>
        <p:spPr>
          <a:xfrm>
            <a:off x="8334532" y="3925958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1" name="object 19"/>
          <p:cNvSpPr/>
          <p:nvPr/>
        </p:nvSpPr>
        <p:spPr>
          <a:xfrm>
            <a:off x="8288290" y="4334264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2" name="object 20"/>
          <p:cNvSpPr/>
          <p:nvPr/>
        </p:nvSpPr>
        <p:spPr>
          <a:xfrm>
            <a:off x="267348" y="0"/>
            <a:ext cx="5143501" cy="514328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3" name="object 21"/>
          <p:cNvSpPr txBox="1"/>
          <p:nvPr/>
        </p:nvSpPr>
        <p:spPr>
          <a:xfrm>
            <a:off x="896875" y="2184500"/>
            <a:ext cx="4441826" cy="785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360" sz="2800"/>
            </a:pPr>
            <a:r>
              <a:t>Deployment</a:t>
            </a:r>
            <a:r>
              <a:rPr spc="90"/>
              <a:t> </a:t>
            </a:r>
            <a:r>
              <a:rPr spc="409"/>
              <a:t>From</a:t>
            </a:r>
          </a:p>
          <a:p>
            <a:pPr indent="1270635">
              <a:defRPr spc="394" sz="2800"/>
            </a:pPr>
            <a:r>
              <a:t>Beginning </a:t>
            </a:r>
            <a:r>
              <a:rPr spc="234"/>
              <a:t>to</a:t>
            </a:r>
            <a:r>
              <a:rPr spc="-245"/>
              <a:t> </a:t>
            </a:r>
            <a:r>
              <a:rPr spc="450"/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object 2"/>
          <p:cNvSpPr/>
          <p:nvPr/>
        </p:nvSpPr>
        <p:spPr>
          <a:xfrm>
            <a:off x="-1" y="381000"/>
            <a:ext cx="808800" cy="80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B4587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6" name="object 3"/>
          <p:cNvSpPr/>
          <p:nvPr/>
        </p:nvSpPr>
        <p:spPr>
          <a:xfrm>
            <a:off x="229048" y="588487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6376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7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8" name="object 5"/>
          <p:cNvSpPr/>
          <p:nvPr/>
        </p:nvSpPr>
        <p:spPr>
          <a:xfrm>
            <a:off x="152399" y="256724"/>
            <a:ext cx="8839204" cy="46300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bject 2"/>
          <p:cNvSpPr txBox="1"/>
          <p:nvPr>
            <p:ph type="title"/>
          </p:nvPr>
        </p:nvSpPr>
        <p:spPr>
          <a:xfrm>
            <a:off x="1370525" y="644933"/>
            <a:ext cx="1215390" cy="3911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200" sz="2400"/>
            </a:lvl1pPr>
          </a:lstStyle>
          <a:p>
            <a:pPr/>
            <a:r>
              <a:t>Kubectl</a:t>
            </a:r>
          </a:p>
        </p:txBody>
      </p:sp>
      <p:sp>
        <p:nvSpPr>
          <p:cNvPr id="261" name="object 3"/>
          <p:cNvSpPr txBox="1"/>
          <p:nvPr/>
        </p:nvSpPr>
        <p:spPr>
          <a:xfrm>
            <a:off x="1370524" y="1612760"/>
            <a:ext cx="3331847" cy="1264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700" marR="584834">
              <a:lnSpc>
                <a:spcPct val="113300"/>
              </a:lnSpc>
              <a:spcBef>
                <a:spcPts val="100"/>
              </a:spcBef>
              <a:buSzPct val="100000"/>
              <a:buAutoNum type="arabicParenR" startAt="1"/>
              <a:tabLst>
                <a:tab pos="228600" algn="l"/>
              </a:tabLst>
              <a:defRPr spc="35" sz="1600">
                <a:latin typeface="Tahoma"/>
                <a:ea typeface="Tahoma"/>
                <a:cs typeface="Tahoma"/>
                <a:sym typeface="Tahoma"/>
              </a:defRPr>
            </a:pPr>
            <a:r>
              <a:t>Kubectl</a:t>
            </a:r>
            <a:r>
              <a:rPr spc="-209"/>
              <a:t> </a:t>
            </a:r>
            <a:r>
              <a:rPr spc="15"/>
              <a:t>performs</a:t>
            </a:r>
            <a:r>
              <a:rPr spc="-209"/>
              <a:t> </a:t>
            </a:r>
            <a:r>
              <a:rPr spc="25"/>
              <a:t>client</a:t>
            </a:r>
            <a:r>
              <a:rPr spc="-209"/>
              <a:t> </a:t>
            </a:r>
            <a:r>
              <a:rPr spc="5"/>
              <a:t>side  </a:t>
            </a:r>
            <a:r>
              <a:rPr spc="15"/>
              <a:t>validation</a:t>
            </a:r>
            <a:r>
              <a:rPr spc="-209"/>
              <a:t> </a:t>
            </a:r>
            <a:r>
              <a:rPr spc="5"/>
              <a:t>on</a:t>
            </a:r>
            <a:r>
              <a:rPr spc="-204"/>
              <a:t> </a:t>
            </a:r>
            <a:r>
              <a:rPr spc="5"/>
              <a:t>manifest</a:t>
            </a:r>
            <a:r>
              <a:rPr spc="-204"/>
              <a:t> </a:t>
            </a:r>
            <a:r>
              <a:rPr spc="-30"/>
              <a:t>(linting).</a:t>
            </a:r>
          </a:p>
          <a:p>
            <a:pPr marL="12700" marR="5080">
              <a:lnSpc>
                <a:spcPct val="113300"/>
              </a:lnSpc>
              <a:spcBef>
                <a:spcPts val="1600"/>
              </a:spcBef>
              <a:buSzPct val="100000"/>
              <a:buAutoNum type="arabicParenR" startAt="1"/>
              <a:tabLst>
                <a:tab pos="228600" algn="l"/>
              </a:tabLst>
              <a:defRPr spc="40" sz="1600">
                <a:latin typeface="Tahoma"/>
                <a:ea typeface="Tahoma"/>
                <a:cs typeface="Tahoma"/>
                <a:sym typeface="Tahoma"/>
              </a:defRPr>
            </a:pPr>
            <a:r>
              <a:t>Manifest</a:t>
            </a:r>
            <a:r>
              <a:rPr spc="-204"/>
              <a:t> </a:t>
            </a:r>
            <a:r>
              <a:rPr spc="10"/>
              <a:t>is</a:t>
            </a:r>
            <a:r>
              <a:rPr spc="-200"/>
              <a:t> </a:t>
            </a:r>
            <a:r>
              <a:rPr spc="10"/>
              <a:t>prepared</a:t>
            </a:r>
            <a:r>
              <a:rPr spc="-200"/>
              <a:t> </a:t>
            </a:r>
            <a:r>
              <a:rPr spc="-10"/>
              <a:t>and</a:t>
            </a:r>
            <a:r>
              <a:rPr spc="-204"/>
              <a:t> </a:t>
            </a:r>
            <a:r>
              <a:rPr spc="15"/>
              <a:t>serialized  </a:t>
            </a:r>
            <a:r>
              <a:rPr spc="10"/>
              <a:t>creating</a:t>
            </a:r>
            <a:r>
              <a:rPr spc="-200"/>
              <a:t> </a:t>
            </a:r>
            <a:r>
              <a:rPr spc="-30"/>
              <a:t>a</a:t>
            </a:r>
            <a:r>
              <a:rPr spc="-195"/>
              <a:t> </a:t>
            </a:r>
            <a:r>
              <a:rPr spc="70"/>
              <a:t>JSON</a:t>
            </a:r>
            <a:r>
              <a:rPr spc="-200"/>
              <a:t> </a:t>
            </a:r>
            <a:r>
              <a:rPr spc="-15"/>
              <a:t>payload.</a:t>
            </a:r>
          </a:p>
        </p:txBody>
      </p:sp>
      <p:sp>
        <p:nvSpPr>
          <p:cNvPr id="262" name="object 4"/>
          <p:cNvSpPr/>
          <p:nvPr/>
        </p:nvSpPr>
        <p:spPr>
          <a:xfrm>
            <a:off x="5016008" y="1567548"/>
            <a:ext cx="3320386" cy="29112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object 2"/>
          <p:cNvSpPr txBox="1"/>
          <p:nvPr>
            <p:ph type="title"/>
          </p:nvPr>
        </p:nvSpPr>
        <p:spPr>
          <a:xfrm>
            <a:off x="1370524" y="644933"/>
            <a:ext cx="3683001" cy="3911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200" sz="2400"/>
            </a:pPr>
            <a:r>
              <a:t>APIserver Request</a:t>
            </a:r>
            <a:r>
              <a:rPr spc="-200"/>
              <a:t> </a:t>
            </a:r>
            <a:r>
              <a:rPr spc="300"/>
              <a:t>Loop</a:t>
            </a:r>
          </a:p>
        </p:txBody>
      </p:sp>
      <p:sp>
        <p:nvSpPr>
          <p:cNvPr id="265" name="object 3"/>
          <p:cNvSpPr/>
          <p:nvPr/>
        </p:nvSpPr>
        <p:spPr>
          <a:xfrm>
            <a:off x="4897623" y="1567551"/>
            <a:ext cx="3438776" cy="14403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66" name="object 4"/>
          <p:cNvSpPr txBox="1"/>
          <p:nvPr/>
        </p:nvSpPr>
        <p:spPr>
          <a:xfrm>
            <a:off x="1370524" y="1654162"/>
            <a:ext cx="5591812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700" marR="2212975">
              <a:lnSpc>
                <a:spcPts val="1400"/>
              </a:lnSpc>
              <a:spcBef>
                <a:spcPts val="100"/>
              </a:spcBef>
              <a:buSzPct val="100000"/>
              <a:buAutoNum type="arabicParenR" startAt="3"/>
              <a:tabLst>
                <a:tab pos="165100" algn="l"/>
              </a:tabLst>
              <a:defRPr spc="25" sz="1200">
                <a:latin typeface="Tahoma"/>
                <a:ea typeface="Tahoma"/>
                <a:cs typeface="Tahoma"/>
                <a:sym typeface="Tahoma"/>
              </a:defRPr>
            </a:pPr>
            <a:r>
              <a:t>Kubectl</a:t>
            </a:r>
            <a:r>
              <a:rPr spc="-140"/>
              <a:t> </a:t>
            </a:r>
            <a:r>
              <a:rPr spc="5"/>
              <a:t>authenticates</a:t>
            </a:r>
            <a:r>
              <a:rPr spc="-140"/>
              <a:t> </a:t>
            </a:r>
            <a:r>
              <a:rPr spc="30"/>
              <a:t>to</a:t>
            </a:r>
            <a:r>
              <a:rPr spc="-135"/>
              <a:t> </a:t>
            </a:r>
            <a:r>
              <a:rPr spc="10"/>
              <a:t>apiserver</a:t>
            </a:r>
            <a:r>
              <a:rPr spc="-140"/>
              <a:t> </a:t>
            </a:r>
            <a:r>
              <a:rPr spc="5"/>
              <a:t>via</a:t>
            </a:r>
            <a:r>
              <a:rPr spc="-140"/>
              <a:t> </a:t>
            </a:r>
            <a:r>
              <a:rPr spc="0"/>
              <a:t>x509,</a:t>
            </a:r>
            <a:r>
              <a:rPr spc="-135"/>
              <a:t> </a:t>
            </a:r>
            <a:r>
              <a:rPr spc="-20"/>
              <a:t>jwt,  </a:t>
            </a:r>
            <a:r>
              <a:rPr spc="20"/>
              <a:t>http</a:t>
            </a:r>
            <a:r>
              <a:rPr spc="-150"/>
              <a:t> </a:t>
            </a:r>
            <a:r>
              <a:rPr spc="5"/>
              <a:t>auth</a:t>
            </a:r>
            <a:r>
              <a:rPr spc="-145"/>
              <a:t> </a:t>
            </a:r>
            <a:r>
              <a:rPr spc="-5"/>
              <a:t>proxy,</a:t>
            </a:r>
            <a:r>
              <a:rPr spc="-145"/>
              <a:t> </a:t>
            </a:r>
            <a:r>
              <a:rPr spc="20"/>
              <a:t>other</a:t>
            </a:r>
            <a:r>
              <a:rPr spc="-145"/>
              <a:t> </a:t>
            </a:r>
            <a:r>
              <a:rPr spc="-15"/>
              <a:t>plugins,</a:t>
            </a:r>
            <a:r>
              <a:rPr spc="-145"/>
              <a:t> </a:t>
            </a:r>
            <a:r>
              <a:rPr spc="30"/>
              <a:t>or</a:t>
            </a:r>
            <a:r>
              <a:rPr spc="-150"/>
              <a:t> </a:t>
            </a:r>
            <a:r>
              <a:rPr spc="5"/>
              <a:t>http-basic</a:t>
            </a:r>
            <a:r>
              <a:rPr spc="-145"/>
              <a:t> </a:t>
            </a:r>
            <a:r>
              <a:rPr spc="-20"/>
              <a:t>auth.</a:t>
            </a:r>
          </a:p>
          <a:p>
            <a:pPr>
              <a:buClr>
                <a:srgbClr val="FFFFFF"/>
              </a:buClr>
              <a:buSzPct val="100000"/>
              <a:buAutoNum type="arabicParenR" startAt="3"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2700" marR="2523489">
              <a:lnSpc>
                <a:spcPts val="1400"/>
              </a:lnSpc>
              <a:buSzPct val="100000"/>
              <a:buAutoNum type="arabicParenR" startAt="4"/>
              <a:tabLst>
                <a:tab pos="165100" algn="l"/>
              </a:tabLst>
              <a:defRPr spc="25" sz="1200">
                <a:latin typeface="Tahoma"/>
                <a:ea typeface="Tahoma"/>
                <a:cs typeface="Tahoma"/>
                <a:sym typeface="Tahoma"/>
              </a:defRPr>
            </a:pPr>
            <a:r>
              <a:t>Authorization</a:t>
            </a:r>
            <a:r>
              <a:rPr spc="-160"/>
              <a:t> </a:t>
            </a:r>
            <a:r>
              <a:rPr spc="15"/>
              <a:t>iterates</a:t>
            </a:r>
            <a:r>
              <a:rPr spc="-155"/>
              <a:t> </a:t>
            </a:r>
            <a:r>
              <a:rPr spc="20"/>
              <a:t>over</a:t>
            </a:r>
            <a:r>
              <a:rPr spc="-160"/>
              <a:t> </a:t>
            </a:r>
            <a:r>
              <a:rPr spc="5"/>
              <a:t>available</a:t>
            </a:r>
            <a:r>
              <a:rPr spc="-155"/>
              <a:t> </a:t>
            </a:r>
            <a:r>
              <a:rPr spc="40"/>
              <a:t>AuthZ  </a:t>
            </a:r>
            <a:r>
              <a:rPr spc="-15"/>
              <a:t>sources:</a:t>
            </a:r>
            <a:r>
              <a:rPr spc="-145"/>
              <a:t> </a:t>
            </a:r>
            <a:r>
              <a:rPr spc="0"/>
              <a:t>Node,</a:t>
            </a:r>
            <a:r>
              <a:rPr spc="-145"/>
              <a:t> </a:t>
            </a:r>
            <a:r>
              <a:rPr spc="50"/>
              <a:t>ABAC,</a:t>
            </a:r>
            <a:r>
              <a:rPr spc="-145"/>
              <a:t> </a:t>
            </a:r>
            <a:r>
              <a:rPr spc="35"/>
              <a:t>RBAC,</a:t>
            </a:r>
            <a:r>
              <a:rPr spc="-145"/>
              <a:t> </a:t>
            </a:r>
            <a:r>
              <a:rPr spc="30"/>
              <a:t>or</a:t>
            </a:r>
            <a:r>
              <a:rPr spc="-145"/>
              <a:t> </a:t>
            </a:r>
            <a:r>
              <a:rPr spc="-5"/>
              <a:t>webhook.</a:t>
            </a:r>
          </a:p>
          <a:p>
            <a:pPr>
              <a:buClr>
                <a:srgbClr val="FFFFFF"/>
              </a:buClr>
              <a:buSzPct val="100000"/>
              <a:buAutoNum type="arabicParenR" startAt="4"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1909" marR="2580004" indent="-29844">
              <a:lnSpc>
                <a:spcPts val="1400"/>
              </a:lnSpc>
              <a:buSzPct val="100000"/>
              <a:buAutoNum type="arabicParenR" startAt="5"/>
              <a:tabLst>
                <a:tab pos="165100" algn="l"/>
              </a:tabLst>
              <a:defRPr spc="20" sz="1200">
                <a:latin typeface="Tahoma"/>
                <a:ea typeface="Tahoma"/>
                <a:cs typeface="Tahoma"/>
                <a:sym typeface="Tahoma"/>
              </a:defRPr>
            </a:pPr>
            <a:r>
              <a:t>AdmissionControl</a:t>
            </a:r>
            <a:r>
              <a:rPr spc="-130"/>
              <a:t> </a:t>
            </a:r>
            <a:r>
              <a:rPr spc="0"/>
              <a:t>checks</a:t>
            </a:r>
            <a:r>
              <a:rPr spc="-130"/>
              <a:t> </a:t>
            </a:r>
            <a:r>
              <a:rPr spc="10"/>
              <a:t>resource</a:t>
            </a:r>
            <a:r>
              <a:rPr spc="-130"/>
              <a:t> </a:t>
            </a:r>
            <a:r>
              <a:rPr spc="-15"/>
              <a:t>quotas,  </a:t>
            </a:r>
            <a:r>
              <a:t>other</a:t>
            </a:r>
            <a:r>
              <a:rPr spc="-150"/>
              <a:t> </a:t>
            </a:r>
            <a:r>
              <a:rPr spc="15"/>
              <a:t>security</a:t>
            </a:r>
            <a:r>
              <a:rPr spc="-145"/>
              <a:t> </a:t>
            </a:r>
            <a:r>
              <a:rPr spc="15"/>
              <a:t>related</a:t>
            </a:r>
            <a:r>
              <a:rPr spc="-145"/>
              <a:t> </a:t>
            </a:r>
            <a:r>
              <a:rPr spc="0"/>
              <a:t>checks</a:t>
            </a:r>
            <a:r>
              <a:rPr spc="-150"/>
              <a:t> </a:t>
            </a:r>
            <a:r>
              <a:rPr spc="-15"/>
              <a:t>etc.</a:t>
            </a:r>
          </a:p>
          <a:p>
            <a:pPr>
              <a:buClr>
                <a:srgbClr val="FFFFFF"/>
              </a:buClr>
              <a:buSzPct val="100000"/>
              <a:buAutoNum type="arabicParenR" startAt="5"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75895" indent="-163829">
              <a:buSzPct val="100000"/>
              <a:buAutoNum type="arabicParenR" startAt="6"/>
              <a:tabLst>
                <a:tab pos="165100" algn="l"/>
              </a:tabLst>
              <a:defRPr spc="5" sz="1200">
                <a:latin typeface="Tahoma"/>
                <a:ea typeface="Tahoma"/>
                <a:cs typeface="Tahoma"/>
                <a:sym typeface="Tahoma"/>
              </a:defRPr>
            </a:pPr>
            <a:r>
              <a:t>Request</a:t>
            </a:r>
            <a:r>
              <a:rPr spc="-150"/>
              <a:t> </a:t>
            </a:r>
            <a:r>
              <a:t>is</a:t>
            </a:r>
            <a:r>
              <a:rPr spc="-145"/>
              <a:t> </a:t>
            </a:r>
            <a:r>
              <a:rPr spc="15"/>
              <a:t>stored</a:t>
            </a:r>
            <a:r>
              <a:rPr spc="-145"/>
              <a:t> </a:t>
            </a:r>
            <a:r>
              <a:rPr spc="15"/>
              <a:t>in</a:t>
            </a:r>
            <a:r>
              <a:rPr spc="-145"/>
              <a:t> </a:t>
            </a:r>
            <a:r>
              <a:rPr spc="-15"/>
              <a:t>etcd.</a:t>
            </a:r>
          </a:p>
          <a:p>
            <a:pPr>
              <a:buClr>
                <a:srgbClr val="FFFFFF"/>
              </a:buClr>
              <a:buSzPct val="100000"/>
              <a:buAutoNum type="arabicParenR" startAt="6"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75895" indent="-163829">
              <a:buSzPct val="100000"/>
              <a:buAutoNum type="arabicParenR" startAt="7"/>
              <a:tabLst>
                <a:tab pos="165100" algn="l"/>
              </a:tabLst>
              <a:defRPr spc="10" sz="1200">
                <a:latin typeface="Tahoma"/>
                <a:ea typeface="Tahoma"/>
                <a:cs typeface="Tahoma"/>
                <a:sym typeface="Tahoma"/>
              </a:defRPr>
            </a:pPr>
            <a:r>
              <a:t>Initializers</a:t>
            </a:r>
            <a:r>
              <a:rPr spc="-145"/>
              <a:t> </a:t>
            </a:r>
            <a:r>
              <a:rPr spc="5"/>
              <a:t>are</a:t>
            </a:r>
            <a:r>
              <a:rPr spc="-140"/>
              <a:t> </a:t>
            </a:r>
            <a:r>
              <a:rPr spc="-5"/>
              <a:t>given</a:t>
            </a:r>
            <a:r>
              <a:rPr spc="-140"/>
              <a:t> </a:t>
            </a:r>
            <a:r>
              <a:rPr spc="15"/>
              <a:t>opportunity</a:t>
            </a:r>
            <a:r>
              <a:rPr spc="-140"/>
              <a:t> </a:t>
            </a:r>
            <a:r>
              <a:rPr spc="30"/>
              <a:t>to</a:t>
            </a:r>
            <a:r>
              <a:rPr spc="-140"/>
              <a:t> </a:t>
            </a:r>
            <a:r>
              <a:rPr spc="5"/>
              <a:t>mutate</a:t>
            </a:r>
            <a:r>
              <a:rPr spc="-140"/>
              <a:t> </a:t>
            </a:r>
            <a:r>
              <a:t>request</a:t>
            </a:r>
            <a:r>
              <a:rPr spc="-140"/>
              <a:t> </a:t>
            </a:r>
            <a:r>
              <a:rPr spc="15"/>
              <a:t>before</a:t>
            </a:r>
            <a:r>
              <a:rPr spc="-140"/>
              <a:t> </a:t>
            </a:r>
            <a:r>
              <a:t>the</a:t>
            </a:r>
            <a:r>
              <a:rPr spc="-140"/>
              <a:t> </a:t>
            </a:r>
            <a:r>
              <a:rPr spc="5"/>
              <a:t>object</a:t>
            </a:r>
            <a:r>
              <a:rPr spc="-140"/>
              <a:t> </a:t>
            </a:r>
            <a:r>
              <a:rPr spc="5"/>
              <a:t>is</a:t>
            </a:r>
            <a:r>
              <a:rPr spc="-140"/>
              <a:t> </a:t>
            </a:r>
            <a:r>
              <a:rPr spc="-5"/>
              <a:t>published.</a:t>
            </a:r>
          </a:p>
          <a:p>
            <a:pPr>
              <a:buClr>
                <a:srgbClr val="FFFFFF"/>
              </a:buClr>
              <a:buSzPct val="100000"/>
              <a:buAutoNum type="arabicParenR" startAt="7"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75895" indent="-163829">
              <a:buSzPct val="100000"/>
              <a:buAutoNum type="arabicParenR" startAt="8"/>
              <a:tabLst>
                <a:tab pos="165100" algn="l"/>
              </a:tabLst>
              <a:defRPr spc="5" sz="1200">
                <a:latin typeface="Tahoma"/>
                <a:ea typeface="Tahoma"/>
                <a:cs typeface="Tahoma"/>
                <a:sym typeface="Tahoma"/>
              </a:defRPr>
            </a:pPr>
            <a:r>
              <a:t>Request</a:t>
            </a:r>
            <a:r>
              <a:rPr spc="-150"/>
              <a:t> </a:t>
            </a:r>
            <a:r>
              <a:t>is</a:t>
            </a:r>
            <a:r>
              <a:rPr spc="-145"/>
              <a:t> </a:t>
            </a:r>
            <a:r>
              <a:t>published</a:t>
            </a:r>
            <a:r>
              <a:rPr spc="-145"/>
              <a:t> </a:t>
            </a:r>
            <a:r>
              <a:t>on</a:t>
            </a:r>
            <a:r>
              <a:rPr spc="-145"/>
              <a:t> </a:t>
            </a:r>
            <a:r>
              <a:rPr spc="0"/>
              <a:t>apiserver.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object 2"/>
          <p:cNvSpPr txBox="1"/>
          <p:nvPr>
            <p:ph type="title"/>
          </p:nvPr>
        </p:nvSpPr>
        <p:spPr>
          <a:xfrm>
            <a:off x="1370524" y="644933"/>
            <a:ext cx="3547747" cy="3911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300" sz="2400"/>
            </a:pPr>
            <a:r>
              <a:t>Deployment</a:t>
            </a:r>
            <a:r>
              <a:rPr spc="0"/>
              <a:t> </a:t>
            </a:r>
            <a:r>
              <a:rPr spc="200"/>
              <a:t>Controller</a:t>
            </a:r>
          </a:p>
        </p:txBody>
      </p:sp>
      <p:sp>
        <p:nvSpPr>
          <p:cNvPr id="269" name="object 3"/>
          <p:cNvSpPr txBox="1"/>
          <p:nvPr/>
        </p:nvSpPr>
        <p:spPr>
          <a:xfrm>
            <a:off x="1370524" y="1644764"/>
            <a:ext cx="3930651" cy="2249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700" marR="488950">
              <a:lnSpc>
                <a:spcPct val="101000"/>
              </a:lnSpc>
              <a:buSzPct val="100000"/>
              <a:buAutoNum type="arabicParenR" startAt="9"/>
              <a:tabLst>
                <a:tab pos="215900" algn="l"/>
              </a:tabLst>
              <a:defRPr spc="15" sz="1300">
                <a:latin typeface="Tahoma"/>
                <a:ea typeface="Tahoma"/>
                <a:cs typeface="Tahoma"/>
                <a:sym typeface="Tahoma"/>
              </a:defRPr>
            </a:pPr>
            <a:r>
              <a:t>Deployment</a:t>
            </a:r>
            <a:r>
              <a:rPr spc="-164"/>
              <a:t> </a:t>
            </a:r>
            <a:r>
              <a:rPr spc="35"/>
              <a:t>Controller</a:t>
            </a:r>
            <a:r>
              <a:rPr spc="-164"/>
              <a:t> </a:t>
            </a:r>
            <a:r>
              <a:rPr spc="5"/>
              <a:t>is</a:t>
            </a:r>
            <a:r>
              <a:rPr spc="-160"/>
              <a:t> </a:t>
            </a:r>
            <a:r>
              <a:rPr spc="20"/>
              <a:t>notified</a:t>
            </a:r>
            <a:r>
              <a:rPr spc="-164"/>
              <a:t> </a:t>
            </a:r>
            <a:r>
              <a:rPr spc="20"/>
              <a:t>of</a:t>
            </a:r>
            <a:r>
              <a:rPr spc="-160"/>
              <a:t> </a:t>
            </a:r>
            <a:r>
              <a:t>the</a:t>
            </a:r>
            <a:r>
              <a:rPr spc="-164"/>
              <a:t> </a:t>
            </a:r>
            <a:r>
              <a:rPr spc="5"/>
              <a:t>new  </a:t>
            </a:r>
            <a:r>
              <a:t>Deployment</a:t>
            </a:r>
            <a:r>
              <a:rPr spc="-335"/>
              <a:t> </a:t>
            </a:r>
            <a:r>
              <a:rPr spc="10"/>
              <a:t>via </a:t>
            </a:r>
            <a:r>
              <a:rPr spc="-5"/>
              <a:t>callback.</a:t>
            </a:r>
          </a:p>
          <a:p>
            <a:pPr>
              <a:buClr>
                <a:srgbClr val="FFFFFF"/>
              </a:buClr>
              <a:buSzPct val="100000"/>
              <a:buAutoNum type="arabicParenR" startAt="9"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2700" marR="5080">
              <a:lnSpc>
                <a:spcPct val="101000"/>
              </a:lnSpc>
              <a:buSzPct val="100000"/>
              <a:buAutoNum type="arabicParenR" startAt="10"/>
              <a:tabLst>
                <a:tab pos="279400" algn="l"/>
              </a:tabLst>
              <a:defRPr spc="15" sz="1300">
                <a:latin typeface="Tahoma"/>
                <a:ea typeface="Tahoma"/>
                <a:cs typeface="Tahoma"/>
                <a:sym typeface="Tahoma"/>
              </a:defRPr>
            </a:pPr>
            <a:r>
              <a:t>Deployment</a:t>
            </a:r>
            <a:r>
              <a:rPr spc="-155"/>
              <a:t> </a:t>
            </a:r>
            <a:r>
              <a:rPr spc="35"/>
              <a:t>Controller</a:t>
            </a:r>
            <a:r>
              <a:rPr spc="-155"/>
              <a:t> </a:t>
            </a:r>
            <a:r>
              <a:rPr spc="0"/>
              <a:t>evaluates</a:t>
            </a:r>
            <a:r>
              <a:rPr spc="-155"/>
              <a:t> </a:t>
            </a:r>
            <a:r>
              <a:t>cluster</a:t>
            </a:r>
            <a:r>
              <a:rPr spc="-155"/>
              <a:t> </a:t>
            </a:r>
            <a:r>
              <a:rPr spc="10"/>
              <a:t>state</a:t>
            </a:r>
            <a:r>
              <a:rPr spc="-150"/>
              <a:t> </a:t>
            </a:r>
            <a:r>
              <a:rPr spc="-10"/>
              <a:t>and  </a:t>
            </a:r>
            <a:r>
              <a:rPr spc="10"/>
              <a:t>reconciles </a:t>
            </a:r>
            <a:r>
              <a:t>the </a:t>
            </a:r>
            <a:r>
              <a:rPr spc="10"/>
              <a:t>desired </a:t>
            </a:r>
            <a:r>
              <a:rPr spc="0"/>
              <a:t>vs </a:t>
            </a:r>
            <a:r>
              <a:rPr spc="20"/>
              <a:t>current </a:t>
            </a:r>
            <a:r>
              <a:rPr spc="10"/>
              <a:t>state </a:t>
            </a:r>
            <a:r>
              <a:rPr spc="-10"/>
              <a:t>and </a:t>
            </a:r>
            <a:r>
              <a:rPr spc="10"/>
              <a:t>forms </a:t>
            </a:r>
            <a:r>
              <a:rPr spc="-25"/>
              <a:t>a  </a:t>
            </a:r>
            <a:r>
              <a:rPr spc="10"/>
              <a:t>request</a:t>
            </a:r>
            <a:r>
              <a:rPr spc="-164"/>
              <a:t> </a:t>
            </a:r>
            <a:r>
              <a:rPr spc="30"/>
              <a:t>for</a:t>
            </a:r>
            <a:r>
              <a:rPr spc="-160"/>
              <a:t> </a:t>
            </a:r>
            <a:r>
              <a:t>the</a:t>
            </a:r>
            <a:r>
              <a:rPr spc="-160"/>
              <a:t> </a:t>
            </a:r>
            <a:r>
              <a:rPr spc="5"/>
              <a:t>new</a:t>
            </a:r>
            <a:r>
              <a:rPr spc="-160"/>
              <a:t> </a:t>
            </a:r>
            <a:r>
              <a:rPr spc="-5"/>
              <a:t>ReplicaSet.</a:t>
            </a:r>
          </a:p>
          <a:p>
            <a:pPr>
              <a:buClr>
                <a:srgbClr val="FFFFFF"/>
              </a:buClr>
              <a:buSzPct val="100000"/>
              <a:buAutoNum type="arabicParenR" startAt="10"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2700" marR="367665">
              <a:lnSpc>
                <a:spcPct val="101000"/>
              </a:lnSpc>
              <a:buSzPct val="100000"/>
              <a:buAutoNum type="arabicParenR" startAt="11"/>
              <a:tabLst>
                <a:tab pos="279400" algn="l"/>
              </a:tabLst>
              <a:defRPr spc="10" sz="1300">
                <a:latin typeface="Tahoma"/>
                <a:ea typeface="Tahoma"/>
                <a:cs typeface="Tahoma"/>
                <a:sym typeface="Tahoma"/>
              </a:defRPr>
            </a:pPr>
            <a:r>
              <a:t>apiserver</a:t>
            </a:r>
            <a:r>
              <a:rPr spc="-155"/>
              <a:t> </a:t>
            </a:r>
            <a:r>
              <a:t>request</a:t>
            </a:r>
            <a:r>
              <a:rPr spc="-155"/>
              <a:t> </a:t>
            </a:r>
            <a:r>
              <a:rPr spc="15"/>
              <a:t>loop</a:t>
            </a:r>
            <a:r>
              <a:rPr spc="-155"/>
              <a:t> </a:t>
            </a:r>
            <a:r>
              <a:rPr spc="0"/>
              <a:t>evaluates</a:t>
            </a:r>
            <a:r>
              <a:rPr spc="-155"/>
              <a:t> </a:t>
            </a:r>
            <a:r>
              <a:rPr spc="15"/>
              <a:t>Deployment  </a:t>
            </a:r>
            <a:r>
              <a:rPr spc="35"/>
              <a:t>Controller</a:t>
            </a:r>
            <a:r>
              <a:rPr spc="-164"/>
              <a:t> </a:t>
            </a:r>
            <a:r>
              <a:rPr spc="-5"/>
              <a:t>request.</a:t>
            </a:r>
          </a:p>
          <a:p>
            <a:pPr>
              <a:buClr>
                <a:srgbClr val="FFFFFF"/>
              </a:buClr>
              <a:buSzPct val="100000"/>
              <a:buAutoNum type="arabicParenR" startAt="11"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85115" indent="-273050">
              <a:buSzPct val="100000"/>
              <a:buAutoNum type="arabicParenR" startAt="12"/>
              <a:tabLst>
                <a:tab pos="279400" algn="l"/>
              </a:tabLst>
              <a:defRPr spc="5" sz="1300">
                <a:latin typeface="Tahoma"/>
                <a:ea typeface="Tahoma"/>
                <a:cs typeface="Tahoma"/>
                <a:sym typeface="Tahoma"/>
              </a:defRPr>
            </a:pPr>
            <a:r>
              <a:t>ReplicaSet is</a:t>
            </a:r>
            <a:r>
              <a:rPr spc="-325"/>
              <a:t> </a:t>
            </a:r>
            <a:r>
              <a:rPr spc="-10"/>
              <a:t>published.</a:t>
            </a:r>
          </a:p>
        </p:txBody>
      </p:sp>
      <p:sp>
        <p:nvSpPr>
          <p:cNvPr id="270" name="object 4"/>
          <p:cNvSpPr/>
          <p:nvPr/>
        </p:nvSpPr>
        <p:spPr>
          <a:xfrm>
            <a:off x="5646939" y="1567548"/>
            <a:ext cx="2689461" cy="29112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object 2"/>
          <p:cNvSpPr txBox="1"/>
          <p:nvPr>
            <p:ph type="title"/>
          </p:nvPr>
        </p:nvSpPr>
        <p:spPr>
          <a:xfrm>
            <a:off x="1370524" y="644933"/>
            <a:ext cx="3251201" cy="3911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200" sz="2400"/>
            </a:pPr>
            <a:r>
              <a:t>ReplicaSet</a:t>
            </a:r>
            <a:r>
              <a:rPr spc="0"/>
              <a:t> </a:t>
            </a:r>
            <a:r>
              <a:t>Controller</a:t>
            </a:r>
          </a:p>
        </p:txBody>
      </p:sp>
      <p:sp>
        <p:nvSpPr>
          <p:cNvPr id="273" name="object 3"/>
          <p:cNvSpPr txBox="1"/>
          <p:nvPr/>
        </p:nvSpPr>
        <p:spPr>
          <a:xfrm>
            <a:off x="1370524" y="1644764"/>
            <a:ext cx="4216401" cy="2249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700" marR="13970">
              <a:lnSpc>
                <a:spcPct val="101000"/>
              </a:lnSpc>
              <a:buSzPct val="100000"/>
              <a:buAutoNum type="arabicParenR" startAt="13"/>
              <a:tabLst>
                <a:tab pos="317500" algn="l"/>
              </a:tabLst>
              <a:defRPr spc="5" sz="1300">
                <a:latin typeface="Tahoma"/>
                <a:ea typeface="Tahoma"/>
                <a:cs typeface="Tahoma"/>
                <a:sym typeface="Tahoma"/>
              </a:defRPr>
            </a:pPr>
            <a:r>
              <a:t>ReplicaSet</a:t>
            </a:r>
            <a:r>
              <a:rPr spc="-160"/>
              <a:t> </a:t>
            </a:r>
            <a:r>
              <a:rPr spc="35"/>
              <a:t>Controller</a:t>
            </a:r>
            <a:r>
              <a:rPr spc="-155"/>
              <a:t> </a:t>
            </a:r>
            <a:r>
              <a:t>is</a:t>
            </a:r>
            <a:r>
              <a:rPr spc="-155"/>
              <a:t> </a:t>
            </a:r>
            <a:r>
              <a:rPr spc="20"/>
              <a:t>notified</a:t>
            </a:r>
            <a:r>
              <a:rPr spc="-155"/>
              <a:t> </a:t>
            </a:r>
            <a:r>
              <a:rPr spc="20"/>
              <a:t>of</a:t>
            </a:r>
            <a:r>
              <a:rPr spc="-155"/>
              <a:t> </a:t>
            </a:r>
            <a:r>
              <a:rPr spc="15"/>
              <a:t>the</a:t>
            </a:r>
            <a:r>
              <a:rPr spc="-155"/>
              <a:t> </a:t>
            </a:r>
            <a:r>
              <a:t>new</a:t>
            </a:r>
            <a:r>
              <a:rPr spc="-155"/>
              <a:t> </a:t>
            </a:r>
            <a:r>
              <a:t>ReplicaSet  </a:t>
            </a:r>
            <a:r>
              <a:rPr spc="10"/>
              <a:t>via</a:t>
            </a:r>
            <a:r>
              <a:rPr spc="-164"/>
              <a:t> </a:t>
            </a:r>
            <a:r>
              <a:rPr spc="-5"/>
              <a:t>callback.</a:t>
            </a:r>
          </a:p>
          <a:p>
            <a:pPr>
              <a:buClr>
                <a:srgbClr val="FFFFFF"/>
              </a:buClr>
              <a:buSzPct val="100000"/>
              <a:buAutoNum type="arabicParenR" startAt="13"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2700" marR="5080">
              <a:lnSpc>
                <a:spcPct val="101000"/>
              </a:lnSpc>
              <a:buSzPct val="100000"/>
              <a:buAutoNum type="arabicParenR" startAt="14"/>
              <a:tabLst>
                <a:tab pos="279400" algn="l"/>
              </a:tabLst>
              <a:defRPr spc="5" sz="1300">
                <a:latin typeface="Tahoma"/>
                <a:ea typeface="Tahoma"/>
                <a:cs typeface="Tahoma"/>
                <a:sym typeface="Tahoma"/>
              </a:defRPr>
            </a:pPr>
            <a:r>
              <a:t>ReplicaSet </a:t>
            </a:r>
            <a:r>
              <a:rPr spc="35"/>
              <a:t>Controller </a:t>
            </a:r>
            <a:r>
              <a:rPr spc="0"/>
              <a:t>evaluates </a:t>
            </a:r>
            <a:r>
              <a:rPr spc="15"/>
              <a:t>cluster </a:t>
            </a:r>
            <a:r>
              <a:rPr spc="10"/>
              <a:t>state </a:t>
            </a:r>
            <a:r>
              <a:rPr spc="-10"/>
              <a:t>and  </a:t>
            </a:r>
            <a:r>
              <a:rPr spc="10"/>
              <a:t>reconciles</a:t>
            </a:r>
            <a:r>
              <a:rPr spc="-160"/>
              <a:t> </a:t>
            </a:r>
            <a:r>
              <a:rPr spc="15"/>
              <a:t>the</a:t>
            </a:r>
            <a:r>
              <a:rPr spc="-160"/>
              <a:t> </a:t>
            </a:r>
            <a:r>
              <a:rPr spc="10"/>
              <a:t>desired</a:t>
            </a:r>
            <a:r>
              <a:rPr spc="-155"/>
              <a:t> </a:t>
            </a:r>
            <a:r>
              <a:rPr spc="0"/>
              <a:t>vs</a:t>
            </a:r>
            <a:r>
              <a:rPr spc="-160"/>
              <a:t> </a:t>
            </a:r>
            <a:r>
              <a:rPr spc="20"/>
              <a:t>current</a:t>
            </a:r>
            <a:r>
              <a:rPr spc="-155"/>
              <a:t> </a:t>
            </a:r>
            <a:r>
              <a:rPr spc="10"/>
              <a:t>state</a:t>
            </a:r>
            <a:r>
              <a:rPr spc="-160"/>
              <a:t> </a:t>
            </a:r>
            <a:r>
              <a:rPr spc="-10"/>
              <a:t>and</a:t>
            </a:r>
            <a:r>
              <a:rPr spc="-155"/>
              <a:t> </a:t>
            </a:r>
            <a:r>
              <a:rPr spc="10"/>
              <a:t>forms</a:t>
            </a:r>
            <a:r>
              <a:rPr spc="-160"/>
              <a:t> </a:t>
            </a:r>
            <a:r>
              <a:rPr spc="-25"/>
              <a:t>a</a:t>
            </a:r>
            <a:r>
              <a:rPr spc="-160"/>
              <a:t> </a:t>
            </a:r>
            <a:r>
              <a:rPr spc="10"/>
              <a:t>request  </a:t>
            </a:r>
            <a:r>
              <a:rPr spc="30"/>
              <a:t>for</a:t>
            </a:r>
            <a:r>
              <a:rPr spc="-164"/>
              <a:t> </a:t>
            </a:r>
            <a:r>
              <a:rPr spc="15"/>
              <a:t>the</a:t>
            </a:r>
            <a:r>
              <a:rPr spc="-160"/>
              <a:t> </a:t>
            </a:r>
            <a:r>
              <a:rPr spc="10"/>
              <a:t>desired</a:t>
            </a:r>
            <a:r>
              <a:rPr spc="-160"/>
              <a:t> </a:t>
            </a:r>
            <a:r>
              <a:rPr spc="0"/>
              <a:t>amount</a:t>
            </a:r>
            <a:r>
              <a:rPr spc="-160"/>
              <a:t> </a:t>
            </a:r>
            <a:r>
              <a:rPr spc="20"/>
              <a:t>of</a:t>
            </a:r>
            <a:r>
              <a:rPr spc="-160"/>
              <a:t> </a:t>
            </a:r>
            <a:r>
              <a:rPr spc="-25"/>
              <a:t>pods.</a:t>
            </a:r>
          </a:p>
          <a:p>
            <a:pPr>
              <a:buClr>
                <a:srgbClr val="FFFFFF"/>
              </a:buClr>
              <a:buSzPct val="100000"/>
              <a:buAutoNum type="arabicParenR" startAt="14"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2700" marR="753109">
              <a:lnSpc>
                <a:spcPct val="101000"/>
              </a:lnSpc>
              <a:buSzPct val="100000"/>
              <a:buAutoNum type="arabicParenR" startAt="15"/>
              <a:tabLst>
                <a:tab pos="317500" algn="l"/>
              </a:tabLst>
              <a:defRPr spc="10" sz="1300">
                <a:latin typeface="Tahoma"/>
                <a:ea typeface="Tahoma"/>
                <a:cs typeface="Tahoma"/>
                <a:sym typeface="Tahoma"/>
              </a:defRPr>
            </a:pPr>
            <a:r>
              <a:t>apiserver</a:t>
            </a:r>
            <a:r>
              <a:rPr spc="-155"/>
              <a:t> </a:t>
            </a:r>
            <a:r>
              <a:t>request</a:t>
            </a:r>
            <a:r>
              <a:rPr spc="-150"/>
              <a:t> </a:t>
            </a:r>
            <a:r>
              <a:rPr spc="15"/>
              <a:t>loop</a:t>
            </a:r>
            <a:r>
              <a:rPr spc="-155"/>
              <a:t> </a:t>
            </a:r>
            <a:r>
              <a:rPr spc="0"/>
              <a:t>evaluates</a:t>
            </a:r>
            <a:r>
              <a:rPr spc="-150"/>
              <a:t> </a:t>
            </a:r>
            <a:r>
              <a:rPr spc="5"/>
              <a:t>ReplicaSet  </a:t>
            </a:r>
            <a:r>
              <a:rPr spc="35"/>
              <a:t>Controller</a:t>
            </a:r>
            <a:r>
              <a:rPr spc="-164"/>
              <a:t> </a:t>
            </a:r>
            <a:r>
              <a:rPr spc="-5"/>
              <a:t>request.</a:t>
            </a:r>
          </a:p>
          <a:p>
            <a:pPr>
              <a:buClr>
                <a:srgbClr val="FFFFFF"/>
              </a:buClr>
              <a:buSzPct val="100000"/>
              <a:buAutoNum type="arabicParenR" startAt="15"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85115" indent="-273050">
              <a:buSzPct val="100000"/>
              <a:buAutoNum type="arabicParenR" startAt="16"/>
              <a:tabLst>
                <a:tab pos="279400" algn="l"/>
              </a:tabLst>
              <a:defRPr spc="20" sz="1300">
                <a:latin typeface="Tahoma"/>
                <a:ea typeface="Tahoma"/>
                <a:cs typeface="Tahoma"/>
                <a:sym typeface="Tahoma"/>
              </a:defRPr>
            </a:pPr>
            <a:r>
              <a:t>Pods</a:t>
            </a:r>
            <a:r>
              <a:rPr spc="-160"/>
              <a:t> </a:t>
            </a:r>
            <a:r>
              <a:rPr spc="-10"/>
              <a:t>published,</a:t>
            </a:r>
            <a:r>
              <a:rPr spc="-160"/>
              <a:t> </a:t>
            </a:r>
            <a:r>
              <a:rPr spc="-10"/>
              <a:t>and</a:t>
            </a:r>
            <a:r>
              <a:rPr spc="-160"/>
              <a:t> </a:t>
            </a:r>
            <a:r>
              <a:rPr spc="15"/>
              <a:t>enter</a:t>
            </a:r>
            <a:r>
              <a:rPr spc="-160"/>
              <a:t> </a:t>
            </a:r>
            <a:r>
              <a:rPr spc="5"/>
              <a:t>‘Pending’</a:t>
            </a:r>
            <a:r>
              <a:rPr spc="-160"/>
              <a:t> </a:t>
            </a:r>
            <a:r>
              <a:rPr spc="-30"/>
              <a:t>phase.</a:t>
            </a:r>
          </a:p>
        </p:txBody>
      </p:sp>
      <p:sp>
        <p:nvSpPr>
          <p:cNvPr id="274" name="object 4"/>
          <p:cNvSpPr/>
          <p:nvPr/>
        </p:nvSpPr>
        <p:spPr>
          <a:xfrm>
            <a:off x="5667779" y="1567549"/>
            <a:ext cx="2668621" cy="29112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object 2"/>
          <p:cNvSpPr/>
          <p:nvPr/>
        </p:nvSpPr>
        <p:spPr>
          <a:xfrm>
            <a:off x="-1" y="381000"/>
            <a:ext cx="808800" cy="80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B4587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77" name="object 3"/>
          <p:cNvSpPr/>
          <p:nvPr/>
        </p:nvSpPr>
        <p:spPr>
          <a:xfrm>
            <a:off x="229048" y="588487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6376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78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79" name="object 5"/>
          <p:cNvSpPr/>
          <p:nvPr/>
        </p:nvSpPr>
        <p:spPr>
          <a:xfrm>
            <a:off x="663824" y="152399"/>
            <a:ext cx="7816361" cy="4838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object 2"/>
          <p:cNvSpPr txBox="1"/>
          <p:nvPr>
            <p:ph type="title"/>
          </p:nvPr>
        </p:nvSpPr>
        <p:spPr>
          <a:xfrm>
            <a:off x="1370524" y="644933"/>
            <a:ext cx="1575436" cy="3911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200" sz="2400"/>
            </a:lvl1pPr>
          </a:lstStyle>
          <a:p>
            <a:pPr/>
            <a:r>
              <a:t>Scheduler</a:t>
            </a:r>
          </a:p>
        </p:txBody>
      </p:sp>
      <p:sp>
        <p:nvSpPr>
          <p:cNvPr id="282" name="object 3"/>
          <p:cNvSpPr txBox="1"/>
          <p:nvPr/>
        </p:nvSpPr>
        <p:spPr>
          <a:xfrm>
            <a:off x="1370524" y="1644777"/>
            <a:ext cx="3774442" cy="265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700" marR="359409">
              <a:lnSpc>
                <a:spcPct val="101000"/>
              </a:lnSpc>
              <a:buSzPct val="100000"/>
              <a:buAutoNum type="arabicParenR" startAt="17"/>
              <a:tabLst>
                <a:tab pos="317500" algn="l"/>
              </a:tabLst>
              <a:defRPr spc="5" sz="1300">
                <a:latin typeface="Tahoma"/>
                <a:ea typeface="Tahoma"/>
                <a:cs typeface="Tahoma"/>
                <a:sym typeface="Tahoma"/>
              </a:defRPr>
            </a:pPr>
            <a:r>
              <a:t>Scheduler</a:t>
            </a:r>
            <a:r>
              <a:rPr spc="-164"/>
              <a:t> </a:t>
            </a:r>
            <a:r>
              <a:rPr spc="15"/>
              <a:t>monitors</a:t>
            </a:r>
            <a:r>
              <a:rPr spc="-164"/>
              <a:t> </a:t>
            </a:r>
            <a:r>
              <a:t>published</a:t>
            </a:r>
            <a:r>
              <a:rPr spc="-164"/>
              <a:t> </a:t>
            </a:r>
            <a:r>
              <a:rPr spc="0"/>
              <a:t>pods</a:t>
            </a:r>
            <a:r>
              <a:rPr spc="-164"/>
              <a:t> </a:t>
            </a:r>
            <a:r>
              <a:rPr spc="25"/>
              <a:t>with</a:t>
            </a:r>
            <a:r>
              <a:rPr spc="-164"/>
              <a:t> </a:t>
            </a:r>
            <a:r>
              <a:t>no  </a:t>
            </a:r>
            <a:r>
              <a:rPr spc="20"/>
              <a:t>‘NodeName’</a:t>
            </a:r>
            <a:r>
              <a:rPr spc="-164"/>
              <a:t> </a:t>
            </a:r>
            <a:r>
              <a:rPr spc="-25"/>
              <a:t>assigned.</a:t>
            </a:r>
          </a:p>
          <a:p>
            <a:pPr>
              <a:buClr>
                <a:srgbClr val="FFFFFF"/>
              </a:buClr>
              <a:buSzPct val="100000"/>
              <a:buAutoNum type="arabicParenR" startAt="17"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2700" marR="344804">
              <a:lnSpc>
                <a:spcPct val="101000"/>
              </a:lnSpc>
              <a:buSzPct val="100000"/>
              <a:buAutoNum type="arabicParenR" startAt="18"/>
              <a:tabLst>
                <a:tab pos="279400" algn="l"/>
              </a:tabLst>
              <a:defRPr spc="20" sz="1300">
                <a:latin typeface="Tahoma"/>
                <a:ea typeface="Tahoma"/>
                <a:cs typeface="Tahoma"/>
                <a:sym typeface="Tahoma"/>
              </a:defRPr>
            </a:pPr>
            <a:r>
              <a:t>Applies</a:t>
            </a:r>
            <a:r>
              <a:rPr spc="-164"/>
              <a:t> </a:t>
            </a:r>
            <a:r>
              <a:rPr spc="0"/>
              <a:t>scheduling</a:t>
            </a:r>
            <a:r>
              <a:rPr spc="-164"/>
              <a:t> </a:t>
            </a:r>
            <a:r>
              <a:rPr spc="10"/>
              <a:t>rules</a:t>
            </a:r>
            <a:r>
              <a:rPr spc="-160"/>
              <a:t> </a:t>
            </a:r>
            <a:r>
              <a:rPr spc="-10"/>
              <a:t>and</a:t>
            </a:r>
            <a:r>
              <a:rPr spc="-164"/>
              <a:t> </a:t>
            </a:r>
            <a:r>
              <a:rPr spc="25"/>
              <a:t>filters</a:t>
            </a:r>
            <a:r>
              <a:rPr spc="-160"/>
              <a:t> </a:t>
            </a:r>
            <a:r>
              <a:rPr spc="30"/>
              <a:t>to</a:t>
            </a:r>
            <a:r>
              <a:rPr spc="-164"/>
              <a:t> </a:t>
            </a:r>
            <a:r>
              <a:rPr spc="15"/>
              <a:t>find</a:t>
            </a:r>
            <a:r>
              <a:rPr spc="90"/>
              <a:t> </a:t>
            </a:r>
            <a:r>
              <a:rPr spc="-25"/>
              <a:t>a  </a:t>
            </a:r>
            <a:r>
              <a:rPr spc="10"/>
              <a:t>suitable</a:t>
            </a:r>
            <a:r>
              <a:rPr spc="-164"/>
              <a:t> </a:t>
            </a:r>
            <a:r>
              <a:rPr spc="5"/>
              <a:t>node</a:t>
            </a:r>
            <a:r>
              <a:rPr spc="-160"/>
              <a:t> </a:t>
            </a:r>
            <a:r>
              <a:rPr spc="30"/>
              <a:t>to</a:t>
            </a:r>
            <a:r>
              <a:rPr spc="-160"/>
              <a:t> </a:t>
            </a:r>
            <a:r>
              <a:rPr spc="10"/>
              <a:t>host</a:t>
            </a:r>
            <a:r>
              <a:rPr spc="-164"/>
              <a:t> </a:t>
            </a:r>
            <a:r>
              <a:rPr spc="15"/>
              <a:t>the</a:t>
            </a:r>
            <a:r>
              <a:rPr spc="-160"/>
              <a:t> </a:t>
            </a:r>
            <a:r>
              <a:rPr spc="-5"/>
              <a:t>Pod.</a:t>
            </a:r>
          </a:p>
          <a:p>
            <a:pPr>
              <a:buClr>
                <a:srgbClr val="FFFFFF"/>
              </a:buClr>
              <a:buSzPct val="100000"/>
              <a:buAutoNum type="arabicParenR" startAt="18"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2700" marR="100330">
              <a:lnSpc>
                <a:spcPct val="101000"/>
              </a:lnSpc>
              <a:buSzPct val="100000"/>
              <a:buAutoNum type="arabicParenR" startAt="19"/>
              <a:tabLst>
                <a:tab pos="279400" algn="l"/>
              </a:tabLst>
              <a:defRPr spc="5" sz="1300">
                <a:latin typeface="Tahoma"/>
                <a:ea typeface="Tahoma"/>
                <a:cs typeface="Tahoma"/>
                <a:sym typeface="Tahoma"/>
              </a:defRPr>
            </a:pPr>
            <a:r>
              <a:t>Scheduler</a:t>
            </a:r>
            <a:r>
              <a:rPr spc="-160"/>
              <a:t> </a:t>
            </a:r>
            <a:r>
              <a:t>creates</a:t>
            </a:r>
            <a:r>
              <a:rPr spc="-155"/>
              <a:t> </a:t>
            </a:r>
            <a:r>
              <a:rPr spc="-25"/>
              <a:t>a</a:t>
            </a:r>
            <a:r>
              <a:rPr spc="-155"/>
              <a:t> </a:t>
            </a:r>
            <a:r>
              <a:rPr spc="0"/>
              <a:t>binding</a:t>
            </a:r>
            <a:r>
              <a:rPr spc="-160"/>
              <a:t> </a:t>
            </a:r>
            <a:r>
              <a:rPr spc="20"/>
              <a:t>of</a:t>
            </a:r>
            <a:r>
              <a:rPr spc="-155"/>
              <a:t> </a:t>
            </a:r>
            <a:r>
              <a:rPr spc="30"/>
              <a:t>Pod</a:t>
            </a:r>
            <a:r>
              <a:rPr spc="-155"/>
              <a:t> </a:t>
            </a:r>
            <a:r>
              <a:rPr spc="30"/>
              <a:t>to</a:t>
            </a:r>
            <a:r>
              <a:rPr spc="-155"/>
              <a:t> </a:t>
            </a:r>
            <a:r>
              <a:rPr spc="30"/>
              <a:t>Node</a:t>
            </a:r>
            <a:r>
              <a:rPr spc="-160"/>
              <a:t> </a:t>
            </a:r>
            <a:r>
              <a:rPr spc="-10"/>
              <a:t>and  </a:t>
            </a:r>
            <a:r>
              <a:rPr spc="30"/>
              <a:t>POSTs</a:t>
            </a:r>
            <a:r>
              <a:rPr spc="-164"/>
              <a:t> </a:t>
            </a:r>
            <a:r>
              <a:rPr spc="30"/>
              <a:t>to</a:t>
            </a:r>
            <a:r>
              <a:rPr spc="-160"/>
              <a:t> </a:t>
            </a:r>
            <a:r>
              <a:rPr spc="0"/>
              <a:t>apiserver.</a:t>
            </a:r>
          </a:p>
          <a:p>
            <a:pPr>
              <a:buClr>
                <a:srgbClr val="FFFFFF"/>
              </a:buClr>
              <a:buSzPct val="100000"/>
              <a:buAutoNum type="arabicParenR" startAt="19"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85115" indent="-273050">
              <a:buSzPct val="100000"/>
              <a:buAutoNum type="arabicParenR" startAt="20"/>
              <a:tabLst>
                <a:tab pos="279400" algn="l"/>
              </a:tabLst>
              <a:defRPr spc="10" sz="1300">
                <a:latin typeface="Tahoma"/>
                <a:ea typeface="Tahoma"/>
                <a:cs typeface="Tahoma"/>
                <a:sym typeface="Tahoma"/>
              </a:defRPr>
            </a:pPr>
            <a:r>
              <a:t>apiserver</a:t>
            </a:r>
            <a:r>
              <a:rPr spc="-160"/>
              <a:t> </a:t>
            </a:r>
            <a:r>
              <a:t>request</a:t>
            </a:r>
            <a:r>
              <a:rPr spc="-160"/>
              <a:t> </a:t>
            </a:r>
            <a:r>
              <a:rPr spc="15"/>
              <a:t>loop</a:t>
            </a:r>
            <a:r>
              <a:rPr spc="-160"/>
              <a:t> </a:t>
            </a:r>
            <a:r>
              <a:rPr spc="0"/>
              <a:t>evaluates</a:t>
            </a:r>
            <a:r>
              <a:rPr spc="-160"/>
              <a:t> </a:t>
            </a:r>
            <a:r>
              <a:rPr spc="40"/>
              <a:t>POST</a:t>
            </a:r>
            <a:r>
              <a:rPr spc="-155"/>
              <a:t> </a:t>
            </a:r>
            <a:r>
              <a:rPr spc="-5"/>
              <a:t>request.</a:t>
            </a:r>
          </a:p>
          <a:p>
            <a:pPr>
              <a:buClr>
                <a:srgbClr val="FFFFFF"/>
              </a:buClr>
              <a:buSzPct val="100000"/>
              <a:buAutoNum type="arabicParenR" startAt="20"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2700" marR="5080">
              <a:lnSpc>
                <a:spcPct val="101000"/>
              </a:lnSpc>
              <a:buSzPct val="100000"/>
              <a:buAutoNum type="arabicParenR" startAt="21"/>
              <a:tabLst>
                <a:tab pos="279400" algn="l"/>
              </a:tabLst>
              <a:defRPr spc="30" sz="1300">
                <a:latin typeface="Tahoma"/>
                <a:ea typeface="Tahoma"/>
                <a:cs typeface="Tahoma"/>
                <a:sym typeface="Tahoma"/>
              </a:defRPr>
            </a:pPr>
            <a:r>
              <a:t>Pod</a:t>
            </a:r>
            <a:r>
              <a:rPr spc="-160"/>
              <a:t> </a:t>
            </a:r>
            <a:r>
              <a:rPr spc="5"/>
              <a:t>status</a:t>
            </a:r>
            <a:r>
              <a:rPr spc="-160"/>
              <a:t> </a:t>
            </a:r>
            <a:r>
              <a:rPr spc="5"/>
              <a:t>is</a:t>
            </a:r>
            <a:r>
              <a:rPr spc="-160"/>
              <a:t> </a:t>
            </a:r>
            <a:r>
              <a:rPr spc="5"/>
              <a:t>updated</a:t>
            </a:r>
            <a:r>
              <a:rPr spc="-160"/>
              <a:t> </a:t>
            </a:r>
            <a:r>
              <a:rPr spc="25"/>
              <a:t>with</a:t>
            </a:r>
            <a:r>
              <a:rPr spc="-155"/>
              <a:t> </a:t>
            </a:r>
            <a:r>
              <a:rPr spc="5"/>
              <a:t>node</a:t>
            </a:r>
            <a:r>
              <a:rPr spc="-160"/>
              <a:t> </a:t>
            </a:r>
            <a:r>
              <a:rPr spc="0"/>
              <a:t>binding</a:t>
            </a:r>
            <a:r>
              <a:rPr spc="-160"/>
              <a:t> </a:t>
            </a:r>
            <a:r>
              <a:rPr spc="-10"/>
              <a:t>and</a:t>
            </a:r>
            <a:r>
              <a:rPr spc="-160"/>
              <a:t> </a:t>
            </a:r>
            <a:r>
              <a:rPr spc="0"/>
              <a:t>sets  </a:t>
            </a:r>
            <a:r>
              <a:rPr spc="5"/>
              <a:t>status </a:t>
            </a:r>
            <a:r>
              <a:t>to</a:t>
            </a:r>
            <a:r>
              <a:rPr spc="-329"/>
              <a:t> </a:t>
            </a:r>
            <a:r>
              <a:rPr spc="0"/>
              <a:t>‘PodScheduled’.</a:t>
            </a:r>
          </a:p>
        </p:txBody>
      </p:sp>
      <p:sp>
        <p:nvSpPr>
          <p:cNvPr id="283" name="object 4"/>
          <p:cNvSpPr/>
          <p:nvPr/>
        </p:nvSpPr>
        <p:spPr>
          <a:xfrm>
            <a:off x="5255700" y="1548661"/>
            <a:ext cx="3080700" cy="294898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2"/>
          <p:cNvSpPr txBox="1"/>
          <p:nvPr>
            <p:ph type="title"/>
          </p:nvPr>
        </p:nvSpPr>
        <p:spPr>
          <a:xfrm>
            <a:off x="1370524" y="644933"/>
            <a:ext cx="4231642" cy="3911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200" sz="2400"/>
            </a:pPr>
            <a:r>
              <a:t>Intro </a:t>
            </a:r>
            <a:r>
              <a:rPr spc="100"/>
              <a:t>- </a:t>
            </a:r>
            <a:r>
              <a:rPr spc="300"/>
              <a:t>What</a:t>
            </a:r>
            <a:r>
              <a:rPr spc="-300"/>
              <a:t> </a:t>
            </a:r>
            <a:r>
              <a:rPr spc="100"/>
              <a:t>is </a:t>
            </a:r>
            <a:r>
              <a:t>Kubernetes?</a:t>
            </a:r>
          </a:p>
        </p:txBody>
      </p:sp>
      <p:sp>
        <p:nvSpPr>
          <p:cNvPr id="88" name="object 3"/>
          <p:cNvSpPr txBox="1"/>
          <p:nvPr/>
        </p:nvSpPr>
        <p:spPr>
          <a:xfrm>
            <a:off x="1181417" y="1583199"/>
            <a:ext cx="6781166" cy="2835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Kubernetes is a container orchestration technology.</a:t>
            </a:r>
          </a:p>
          <a:p>
            <a:pPr/>
            <a:r>
              <a:t>Docker has its own tool called Docker Swarm.</a:t>
            </a:r>
          </a:p>
          <a:p>
            <a:pPr/>
            <a:r>
              <a:t>Kubernetes is from Google, and Mesos is from Apache.</a:t>
            </a:r>
          </a:p>
          <a:p>
            <a:pPr indent="12700"/>
          </a:p>
          <a:p>
            <a:pPr marR="634365" indent="51435" algn="just">
              <a:lnSpc>
                <a:spcPct val="101600"/>
              </a:lnSpc>
              <a:defRPr b="1" spc="-30" sz="1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Kubernetes</a:t>
            </a:r>
            <a:r>
              <a:rPr spc="-140"/>
              <a:t> </a:t>
            </a:r>
            <a:r>
              <a:rPr b="0" spc="40">
                <a:latin typeface="Tahoma"/>
                <a:ea typeface="Tahoma"/>
                <a:cs typeface="Tahoma"/>
                <a:sym typeface="Tahoma"/>
              </a:rPr>
              <a:t>or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pc="5"/>
              <a:t>K8s</a:t>
            </a:r>
            <a:r>
              <a:rPr spc="-140"/>
              <a:t> </a:t>
            </a:r>
            <a:r>
              <a:rPr b="0" spc="-5">
                <a:latin typeface="Tahoma"/>
                <a:ea typeface="Tahoma"/>
                <a:cs typeface="Tahoma"/>
                <a:sym typeface="Tahoma"/>
              </a:rPr>
              <a:t>was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5">
                <a:latin typeface="Tahoma"/>
                <a:ea typeface="Tahoma"/>
                <a:cs typeface="Tahoma"/>
                <a:sym typeface="Tahoma"/>
              </a:rPr>
              <a:t>project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10">
                <a:latin typeface="Tahoma"/>
                <a:ea typeface="Tahoma"/>
                <a:cs typeface="Tahoma"/>
                <a:sym typeface="Tahoma"/>
              </a:rPr>
              <a:t>spun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25">
                <a:latin typeface="Tahoma"/>
                <a:ea typeface="Tahoma"/>
                <a:cs typeface="Tahoma"/>
                <a:sym typeface="Tahoma"/>
              </a:rPr>
              <a:t>out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25">
                <a:latin typeface="Tahoma"/>
                <a:ea typeface="Tahoma"/>
                <a:cs typeface="Tahoma"/>
                <a:sym typeface="Tahoma"/>
              </a:rPr>
              <a:t>of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20">
                <a:latin typeface="Tahoma"/>
                <a:ea typeface="Tahoma"/>
                <a:cs typeface="Tahoma"/>
                <a:sym typeface="Tahoma"/>
              </a:rPr>
              <a:t>Google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25">
                <a:latin typeface="Tahoma"/>
                <a:ea typeface="Tahoma"/>
                <a:cs typeface="Tahoma"/>
                <a:sym typeface="Tahoma"/>
              </a:rPr>
              <a:t>as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open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0">
                <a:latin typeface="Tahoma"/>
                <a:ea typeface="Tahoma"/>
                <a:cs typeface="Tahoma"/>
                <a:sym typeface="Tahoma"/>
              </a:rPr>
              <a:t>source  </a:t>
            </a:r>
            <a:r>
              <a:rPr b="0" spc="-5">
                <a:latin typeface="Tahoma"/>
                <a:ea typeface="Tahoma"/>
                <a:cs typeface="Tahoma"/>
                <a:sym typeface="Tahoma"/>
              </a:rPr>
              <a:t>next-gen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5">
                <a:latin typeface="Tahoma"/>
                <a:ea typeface="Tahoma"/>
                <a:cs typeface="Tahoma"/>
                <a:sym typeface="Tahoma"/>
              </a:rPr>
              <a:t>container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0">
                <a:latin typeface="Tahoma"/>
                <a:ea typeface="Tahoma"/>
                <a:cs typeface="Tahoma"/>
                <a:sym typeface="Tahoma"/>
              </a:rPr>
              <a:t>scheduler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5">
                <a:latin typeface="Tahoma"/>
                <a:ea typeface="Tahoma"/>
                <a:cs typeface="Tahoma"/>
                <a:sym typeface="Tahoma"/>
              </a:rPr>
              <a:t>designed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35">
                <a:latin typeface="Tahoma"/>
                <a:ea typeface="Tahoma"/>
                <a:cs typeface="Tahoma"/>
                <a:sym typeface="Tahoma"/>
              </a:rPr>
              <a:t>with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5">
                <a:latin typeface="Tahoma"/>
                <a:ea typeface="Tahoma"/>
                <a:cs typeface="Tahoma"/>
                <a:sym typeface="Tahoma"/>
              </a:rPr>
              <a:t>the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5">
                <a:latin typeface="Tahoma"/>
                <a:ea typeface="Tahoma"/>
                <a:cs typeface="Tahoma"/>
                <a:sym typeface="Tahoma"/>
              </a:rPr>
              <a:t>lessons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0">
                <a:latin typeface="Tahoma"/>
                <a:ea typeface="Tahoma"/>
                <a:cs typeface="Tahoma"/>
                <a:sym typeface="Tahoma"/>
              </a:rPr>
              <a:t>learned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20">
                <a:latin typeface="Tahoma"/>
                <a:ea typeface="Tahoma"/>
                <a:cs typeface="Tahoma"/>
                <a:sym typeface="Tahoma"/>
              </a:rPr>
              <a:t>from  </a:t>
            </a:r>
            <a:r>
              <a:rPr b="0" spc="5">
                <a:latin typeface="Tahoma"/>
                <a:ea typeface="Tahoma"/>
                <a:cs typeface="Tahoma"/>
                <a:sym typeface="Tahoma"/>
              </a:rPr>
              <a:t>developing</a:t>
            </a:r>
            <a:r>
              <a:rPr b="0" spc="-2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10">
                <a:latin typeface="Tahoma"/>
                <a:ea typeface="Tahoma"/>
                <a:cs typeface="Tahoma"/>
                <a:sym typeface="Tahoma"/>
              </a:rPr>
              <a:t>and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25">
                <a:latin typeface="Tahoma"/>
                <a:ea typeface="Tahoma"/>
                <a:cs typeface="Tahoma"/>
                <a:sym typeface="Tahoma"/>
              </a:rPr>
              <a:t>managing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25">
                <a:latin typeface="Tahoma"/>
                <a:ea typeface="Tahoma"/>
                <a:cs typeface="Tahoma"/>
                <a:sym typeface="Tahoma"/>
              </a:rPr>
              <a:t>Borg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10">
                <a:latin typeface="Tahoma"/>
                <a:ea typeface="Tahoma"/>
                <a:cs typeface="Tahoma"/>
                <a:sym typeface="Tahoma"/>
              </a:rPr>
              <a:t>and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25">
                <a:latin typeface="Tahoma"/>
                <a:ea typeface="Tahoma"/>
                <a:cs typeface="Tahoma"/>
                <a:sym typeface="Tahoma"/>
              </a:rPr>
              <a:t>Omega.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R="5080" indent="12700">
              <a:lnSpc>
                <a:spcPct val="101600"/>
              </a:lnSpc>
              <a:spcBef>
                <a:spcPts val="1500"/>
              </a:spcBef>
              <a:defRPr b="1" spc="-30" sz="1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Kubernetes</a:t>
            </a:r>
            <a:r>
              <a:rPr spc="-135"/>
              <a:t> </a:t>
            </a:r>
            <a:r>
              <a:rPr b="0" spc="-5">
                <a:latin typeface="Tahoma"/>
                <a:ea typeface="Tahoma"/>
                <a:cs typeface="Tahoma"/>
                <a:sym typeface="Tahoma"/>
              </a:rPr>
              <a:t>was</a:t>
            </a:r>
            <a:r>
              <a:rPr b="0" spc="-18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5">
                <a:latin typeface="Tahoma"/>
                <a:ea typeface="Tahoma"/>
                <a:cs typeface="Tahoma"/>
                <a:sym typeface="Tahoma"/>
              </a:rPr>
              <a:t>designed</a:t>
            </a:r>
            <a:r>
              <a:rPr b="0" spc="-18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20">
                <a:latin typeface="Tahoma"/>
                <a:ea typeface="Tahoma"/>
                <a:cs typeface="Tahoma"/>
                <a:sym typeface="Tahoma"/>
              </a:rPr>
              <a:t>from</a:t>
            </a:r>
            <a:r>
              <a:rPr b="0" spc="-18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5">
                <a:latin typeface="Tahoma"/>
                <a:ea typeface="Tahoma"/>
                <a:cs typeface="Tahoma"/>
                <a:sym typeface="Tahoma"/>
              </a:rPr>
              <a:t>the</a:t>
            </a:r>
            <a:r>
              <a:rPr b="0" spc="-18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5">
                <a:latin typeface="Tahoma"/>
                <a:ea typeface="Tahoma"/>
                <a:cs typeface="Tahoma"/>
                <a:sym typeface="Tahoma"/>
              </a:rPr>
              <a:t>ground-up</a:t>
            </a:r>
            <a:r>
              <a:rPr b="0" spc="-19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25">
                <a:latin typeface="Tahoma"/>
                <a:ea typeface="Tahoma"/>
                <a:cs typeface="Tahoma"/>
                <a:sym typeface="Tahoma"/>
              </a:rPr>
              <a:t>as</a:t>
            </a:r>
            <a:r>
              <a:rPr b="0" spc="-18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spc="-18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5">
                <a:latin typeface="Tahoma"/>
                <a:ea typeface="Tahoma"/>
                <a:cs typeface="Tahoma"/>
                <a:sym typeface="Tahoma"/>
              </a:rPr>
              <a:t>loosely</a:t>
            </a:r>
            <a:r>
              <a:rPr b="0" spc="-18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0">
                <a:latin typeface="Tahoma"/>
                <a:ea typeface="Tahoma"/>
                <a:cs typeface="Tahoma"/>
                <a:sym typeface="Tahoma"/>
              </a:rPr>
              <a:t>coupled</a:t>
            </a:r>
            <a:r>
              <a:rPr b="0" spc="-18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20">
                <a:latin typeface="Tahoma"/>
                <a:ea typeface="Tahoma"/>
                <a:cs typeface="Tahoma"/>
                <a:sym typeface="Tahoma"/>
              </a:rPr>
              <a:t>collection  </a:t>
            </a:r>
            <a:r>
              <a:rPr b="0" spc="25">
                <a:latin typeface="Tahoma"/>
                <a:ea typeface="Tahoma"/>
                <a:cs typeface="Tahoma"/>
                <a:sym typeface="Tahoma"/>
              </a:rPr>
              <a:t>of </a:t>
            </a:r>
            <a:r>
              <a:rPr b="0" spc="5">
                <a:latin typeface="Tahoma"/>
                <a:ea typeface="Tahoma"/>
                <a:cs typeface="Tahoma"/>
                <a:sym typeface="Tahoma"/>
              </a:rPr>
              <a:t>components </a:t>
            </a:r>
            <a:r>
              <a:rPr b="0" spc="15">
                <a:latin typeface="Tahoma"/>
                <a:ea typeface="Tahoma"/>
                <a:cs typeface="Tahoma"/>
                <a:sym typeface="Tahoma"/>
              </a:rPr>
              <a:t>centered </a:t>
            </a:r>
            <a:r>
              <a:rPr b="0" spc="10">
                <a:latin typeface="Tahoma"/>
                <a:ea typeface="Tahoma"/>
                <a:cs typeface="Tahoma"/>
                <a:sym typeface="Tahoma"/>
              </a:rPr>
              <a:t>around </a:t>
            </a:r>
            <a:r>
              <a:rPr b="0" spc="-10">
                <a:latin typeface="Tahoma"/>
                <a:ea typeface="Tahoma"/>
                <a:cs typeface="Tahoma"/>
                <a:sym typeface="Tahoma"/>
              </a:rPr>
              <a:t>deploying, maintaining, and </a:t>
            </a:r>
            <a:r>
              <a:rPr b="0" spc="-5">
                <a:latin typeface="Tahoma"/>
                <a:ea typeface="Tahoma"/>
                <a:cs typeface="Tahoma"/>
                <a:sym typeface="Tahoma"/>
              </a:rPr>
              <a:t>scaling 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object 2"/>
          <p:cNvSpPr txBox="1"/>
          <p:nvPr>
            <p:ph type="title"/>
          </p:nvPr>
        </p:nvSpPr>
        <p:spPr>
          <a:xfrm>
            <a:off x="1370524" y="644933"/>
            <a:ext cx="2851786" cy="3911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200" sz="2400"/>
            </a:pPr>
            <a:r>
              <a:t>Kubelet </a:t>
            </a:r>
            <a:r>
              <a:rPr spc="100"/>
              <a:t>-</a:t>
            </a:r>
            <a:r>
              <a:rPr spc="-200"/>
              <a:t> </a:t>
            </a:r>
            <a:r>
              <a:rPr spc="300"/>
              <a:t>PodSync</a:t>
            </a:r>
          </a:p>
        </p:txBody>
      </p:sp>
      <p:sp>
        <p:nvSpPr>
          <p:cNvPr id="286" name="object 3"/>
          <p:cNvSpPr txBox="1"/>
          <p:nvPr/>
        </p:nvSpPr>
        <p:spPr>
          <a:xfrm>
            <a:off x="1370524" y="1644764"/>
            <a:ext cx="4846322" cy="2048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700" marR="43180">
              <a:lnSpc>
                <a:spcPct val="101000"/>
              </a:lnSpc>
              <a:buSzPct val="100000"/>
              <a:buAutoNum type="arabicParenR" startAt="22"/>
              <a:tabLst>
                <a:tab pos="317500" algn="l"/>
              </a:tabLst>
              <a:defRPr sz="1300">
                <a:latin typeface="Tahoma"/>
                <a:ea typeface="Tahoma"/>
                <a:cs typeface="Tahoma"/>
                <a:sym typeface="Tahoma"/>
              </a:defRPr>
            </a:pPr>
            <a:r>
              <a:t>The</a:t>
            </a:r>
            <a:r>
              <a:rPr spc="-160"/>
              <a:t> </a:t>
            </a:r>
            <a:r>
              <a:rPr spc="15"/>
              <a:t>kubelet</a:t>
            </a:r>
            <a:r>
              <a:rPr spc="-155"/>
              <a:t> </a:t>
            </a:r>
            <a:r>
              <a:rPr spc="-5"/>
              <a:t>daemon</a:t>
            </a:r>
            <a:r>
              <a:rPr spc="-160"/>
              <a:t> </a:t>
            </a:r>
            <a:r>
              <a:rPr spc="5"/>
              <a:t>on</a:t>
            </a:r>
            <a:r>
              <a:rPr spc="-155"/>
              <a:t> </a:t>
            </a:r>
            <a:r>
              <a:rPr spc="15"/>
              <a:t>every</a:t>
            </a:r>
            <a:r>
              <a:rPr spc="-160"/>
              <a:t> </a:t>
            </a:r>
            <a:r>
              <a:rPr spc="5"/>
              <a:t>node</a:t>
            </a:r>
            <a:r>
              <a:rPr spc="-155"/>
              <a:t> </a:t>
            </a:r>
            <a:r>
              <a:rPr spc="10"/>
              <a:t>polls</a:t>
            </a:r>
            <a:r>
              <a:rPr spc="-155"/>
              <a:t> </a:t>
            </a:r>
            <a:r>
              <a:rPr spc="15"/>
              <a:t>the</a:t>
            </a:r>
            <a:r>
              <a:rPr spc="-160"/>
              <a:t> </a:t>
            </a:r>
            <a:r>
              <a:rPr spc="10"/>
              <a:t>apiserver</a:t>
            </a:r>
            <a:r>
              <a:rPr spc="-155"/>
              <a:t> </a:t>
            </a:r>
            <a:r>
              <a:rPr spc="15"/>
              <a:t>filtering  </a:t>
            </a:r>
            <a:r>
              <a:rPr spc="30"/>
              <a:t>for</a:t>
            </a:r>
            <a:r>
              <a:rPr spc="-160"/>
              <a:t> </a:t>
            </a:r>
            <a:r>
              <a:t>pods</a:t>
            </a:r>
            <a:r>
              <a:rPr spc="-160"/>
              <a:t> </a:t>
            </a:r>
            <a:r>
              <a:rPr spc="-5"/>
              <a:t>matching</a:t>
            </a:r>
            <a:r>
              <a:rPr spc="-155"/>
              <a:t> </a:t>
            </a:r>
            <a:r>
              <a:rPr spc="20"/>
              <a:t>its</a:t>
            </a:r>
            <a:r>
              <a:rPr spc="-160"/>
              <a:t> </a:t>
            </a:r>
            <a:r>
              <a:rPr spc="15"/>
              <a:t>own</a:t>
            </a:r>
            <a:r>
              <a:rPr spc="-155"/>
              <a:t> </a:t>
            </a:r>
            <a:r>
              <a:rPr spc="5"/>
              <a:t>‘NodeName’;</a:t>
            </a:r>
            <a:r>
              <a:rPr spc="-160"/>
              <a:t> </a:t>
            </a:r>
            <a:r>
              <a:t>checking</a:t>
            </a:r>
            <a:r>
              <a:rPr spc="-155"/>
              <a:t> </a:t>
            </a:r>
            <a:r>
              <a:rPr spc="20"/>
              <a:t>its</a:t>
            </a:r>
            <a:r>
              <a:rPr spc="-160"/>
              <a:t> </a:t>
            </a:r>
            <a:r>
              <a:rPr spc="20"/>
              <a:t>current</a:t>
            </a:r>
            <a:r>
              <a:rPr spc="-155"/>
              <a:t> </a:t>
            </a:r>
            <a:r>
              <a:rPr spc="10"/>
              <a:t>state  </a:t>
            </a:r>
            <a:r>
              <a:rPr spc="25"/>
              <a:t>with</a:t>
            </a:r>
            <a:r>
              <a:rPr spc="-164"/>
              <a:t> </a:t>
            </a:r>
            <a:r>
              <a:rPr spc="15"/>
              <a:t>the</a:t>
            </a:r>
            <a:r>
              <a:rPr spc="-160"/>
              <a:t> </a:t>
            </a:r>
            <a:r>
              <a:rPr spc="10"/>
              <a:t>desired</a:t>
            </a:r>
            <a:r>
              <a:rPr spc="-160"/>
              <a:t> </a:t>
            </a:r>
            <a:r>
              <a:rPr spc="10"/>
              <a:t>state</a:t>
            </a:r>
            <a:r>
              <a:rPr spc="-160"/>
              <a:t> </a:t>
            </a:r>
            <a:r>
              <a:rPr spc="5"/>
              <a:t>published</a:t>
            </a:r>
            <a:r>
              <a:rPr spc="-160"/>
              <a:t> </a:t>
            </a:r>
            <a:r>
              <a:rPr spc="5"/>
              <a:t>through</a:t>
            </a:r>
            <a:r>
              <a:rPr spc="-160"/>
              <a:t> </a:t>
            </a:r>
            <a:r>
              <a:rPr spc="15"/>
              <a:t>the</a:t>
            </a:r>
            <a:r>
              <a:rPr spc="-160"/>
              <a:t> </a:t>
            </a:r>
            <a:r>
              <a:t>apiserver.</a:t>
            </a:r>
          </a:p>
          <a:p>
            <a:pPr>
              <a:buClr>
                <a:srgbClr val="FFFFFF"/>
              </a:buClr>
              <a:buSzPct val="100000"/>
              <a:buAutoNum type="arabicParenR" startAt="22"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2700" marR="5080">
              <a:lnSpc>
                <a:spcPct val="101000"/>
              </a:lnSpc>
              <a:buSzPct val="100000"/>
              <a:buAutoNum type="arabicParenR" startAt="23"/>
              <a:tabLst>
                <a:tab pos="279400" algn="l"/>
              </a:tabLst>
              <a:defRPr spc="25" sz="1300">
                <a:latin typeface="Tahoma"/>
                <a:ea typeface="Tahoma"/>
                <a:cs typeface="Tahoma"/>
                <a:sym typeface="Tahoma"/>
              </a:defRPr>
            </a:pPr>
            <a:r>
              <a:t>Kubelet</a:t>
            </a:r>
            <a:r>
              <a:rPr spc="-155"/>
              <a:t> </a:t>
            </a:r>
            <a:r>
              <a:rPr spc="30"/>
              <a:t>will</a:t>
            </a:r>
            <a:r>
              <a:rPr spc="-155"/>
              <a:t> </a:t>
            </a:r>
            <a:r>
              <a:rPr spc="10"/>
              <a:t>then</a:t>
            </a:r>
            <a:r>
              <a:rPr spc="-150"/>
              <a:t> </a:t>
            </a:r>
            <a:r>
              <a:rPr spc="0"/>
              <a:t>move</a:t>
            </a:r>
            <a:r>
              <a:rPr spc="-155"/>
              <a:t> </a:t>
            </a:r>
            <a:r>
              <a:rPr spc="5"/>
              <a:t>through</a:t>
            </a:r>
            <a:r>
              <a:rPr spc="-155"/>
              <a:t> </a:t>
            </a:r>
            <a:r>
              <a:rPr spc="-25"/>
              <a:t>a</a:t>
            </a:r>
            <a:r>
              <a:rPr spc="-150"/>
              <a:t> </a:t>
            </a:r>
            <a:r>
              <a:rPr spc="5"/>
              <a:t>series</a:t>
            </a:r>
            <a:r>
              <a:rPr spc="-155"/>
              <a:t> </a:t>
            </a:r>
            <a:r>
              <a:rPr spc="20"/>
              <a:t>of</a:t>
            </a:r>
            <a:r>
              <a:rPr spc="-150"/>
              <a:t> </a:t>
            </a:r>
            <a:r>
              <a:rPr spc="15"/>
              <a:t>internal</a:t>
            </a:r>
            <a:r>
              <a:rPr spc="-155"/>
              <a:t> </a:t>
            </a:r>
            <a:r>
              <a:rPr spc="0"/>
              <a:t>processes</a:t>
            </a:r>
            <a:r>
              <a:rPr spc="-155"/>
              <a:t> </a:t>
            </a:r>
            <a:r>
              <a:rPr spc="30"/>
              <a:t>to  </a:t>
            </a:r>
            <a:r>
              <a:rPr spc="10"/>
              <a:t>prepare </a:t>
            </a:r>
            <a:r>
              <a:rPr spc="15"/>
              <a:t>the </a:t>
            </a:r>
            <a:r>
              <a:rPr spc="5"/>
              <a:t>pod </a:t>
            </a:r>
            <a:r>
              <a:rPr spc="0"/>
              <a:t>environment. </a:t>
            </a:r>
            <a:r>
              <a:rPr spc="5"/>
              <a:t>This includes pulling </a:t>
            </a:r>
            <a:r>
              <a:rPr spc="-10"/>
              <a:t>secrets,  </a:t>
            </a:r>
            <a:r>
              <a:rPr spc="10"/>
              <a:t>provisioning</a:t>
            </a:r>
            <a:r>
              <a:rPr spc="-155"/>
              <a:t> </a:t>
            </a:r>
            <a:r>
              <a:rPr spc="-15"/>
              <a:t>storage,</a:t>
            </a:r>
            <a:r>
              <a:rPr spc="-150"/>
              <a:t> </a:t>
            </a:r>
            <a:r>
              <a:rPr spc="0"/>
              <a:t>applying</a:t>
            </a:r>
            <a:r>
              <a:rPr spc="-155"/>
              <a:t> </a:t>
            </a:r>
            <a:r>
              <a:rPr spc="35"/>
              <a:t>AppArmor</a:t>
            </a:r>
            <a:r>
              <a:rPr spc="-150"/>
              <a:t> </a:t>
            </a:r>
            <a:r>
              <a:rPr spc="15"/>
              <a:t>profiles</a:t>
            </a:r>
            <a:r>
              <a:rPr spc="-150"/>
              <a:t> </a:t>
            </a:r>
            <a:r>
              <a:rPr spc="-10"/>
              <a:t>and</a:t>
            </a:r>
            <a:r>
              <a:rPr spc="-155"/>
              <a:t> </a:t>
            </a:r>
            <a:r>
              <a:rPr spc="20"/>
              <a:t>other</a:t>
            </a:r>
            <a:r>
              <a:rPr spc="-150"/>
              <a:t> </a:t>
            </a:r>
            <a:r>
              <a:rPr spc="10"/>
              <a:t>various  </a:t>
            </a:r>
            <a:r>
              <a:rPr spc="-10"/>
              <a:t>scaffolding.</a:t>
            </a:r>
            <a:r>
              <a:rPr spc="110"/>
              <a:t> </a:t>
            </a:r>
            <a:r>
              <a:rPr spc="20"/>
              <a:t>During</a:t>
            </a:r>
            <a:r>
              <a:rPr spc="-155"/>
              <a:t> </a:t>
            </a:r>
            <a:r>
              <a:rPr spc="15"/>
              <a:t>this</a:t>
            </a:r>
            <a:r>
              <a:rPr spc="-150"/>
              <a:t> </a:t>
            </a:r>
            <a:r>
              <a:rPr spc="-5"/>
              <a:t>period,</a:t>
            </a:r>
            <a:r>
              <a:rPr spc="-150"/>
              <a:t> </a:t>
            </a:r>
            <a:r>
              <a:rPr spc="40"/>
              <a:t>it</a:t>
            </a:r>
            <a:r>
              <a:rPr spc="-155"/>
              <a:t> </a:t>
            </a:r>
            <a:r>
              <a:rPr spc="30"/>
              <a:t>will</a:t>
            </a:r>
            <a:r>
              <a:rPr spc="-150"/>
              <a:t> </a:t>
            </a:r>
            <a:r>
              <a:rPr spc="5"/>
              <a:t>asynchronously</a:t>
            </a:r>
            <a:r>
              <a:rPr spc="-155"/>
              <a:t> </a:t>
            </a:r>
            <a:r>
              <a:rPr spc="0"/>
              <a:t>be</a:t>
            </a:r>
            <a:r>
              <a:rPr spc="-150"/>
              <a:t> </a:t>
            </a:r>
            <a:r>
              <a:rPr spc="15"/>
              <a:t>POST’ing  the </a:t>
            </a:r>
            <a:r>
              <a:rPr spc="10"/>
              <a:t>‘PodStatus’ </a:t>
            </a:r>
            <a:r>
              <a:rPr spc="30"/>
              <a:t>to </a:t>
            </a:r>
            <a:r>
              <a:rPr spc="15"/>
              <a:t>the </a:t>
            </a:r>
            <a:r>
              <a:rPr spc="10"/>
              <a:t>apiserver </a:t>
            </a:r>
            <a:r>
              <a:rPr spc="5"/>
              <a:t>through </a:t>
            </a:r>
            <a:r>
              <a:rPr spc="15"/>
              <a:t>the </a:t>
            </a:r>
            <a:r>
              <a:rPr spc="5"/>
              <a:t>standard </a:t>
            </a:r>
            <a:r>
              <a:rPr spc="10"/>
              <a:t>apiserver  request</a:t>
            </a:r>
            <a:r>
              <a:rPr spc="-164"/>
              <a:t> </a:t>
            </a:r>
            <a:r>
              <a:rPr spc="-10"/>
              <a:t>loop.</a:t>
            </a:r>
          </a:p>
        </p:txBody>
      </p:sp>
      <p:sp>
        <p:nvSpPr>
          <p:cNvPr id="287" name="object 4"/>
          <p:cNvSpPr/>
          <p:nvPr/>
        </p:nvSpPr>
        <p:spPr>
          <a:xfrm>
            <a:off x="6385164" y="1567549"/>
            <a:ext cx="1951237" cy="29112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object 2"/>
          <p:cNvSpPr txBox="1"/>
          <p:nvPr>
            <p:ph type="title"/>
          </p:nvPr>
        </p:nvSpPr>
        <p:spPr>
          <a:xfrm>
            <a:off x="1370524" y="644933"/>
            <a:ext cx="3248661" cy="3911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300" sz="2400"/>
            </a:pPr>
            <a:r>
              <a:t>Pause and</a:t>
            </a:r>
            <a:r>
              <a:rPr spc="-200"/>
              <a:t> </a:t>
            </a:r>
            <a:r>
              <a:t>Plumbing</a:t>
            </a:r>
          </a:p>
        </p:txBody>
      </p:sp>
      <p:sp>
        <p:nvSpPr>
          <p:cNvPr id="290" name="object 3"/>
          <p:cNvSpPr txBox="1"/>
          <p:nvPr/>
        </p:nvSpPr>
        <p:spPr>
          <a:xfrm>
            <a:off x="1370524" y="1644764"/>
            <a:ext cx="4019551" cy="2251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700" marR="5080">
              <a:lnSpc>
                <a:spcPct val="101000"/>
              </a:lnSpc>
              <a:buSzPct val="100000"/>
              <a:buAutoNum type="arabicParenR" startAt="24"/>
              <a:tabLst>
                <a:tab pos="317500" algn="l"/>
              </a:tabLst>
              <a:defRPr spc="25" sz="1300">
                <a:latin typeface="Tahoma"/>
                <a:ea typeface="Tahoma"/>
                <a:cs typeface="Tahoma"/>
                <a:sym typeface="Tahoma"/>
              </a:defRPr>
            </a:pPr>
            <a:r>
              <a:t>Kubelet</a:t>
            </a:r>
            <a:r>
              <a:rPr spc="-160"/>
              <a:t> </a:t>
            </a:r>
            <a:r>
              <a:rPr spc="10"/>
              <a:t>then</a:t>
            </a:r>
            <a:r>
              <a:rPr spc="-160"/>
              <a:t> </a:t>
            </a:r>
            <a:r>
              <a:rPr spc="10"/>
              <a:t>provisions</a:t>
            </a:r>
            <a:r>
              <a:rPr spc="-160"/>
              <a:t> </a:t>
            </a:r>
            <a:r>
              <a:rPr spc="-25"/>
              <a:t>a</a:t>
            </a:r>
            <a:r>
              <a:rPr spc="-160"/>
              <a:t> </a:t>
            </a:r>
            <a:r>
              <a:rPr spc="-10"/>
              <a:t>‘pause’</a:t>
            </a:r>
            <a:r>
              <a:rPr spc="-160"/>
              <a:t> </a:t>
            </a:r>
            <a:r>
              <a:rPr spc="15"/>
              <a:t>container</a:t>
            </a:r>
            <a:r>
              <a:rPr spc="-160"/>
              <a:t> </a:t>
            </a:r>
            <a:r>
              <a:rPr spc="10"/>
              <a:t>via</a:t>
            </a:r>
            <a:r>
              <a:rPr spc="-155"/>
              <a:t> </a:t>
            </a:r>
            <a:r>
              <a:rPr spc="15"/>
              <a:t>the  CRI</a:t>
            </a:r>
            <a:r>
              <a:rPr spc="-164"/>
              <a:t> </a:t>
            </a:r>
            <a:r>
              <a:rPr spc="10"/>
              <a:t>(Container</a:t>
            </a:r>
            <a:r>
              <a:rPr spc="-164"/>
              <a:t> </a:t>
            </a:r>
            <a:r>
              <a:rPr spc="10"/>
              <a:t>Runtime</a:t>
            </a:r>
            <a:r>
              <a:rPr spc="-164"/>
              <a:t> </a:t>
            </a:r>
            <a:r>
              <a:rPr spc="-20"/>
              <a:t>Interface).</a:t>
            </a:r>
            <a:r>
              <a:rPr spc="-164"/>
              <a:t> </a:t>
            </a:r>
            <a:r>
              <a:rPr spc="0"/>
              <a:t>The</a:t>
            </a:r>
            <a:r>
              <a:rPr spc="-164"/>
              <a:t> </a:t>
            </a:r>
            <a:r>
              <a:rPr spc="-10"/>
              <a:t>pause</a:t>
            </a:r>
            <a:r>
              <a:rPr spc="-160"/>
              <a:t> </a:t>
            </a:r>
            <a:r>
              <a:rPr spc="15"/>
              <a:t>container  </a:t>
            </a:r>
            <a:r>
              <a:rPr spc="0"/>
              <a:t>acts</a:t>
            </a:r>
            <a:r>
              <a:rPr spc="-164"/>
              <a:t> </a:t>
            </a:r>
            <a:r>
              <a:rPr spc="-20"/>
              <a:t>as</a:t>
            </a:r>
            <a:r>
              <a:rPr spc="-160"/>
              <a:t> </a:t>
            </a:r>
            <a:r>
              <a:rPr spc="15"/>
              <a:t>the</a:t>
            </a:r>
            <a:r>
              <a:rPr spc="-160"/>
              <a:t> </a:t>
            </a:r>
            <a:r>
              <a:rPr spc="10"/>
              <a:t>parent</a:t>
            </a:r>
            <a:r>
              <a:rPr spc="-160"/>
              <a:t> </a:t>
            </a:r>
            <a:r>
              <a:rPr spc="15"/>
              <a:t>container</a:t>
            </a:r>
            <a:r>
              <a:rPr spc="-164"/>
              <a:t> </a:t>
            </a:r>
            <a:r>
              <a:rPr spc="30"/>
              <a:t>for</a:t>
            </a:r>
            <a:r>
              <a:rPr spc="-160"/>
              <a:t> </a:t>
            </a:r>
            <a:r>
              <a:rPr spc="15"/>
              <a:t>the</a:t>
            </a:r>
            <a:r>
              <a:rPr spc="-160"/>
              <a:t> </a:t>
            </a:r>
            <a:r>
              <a:rPr spc="-5"/>
              <a:t>Pod.</a:t>
            </a:r>
          </a:p>
          <a:p>
            <a:pPr>
              <a:buClr>
                <a:srgbClr val="FFFFFF"/>
              </a:buClr>
              <a:buSzPct val="100000"/>
              <a:buAutoNum type="arabicParenR" startAt="24"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2700" marR="354329" algn="just">
              <a:lnSpc>
                <a:spcPct val="101000"/>
              </a:lnSpc>
              <a:buSzPct val="100000"/>
              <a:buAutoNum type="arabicParenR" startAt="25"/>
              <a:tabLst>
                <a:tab pos="279400" algn="l"/>
              </a:tabLst>
              <a:defRPr sz="1300">
                <a:latin typeface="Tahoma"/>
                <a:ea typeface="Tahoma"/>
                <a:cs typeface="Tahoma"/>
                <a:sym typeface="Tahoma"/>
              </a:defRPr>
            </a:pPr>
            <a:r>
              <a:t>The</a:t>
            </a:r>
            <a:r>
              <a:rPr spc="-164"/>
              <a:t> </a:t>
            </a:r>
            <a:r>
              <a:rPr spc="25"/>
              <a:t>network</a:t>
            </a:r>
            <a:r>
              <a:rPr spc="-164"/>
              <a:t> </a:t>
            </a:r>
            <a:r>
              <a:rPr spc="5"/>
              <a:t>is</a:t>
            </a:r>
            <a:r>
              <a:rPr spc="-164"/>
              <a:t> </a:t>
            </a:r>
            <a:r>
              <a:t>plumbed</a:t>
            </a:r>
            <a:r>
              <a:rPr spc="-160"/>
              <a:t> </a:t>
            </a:r>
            <a:r>
              <a:rPr spc="30"/>
              <a:t>to</a:t>
            </a:r>
            <a:r>
              <a:rPr spc="-164"/>
              <a:t> </a:t>
            </a:r>
            <a:r>
              <a:rPr spc="15"/>
              <a:t>the</a:t>
            </a:r>
            <a:r>
              <a:rPr spc="-164"/>
              <a:t> </a:t>
            </a:r>
            <a:r>
              <a:rPr spc="30"/>
              <a:t>Pod</a:t>
            </a:r>
            <a:r>
              <a:rPr spc="-160"/>
              <a:t> </a:t>
            </a:r>
            <a:r>
              <a:rPr spc="10"/>
              <a:t>via</a:t>
            </a:r>
            <a:r>
              <a:rPr spc="-164"/>
              <a:t> </a:t>
            </a:r>
            <a:r>
              <a:rPr spc="15"/>
              <a:t>the</a:t>
            </a:r>
            <a:r>
              <a:rPr spc="-164"/>
              <a:t> </a:t>
            </a:r>
            <a:r>
              <a:rPr spc="45"/>
              <a:t>CNI  </a:t>
            </a:r>
            <a:r>
              <a:rPr spc="10"/>
              <a:t>(Container</a:t>
            </a:r>
            <a:r>
              <a:rPr spc="-160"/>
              <a:t> </a:t>
            </a:r>
            <a:r>
              <a:rPr spc="40"/>
              <a:t>Network</a:t>
            </a:r>
            <a:r>
              <a:rPr spc="-160"/>
              <a:t> </a:t>
            </a:r>
            <a:r>
              <a:rPr spc="-20"/>
              <a:t>Interface),</a:t>
            </a:r>
            <a:r>
              <a:rPr spc="-160"/>
              <a:t> </a:t>
            </a:r>
            <a:r>
              <a:rPr spc="5"/>
              <a:t>creating</a:t>
            </a:r>
            <a:r>
              <a:rPr spc="-160"/>
              <a:t> </a:t>
            </a:r>
            <a:r>
              <a:rPr spc="-25"/>
              <a:t>a</a:t>
            </a:r>
            <a:r>
              <a:rPr spc="-160"/>
              <a:t> </a:t>
            </a:r>
            <a:r>
              <a:rPr spc="15"/>
              <a:t>veth</a:t>
            </a:r>
            <a:r>
              <a:rPr spc="-160"/>
              <a:t> </a:t>
            </a:r>
            <a:r>
              <a:rPr spc="15"/>
              <a:t>pair  </a:t>
            </a:r>
            <a:r>
              <a:rPr spc="5"/>
              <a:t>attached</a:t>
            </a:r>
            <a:r>
              <a:rPr spc="-164"/>
              <a:t> </a:t>
            </a:r>
            <a:r>
              <a:rPr spc="30"/>
              <a:t>to</a:t>
            </a:r>
            <a:r>
              <a:rPr spc="-164"/>
              <a:t> </a:t>
            </a:r>
            <a:r>
              <a:rPr spc="15"/>
              <a:t>the</a:t>
            </a:r>
            <a:r>
              <a:rPr spc="-164"/>
              <a:t> </a:t>
            </a:r>
            <a:r>
              <a:rPr spc="-10"/>
              <a:t>pause</a:t>
            </a:r>
            <a:r>
              <a:rPr spc="-164"/>
              <a:t> </a:t>
            </a:r>
            <a:r>
              <a:rPr spc="15"/>
              <a:t>container</a:t>
            </a:r>
            <a:r>
              <a:rPr spc="-164"/>
              <a:t> </a:t>
            </a:r>
            <a:r>
              <a:rPr spc="-10"/>
              <a:t>and</a:t>
            </a:r>
            <a:r>
              <a:rPr spc="-164"/>
              <a:t> </a:t>
            </a:r>
            <a:r>
              <a:rPr spc="30"/>
              <a:t>to</a:t>
            </a:r>
            <a:r>
              <a:rPr spc="-164"/>
              <a:t> </a:t>
            </a:r>
            <a:r>
              <a:rPr spc="-25"/>
              <a:t>a</a:t>
            </a:r>
            <a:r>
              <a:rPr spc="-164"/>
              <a:t> </a:t>
            </a:r>
            <a:r>
              <a:rPr spc="15"/>
              <a:t>container  </a:t>
            </a:r>
            <a:r>
              <a:rPr spc="5"/>
              <a:t>bridge</a:t>
            </a:r>
            <a:r>
              <a:rPr spc="-164"/>
              <a:t> </a:t>
            </a:r>
            <a:r>
              <a:rPr spc="-35"/>
              <a:t>(cbr0).</a:t>
            </a:r>
          </a:p>
          <a:p>
            <a:pPr>
              <a:buClr>
                <a:srgbClr val="FFFFFF"/>
              </a:buClr>
              <a:buSzPct val="100000"/>
              <a:buAutoNum type="arabicParenR" startAt="25"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2700" marR="24129">
              <a:lnSpc>
                <a:spcPct val="101000"/>
              </a:lnSpc>
              <a:buSzPct val="100000"/>
              <a:buAutoNum type="arabicParenR" startAt="26"/>
              <a:tabLst>
                <a:tab pos="279400" algn="l"/>
              </a:tabLst>
              <a:defRPr spc="70" sz="1300">
                <a:latin typeface="Tahoma"/>
                <a:ea typeface="Tahoma"/>
                <a:cs typeface="Tahoma"/>
                <a:sym typeface="Tahoma"/>
              </a:defRPr>
            </a:pPr>
            <a:r>
              <a:t>IPAM</a:t>
            </a:r>
            <a:r>
              <a:rPr spc="-164"/>
              <a:t> </a:t>
            </a:r>
            <a:r>
              <a:rPr spc="0"/>
              <a:t>handled</a:t>
            </a:r>
            <a:r>
              <a:rPr spc="-160"/>
              <a:t> </a:t>
            </a:r>
            <a:r>
              <a:rPr spc="10"/>
              <a:t>by</a:t>
            </a:r>
            <a:r>
              <a:rPr spc="-164"/>
              <a:t> </a:t>
            </a:r>
            <a:r>
              <a:rPr spc="15"/>
              <a:t>the</a:t>
            </a:r>
            <a:r>
              <a:rPr spc="-160"/>
              <a:t> </a:t>
            </a:r>
            <a:r>
              <a:rPr spc="45"/>
              <a:t>CNI</a:t>
            </a:r>
            <a:r>
              <a:rPr spc="-160"/>
              <a:t> </a:t>
            </a:r>
            <a:r>
              <a:rPr spc="0"/>
              <a:t>plugin</a:t>
            </a:r>
            <a:r>
              <a:rPr spc="-164"/>
              <a:t> </a:t>
            </a:r>
            <a:r>
              <a:rPr spc="-15"/>
              <a:t>assigns</a:t>
            </a:r>
            <a:r>
              <a:rPr spc="-160"/>
              <a:t> </a:t>
            </a:r>
            <a:r>
              <a:rPr spc="-15"/>
              <a:t>an</a:t>
            </a:r>
            <a:r>
              <a:rPr spc="-160"/>
              <a:t> </a:t>
            </a:r>
            <a:r>
              <a:rPr spc="-5"/>
              <a:t>IP</a:t>
            </a:r>
            <a:r>
              <a:rPr spc="-164"/>
              <a:t> </a:t>
            </a:r>
            <a:r>
              <a:rPr spc="30"/>
              <a:t>to</a:t>
            </a:r>
            <a:r>
              <a:rPr spc="-160"/>
              <a:t> </a:t>
            </a:r>
            <a:r>
              <a:rPr spc="15"/>
              <a:t>the  </a:t>
            </a:r>
            <a:r>
              <a:rPr spc="-10"/>
              <a:t>pause</a:t>
            </a:r>
            <a:r>
              <a:rPr spc="-164"/>
              <a:t> </a:t>
            </a:r>
            <a:r>
              <a:rPr spc="0"/>
              <a:t>container.</a:t>
            </a:r>
          </a:p>
        </p:txBody>
      </p:sp>
      <p:sp>
        <p:nvSpPr>
          <p:cNvPr id="291" name="object 4"/>
          <p:cNvSpPr/>
          <p:nvPr/>
        </p:nvSpPr>
        <p:spPr>
          <a:xfrm>
            <a:off x="5525342" y="1567548"/>
            <a:ext cx="2811058" cy="29112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object 2"/>
          <p:cNvSpPr txBox="1"/>
          <p:nvPr>
            <p:ph type="title"/>
          </p:nvPr>
        </p:nvSpPr>
        <p:spPr>
          <a:xfrm>
            <a:off x="1370524" y="644933"/>
            <a:ext cx="4077336" cy="3911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200" sz="2400"/>
            </a:pPr>
            <a:r>
              <a:t>Kublet </a:t>
            </a:r>
            <a:r>
              <a:rPr spc="100"/>
              <a:t>- </a:t>
            </a:r>
            <a:r>
              <a:t>Create</a:t>
            </a:r>
            <a:r>
              <a:rPr spc="-300"/>
              <a:t> </a:t>
            </a:r>
            <a:r>
              <a:t>Containers</a:t>
            </a:r>
          </a:p>
        </p:txBody>
      </p:sp>
      <p:sp>
        <p:nvSpPr>
          <p:cNvPr id="294" name="object 3"/>
          <p:cNvSpPr txBox="1"/>
          <p:nvPr/>
        </p:nvSpPr>
        <p:spPr>
          <a:xfrm>
            <a:off x="1370524" y="1646670"/>
            <a:ext cx="3908426" cy="1221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16865" indent="-304800">
              <a:spcBef>
                <a:spcPts val="100"/>
              </a:spcBef>
              <a:buSzPct val="100000"/>
              <a:buAutoNum type="arabicParenR" startAt="24"/>
              <a:tabLst>
                <a:tab pos="317500" algn="l"/>
              </a:tabLst>
              <a:defRPr spc="25" sz="1300">
                <a:latin typeface="Tahoma"/>
                <a:ea typeface="Tahoma"/>
                <a:cs typeface="Tahoma"/>
                <a:sym typeface="Tahoma"/>
              </a:defRPr>
            </a:pPr>
            <a:r>
              <a:t>Kubelet</a:t>
            </a:r>
            <a:r>
              <a:rPr spc="-164"/>
              <a:t> </a:t>
            </a:r>
            <a:r>
              <a:rPr spc="10"/>
              <a:t>pulls</a:t>
            </a:r>
            <a:r>
              <a:rPr spc="-160"/>
              <a:t> </a:t>
            </a:r>
            <a:r>
              <a:rPr spc="15"/>
              <a:t>the</a:t>
            </a:r>
            <a:r>
              <a:rPr spc="-160"/>
              <a:t> </a:t>
            </a:r>
            <a:r>
              <a:rPr spc="15"/>
              <a:t>container</a:t>
            </a:r>
            <a:r>
              <a:rPr spc="-160"/>
              <a:t> </a:t>
            </a:r>
            <a:r>
              <a:rPr spc="-50"/>
              <a:t>Images.</a:t>
            </a:r>
          </a:p>
          <a:p>
            <a:pPr>
              <a:buClr>
                <a:srgbClr val="FFFFFF"/>
              </a:buClr>
              <a:buSzPct val="100000"/>
              <a:buAutoNum type="arabicParenR" startAt="24"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85115" indent="-273050">
              <a:buSzPct val="100000"/>
              <a:buAutoNum type="arabicParenR" startAt="25"/>
              <a:tabLst>
                <a:tab pos="279400" algn="l"/>
              </a:tabLst>
              <a:defRPr spc="25" sz="1300">
                <a:latin typeface="Tahoma"/>
                <a:ea typeface="Tahoma"/>
                <a:cs typeface="Tahoma"/>
                <a:sym typeface="Tahoma"/>
              </a:defRPr>
            </a:pPr>
            <a:r>
              <a:t>Kubelet</a:t>
            </a:r>
            <a:r>
              <a:rPr spc="-155"/>
              <a:t> </a:t>
            </a:r>
            <a:r>
              <a:t>first</a:t>
            </a:r>
            <a:r>
              <a:rPr spc="-155"/>
              <a:t> </a:t>
            </a:r>
            <a:r>
              <a:rPr spc="5"/>
              <a:t>creates</a:t>
            </a:r>
            <a:r>
              <a:rPr spc="-155"/>
              <a:t> </a:t>
            </a:r>
            <a:r>
              <a:rPr spc="-10"/>
              <a:t>and</a:t>
            </a:r>
            <a:r>
              <a:rPr spc="-155"/>
              <a:t> </a:t>
            </a:r>
            <a:r>
              <a:rPr spc="15"/>
              <a:t>starts</a:t>
            </a:r>
            <a:r>
              <a:rPr spc="-155"/>
              <a:t> </a:t>
            </a:r>
            <a:r>
              <a:rPr spc="-5"/>
              <a:t>any</a:t>
            </a:r>
            <a:r>
              <a:rPr spc="-155"/>
              <a:t> </a:t>
            </a:r>
            <a:r>
              <a:t>init</a:t>
            </a:r>
            <a:r>
              <a:rPr spc="-155"/>
              <a:t> </a:t>
            </a:r>
            <a:r>
              <a:rPr spc="0"/>
              <a:t>containers.</a:t>
            </a:r>
          </a:p>
          <a:p>
            <a:pPr>
              <a:buClr>
                <a:srgbClr val="FFFFFF"/>
              </a:buClr>
              <a:buSzPct val="100000"/>
              <a:buAutoNum type="arabicParenR" startAt="25"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2700" marR="218440">
              <a:lnSpc>
                <a:spcPct val="101000"/>
              </a:lnSpc>
              <a:buSzPct val="100000"/>
              <a:buAutoNum type="arabicParenR" startAt="26"/>
              <a:tabLst>
                <a:tab pos="317500" algn="l"/>
              </a:tabLst>
              <a:defRPr spc="25" sz="1300">
                <a:latin typeface="Tahoma"/>
                <a:ea typeface="Tahoma"/>
                <a:cs typeface="Tahoma"/>
                <a:sym typeface="Tahoma"/>
              </a:defRPr>
            </a:pPr>
            <a:r>
              <a:t>Once</a:t>
            </a:r>
            <a:r>
              <a:rPr spc="-164"/>
              <a:t> </a:t>
            </a:r>
            <a:r>
              <a:rPr spc="15"/>
              <a:t>the</a:t>
            </a:r>
            <a:r>
              <a:rPr spc="-164"/>
              <a:t> </a:t>
            </a:r>
            <a:r>
              <a:rPr spc="15"/>
              <a:t>optional</a:t>
            </a:r>
            <a:r>
              <a:rPr spc="-164"/>
              <a:t> </a:t>
            </a:r>
            <a:r>
              <a:t>init</a:t>
            </a:r>
            <a:r>
              <a:rPr spc="-164"/>
              <a:t> </a:t>
            </a:r>
            <a:r>
              <a:rPr spc="10"/>
              <a:t>containers</a:t>
            </a:r>
            <a:r>
              <a:rPr spc="-164"/>
              <a:t> </a:t>
            </a:r>
            <a:r>
              <a:rPr spc="-5"/>
              <a:t>complete,</a:t>
            </a:r>
            <a:r>
              <a:rPr spc="-164"/>
              <a:t> </a:t>
            </a:r>
            <a:r>
              <a:rPr spc="15"/>
              <a:t>the  primary</a:t>
            </a:r>
            <a:r>
              <a:rPr spc="-164"/>
              <a:t> </a:t>
            </a:r>
            <a:r>
              <a:rPr spc="5"/>
              <a:t>pod</a:t>
            </a:r>
            <a:r>
              <a:rPr spc="-160"/>
              <a:t> </a:t>
            </a:r>
            <a:r>
              <a:rPr spc="10"/>
              <a:t>containers</a:t>
            </a:r>
            <a:r>
              <a:rPr spc="-160"/>
              <a:t> </a:t>
            </a:r>
            <a:r>
              <a:rPr spc="5"/>
              <a:t>are</a:t>
            </a:r>
            <a:r>
              <a:rPr spc="-160"/>
              <a:t> </a:t>
            </a:r>
            <a:r>
              <a:rPr spc="0"/>
              <a:t>started.</a:t>
            </a:r>
          </a:p>
        </p:txBody>
      </p:sp>
      <p:sp>
        <p:nvSpPr>
          <p:cNvPr id="295" name="object 4"/>
          <p:cNvSpPr/>
          <p:nvPr/>
        </p:nvSpPr>
        <p:spPr>
          <a:xfrm>
            <a:off x="5556086" y="1567549"/>
            <a:ext cx="2780312" cy="2911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object 2"/>
          <p:cNvSpPr txBox="1"/>
          <p:nvPr>
            <p:ph type="title"/>
          </p:nvPr>
        </p:nvSpPr>
        <p:spPr>
          <a:xfrm>
            <a:off x="1370524" y="644933"/>
            <a:ext cx="1691005" cy="3911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300" sz="2400"/>
            </a:pPr>
            <a:r>
              <a:t>Pod</a:t>
            </a:r>
            <a:r>
              <a:rPr spc="0"/>
              <a:t> </a:t>
            </a:r>
            <a:r>
              <a:rPr spc="200"/>
              <a:t>Status</a:t>
            </a:r>
          </a:p>
        </p:txBody>
      </p:sp>
      <p:sp>
        <p:nvSpPr>
          <p:cNvPr id="298" name="object 3"/>
          <p:cNvSpPr txBox="1"/>
          <p:nvPr/>
        </p:nvSpPr>
        <p:spPr>
          <a:xfrm>
            <a:off x="1370525" y="1644765"/>
            <a:ext cx="5450205" cy="1022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700" marR="5080">
              <a:lnSpc>
                <a:spcPct val="101000"/>
              </a:lnSpc>
              <a:buSzPct val="100000"/>
              <a:buAutoNum type="arabicParenR" startAt="27"/>
              <a:tabLst>
                <a:tab pos="279400" algn="l"/>
              </a:tabLst>
              <a:defRPr spc="-35" sz="1300">
                <a:latin typeface="Tahoma"/>
                <a:ea typeface="Tahoma"/>
                <a:cs typeface="Tahoma"/>
                <a:sym typeface="Tahoma"/>
              </a:defRPr>
            </a:pPr>
            <a:r>
              <a:t>If</a:t>
            </a:r>
            <a:r>
              <a:rPr spc="-160"/>
              <a:t> </a:t>
            </a:r>
            <a:r>
              <a:rPr spc="15"/>
              <a:t>there</a:t>
            </a:r>
            <a:r>
              <a:rPr spc="-155"/>
              <a:t> </a:t>
            </a:r>
            <a:r>
              <a:rPr spc="5"/>
              <a:t>are</a:t>
            </a:r>
            <a:r>
              <a:rPr spc="-155"/>
              <a:t> </a:t>
            </a:r>
            <a:r>
              <a:rPr spc="-5"/>
              <a:t>any</a:t>
            </a:r>
            <a:r>
              <a:rPr spc="-160"/>
              <a:t> </a:t>
            </a:r>
            <a:r>
              <a:rPr spc="5"/>
              <a:t>liveless/readiness</a:t>
            </a:r>
            <a:r>
              <a:rPr spc="-155"/>
              <a:t> </a:t>
            </a:r>
            <a:r>
              <a:rPr spc="-10"/>
              <a:t>probes,</a:t>
            </a:r>
            <a:r>
              <a:rPr spc="-155"/>
              <a:t> </a:t>
            </a:r>
            <a:r>
              <a:rPr spc="5"/>
              <a:t>these</a:t>
            </a:r>
            <a:r>
              <a:rPr spc="-160"/>
              <a:t> </a:t>
            </a:r>
            <a:r>
              <a:rPr spc="5"/>
              <a:t>are</a:t>
            </a:r>
            <a:r>
              <a:rPr spc="-155"/>
              <a:t> </a:t>
            </a:r>
            <a:r>
              <a:rPr spc="5"/>
              <a:t>executed</a:t>
            </a:r>
            <a:r>
              <a:rPr spc="-155"/>
              <a:t> </a:t>
            </a:r>
            <a:r>
              <a:rPr spc="15"/>
              <a:t>before</a:t>
            </a:r>
            <a:r>
              <a:rPr spc="-160"/>
              <a:t> </a:t>
            </a:r>
            <a:r>
              <a:rPr spc="15"/>
              <a:t>the  </a:t>
            </a:r>
            <a:r>
              <a:rPr spc="10"/>
              <a:t>PodStatus </a:t>
            </a:r>
            <a:r>
              <a:rPr spc="5"/>
              <a:t>is</a:t>
            </a:r>
            <a:r>
              <a:rPr spc="-335"/>
              <a:t> </a:t>
            </a:r>
            <a:r>
              <a:rPr spc="-15"/>
              <a:t>updated.</a:t>
            </a:r>
          </a:p>
          <a:p>
            <a:pPr>
              <a:buClr>
                <a:srgbClr val="FFFFFF"/>
              </a:buClr>
              <a:buSzPct val="100000"/>
              <a:buAutoNum type="arabicParenR" startAt="27"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2700" marR="115570">
              <a:lnSpc>
                <a:spcPct val="101000"/>
              </a:lnSpc>
              <a:buSzPct val="100000"/>
              <a:buAutoNum type="arabicParenR" startAt="28"/>
              <a:tabLst>
                <a:tab pos="279400" algn="l"/>
              </a:tabLst>
              <a:defRPr spc="-35" sz="1300">
                <a:latin typeface="Tahoma"/>
                <a:ea typeface="Tahoma"/>
                <a:cs typeface="Tahoma"/>
                <a:sym typeface="Tahoma"/>
              </a:defRPr>
            </a:pPr>
            <a:r>
              <a:t>If</a:t>
            </a:r>
            <a:r>
              <a:rPr spc="-160"/>
              <a:t> </a:t>
            </a:r>
            <a:r>
              <a:rPr spc="15"/>
              <a:t>all</a:t>
            </a:r>
            <a:r>
              <a:rPr spc="-155"/>
              <a:t> </a:t>
            </a:r>
            <a:r>
              <a:rPr spc="5"/>
              <a:t>complete</a:t>
            </a:r>
            <a:r>
              <a:rPr spc="-155"/>
              <a:t> </a:t>
            </a:r>
            <a:r>
              <a:rPr spc="-5"/>
              <a:t>successfully,</a:t>
            </a:r>
            <a:r>
              <a:rPr spc="-160"/>
              <a:t> </a:t>
            </a:r>
            <a:r>
              <a:rPr spc="10"/>
              <a:t>PodStatus</a:t>
            </a:r>
            <a:r>
              <a:rPr spc="-155"/>
              <a:t> </a:t>
            </a:r>
            <a:r>
              <a:rPr spc="5"/>
              <a:t>is</a:t>
            </a:r>
            <a:r>
              <a:rPr spc="-155"/>
              <a:t> </a:t>
            </a:r>
            <a:r>
              <a:rPr spc="10"/>
              <a:t>set</a:t>
            </a:r>
            <a:r>
              <a:rPr spc="-155"/>
              <a:t> </a:t>
            </a:r>
            <a:r>
              <a:rPr spc="30"/>
              <a:t>to</a:t>
            </a:r>
            <a:r>
              <a:rPr spc="-160"/>
              <a:t> </a:t>
            </a:r>
            <a:r>
              <a:rPr spc="10"/>
              <a:t>ready</a:t>
            </a:r>
            <a:r>
              <a:rPr spc="-155"/>
              <a:t> </a:t>
            </a:r>
            <a:r>
              <a:rPr spc="-10"/>
              <a:t>and</a:t>
            </a:r>
            <a:r>
              <a:rPr spc="-155"/>
              <a:t> </a:t>
            </a:r>
            <a:r>
              <a:rPr spc="15"/>
              <a:t>the</a:t>
            </a:r>
            <a:r>
              <a:rPr spc="-155"/>
              <a:t> </a:t>
            </a:r>
            <a:r>
              <a:rPr spc="15"/>
              <a:t>container  </a:t>
            </a:r>
            <a:r>
              <a:rPr spc="-15"/>
              <a:t>has </a:t>
            </a:r>
            <a:r>
              <a:rPr spc="15"/>
              <a:t>started</a:t>
            </a:r>
            <a:r>
              <a:rPr spc="-310"/>
              <a:t> </a:t>
            </a:r>
            <a:r>
              <a:rPr spc="-5"/>
              <a:t>successfully.</a:t>
            </a:r>
          </a:p>
        </p:txBody>
      </p:sp>
      <p:sp>
        <p:nvSpPr>
          <p:cNvPr id="299" name="object 4"/>
          <p:cNvSpPr txBox="1"/>
          <p:nvPr/>
        </p:nvSpPr>
        <p:spPr>
          <a:xfrm>
            <a:off x="2010377" y="3235187"/>
            <a:ext cx="425196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3600">
                <a:latin typeface="Tahoma"/>
                <a:ea typeface="Tahoma"/>
                <a:cs typeface="Tahoma"/>
                <a:sym typeface="Tahoma"/>
              </a:defRPr>
            </a:pPr>
            <a:r>
              <a:t>The</a:t>
            </a:r>
            <a:r>
              <a:rPr spc="-455"/>
              <a:t> </a:t>
            </a:r>
            <a:r>
              <a:rPr spc="90"/>
              <a:t>Pod</a:t>
            </a:r>
            <a:r>
              <a:rPr spc="-455"/>
              <a:t> </a:t>
            </a:r>
            <a:r>
              <a:rPr spc="25"/>
              <a:t>is</a:t>
            </a:r>
            <a:r>
              <a:rPr spc="-455"/>
              <a:t> </a:t>
            </a:r>
            <a:r>
              <a:rPr spc="55"/>
              <a:t>Deployed!</a:t>
            </a:r>
          </a:p>
        </p:txBody>
      </p:sp>
      <p:sp>
        <p:nvSpPr>
          <p:cNvPr id="300" name="object 5"/>
          <p:cNvSpPr/>
          <p:nvPr/>
        </p:nvSpPr>
        <p:spPr>
          <a:xfrm>
            <a:off x="6974875" y="1567549"/>
            <a:ext cx="1361534" cy="2911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ONCLUS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58951">
              <a:defRPr sz="2988"/>
            </a:lvl1pPr>
          </a:lstStyle>
          <a:p>
            <a:pPr/>
            <a:r>
              <a:t>CONCLUSION</a:t>
            </a:r>
          </a:p>
        </p:txBody>
      </p:sp>
      <p:sp>
        <p:nvSpPr>
          <p:cNvPr id="303" name="Kubernetes is a powerful container orchestration tool.…"/>
          <p:cNvSpPr txBox="1"/>
          <p:nvPr>
            <p:ph type="subTitle" sz="quarter" idx="1"/>
          </p:nvPr>
        </p:nvSpPr>
        <p:spPr>
          <a:xfrm>
            <a:off x="1512788" y="1928812"/>
            <a:ext cx="6400801" cy="1285876"/>
          </a:xfrm>
          <a:prstGeom prst="rect">
            <a:avLst/>
          </a:prstGeom>
        </p:spPr>
        <p:txBody>
          <a:bodyPr/>
          <a:lstStyle/>
          <a:p>
            <a:pPr marL="130342" indent="-130342">
              <a:lnSpc>
                <a:spcPct val="150000"/>
              </a:lnSpc>
              <a:buSzPct val="100000"/>
              <a:buChar char="•"/>
            </a:pPr>
            <a:r>
              <a:t>Kubernetes is a powerful container orchestration tool.</a:t>
            </a:r>
          </a:p>
          <a:p>
            <a:pPr marL="130342" indent="-130342">
              <a:lnSpc>
                <a:spcPct val="150000"/>
              </a:lnSpc>
              <a:buSzPct val="100000"/>
              <a:buChar char="•"/>
            </a:pPr>
            <a:r>
              <a:t>Understanding its architecture and components is crucial.</a:t>
            </a:r>
          </a:p>
          <a:p>
            <a:pPr marL="130342" indent="-130342">
              <a:lnSpc>
                <a:spcPct val="150000"/>
              </a:lnSpc>
              <a:buSzPct val="100000"/>
              <a:buChar char="•"/>
            </a:pPr>
            <a:r>
              <a:t>Kind clusters, pods, static pods, labels, and taints &amp; tolerations are key concepts.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HANK YOU"/>
          <p:cNvSpPr txBox="1"/>
          <p:nvPr>
            <p:ph type="title"/>
          </p:nvPr>
        </p:nvSpPr>
        <p:spPr>
          <a:xfrm>
            <a:off x="3061954" y="2108313"/>
            <a:ext cx="7820483" cy="1126490"/>
          </a:xfrm>
          <a:prstGeom prst="rect">
            <a:avLst/>
          </a:prstGeom>
        </p:spPr>
        <p:txBody>
          <a:bodyPr/>
          <a:lstStyle/>
          <a:p>
            <a:pPr/>
            <a:r>
              <a:t>THANK YOU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2"/>
          <p:cNvSpPr txBox="1"/>
          <p:nvPr>
            <p:ph type="title"/>
          </p:nvPr>
        </p:nvSpPr>
        <p:spPr>
          <a:xfrm>
            <a:off x="1370524" y="644933"/>
            <a:ext cx="5253992" cy="3911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200" sz="2400"/>
            </a:pPr>
            <a:r>
              <a:t>Intro</a:t>
            </a:r>
            <a:r>
              <a:rPr spc="0"/>
              <a:t> </a:t>
            </a:r>
            <a:r>
              <a:rPr spc="100"/>
              <a:t>-</a:t>
            </a:r>
            <a:r>
              <a:rPr spc="0"/>
              <a:t> </a:t>
            </a:r>
            <a:r>
              <a:rPr spc="300"/>
              <a:t>What</a:t>
            </a:r>
            <a:r>
              <a:rPr spc="0"/>
              <a:t> </a:t>
            </a:r>
            <a:r>
              <a:rPr spc="300"/>
              <a:t>Does</a:t>
            </a:r>
            <a:r>
              <a:rPr spc="0"/>
              <a:t> </a:t>
            </a:r>
            <a:r>
              <a:t>Kubernetes</a:t>
            </a:r>
            <a:r>
              <a:rPr spc="0"/>
              <a:t> </a:t>
            </a:r>
            <a:r>
              <a:t>do?</a:t>
            </a:r>
          </a:p>
        </p:txBody>
      </p:sp>
      <p:sp>
        <p:nvSpPr>
          <p:cNvPr id="91" name="object 3"/>
          <p:cNvSpPr txBox="1"/>
          <p:nvPr/>
        </p:nvSpPr>
        <p:spPr>
          <a:xfrm>
            <a:off x="1370524" y="1645146"/>
            <a:ext cx="6328412" cy="116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51435">
              <a:spcBef>
                <a:spcPts val="100"/>
              </a:spcBef>
              <a:defRPr b="1" spc="-30" sz="1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Kubernetes</a:t>
            </a:r>
            <a:r>
              <a:rPr spc="-140"/>
              <a:t> </a:t>
            </a:r>
            <a:r>
              <a:rPr b="0" spc="10">
                <a:latin typeface="Tahoma"/>
                <a:ea typeface="Tahoma"/>
                <a:cs typeface="Tahoma"/>
                <a:sym typeface="Tahoma"/>
              </a:rPr>
              <a:t>is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5">
                <a:latin typeface="Tahoma"/>
                <a:ea typeface="Tahoma"/>
                <a:cs typeface="Tahoma"/>
                <a:sym typeface="Tahoma"/>
              </a:rPr>
              <a:t>the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15">
                <a:latin typeface="Tahoma"/>
                <a:ea typeface="Tahoma"/>
                <a:cs typeface="Tahoma"/>
                <a:sym typeface="Tahoma"/>
              </a:rPr>
              <a:t>linux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20">
                <a:latin typeface="Tahoma"/>
                <a:ea typeface="Tahoma"/>
                <a:cs typeface="Tahoma"/>
                <a:sym typeface="Tahoma"/>
              </a:rPr>
              <a:t>kernel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25">
                <a:latin typeface="Tahoma"/>
                <a:ea typeface="Tahoma"/>
                <a:cs typeface="Tahoma"/>
                <a:sym typeface="Tahoma"/>
              </a:rPr>
              <a:t>of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25">
                <a:latin typeface="Tahoma"/>
                <a:ea typeface="Tahoma"/>
                <a:cs typeface="Tahoma"/>
                <a:sym typeface="Tahoma"/>
              </a:rPr>
              <a:t>distributed</a:t>
            </a:r>
            <a:r>
              <a:rPr b="0" spc="-195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20">
                <a:latin typeface="Tahoma"/>
                <a:ea typeface="Tahoma"/>
                <a:cs typeface="Tahoma"/>
                <a:sym typeface="Tahoma"/>
              </a:rPr>
              <a:t>systems.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R="5080" indent="12700">
              <a:lnSpc>
                <a:spcPct val="101600"/>
              </a:lnSpc>
              <a:spcBef>
                <a:spcPts val="1500"/>
              </a:spcBef>
              <a:defRPr spc="-25" sz="1600">
                <a:latin typeface="Tahoma"/>
                <a:ea typeface="Tahoma"/>
                <a:cs typeface="Tahoma"/>
                <a:sym typeface="Tahoma"/>
              </a:defRPr>
            </a:pPr>
            <a:r>
              <a:t>It</a:t>
            </a:r>
            <a:r>
              <a:rPr spc="-195"/>
              <a:t> </a:t>
            </a:r>
            <a:r>
              <a:rPr spc="10"/>
              <a:t>abstracts</a:t>
            </a:r>
            <a:r>
              <a:rPr spc="-195"/>
              <a:t> </a:t>
            </a:r>
            <a:r>
              <a:rPr spc="0"/>
              <a:t>away</a:t>
            </a:r>
            <a:r>
              <a:rPr spc="-195"/>
              <a:t> </a:t>
            </a:r>
            <a:r>
              <a:rPr spc="15"/>
              <a:t>the</a:t>
            </a:r>
            <a:r>
              <a:rPr spc="-195"/>
              <a:t> </a:t>
            </a:r>
            <a:r>
              <a:rPr spc="10"/>
              <a:t>underlying</a:t>
            </a:r>
            <a:r>
              <a:rPr spc="-195"/>
              <a:t> </a:t>
            </a:r>
            <a:r>
              <a:rPr spc="15"/>
              <a:t>hardware</a:t>
            </a:r>
            <a:r>
              <a:rPr spc="-195"/>
              <a:t> </a:t>
            </a:r>
            <a:r>
              <a:rPr spc="25"/>
              <a:t>of</a:t>
            </a:r>
            <a:r>
              <a:rPr spc="-195"/>
              <a:t> </a:t>
            </a:r>
            <a:r>
              <a:rPr spc="15"/>
              <a:t>the</a:t>
            </a:r>
            <a:r>
              <a:rPr spc="-195"/>
              <a:t> </a:t>
            </a:r>
            <a:r>
              <a:rPr spc="0"/>
              <a:t>nodes</a:t>
            </a:r>
            <a:r>
              <a:rPr spc="-195"/>
              <a:t> </a:t>
            </a:r>
            <a:r>
              <a:rPr spc="-10"/>
              <a:t>and</a:t>
            </a:r>
            <a:r>
              <a:rPr spc="-195"/>
              <a:t> </a:t>
            </a:r>
            <a:r>
              <a:rPr spc="15"/>
              <a:t>provides</a:t>
            </a:r>
            <a:r>
              <a:rPr spc="-195"/>
              <a:t> </a:t>
            </a:r>
            <a:r>
              <a:rPr spc="-30"/>
              <a:t>a  </a:t>
            </a:r>
            <a:r>
              <a:rPr spc="15"/>
              <a:t>uniform</a:t>
            </a:r>
            <a:r>
              <a:rPr spc="-190"/>
              <a:t> </a:t>
            </a:r>
            <a:r>
              <a:rPr spc="15"/>
              <a:t>interface</a:t>
            </a:r>
            <a:r>
              <a:rPr spc="-190"/>
              <a:t> </a:t>
            </a:r>
            <a:r>
              <a:rPr spc="35"/>
              <a:t>for</a:t>
            </a:r>
            <a:r>
              <a:rPr spc="-190"/>
              <a:t> </a:t>
            </a:r>
            <a:r>
              <a:rPr spc="10"/>
              <a:t>applications</a:t>
            </a:r>
            <a:r>
              <a:rPr spc="-190"/>
              <a:t> </a:t>
            </a:r>
            <a:r>
              <a:rPr spc="40"/>
              <a:t>to</a:t>
            </a:r>
            <a:r>
              <a:rPr spc="-190"/>
              <a:t> </a:t>
            </a:r>
            <a:r>
              <a:rPr spc="0"/>
              <a:t>be</a:t>
            </a:r>
            <a:r>
              <a:rPr spc="-190"/>
              <a:t> </a:t>
            </a:r>
            <a:r>
              <a:rPr spc="20"/>
              <a:t>both</a:t>
            </a:r>
            <a:r>
              <a:rPr spc="-185"/>
              <a:t> </a:t>
            </a:r>
            <a:r>
              <a:rPr spc="10"/>
              <a:t>deployed</a:t>
            </a:r>
            <a:r>
              <a:rPr spc="-190"/>
              <a:t> </a:t>
            </a:r>
            <a:r>
              <a:rPr spc="-10"/>
              <a:t>and</a:t>
            </a:r>
            <a:r>
              <a:rPr spc="-190"/>
              <a:t> </a:t>
            </a:r>
            <a:r>
              <a:rPr spc="-5"/>
              <a:t>consume</a:t>
            </a:r>
            <a:r>
              <a:rPr spc="-190"/>
              <a:t> </a:t>
            </a:r>
            <a:r>
              <a:rPr spc="15"/>
              <a:t>the  </a:t>
            </a:r>
            <a:r>
              <a:rPr spc="0"/>
              <a:t>shared</a:t>
            </a:r>
            <a:r>
              <a:rPr spc="-200"/>
              <a:t> </a:t>
            </a:r>
            <a:r>
              <a:rPr spc="20"/>
              <a:t>pool</a:t>
            </a:r>
            <a:r>
              <a:rPr spc="-195"/>
              <a:t> </a:t>
            </a:r>
            <a:r>
              <a:rPr spc="25"/>
              <a:t>of</a:t>
            </a:r>
            <a:r>
              <a:rPr spc="-195"/>
              <a:t> </a:t>
            </a:r>
            <a:r>
              <a:rPr spc="-5"/>
              <a:t>resources.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bject 2"/>
          <p:cNvSpPr/>
          <p:nvPr/>
        </p:nvSpPr>
        <p:spPr>
          <a:xfrm>
            <a:off x="7500300" y="503"/>
            <a:ext cx="1643699" cy="1643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4" name="object 3"/>
          <p:cNvSpPr/>
          <p:nvPr/>
        </p:nvSpPr>
        <p:spPr>
          <a:xfrm>
            <a:off x="3" y="639"/>
            <a:ext cx="5153701" cy="5134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5" name="object 4"/>
          <p:cNvSpPr/>
          <p:nvPr/>
        </p:nvSpPr>
        <p:spPr>
          <a:xfrm>
            <a:off x="-1" y="1142264"/>
            <a:ext cx="3996901" cy="3982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2695" y="21600"/>
                </a:lnTo>
                <a:lnTo>
                  <a:pt x="0" y="8905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6" name="object 5"/>
          <p:cNvSpPr/>
          <p:nvPr/>
        </p:nvSpPr>
        <p:spPr>
          <a:xfrm>
            <a:off x="1496" y="489"/>
            <a:ext cx="2300099" cy="2291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B4587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7" name="object 6"/>
          <p:cNvSpPr/>
          <p:nvPr/>
        </p:nvSpPr>
        <p:spPr>
          <a:xfrm>
            <a:off x="652821" y="588326"/>
            <a:ext cx="2300099" cy="229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6376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8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9" name="object 8"/>
          <p:cNvSpPr txBox="1"/>
          <p:nvPr>
            <p:ph type="title"/>
          </p:nvPr>
        </p:nvSpPr>
        <p:spPr>
          <a:xfrm>
            <a:off x="661757" y="1784412"/>
            <a:ext cx="7820484" cy="1126490"/>
          </a:xfrm>
          <a:prstGeom prst="rect">
            <a:avLst/>
          </a:prstGeom>
        </p:spPr>
        <p:txBody>
          <a:bodyPr/>
          <a:lstStyle/>
          <a:p>
            <a:pPr marR="1178560" indent="1961513" algn="ctr">
              <a:spcBef>
                <a:spcPts val="100"/>
              </a:spcBef>
              <a:defRPr spc="400"/>
            </a:pPr>
            <a:r>
              <a:t>Kubernetes</a:t>
            </a:r>
          </a:p>
          <a:p>
            <a:pPr indent="2947670" algn="ctr">
              <a:defRPr spc="300"/>
            </a:pPr>
            <a:r>
              <a:t>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bject 2"/>
          <p:cNvSpPr txBox="1"/>
          <p:nvPr>
            <p:ph type="title"/>
          </p:nvPr>
        </p:nvSpPr>
        <p:spPr>
          <a:xfrm>
            <a:off x="1370524" y="644933"/>
            <a:ext cx="3447417" cy="3911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200" sz="2400"/>
            </a:pPr>
            <a:r>
              <a:t>Architecture</a:t>
            </a:r>
            <a:r>
              <a:rPr spc="0"/>
              <a:t> </a:t>
            </a:r>
            <a:r>
              <a:t>Overview</a:t>
            </a:r>
          </a:p>
        </p:txBody>
      </p:sp>
      <p:sp>
        <p:nvSpPr>
          <p:cNvPr id="102" name="object 3"/>
          <p:cNvSpPr txBox="1"/>
          <p:nvPr>
            <p:ph type="body" idx="1"/>
          </p:nvPr>
        </p:nvSpPr>
        <p:spPr>
          <a:xfrm>
            <a:off x="782371" y="1417347"/>
            <a:ext cx="7579258" cy="3211519"/>
          </a:xfrm>
          <a:prstGeom prst="rect">
            <a:avLst/>
          </a:prstGeom>
        </p:spPr>
        <p:txBody>
          <a:bodyPr/>
          <a:lstStyle/>
          <a:p>
            <a:pPr marR="4724" indent="441140" defTabSz="850391">
              <a:lnSpc>
                <a:spcPct val="113300"/>
              </a:lnSpc>
              <a:defRPr b="1" spc="-93" sz="1488"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R="4724" indent="441140" defTabSz="850391">
              <a:lnSpc>
                <a:spcPct val="113300"/>
              </a:lnSpc>
              <a:defRPr b="1" spc="-93" sz="1488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Kubectl - A client to interact with the cluster and its components.</a:t>
            </a:r>
          </a:p>
          <a:p>
            <a:pPr marR="4724" indent="441140" defTabSz="850391">
              <a:lnSpc>
                <a:spcPct val="113300"/>
              </a:lnSpc>
              <a:defRPr b="1" spc="-93" sz="1488"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R="4724" indent="441140" defTabSz="850391">
              <a:lnSpc>
                <a:spcPct val="113300"/>
              </a:lnSpc>
              <a:defRPr b="1" spc="-93" sz="1488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Masters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Acts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the primary control plane for Kubernetes. Masters are  responsible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at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minimum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for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running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the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API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Server,</a:t>
            </a:r>
            <a:r>
              <a:rPr b="0" spc="93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scheduler,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and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cluster  controller.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They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commonly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also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manage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storing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cluster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state,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cloud-provider  specific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components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and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other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cluster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essential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services.</a:t>
            </a:r>
            <a:endParaRPr b="0">
              <a:latin typeface="Tahoma"/>
              <a:ea typeface="Tahoma"/>
              <a:cs typeface="Tahoma"/>
              <a:sym typeface="Tahoma"/>
            </a:endParaRPr>
          </a:p>
          <a:p>
            <a:pPr marR="4724" indent="441140" defTabSz="850391">
              <a:lnSpc>
                <a:spcPct val="113300"/>
              </a:lnSpc>
              <a:defRPr b="1" spc="-93" sz="1488">
                <a:latin typeface="Gill Sans MT"/>
                <a:ea typeface="Gill Sans MT"/>
                <a:cs typeface="Gill Sans MT"/>
                <a:sym typeface="Gill Sans MT"/>
              </a:defRPr>
            </a:pPr>
            <a:endParaRPr b="0"/>
          </a:p>
          <a:p>
            <a:pPr marR="4724" indent="441140" defTabSz="850391">
              <a:lnSpc>
                <a:spcPct val="113300"/>
              </a:lnSpc>
              <a:defRPr b="1" spc="-93" sz="1488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Nodes</a:t>
            </a:r>
            <a:r>
              <a:rPr spc="-186"/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Are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the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‘workers’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of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Kubernetes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cluster.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They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run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minimal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agent 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that</a:t>
            </a:r>
            <a:r>
              <a:rPr b="0" spc="93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manages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the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node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itself,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and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are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tasked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with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executing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workloads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as 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designated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by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0">
                <a:latin typeface="Tahoma"/>
                <a:ea typeface="Tahoma"/>
                <a:cs typeface="Tahoma"/>
                <a:sym typeface="Tahoma"/>
              </a:rPr>
              <a:t>the</a:t>
            </a:r>
            <a:r>
              <a:rPr b="0" spc="-186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master.</a:t>
            </a:r>
            <a:endParaRPr b="0">
              <a:latin typeface="Tahoma"/>
              <a:ea typeface="Tahoma"/>
              <a:cs typeface="Tahoma"/>
              <a:sym typeface="Tahoma"/>
            </a:endParaRPr>
          </a:p>
          <a:p>
            <a:pPr marR="4724" indent="441140" defTabSz="850391">
              <a:lnSpc>
                <a:spcPct val="113300"/>
              </a:lnSpc>
              <a:defRPr b="1" spc="-93" sz="1488">
                <a:latin typeface="Gill Sans MT"/>
                <a:ea typeface="Gill Sans MT"/>
                <a:cs typeface="Gill Sans MT"/>
                <a:sym typeface="Gill Sans MT"/>
              </a:defRPr>
            </a:pPr>
            <a:endParaRPr b="0">
              <a:latin typeface="Tahoma"/>
              <a:ea typeface="Tahoma"/>
              <a:cs typeface="Tahoma"/>
              <a:sym typeface="Tahoma"/>
            </a:endParaRPr>
          </a:p>
          <a:p>
            <a:pPr marR="4724" indent="441140" defTabSz="850391">
              <a:lnSpc>
                <a:spcPct val="113300"/>
              </a:lnSpc>
              <a:defRPr b="1" spc="-93" sz="1488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0">
                <a:latin typeface="Tahoma"/>
                <a:ea typeface="Tahoma"/>
                <a:cs typeface="Tahoma"/>
                <a:sym typeface="Tahoma"/>
              </a:rPr>
              <a:t>Worker Node: Executes the actual work in the cluster.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bject 2"/>
          <p:cNvSpPr/>
          <p:nvPr/>
        </p:nvSpPr>
        <p:spPr>
          <a:xfrm>
            <a:off x="-1" y="381000"/>
            <a:ext cx="808800" cy="80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B4587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5" name="object 3"/>
          <p:cNvSpPr/>
          <p:nvPr/>
        </p:nvSpPr>
        <p:spPr>
          <a:xfrm>
            <a:off x="229048" y="588487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6376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6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7" name="object 5"/>
          <p:cNvSpPr txBox="1"/>
          <p:nvPr>
            <p:ph type="title"/>
          </p:nvPr>
        </p:nvSpPr>
        <p:spPr>
          <a:xfrm>
            <a:off x="355956" y="216106"/>
            <a:ext cx="1462406" cy="575945"/>
          </a:xfrm>
          <a:prstGeom prst="rect">
            <a:avLst/>
          </a:prstGeom>
        </p:spPr>
        <p:txBody>
          <a:bodyPr/>
          <a:lstStyle>
            <a:lvl1pPr marL="367029" marR="5080" indent="-354964">
              <a:lnSpc>
                <a:spcPct val="100699"/>
              </a:lnSpc>
              <a:defRPr spc="100" sz="1800"/>
            </a:lvl1pPr>
          </a:lstStyle>
          <a:p>
            <a:pPr/>
            <a:r>
              <a:t>Architecture  Overview</a:t>
            </a:r>
          </a:p>
        </p:txBody>
      </p:sp>
      <p:sp>
        <p:nvSpPr>
          <p:cNvPr id="108" name="object 6"/>
          <p:cNvSpPr/>
          <p:nvPr/>
        </p:nvSpPr>
        <p:spPr>
          <a:xfrm>
            <a:off x="2043299" y="152399"/>
            <a:ext cx="6880295" cy="48387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bject 2"/>
          <p:cNvSpPr/>
          <p:nvPr/>
        </p:nvSpPr>
        <p:spPr>
          <a:xfrm>
            <a:off x="4406400" y="0"/>
            <a:ext cx="4737600" cy="4733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915" y="0"/>
                </a:lnTo>
                <a:lnTo>
                  <a:pt x="21600" y="10685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45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1" name="object 3"/>
          <p:cNvSpPr/>
          <p:nvPr/>
        </p:nvSpPr>
        <p:spPr>
          <a:xfrm>
            <a:off x="4846825" y="0"/>
            <a:ext cx="4286700" cy="429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345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2" name="object 4"/>
          <p:cNvSpPr/>
          <p:nvPr/>
        </p:nvSpPr>
        <p:spPr>
          <a:xfrm>
            <a:off x="5618398" y="1236468"/>
            <a:ext cx="808801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3" name="object 5"/>
          <p:cNvSpPr/>
          <p:nvPr/>
        </p:nvSpPr>
        <p:spPr>
          <a:xfrm>
            <a:off x="5849856" y="1443954"/>
            <a:ext cx="808800" cy="80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4" name="object 6"/>
          <p:cNvSpPr/>
          <p:nvPr/>
        </p:nvSpPr>
        <p:spPr>
          <a:xfrm>
            <a:off x="5987079" y="2469464"/>
            <a:ext cx="808801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5" name="object 7"/>
          <p:cNvSpPr/>
          <p:nvPr/>
        </p:nvSpPr>
        <p:spPr>
          <a:xfrm>
            <a:off x="6222113" y="2676951"/>
            <a:ext cx="808801" cy="80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6" name="object 8"/>
          <p:cNvSpPr/>
          <p:nvPr/>
        </p:nvSpPr>
        <p:spPr>
          <a:xfrm>
            <a:off x="6675341" y="1862016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7" name="object 9"/>
          <p:cNvSpPr/>
          <p:nvPr/>
        </p:nvSpPr>
        <p:spPr>
          <a:xfrm>
            <a:off x="6908099" y="2069505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6376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8" name="object 10"/>
          <p:cNvSpPr/>
          <p:nvPr/>
        </p:nvSpPr>
        <p:spPr>
          <a:xfrm>
            <a:off x="6861140" y="2477810"/>
            <a:ext cx="808800" cy="80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9" name="object 11"/>
          <p:cNvSpPr/>
          <p:nvPr/>
        </p:nvSpPr>
        <p:spPr>
          <a:xfrm>
            <a:off x="7965265" y="2692962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0" name="object 12"/>
          <p:cNvSpPr/>
          <p:nvPr/>
        </p:nvSpPr>
        <p:spPr>
          <a:xfrm>
            <a:off x="8145081" y="3308755"/>
            <a:ext cx="808800" cy="80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1" name="object 13"/>
          <p:cNvSpPr/>
          <p:nvPr/>
        </p:nvSpPr>
        <p:spPr>
          <a:xfrm>
            <a:off x="7047599" y="3095013"/>
            <a:ext cx="808800" cy="80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2" name="object 14"/>
          <p:cNvSpPr/>
          <p:nvPr/>
        </p:nvSpPr>
        <p:spPr>
          <a:xfrm>
            <a:off x="7276648" y="3302501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3" name="object 15"/>
          <p:cNvSpPr/>
          <p:nvPr/>
        </p:nvSpPr>
        <p:spPr>
          <a:xfrm>
            <a:off x="7227413" y="3710806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B4587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4" name="object 16"/>
          <p:cNvSpPr/>
          <p:nvPr/>
        </p:nvSpPr>
        <p:spPr>
          <a:xfrm>
            <a:off x="7462448" y="3918294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5" name="object 17"/>
          <p:cNvSpPr/>
          <p:nvPr/>
        </p:nvSpPr>
        <p:spPr>
          <a:xfrm>
            <a:off x="8102489" y="3718471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6" name="object 18"/>
          <p:cNvSpPr/>
          <p:nvPr/>
        </p:nvSpPr>
        <p:spPr>
          <a:xfrm>
            <a:off x="8334532" y="3925958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10800" y="0"/>
                </a:lnTo>
                <a:lnTo>
                  <a:pt x="21600" y="108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7" name="object 19"/>
          <p:cNvSpPr/>
          <p:nvPr/>
        </p:nvSpPr>
        <p:spPr>
          <a:xfrm>
            <a:off x="8288290" y="4334264"/>
            <a:ext cx="808800" cy="8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lnTo>
                  <a:pt x="0" y="108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8" name="object 20"/>
          <p:cNvSpPr/>
          <p:nvPr/>
        </p:nvSpPr>
        <p:spPr>
          <a:xfrm>
            <a:off x="267348" y="0"/>
            <a:ext cx="5143501" cy="514328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9" name="object 21"/>
          <p:cNvSpPr txBox="1"/>
          <p:nvPr/>
        </p:nvSpPr>
        <p:spPr>
          <a:xfrm>
            <a:off x="1542600" y="2184500"/>
            <a:ext cx="2743201" cy="785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250" sz="2800"/>
            </a:pPr>
            <a:r>
              <a:t>Master</a:t>
            </a:r>
          </a:p>
          <a:p>
            <a:pPr indent="395604">
              <a:defRPr spc="385" sz="2800"/>
            </a:pPr>
            <a:r>
              <a:t>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