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1" r:id="rId1"/>
  </p:sldMasterIdLst>
  <p:notesMasterIdLst>
    <p:notesMasterId r:id="rId11"/>
  </p:notesMasterIdLst>
  <p:sldIdLst>
    <p:sldId id="256" r:id="rId2"/>
    <p:sldId id="522" r:id="rId3"/>
    <p:sldId id="421" r:id="rId4"/>
    <p:sldId id="540" r:id="rId5"/>
    <p:sldId id="541" r:id="rId6"/>
    <p:sldId id="542" r:id="rId7"/>
    <p:sldId id="543" r:id="rId8"/>
    <p:sldId id="539" r:id="rId9"/>
    <p:sldId id="389" r:id="rId10"/>
  </p:sldIdLst>
  <p:sldSz cx="9144000" cy="5143500" type="screen16x9"/>
  <p:notesSz cx="6858000" cy="9144000"/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FEBE"/>
    <a:srgbClr val="00642D"/>
    <a:srgbClr val="005C2A"/>
    <a:srgbClr val="336600"/>
    <a:srgbClr val="009900"/>
    <a:srgbClr val="33CC33"/>
    <a:srgbClr val="66FF99"/>
    <a:srgbClr val="CCFFCC"/>
    <a:srgbClr val="0032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83303" autoAdjust="0"/>
  </p:normalViewPr>
  <p:slideViewPr>
    <p:cSldViewPr>
      <p:cViewPr varScale="1">
        <p:scale>
          <a:sx n="91" d="100"/>
          <a:sy n="91" d="100"/>
        </p:scale>
        <p:origin x="468" y="5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A8ADFD5B-A66C-449C-B6E8-FB716D07777D}" type="datetimeFigureOut">
              <a:rPr lang="en-US" smtClean="0"/>
              <a:pPr/>
              <a:t>10/5/2023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CA5D3BF3-D352-46FC-8343-31F56E6730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3292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69895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02281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5285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0073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2045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4440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06321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1760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478274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-9144" y="4539996"/>
            <a:ext cx="2249424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359152" y="4533138"/>
            <a:ext cx="6784848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515100" cy="514350"/>
          </a:xfrm>
        </p:spPr>
        <p:txBody>
          <a:bodyPr anchor="ctr"/>
          <a:lstStyle>
            <a:lvl1pPr marL="0" indent="0" algn="l">
              <a:buNone/>
              <a:defRPr sz="28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4551524"/>
            <a:ext cx="2057400" cy="51435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  <a:extLst/>
          </a:lstStyle>
          <a:p>
            <a:fld id="{5B3239A4-FA73-4DD9-9319-B6B242E98CAE}" type="datetime1">
              <a:rPr lang="en-US" smtClean="0"/>
              <a:pPr/>
              <a:t>10/5/2023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177404"/>
            <a:ext cx="5867400" cy="273844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  <a:extLst/>
          </a:lstStyle>
          <a:p>
            <a:r>
              <a:rPr lang="en-US" smtClean="0">
                <a:solidFill>
                  <a:srgbClr val="DEF5FA"/>
                </a:solidFill>
              </a:rPr>
              <a:t>1</a:t>
            </a:r>
            <a:endParaRPr lang="en-US" dirty="0">
              <a:solidFill>
                <a:srgbClr val="DEF5FA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171450"/>
            <a:ext cx="838200" cy="2857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8F82E0A0-C266-4798-8C8F-B9F91E9DA37E}" type="slidenum">
              <a:rPr lang="en-US" smtClean="0">
                <a:solidFill>
                  <a:srgbClr val="DEF5FA"/>
                </a:solidFill>
              </a:rPr>
              <a:pPr/>
              <a:t>‹#›</a:t>
            </a:fld>
            <a:endParaRPr lang="en-US" dirty="0">
              <a:solidFill>
                <a:srgbClr val="DEF5FA"/>
              </a:solidFill>
            </a:endParaRPr>
          </a:p>
        </p:txBody>
      </p:sp>
      <p:sp>
        <p:nvSpPr>
          <p:cNvPr id="12" name="Rectangle 11"/>
          <p:cNvSpPr>
            <a:spLocks noGrp="1"/>
          </p:cNvSpPr>
          <p:nvPr>
            <p:ph type="title"/>
          </p:nvPr>
        </p:nvSpPr>
        <p:spPr>
          <a:xfrm>
            <a:off x="2362200" y="2343150"/>
            <a:ext cx="6477000" cy="2038350"/>
          </a:xfrm>
        </p:spPr>
        <p:txBody>
          <a:bodyPr rtlCol="0" anchor="b"/>
          <a:lstStyle>
            <a:lvl1pPr>
              <a:defRPr cap="all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36938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EBDBC-9A59-467D-9868-D5008150AFD6}" type="datetime1">
              <a:rPr lang="en-US" smtClean="0">
                <a:solidFill>
                  <a:srgbClr val="464646"/>
                </a:solidFill>
              </a:rPr>
              <a:pPr/>
              <a:t>10/5/2023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4" name="Rectangl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464646"/>
                </a:solidFill>
              </a:rPr>
              <a:t>1</a:t>
            </a:r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2E0A0-C266-4798-8C8F-B9F91E9DA37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153400" cy="3276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003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7123113" cy="1254919"/>
          </a:xfrm>
        </p:spPr>
        <p:txBody>
          <a:bodyPr anchor="t"/>
          <a:lstStyle>
            <a:lvl1pPr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143000"/>
            <a:ext cx="9144000" cy="85725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1200150"/>
            <a:ext cx="1295400" cy="7429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371600" y="1200150"/>
            <a:ext cx="7772400" cy="7429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1200150"/>
            <a:ext cx="7620000" cy="74295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  <a:extLst/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9744C-8249-48FB-913E-AB65B5F95562}" type="datetime1">
              <a:rPr lang="en-US" smtClean="0">
                <a:solidFill>
                  <a:srgbClr val="464646"/>
                </a:solidFill>
              </a:rPr>
              <a:pPr/>
              <a:t>10/5/2023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314450"/>
            <a:ext cx="1295400" cy="526257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  <a:extLst/>
          </a:lstStyle>
          <a:p>
            <a:fld id="{8F82E0A0-C266-4798-8C8F-B9F91E9DA37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>
                <a:solidFill>
                  <a:srgbClr val="464646"/>
                </a:solidFill>
              </a:rPr>
              <a:t>1</a:t>
            </a:r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20009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3886200" cy="326862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844901" y="1352549"/>
            <a:ext cx="3886200" cy="3268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E336FB37-32CB-44DE-A6FF-95F105D129E1}" type="datetime1">
              <a:rPr lang="en-US" smtClean="0">
                <a:solidFill>
                  <a:srgbClr val="464646"/>
                </a:solidFill>
              </a:rPr>
              <a:pPr/>
              <a:t>10/5/2023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8F82E0A0-C266-4798-8C8F-B9F91E9DA37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 smtClean="0">
                <a:solidFill>
                  <a:srgbClr val="464646"/>
                </a:solidFill>
              </a:rPr>
              <a:t>1</a:t>
            </a:r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711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18110"/>
            <a:ext cx="8153400" cy="100584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919818"/>
            <a:ext cx="3886200" cy="2628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919818"/>
            <a:ext cx="3886200" cy="2628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A2786068-FEDC-4D3C-AEC7-62C8AD9C304A}" type="datetime1">
              <a:rPr lang="en-US" smtClean="0">
                <a:solidFill>
                  <a:srgbClr val="464646"/>
                </a:solidFill>
              </a:rPr>
              <a:pPr/>
              <a:t>10/5/2023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8F82E0A0-C266-4798-8C8F-B9F91E9DA37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 smtClean="0">
                <a:solidFill>
                  <a:srgbClr val="464646"/>
                </a:solidFill>
              </a:rPr>
              <a:t>1</a:t>
            </a:r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8"/>
          </p:nvPr>
        </p:nvSpPr>
        <p:spPr>
          <a:xfrm>
            <a:off x="609600" y="1362287"/>
            <a:ext cx="3886200" cy="530352"/>
          </a:xfrm>
          <a:solidFill>
            <a:schemeClr val="accent2"/>
          </a:solidFill>
        </p:spPr>
        <p:txBody>
          <a:bodyPr rtlCol="0" anchor="ctr"/>
          <a:lstStyle>
            <a:lvl1pPr>
              <a:buFontTx/>
              <a:buNone/>
              <a:defRPr sz="2000" b="1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4800600" y="1362287"/>
            <a:ext cx="3886200" cy="530352"/>
          </a:xfrm>
          <a:solidFill>
            <a:schemeClr val="accent4"/>
          </a:solidFill>
        </p:spPr>
        <p:txBody>
          <a:bodyPr rtlCol="0" anchor="ctr"/>
          <a:lstStyle>
            <a:lvl1pPr>
              <a:buFontTx/>
              <a:buNone/>
              <a:defRPr sz="2000" b="1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43135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F537B-0056-4171-95F0-C7EE7941368F}" type="datetime1">
              <a:rPr lang="en-US" smtClean="0">
                <a:solidFill>
                  <a:srgbClr val="464646"/>
                </a:solidFill>
              </a:rPr>
              <a:pPr/>
              <a:t>10/5/2023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464646"/>
                </a:solidFill>
              </a:rPr>
              <a:t>1</a:t>
            </a:r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656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59A30-0BE4-4723-8A60-6D162A5E967A}" type="datetime1">
              <a:rPr lang="en-US" smtClean="0">
                <a:solidFill>
                  <a:srgbClr val="464646"/>
                </a:solidFill>
              </a:rPr>
              <a:pPr/>
              <a:t>10/5/2023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464646"/>
                </a:solidFill>
              </a:rPr>
              <a:t>1</a:t>
            </a:r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4686300"/>
            <a:ext cx="533400" cy="2857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1745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 anchor="b"/>
          <a:lstStyle>
            <a:lvl1pPr algn="l">
              <a:buNone/>
              <a:defRPr sz="4200" b="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5956B-5099-4415-BA98-0B0FF8E3FE4D}" type="datetime1">
              <a:rPr lang="en-US" smtClean="0">
                <a:solidFill>
                  <a:srgbClr val="464646"/>
                </a:solidFill>
              </a:rPr>
              <a:pPr/>
              <a:t>10/5/2023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464646"/>
                </a:solidFill>
              </a:rPr>
              <a:t>1</a:t>
            </a:r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28750"/>
            <a:ext cx="1600200" cy="31242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362200" y="1428750"/>
            <a:ext cx="6400800" cy="3200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115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57668" y="0"/>
            <a:ext cx="7586332" cy="3419856"/>
          </a:xfrm>
          <a:solidFill>
            <a:schemeClr val="tx2">
              <a:shade val="50000"/>
            </a:schemeClr>
          </a:solidFill>
          <a:ln>
            <a:noFill/>
          </a:ln>
        </p:spPr>
        <p:txBody>
          <a:bodyPr/>
          <a:lstStyle>
            <a:lvl1pPr>
              <a:buNone/>
              <a:defRPr sz="3200"/>
            </a:lvl1pPr>
            <a:extLst/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4114800"/>
            <a:ext cx="7315200" cy="51435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>
          <a:xfrm>
            <a:off x="-9144" y="3429000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-9144" y="3497580"/>
            <a:ext cx="1463040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545336" y="3490722"/>
            <a:ext cx="7589520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543300"/>
            <a:ext cx="7315200" cy="4572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447800" y="0"/>
            <a:ext cx="100584" cy="515035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4686300"/>
            <a:ext cx="2667000" cy="273844"/>
          </a:xfrm>
        </p:spPr>
        <p:txBody>
          <a:bodyPr rtlCol="0"/>
          <a:lstStyle/>
          <a:p>
            <a:fld id="{6FC4447F-568C-47F1-B042-57C9298C1307}" type="datetime1">
              <a:rPr lang="en-US" smtClean="0">
                <a:solidFill>
                  <a:srgbClr val="DEF5FA"/>
                </a:solidFill>
              </a:rPr>
              <a:pPr/>
              <a:t>10/5/2023</a:t>
            </a:fld>
            <a:endParaRPr lang="en-US" dirty="0">
              <a:solidFill>
                <a:srgbClr val="DEF5FA"/>
              </a:solidFill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3500437"/>
            <a:ext cx="1447800" cy="497684"/>
          </a:xfrm>
        </p:spPr>
        <p:txBody>
          <a:bodyPr rtlCol="0"/>
          <a:lstStyle>
            <a:lvl1pPr>
              <a:defRPr sz="2800"/>
            </a:lvl1pPr>
            <a:extLst/>
          </a:lstStyle>
          <a:p>
            <a:fld id="{8F82E0A0-C266-4798-8C8F-B9F91E9DA37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4686155"/>
            <a:ext cx="4572000" cy="273844"/>
          </a:xfrm>
        </p:spPr>
        <p:txBody>
          <a:bodyPr rtlCol="0"/>
          <a:lstStyle/>
          <a:p>
            <a:r>
              <a:rPr lang="en-US" smtClean="0">
                <a:solidFill>
                  <a:srgbClr val="DEF5FA"/>
                </a:solidFill>
              </a:rPr>
              <a:t>1</a:t>
            </a:r>
            <a:endParaRPr lang="en-US" dirty="0">
              <a:solidFill>
                <a:srgbClr val="DEF5F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44903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352550"/>
            <a:ext cx="8153400" cy="324231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4686300"/>
            <a:ext cx="2667000" cy="273844"/>
          </a:xfrm>
          <a:prstGeom prst="rect">
            <a:avLst/>
          </a:prstGeom>
        </p:spPr>
        <p:txBody>
          <a:bodyPr vert="horz" anchor="ctr" anchorCtr="0"/>
          <a:lstStyle>
            <a:lvl1pPr algn="l">
              <a:defRPr sz="1400">
                <a:solidFill>
                  <a:schemeClr val="tx2"/>
                </a:solidFill>
              </a:defRPr>
            </a:lvl1pPr>
            <a:extLst/>
          </a:lstStyle>
          <a:p>
            <a:fld id="{292B61A4-BEB8-4220-9AC5-4664C209ABFC}" type="datetime1">
              <a:rPr lang="en-US" smtClean="0">
                <a:solidFill>
                  <a:srgbClr val="464646"/>
                </a:solidFill>
              </a:rPr>
              <a:pPr/>
              <a:t>10/5/2023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1" y="4686155"/>
            <a:ext cx="5421083" cy="273844"/>
          </a:xfrm>
          <a:prstGeom prst="rect">
            <a:avLst/>
          </a:prstGeom>
        </p:spPr>
        <p:txBody>
          <a:bodyPr vert="horz" anchor="ctr"/>
          <a:lstStyle>
            <a:lvl1pPr algn="r">
              <a:defRPr sz="1400">
                <a:solidFill>
                  <a:schemeClr val="tx2"/>
                </a:solidFill>
              </a:defRPr>
            </a:lvl1pPr>
            <a:extLst/>
          </a:lstStyle>
          <a:p>
            <a:r>
              <a:rPr lang="en-US" smtClean="0">
                <a:solidFill>
                  <a:srgbClr val="464646"/>
                </a:solidFill>
              </a:rPr>
              <a:t>1</a:t>
            </a:r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095170"/>
            <a:ext cx="9144000" cy="24003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1129460"/>
            <a:ext cx="533400" cy="1714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90550" y="1129460"/>
            <a:ext cx="8553450" cy="1714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123507"/>
            <a:ext cx="533400" cy="183357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>
              <a:defRPr sz="1400" b="1">
                <a:solidFill>
                  <a:srgbClr val="FFFFFF"/>
                </a:solidFill>
              </a:defRPr>
            </a:lvl1pPr>
            <a:extLst/>
          </a:lstStyle>
          <a:p>
            <a:fld id="{8F82E0A0-C266-4798-8C8F-B9F91E9DA37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7132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</p:sldLayoutIdLst>
  <p:hf hdr="0" ftr="0" dt="0"/>
  <p:txStyles>
    <p:titleStyle>
      <a:lvl1pPr algn="l" rtl="0" eaLnBrk="1" latinLnBrk="0" hangingPunct="1">
        <a:spcBef>
          <a:spcPct val="0"/>
        </a:spcBef>
        <a:buNone/>
        <a:defRPr sz="4200" kern="1200">
          <a:solidFill>
            <a:schemeClr val="tx2"/>
          </a:solidFill>
          <a:latin typeface="+mj-lt"/>
          <a:ea typeface="+mj-ea"/>
          <a:cs typeface="+mj-cs"/>
        </a:defRPr>
      </a:lvl1pPr>
      <a:extLst/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miliamarketing.com/understanding-the-4-types-of-seo-and-how-best-to-implement-each-one/#1-on-page-seo-on-site-seo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8F82E0A0-C266-4798-8C8F-B9F91E9DA37E}" type="slidenum">
              <a:rPr lang="en-US" smtClean="0">
                <a:solidFill>
                  <a:schemeClr val="tx2"/>
                </a:solidFill>
              </a:rPr>
              <a:pPr/>
              <a:t>1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4" name="Rectangle 3"/>
          <p:cNvSpPr>
            <a:spLocks noGrp="1"/>
          </p:cNvSpPr>
          <p:nvPr>
            <p:ph type="title"/>
          </p:nvPr>
        </p:nvSpPr>
        <p:spPr>
          <a:xfrm>
            <a:off x="270248" y="170859"/>
            <a:ext cx="8568952" cy="4201091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400" b="1" i="1" cap="none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2400" b="1" i="1" cap="none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400" b="1" i="1" cap="none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2400" b="1" i="1" cap="none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400" b="1" i="1" cap="none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2400" b="1" i="1" cap="none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600" b="1" i="1" cap="none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ISMB</a:t>
            </a:r>
            <a:br>
              <a:rPr lang="en-US" sz="3600" b="1" i="1" cap="none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600" b="1" i="1" cap="none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PGDM Trimester I</a:t>
            </a:r>
            <a:r>
              <a:rPr lang="en-US" sz="3600" b="1" cap="none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3600" b="1" cap="none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400" b="1" cap="none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2400" b="1" cap="none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400" b="1" cap="none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2400" b="1" cap="none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400" b="1" cap="none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2400" b="1" cap="none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400" b="1" cap="none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Lecture by</a:t>
            </a:r>
            <a:br>
              <a:rPr lang="en-US" sz="2400" b="1" cap="none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400" cap="none" dirty="0" smtClean="0">
                <a:solidFill>
                  <a:schemeClr val="bg1"/>
                </a:solidFill>
              </a:rPr>
              <a:t>Dr. Ruchi Garg</a:t>
            </a:r>
            <a:br>
              <a:rPr lang="en-US" sz="2400" cap="none" dirty="0" smtClean="0">
                <a:solidFill>
                  <a:schemeClr val="bg1"/>
                </a:solidFill>
              </a:rPr>
            </a:br>
            <a:r>
              <a:rPr lang="en-US" sz="2400" cap="none" dirty="0" smtClean="0">
                <a:solidFill>
                  <a:schemeClr val="bg1"/>
                </a:solidFill>
              </a:rPr>
              <a:t>BIMTECH</a:t>
            </a:r>
            <a:br>
              <a:rPr lang="en-US" sz="2400" cap="none" dirty="0" smtClean="0">
                <a:solidFill>
                  <a:schemeClr val="bg1"/>
                </a:solidFill>
              </a:rPr>
            </a:br>
            <a:r>
              <a:rPr lang="en-US" sz="2400" cap="none" dirty="0" smtClean="0">
                <a:solidFill>
                  <a:schemeClr val="bg1"/>
                </a:solidFill>
              </a:rPr>
              <a:t>Greater Noida</a:t>
            </a:r>
            <a:r>
              <a:rPr lang="en-US" sz="2400" cap="none" dirty="0">
                <a:solidFill>
                  <a:schemeClr val="bg1"/>
                </a:solidFill>
              </a:rPr>
              <a:t/>
            </a:r>
            <a:br>
              <a:rPr lang="en-US" sz="2400" cap="none" dirty="0">
                <a:solidFill>
                  <a:schemeClr val="bg1"/>
                </a:solidFill>
              </a:rPr>
            </a:br>
            <a:r>
              <a:rPr lang="en-US" sz="2200" cap="none" dirty="0" smtClean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chemeClr val="bg1"/>
                </a:solidFill>
              </a:rPr>
              <a:t/>
            </a:r>
            <a:br>
              <a:rPr lang="en-US" sz="2400" dirty="0" smtClean="0">
                <a:solidFill>
                  <a:schemeClr val="bg1"/>
                </a:solidFill>
              </a:rPr>
            </a:br>
            <a:endParaRPr lang="en-US" sz="2200" cap="none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14282" y="118110"/>
            <a:ext cx="7958118" cy="797456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Layout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6"/>
          </p:nvPr>
        </p:nvSpPr>
        <p:spPr/>
        <p:txBody>
          <a:bodyPr>
            <a:noAutofit/>
          </a:bodyPr>
          <a:lstStyle/>
          <a:p>
            <a:fld id="{8F82E0A0-C266-4798-8C8F-B9F91E9DA37E}" type="slidenum">
              <a:rPr lang="en-US" sz="1100" b="1" smtClean="0">
                <a:solidFill>
                  <a:srgbClr val="FFFFFF"/>
                </a:solidFill>
              </a:rPr>
              <a:pPr/>
              <a:t>2</a:t>
            </a:fld>
            <a:r>
              <a:rPr lang="en-US" sz="1100" dirty="0" smtClean="0"/>
              <a:t>/20</a:t>
            </a:r>
            <a:endParaRPr lang="en-US" sz="1100" dirty="0"/>
          </a:p>
        </p:txBody>
      </p:sp>
      <p:sp>
        <p:nvSpPr>
          <p:cNvPr id="7" name="TextBox 6"/>
          <p:cNvSpPr txBox="1"/>
          <p:nvPr/>
        </p:nvSpPr>
        <p:spPr>
          <a:xfrm>
            <a:off x="776019" y="1662952"/>
            <a:ext cx="6172245" cy="830997"/>
          </a:xfrm>
          <a:prstGeom prst="rect">
            <a:avLst/>
          </a:prstGeom>
          <a:solidFill>
            <a:schemeClr val="bg2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285750" indent="-285750" algn="just">
              <a:buClr>
                <a:srgbClr val="FF0000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E-commerce </a:t>
            </a:r>
            <a:endParaRPr lang="en-US" sz="2400" dirty="0" smtClean="0"/>
          </a:p>
          <a:p>
            <a:pPr marL="285750" indent="-285750" algn="just">
              <a:buClr>
                <a:srgbClr val="FF0000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 smtClean="0"/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1940837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14282" y="118110"/>
            <a:ext cx="8548718" cy="1005840"/>
          </a:xfrm>
        </p:spPr>
        <p:txBody>
          <a:bodyPr>
            <a:normAutofit/>
          </a:bodyPr>
          <a:lstStyle/>
          <a:p>
            <a:pPr algn="just">
              <a:buClr>
                <a:srgbClr val="FF0000"/>
              </a:buClr>
              <a:buSzPct val="100000"/>
            </a:pPr>
            <a:r>
              <a:rPr lang="en-US" sz="4400" dirty="0"/>
              <a:t>E-commerce</a:t>
            </a: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6"/>
          </p:nvPr>
        </p:nvSpPr>
        <p:spPr/>
        <p:txBody>
          <a:bodyPr>
            <a:noAutofit/>
          </a:bodyPr>
          <a:lstStyle/>
          <a:p>
            <a:fld id="{8F82E0A0-C266-4798-8C8F-B9F91E9DA37E}" type="slidenum">
              <a:rPr lang="en-US" sz="1100" b="1" smtClean="0">
                <a:solidFill>
                  <a:srgbClr val="FFFFFF"/>
                </a:solidFill>
              </a:rPr>
              <a:pPr/>
              <a:t>3</a:t>
            </a:fld>
            <a:r>
              <a:rPr lang="en-US" sz="1100" dirty="0" smtClean="0"/>
              <a:t>/20</a:t>
            </a:r>
            <a:endParaRPr lang="en-US" sz="1100" dirty="0"/>
          </a:p>
        </p:txBody>
      </p:sp>
      <p:sp>
        <p:nvSpPr>
          <p:cNvPr id="7" name="TextBox 6"/>
          <p:cNvSpPr txBox="1"/>
          <p:nvPr/>
        </p:nvSpPr>
        <p:spPr>
          <a:xfrm>
            <a:off x="570376" y="1563638"/>
            <a:ext cx="8229600" cy="1477328"/>
          </a:xfrm>
          <a:prstGeom prst="rect">
            <a:avLst/>
          </a:prstGeom>
          <a:solidFill>
            <a:schemeClr val="bg2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285750" indent="-285750" algn="just">
              <a:buClr>
                <a:srgbClr val="FF0000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E-commerce (electronic commerce) is the buying and selling of goods and services, or the transmitting of funds or data, over an electronic network, primarily the internet</a:t>
            </a:r>
            <a:r>
              <a:rPr lang="en-US" dirty="0" smtClean="0"/>
              <a:t>.</a:t>
            </a:r>
          </a:p>
          <a:p>
            <a:pPr marL="285750" indent="-285750" algn="just">
              <a:buClr>
                <a:srgbClr val="FF0000"/>
              </a:buClr>
              <a:buSzPct val="100000"/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 algn="just">
              <a:buClr>
                <a:srgbClr val="FF0000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These </a:t>
            </a:r>
            <a:r>
              <a:rPr lang="en-US" dirty="0"/>
              <a:t>business transactions occur either as business-to-business (B2B), business-to-consumer (B2C), consumer-to-consumer or consumer-to-business.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19371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14282" y="118110"/>
            <a:ext cx="8548718" cy="1005840"/>
          </a:xfrm>
        </p:spPr>
        <p:txBody>
          <a:bodyPr>
            <a:normAutofit/>
          </a:bodyPr>
          <a:lstStyle/>
          <a:p>
            <a:pPr algn="just">
              <a:buClr>
                <a:srgbClr val="FF0000"/>
              </a:buClr>
              <a:buSzPct val="100000"/>
            </a:pPr>
            <a:r>
              <a:rPr lang="en-US" sz="4400" dirty="0"/>
              <a:t>E-commerce</a:t>
            </a: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6"/>
          </p:nvPr>
        </p:nvSpPr>
        <p:spPr/>
        <p:txBody>
          <a:bodyPr>
            <a:noAutofit/>
          </a:bodyPr>
          <a:lstStyle/>
          <a:p>
            <a:fld id="{8F82E0A0-C266-4798-8C8F-B9F91E9DA37E}" type="slidenum">
              <a:rPr lang="en-US" sz="1100" b="1" smtClean="0">
                <a:solidFill>
                  <a:srgbClr val="FFFFFF"/>
                </a:solidFill>
              </a:rPr>
              <a:pPr/>
              <a:t>4</a:t>
            </a:fld>
            <a:r>
              <a:rPr lang="en-US" sz="1100" dirty="0" smtClean="0"/>
              <a:t>/20</a:t>
            </a:r>
            <a:endParaRPr lang="en-US" sz="1100" dirty="0"/>
          </a:p>
        </p:txBody>
      </p:sp>
      <p:sp>
        <p:nvSpPr>
          <p:cNvPr id="7" name="TextBox 6"/>
          <p:cNvSpPr txBox="1"/>
          <p:nvPr/>
        </p:nvSpPr>
        <p:spPr>
          <a:xfrm>
            <a:off x="570376" y="1563638"/>
            <a:ext cx="8229600" cy="1477328"/>
          </a:xfrm>
          <a:prstGeom prst="rect">
            <a:avLst/>
          </a:prstGeom>
          <a:solidFill>
            <a:schemeClr val="bg2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285750" indent="-285750" algn="just">
              <a:buClr>
                <a:srgbClr val="FF0000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The standard definition of E-commerce is </a:t>
            </a:r>
            <a:r>
              <a:rPr lang="en-US" b="1" dirty="0"/>
              <a:t>a commercial transaction which is happened over the internet</a:t>
            </a:r>
            <a:r>
              <a:rPr lang="en-US" dirty="0"/>
              <a:t>. </a:t>
            </a:r>
            <a:endParaRPr lang="en-US" dirty="0" smtClean="0"/>
          </a:p>
          <a:p>
            <a:pPr marL="285750" indent="-285750" algn="just">
              <a:buClr>
                <a:srgbClr val="FF0000"/>
              </a:buClr>
              <a:buSzPct val="100000"/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 algn="just">
              <a:buClr>
                <a:srgbClr val="FF0000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Online </a:t>
            </a:r>
            <a:r>
              <a:rPr lang="en-US" dirty="0"/>
              <a:t>stores like Amazon, Flipkart, Shopify, </a:t>
            </a:r>
            <a:r>
              <a:rPr lang="en-US" dirty="0" err="1"/>
              <a:t>Myntra</a:t>
            </a:r>
            <a:r>
              <a:rPr lang="en-US" dirty="0"/>
              <a:t>, </a:t>
            </a:r>
            <a:r>
              <a:rPr lang="en-US" dirty="0" err="1"/>
              <a:t>Ebay</a:t>
            </a:r>
            <a:r>
              <a:rPr lang="en-US" dirty="0"/>
              <a:t>, </a:t>
            </a:r>
            <a:r>
              <a:rPr lang="en-US" dirty="0" err="1"/>
              <a:t>Quikr</a:t>
            </a:r>
            <a:r>
              <a:rPr lang="en-US" dirty="0"/>
              <a:t>, </a:t>
            </a:r>
            <a:r>
              <a:rPr lang="en-US" dirty="0" err="1"/>
              <a:t>Olx</a:t>
            </a:r>
            <a:r>
              <a:rPr lang="en-US" dirty="0"/>
              <a:t> are examples of E-commerce websites.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33350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14282" y="118110"/>
            <a:ext cx="8548718" cy="1005840"/>
          </a:xfrm>
        </p:spPr>
        <p:txBody>
          <a:bodyPr>
            <a:normAutofit/>
          </a:bodyPr>
          <a:lstStyle/>
          <a:p>
            <a:pPr algn="just">
              <a:buClr>
                <a:srgbClr val="FF0000"/>
              </a:buClr>
              <a:buSzPct val="100000"/>
            </a:pPr>
            <a:r>
              <a:rPr lang="en-US" sz="4400" dirty="0" smtClean="0"/>
              <a:t>Types of E-commerce</a:t>
            </a:r>
            <a:endParaRPr lang="en-US" sz="4400" dirty="0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6"/>
          </p:nvPr>
        </p:nvSpPr>
        <p:spPr/>
        <p:txBody>
          <a:bodyPr>
            <a:noAutofit/>
          </a:bodyPr>
          <a:lstStyle/>
          <a:p>
            <a:fld id="{8F82E0A0-C266-4798-8C8F-B9F91E9DA37E}" type="slidenum">
              <a:rPr lang="en-US" sz="1100" b="1" smtClean="0">
                <a:solidFill>
                  <a:srgbClr val="FFFFFF"/>
                </a:solidFill>
              </a:rPr>
              <a:pPr/>
              <a:t>5</a:t>
            </a:fld>
            <a:r>
              <a:rPr lang="en-US" sz="1100" dirty="0" smtClean="0"/>
              <a:t>/20</a:t>
            </a:r>
            <a:endParaRPr lang="en-US" sz="1100" dirty="0"/>
          </a:p>
        </p:txBody>
      </p:sp>
      <p:sp>
        <p:nvSpPr>
          <p:cNvPr id="7" name="TextBox 6"/>
          <p:cNvSpPr txBox="1"/>
          <p:nvPr/>
        </p:nvSpPr>
        <p:spPr>
          <a:xfrm>
            <a:off x="570376" y="1563638"/>
            <a:ext cx="8229600" cy="1754326"/>
          </a:xfrm>
          <a:prstGeom prst="rect">
            <a:avLst/>
          </a:prstGeom>
          <a:solidFill>
            <a:schemeClr val="bg2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285750" indent="-285750" algn="just">
              <a:buClr>
                <a:srgbClr val="FF0000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There are three </a:t>
            </a:r>
            <a:r>
              <a:rPr lang="en-US" dirty="0" smtClean="0"/>
              <a:t>plus one main </a:t>
            </a:r>
            <a:r>
              <a:rPr lang="en-US" dirty="0"/>
              <a:t>types of </a:t>
            </a:r>
            <a:r>
              <a:rPr lang="en-US" dirty="0" smtClean="0"/>
              <a:t>e-commerce</a:t>
            </a:r>
            <a:endParaRPr lang="en-US" dirty="0" smtClean="0"/>
          </a:p>
          <a:p>
            <a:pPr marL="285750" indent="-285750" algn="just">
              <a:buClr>
                <a:srgbClr val="FF0000"/>
              </a:buClr>
              <a:buSzPct val="100000"/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marL="742950" lvl="1" indent="-285750" algn="just">
              <a:buClr>
                <a:srgbClr val="FF0000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b="1" dirty="0" smtClean="0"/>
              <a:t>business-to-business </a:t>
            </a:r>
            <a:r>
              <a:rPr lang="en-US" b="1" dirty="0"/>
              <a:t>(websites such as Shopify), </a:t>
            </a:r>
            <a:endParaRPr lang="en-US" b="1" dirty="0" smtClean="0"/>
          </a:p>
          <a:p>
            <a:pPr marL="742950" lvl="1" indent="-285750" algn="just">
              <a:buClr>
                <a:srgbClr val="FF0000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b="1" dirty="0" smtClean="0"/>
              <a:t>business-to-consumer </a:t>
            </a:r>
            <a:r>
              <a:rPr lang="en-US" b="1" dirty="0"/>
              <a:t>(websites such as Amazon), </a:t>
            </a:r>
            <a:endParaRPr lang="en-US" b="1" dirty="0" smtClean="0"/>
          </a:p>
          <a:p>
            <a:pPr marL="742950" lvl="1" indent="-285750" algn="just">
              <a:buClr>
                <a:srgbClr val="FF0000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b="1" dirty="0" smtClean="0"/>
              <a:t>Consumer-to-consumer </a:t>
            </a:r>
            <a:r>
              <a:rPr lang="en-US" b="1" dirty="0"/>
              <a:t>(websites such as eBay</a:t>
            </a:r>
            <a:r>
              <a:rPr lang="en-US" b="1" dirty="0" smtClean="0"/>
              <a:t>)</a:t>
            </a:r>
            <a:r>
              <a:rPr lang="en-US" dirty="0" smtClean="0"/>
              <a:t>.</a:t>
            </a:r>
          </a:p>
          <a:p>
            <a:pPr marL="742950" lvl="1" indent="-285750" algn="just">
              <a:buClr>
                <a:srgbClr val="FF0000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Brainstorm for Consumer to Business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60052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14282" y="118110"/>
            <a:ext cx="8548718" cy="1005840"/>
          </a:xfrm>
        </p:spPr>
        <p:txBody>
          <a:bodyPr>
            <a:normAutofit/>
          </a:bodyPr>
          <a:lstStyle/>
          <a:p>
            <a:pPr algn="just">
              <a:buClr>
                <a:srgbClr val="FF0000"/>
              </a:buClr>
              <a:buSzPct val="100000"/>
            </a:pPr>
            <a:r>
              <a:rPr lang="en-US" sz="4400" dirty="0" smtClean="0"/>
              <a:t>Advantages of E-commerce</a:t>
            </a:r>
            <a:endParaRPr lang="en-US" sz="4400" dirty="0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6"/>
          </p:nvPr>
        </p:nvSpPr>
        <p:spPr/>
        <p:txBody>
          <a:bodyPr>
            <a:noAutofit/>
          </a:bodyPr>
          <a:lstStyle/>
          <a:p>
            <a:fld id="{8F82E0A0-C266-4798-8C8F-B9F91E9DA37E}" type="slidenum">
              <a:rPr lang="en-US" sz="1100" b="1" smtClean="0">
                <a:solidFill>
                  <a:srgbClr val="FFFFFF"/>
                </a:solidFill>
              </a:rPr>
              <a:pPr/>
              <a:t>6</a:t>
            </a:fld>
            <a:r>
              <a:rPr lang="en-US" sz="1100" dirty="0" smtClean="0"/>
              <a:t>/20</a:t>
            </a:r>
            <a:endParaRPr lang="en-US" sz="1100" dirty="0"/>
          </a:p>
        </p:txBody>
      </p:sp>
      <p:sp>
        <p:nvSpPr>
          <p:cNvPr id="7" name="TextBox 6"/>
          <p:cNvSpPr txBox="1"/>
          <p:nvPr/>
        </p:nvSpPr>
        <p:spPr>
          <a:xfrm>
            <a:off x="570376" y="1563638"/>
            <a:ext cx="8229600" cy="2308324"/>
          </a:xfrm>
          <a:prstGeom prst="rect">
            <a:avLst/>
          </a:prstGeom>
          <a:solidFill>
            <a:schemeClr val="bg2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Faster buying process.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Store and product listing creation.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Cost reduction.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Affordable advertising and marketing.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Flexibility for customers.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 reach limitations.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Product and price comparison.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Faster response to buyer/market demands.</a:t>
            </a:r>
          </a:p>
        </p:txBody>
      </p:sp>
    </p:spTree>
    <p:extLst>
      <p:ext uri="{BB962C8B-B14F-4D97-AF65-F5344CB8AC3E}">
        <p14:creationId xmlns:p14="http://schemas.microsoft.com/office/powerpoint/2010/main" val="3302225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14282" y="118110"/>
            <a:ext cx="8548718" cy="1005840"/>
          </a:xfrm>
        </p:spPr>
        <p:txBody>
          <a:bodyPr>
            <a:normAutofit/>
          </a:bodyPr>
          <a:lstStyle/>
          <a:p>
            <a:pPr algn="just">
              <a:buClr>
                <a:srgbClr val="FF0000"/>
              </a:buClr>
              <a:buSzPct val="100000"/>
            </a:pPr>
            <a:r>
              <a:rPr lang="en-US" sz="4400" dirty="0" smtClean="0"/>
              <a:t>Features of E-commerce</a:t>
            </a:r>
            <a:endParaRPr lang="en-US" sz="4400" dirty="0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6"/>
          </p:nvPr>
        </p:nvSpPr>
        <p:spPr/>
        <p:txBody>
          <a:bodyPr>
            <a:noAutofit/>
          </a:bodyPr>
          <a:lstStyle/>
          <a:p>
            <a:fld id="{8F82E0A0-C266-4798-8C8F-B9F91E9DA37E}" type="slidenum">
              <a:rPr lang="en-US" sz="1100" b="1" smtClean="0">
                <a:solidFill>
                  <a:srgbClr val="FFFFFF"/>
                </a:solidFill>
              </a:rPr>
              <a:pPr/>
              <a:t>7</a:t>
            </a:fld>
            <a:r>
              <a:rPr lang="en-US" sz="1100" dirty="0" smtClean="0"/>
              <a:t>/20</a:t>
            </a:r>
            <a:endParaRPr lang="en-US" sz="1100" dirty="0"/>
          </a:p>
        </p:txBody>
      </p:sp>
      <p:sp>
        <p:nvSpPr>
          <p:cNvPr id="7" name="TextBox 6"/>
          <p:cNvSpPr txBox="1"/>
          <p:nvPr/>
        </p:nvSpPr>
        <p:spPr>
          <a:xfrm>
            <a:off x="570376" y="1563638"/>
            <a:ext cx="8229600" cy="2308324"/>
          </a:xfrm>
          <a:prstGeom prst="rect">
            <a:avLst/>
          </a:prstGeom>
          <a:solidFill>
            <a:schemeClr val="bg2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User-Friendly Design. Perhaps the most important feature customers want in an ecommerce site is a good user experience</a:t>
            </a:r>
            <a:r>
              <a:rPr lang="en-US" dirty="0" smtClean="0"/>
              <a:t>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Mobile-Friendly Features.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Multiple Payment Options.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24/7 Customer Service.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 User </a:t>
            </a:r>
            <a:r>
              <a:rPr lang="en-US" dirty="0"/>
              <a:t>Reviews.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User Features and Discounts.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Extensive Product Information.</a:t>
            </a:r>
          </a:p>
        </p:txBody>
      </p:sp>
    </p:spTree>
    <p:extLst>
      <p:ext uri="{BB962C8B-B14F-4D97-AF65-F5344CB8AC3E}">
        <p14:creationId xmlns:p14="http://schemas.microsoft.com/office/powerpoint/2010/main" val="2215861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14282" y="118110"/>
            <a:ext cx="8548718" cy="100584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References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6"/>
          </p:nvPr>
        </p:nvSpPr>
        <p:spPr/>
        <p:txBody>
          <a:bodyPr>
            <a:noAutofit/>
          </a:bodyPr>
          <a:lstStyle/>
          <a:p>
            <a:fld id="{8F82E0A0-C266-4798-8C8F-B9F91E9DA37E}" type="slidenum">
              <a:rPr lang="en-US" sz="1100" b="1" smtClean="0">
                <a:solidFill>
                  <a:srgbClr val="FFFFFF"/>
                </a:solidFill>
              </a:rPr>
              <a:pPr/>
              <a:t>8</a:t>
            </a:fld>
            <a:r>
              <a:rPr lang="en-US" sz="1100" dirty="0" smtClean="0"/>
              <a:t>/20</a:t>
            </a:r>
            <a:endParaRPr lang="en-US" sz="1100" dirty="0"/>
          </a:p>
        </p:txBody>
      </p:sp>
      <p:sp>
        <p:nvSpPr>
          <p:cNvPr id="7" name="TextBox 6"/>
          <p:cNvSpPr txBox="1"/>
          <p:nvPr/>
        </p:nvSpPr>
        <p:spPr>
          <a:xfrm>
            <a:off x="570376" y="1563638"/>
            <a:ext cx="8229600" cy="2492990"/>
          </a:xfrm>
          <a:prstGeom prst="rect">
            <a:avLst/>
          </a:prstGeom>
          <a:solidFill>
            <a:schemeClr val="bg2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285750" indent="-285750" algn="just">
              <a:buClr>
                <a:srgbClr val="FF0000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prstClr val="black"/>
                </a:solidFill>
              </a:rPr>
              <a:t>Self Notes</a:t>
            </a:r>
          </a:p>
          <a:p>
            <a:pPr marL="285750" indent="-285750" algn="just">
              <a:buClr>
                <a:srgbClr val="FF0000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prstClr val="black"/>
                </a:solidFill>
                <a:hlinkClick r:id="rId3"/>
              </a:rPr>
              <a:t>https://miliamarketing.com/understanding-the-4-types-of-seo-and-how-best-to-implement-each-one/#</a:t>
            </a:r>
            <a:r>
              <a:rPr lang="en-US" sz="2000" dirty="0" smtClean="0">
                <a:solidFill>
                  <a:prstClr val="black"/>
                </a:solidFill>
                <a:hlinkClick r:id="rId3"/>
              </a:rPr>
              <a:t>1-on-page-seo-on-site-seo</a:t>
            </a:r>
            <a:endParaRPr lang="en-US" sz="2000" dirty="0" smtClean="0">
              <a:solidFill>
                <a:prstClr val="black"/>
              </a:solidFill>
            </a:endParaRPr>
          </a:p>
          <a:p>
            <a:pPr marL="285750" indent="-285750" algn="just">
              <a:buClr>
                <a:srgbClr val="FF0000"/>
              </a:buClr>
              <a:buSzPct val="100000"/>
              <a:buFont typeface="Wingdings" panose="05000000000000000000" pitchFamily="2" charset="2"/>
              <a:buChar char="§"/>
            </a:pPr>
            <a:endParaRPr lang="en-US" sz="2000" dirty="0" smtClean="0">
              <a:solidFill>
                <a:prstClr val="black"/>
              </a:solidFill>
            </a:endParaRPr>
          </a:p>
          <a:p>
            <a:pPr marL="285750" indent="-285750" algn="just">
              <a:buClr>
                <a:srgbClr val="FF0000"/>
              </a:buClr>
              <a:buSzPct val="100000"/>
              <a:buFont typeface="Wingdings" panose="05000000000000000000" pitchFamily="2" charset="2"/>
              <a:buChar char="§"/>
            </a:pPr>
            <a:endParaRPr lang="en-US" sz="1600" dirty="0" smtClean="0"/>
          </a:p>
          <a:p>
            <a:pPr marL="285750" indent="-285750" algn="just">
              <a:buClr>
                <a:srgbClr val="FF0000"/>
              </a:buClr>
              <a:buSzPct val="100000"/>
              <a:buFont typeface="Wingdings" panose="05000000000000000000" pitchFamily="2" charset="2"/>
              <a:buChar char="§"/>
            </a:pPr>
            <a:endParaRPr lang="en-US" sz="1600" dirty="0" smtClean="0"/>
          </a:p>
          <a:p>
            <a:pPr marL="285750" indent="-285750" algn="just">
              <a:buClr>
                <a:srgbClr val="FF0000"/>
              </a:buClr>
              <a:buSzPct val="100000"/>
              <a:buFont typeface="Wingdings" panose="05000000000000000000" pitchFamily="2" charset="2"/>
              <a:buChar char="§"/>
            </a:pPr>
            <a:endParaRPr lang="en-US" sz="1600" dirty="0" smtClean="0"/>
          </a:p>
          <a:p>
            <a:pPr algn="just">
              <a:buClr>
                <a:srgbClr val="FF0000"/>
              </a:buClr>
              <a:buSzPct val="100000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75330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7850832" cy="3268624"/>
          </a:xfrm>
        </p:spPr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sz="8800" dirty="0" smtClean="0"/>
              <a:t>       </a:t>
            </a:r>
            <a:r>
              <a:rPr lang="en-US" sz="8800" dirty="0" smtClean="0">
                <a:solidFill>
                  <a:schemeClr val="accent4">
                    <a:lumMod val="75000"/>
                  </a:schemeClr>
                </a:solidFill>
              </a:rPr>
              <a:t>Thank You</a:t>
            </a:r>
            <a:endParaRPr lang="en-US" sz="8800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4" name="Picture 4" descr="http://img.wikinut.com/img/2_6n1kk8bbzfobnp/jpeg/724x5000/Different-Income-Paths.jpe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1491630"/>
            <a:ext cx="3113571" cy="2878103"/>
          </a:xfrm>
          <a:prstGeom prst="rect">
            <a:avLst/>
          </a:prstGeom>
          <a:noFill/>
        </p:spPr>
      </p:pic>
    </p:spTree>
  </p:cSld>
  <p:clrMapOvr>
    <a:masterClrMapping/>
  </p:clrMapOvr>
  <p:transition advClick="0" advTm="1000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idescreenPresentation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5000"/>
                <a:satMod val="150000"/>
              </a:schemeClr>
            </a:gs>
            <a:gs pos="35000">
              <a:schemeClr val="phClr">
                <a:shade val="60000"/>
                <a:satMod val="150000"/>
              </a:schemeClr>
            </a:gs>
            <a:gs pos="100000">
              <a:schemeClr val="phClr">
                <a:tint val="97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169</Words>
  <Application>Microsoft Office PowerPoint</Application>
  <PresentationFormat>On-screen Show (16:9)</PresentationFormat>
  <Paragraphs>60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Tw Cen MT</vt:lpstr>
      <vt:lpstr>Wingdings</vt:lpstr>
      <vt:lpstr>Wingdings 2</vt:lpstr>
      <vt:lpstr>WidescreenPresentation</vt:lpstr>
      <vt:lpstr>   ISMB PGDM Trimester I    Lecture by Dr. Ruchi Garg BIMTECH Greater Noida   </vt:lpstr>
      <vt:lpstr>Layout</vt:lpstr>
      <vt:lpstr>E-commerce</vt:lpstr>
      <vt:lpstr>E-commerce</vt:lpstr>
      <vt:lpstr>Types of E-commerce</vt:lpstr>
      <vt:lpstr>Advantages of E-commerce</vt:lpstr>
      <vt:lpstr>Features of E-commerce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2013-10-26T14:11:11Z</dcterms:created>
  <dcterms:modified xsi:type="dcterms:W3CDTF">2023-10-05T08:58:17Z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1033</vt:i4>
  </property>
  <property fmtid="{D5CDD505-2E9C-101B-9397-08002B2CF9AE}" pid="3" name="_Version">
    <vt:lpwstr>12.0.4518</vt:lpwstr>
  </property>
</Properties>
</file>