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0" r:id="rId3"/>
    <p:sldId id="299" r:id="rId4"/>
    <p:sldId id="298" r:id="rId5"/>
    <p:sldId id="256" r:id="rId6"/>
    <p:sldId id="265" r:id="rId7"/>
    <p:sldId id="266" r:id="rId8"/>
    <p:sldId id="257" r:id="rId9"/>
    <p:sldId id="302" r:id="rId10"/>
    <p:sldId id="288" r:id="rId11"/>
    <p:sldId id="289" r:id="rId12"/>
    <p:sldId id="290" r:id="rId13"/>
    <p:sldId id="303" r:id="rId14"/>
    <p:sldId id="291" r:id="rId15"/>
    <p:sldId id="292" r:id="rId16"/>
    <p:sldId id="258" r:id="rId17"/>
    <p:sldId id="259" r:id="rId18"/>
    <p:sldId id="260" r:id="rId19"/>
    <p:sldId id="296" r:id="rId20"/>
    <p:sldId id="261" r:id="rId21"/>
    <p:sldId id="262" r:id="rId22"/>
    <p:sldId id="263" r:id="rId23"/>
    <p:sldId id="264" r:id="rId24"/>
    <p:sldId id="268" r:id="rId25"/>
    <p:sldId id="267" r:id="rId26"/>
    <p:sldId id="269" r:id="rId27"/>
    <p:sldId id="270" r:id="rId28"/>
    <p:sldId id="271" r:id="rId29"/>
    <p:sldId id="272" r:id="rId30"/>
    <p:sldId id="273" r:id="rId31"/>
    <p:sldId id="274" r:id="rId32"/>
    <p:sldId id="275" r:id="rId33"/>
    <p:sldId id="276" r:id="rId34"/>
    <p:sldId id="277" r:id="rId35"/>
    <p:sldId id="297" r:id="rId36"/>
    <p:sldId id="293" r:id="rId37"/>
    <p:sldId id="294" r:id="rId38"/>
    <p:sldId id="278" r:id="rId39"/>
    <p:sldId id="279" r:id="rId40"/>
    <p:sldId id="280" r:id="rId41"/>
    <p:sldId id="281" r:id="rId42"/>
    <p:sldId id="282" r:id="rId43"/>
    <p:sldId id="283" r:id="rId44"/>
    <p:sldId id="284" r:id="rId45"/>
    <p:sldId id="285" r:id="rId46"/>
    <p:sldId id="286" r:id="rId47"/>
    <p:sldId id="2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0" d="100"/>
          <a:sy n="50" d="100"/>
        </p:scale>
        <p:origin x="168"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E50D1A-D563-4A0E-88EB-DFF932E2D2F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30324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50D1A-D563-4A0E-88EB-DFF932E2D2F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379506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50D1A-D563-4A0E-88EB-DFF932E2D2F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61569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50D1A-D563-4A0E-88EB-DFF932E2D2F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42540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50D1A-D563-4A0E-88EB-DFF932E2D2F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214233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E50D1A-D563-4A0E-88EB-DFF932E2D2F1}"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393580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E50D1A-D563-4A0E-88EB-DFF932E2D2F1}" type="datetimeFigureOut">
              <a:rPr lang="en-US" smtClean="0"/>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214363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E50D1A-D563-4A0E-88EB-DFF932E2D2F1}" type="datetimeFigureOut">
              <a:rPr lang="en-US" smtClean="0"/>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341730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50D1A-D563-4A0E-88EB-DFF932E2D2F1}" type="datetimeFigureOut">
              <a:rPr lang="en-US" smtClean="0"/>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128753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E50D1A-D563-4A0E-88EB-DFF932E2D2F1}"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182614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E50D1A-D563-4A0E-88EB-DFF932E2D2F1}"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50745-43BD-4C65-B999-478232AD459C}" type="slidenum">
              <a:rPr lang="en-US" smtClean="0"/>
              <a:t>‹#›</a:t>
            </a:fld>
            <a:endParaRPr lang="en-US"/>
          </a:p>
        </p:txBody>
      </p:sp>
    </p:spTree>
    <p:extLst>
      <p:ext uri="{BB962C8B-B14F-4D97-AF65-F5344CB8AC3E}">
        <p14:creationId xmlns:p14="http://schemas.microsoft.com/office/powerpoint/2010/main" val="44121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50D1A-D563-4A0E-88EB-DFF932E2D2F1}" type="datetimeFigureOut">
              <a:rPr lang="en-US" smtClean="0"/>
              <a:t>12/1/18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50745-43BD-4C65-B999-478232AD459C}" type="slidenum">
              <a:rPr lang="en-US" smtClean="0"/>
              <a:t>‹#›</a:t>
            </a:fld>
            <a:endParaRPr lang="en-US"/>
          </a:p>
        </p:txBody>
      </p:sp>
    </p:spTree>
    <p:extLst>
      <p:ext uri="{BB962C8B-B14F-4D97-AF65-F5344CB8AC3E}">
        <p14:creationId xmlns:p14="http://schemas.microsoft.com/office/powerpoint/2010/main" val="4134956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tutorialspoint.com/typescript/typescript_calling_function.htm" TargetMode="External"/><Relationship Id="rId2" Type="http://schemas.openxmlformats.org/officeDocument/2006/relationships/hyperlink" Target="https://www.tutorialspoint.com/typescript/typescript_defining_function.htm" TargetMode="External"/><Relationship Id="rId1" Type="http://schemas.openxmlformats.org/officeDocument/2006/relationships/slideLayout" Target="../slideLayouts/slideLayout2.xml"/><Relationship Id="rId5" Type="http://schemas.openxmlformats.org/officeDocument/2006/relationships/hyperlink" Target="https://www.tutorialspoint.com/typescript/typescript_parameterized_function.htm" TargetMode="External"/><Relationship Id="rId4" Type="http://schemas.openxmlformats.org/officeDocument/2006/relationships/hyperlink" Target="https://www.tutorialspoint.com/typescript/typescript_returning_function.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tutorialspoint.com/typescript/typescript_string_length.htm" TargetMode="External"/><Relationship Id="rId2" Type="http://schemas.openxmlformats.org/officeDocument/2006/relationships/hyperlink" Target="https://www.tutorialspoint.com/typescript/typescript_string_constructor.htm" TargetMode="External"/><Relationship Id="rId1" Type="http://schemas.openxmlformats.org/officeDocument/2006/relationships/slideLayout" Target="../slideLayouts/slideLayout2.xml"/><Relationship Id="rId4" Type="http://schemas.openxmlformats.org/officeDocument/2006/relationships/hyperlink" Target="https://www.tutorialspoint.com/typescript/typescript_object_prototype.ht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tutorialspoint.com/typescript/typescript_passing_arrays_to_functions.htm" TargetMode="External"/><Relationship Id="rId2" Type="http://schemas.openxmlformats.org/officeDocument/2006/relationships/hyperlink" Target="https://www.tutorialspoint.com/typescript/typescript_multi_dimensional_arrays.htm" TargetMode="External"/><Relationship Id="rId1" Type="http://schemas.openxmlformats.org/officeDocument/2006/relationships/slideLayout" Target="../slideLayouts/slideLayout2.xml"/><Relationship Id="rId4" Type="http://schemas.openxmlformats.org/officeDocument/2006/relationships/hyperlink" Target="https://www.tutorialspoint.com/typescript/typescript_return_array_from_functions.htm"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FB3A-A9CA-2B4E-B637-7BC41BB8B52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242D590-E4E6-974D-9ABE-BA97E0CB362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318BEE2-B2C5-A841-A4C9-1B5D46D27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91" y="0"/>
            <a:ext cx="11459817" cy="6858000"/>
          </a:xfrm>
          <a:prstGeom prst="rect">
            <a:avLst/>
          </a:prstGeom>
        </p:spPr>
      </p:pic>
    </p:spTree>
    <p:extLst>
      <p:ext uri="{BB962C8B-B14F-4D97-AF65-F5344CB8AC3E}">
        <p14:creationId xmlns:p14="http://schemas.microsoft.com/office/powerpoint/2010/main" val="340696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a:t>
            </a:r>
            <a:r>
              <a:rPr lang="en-IN" dirty="0" err="1"/>
              <a:t>TypeScript</a:t>
            </a:r>
            <a:r>
              <a:rPr lang="en-IN" dirty="0"/>
              <a:t> program is composed of −</a:t>
            </a:r>
            <a:br>
              <a:rPr lang="en-IN" dirty="0"/>
            </a:br>
            <a:endParaRPr lang="en-US" dirty="0"/>
          </a:p>
        </p:txBody>
      </p:sp>
      <p:sp>
        <p:nvSpPr>
          <p:cNvPr id="3" name="Content Placeholder 2"/>
          <p:cNvSpPr>
            <a:spLocks noGrp="1"/>
          </p:cNvSpPr>
          <p:nvPr>
            <p:ph idx="1"/>
          </p:nvPr>
        </p:nvSpPr>
        <p:spPr/>
        <p:txBody>
          <a:bodyPr/>
          <a:lstStyle/>
          <a:p>
            <a:r>
              <a:rPr lang="en-IN" dirty="0"/>
              <a:t>Modules</a:t>
            </a:r>
          </a:p>
          <a:p>
            <a:r>
              <a:rPr lang="en-IN" dirty="0"/>
              <a:t>Functions</a:t>
            </a:r>
          </a:p>
          <a:p>
            <a:r>
              <a:rPr lang="en-IN" dirty="0"/>
              <a:t>Variables</a:t>
            </a:r>
          </a:p>
          <a:p>
            <a:r>
              <a:rPr lang="en-IN" dirty="0"/>
              <a:t>Statements and Expressions</a:t>
            </a:r>
          </a:p>
          <a:p>
            <a:r>
              <a:rPr lang="en-IN" dirty="0"/>
              <a:t>Comments</a:t>
            </a:r>
          </a:p>
          <a:p>
            <a:endParaRPr lang="en-US" dirty="0"/>
          </a:p>
        </p:txBody>
      </p:sp>
    </p:spTree>
    <p:extLst>
      <p:ext uri="{BB962C8B-B14F-4D97-AF65-F5344CB8AC3E}">
        <p14:creationId xmlns:p14="http://schemas.microsoft.com/office/powerpoint/2010/main" val="237710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 in </a:t>
            </a:r>
            <a:r>
              <a:rPr lang="en-US" dirty="0" err="1"/>
              <a:t>TypeScript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IN" dirty="0"/>
              <a:t>Identifiers in </a:t>
            </a:r>
            <a:r>
              <a:rPr lang="en-IN" dirty="0" err="1"/>
              <a:t>TypeScript</a:t>
            </a:r>
            <a:endParaRPr lang="en-IN" dirty="0"/>
          </a:p>
          <a:p>
            <a:r>
              <a:rPr lang="en-IN" dirty="0"/>
              <a:t>Identifiers are names given to elements in a program like variables, functions etc. The rules for identifiers are −</a:t>
            </a:r>
          </a:p>
          <a:p>
            <a:r>
              <a:rPr lang="en-IN" dirty="0"/>
              <a:t>Identifiers can include both, characters and digits. However, the identifier cannot begin with a digit.</a:t>
            </a:r>
          </a:p>
          <a:p>
            <a:r>
              <a:rPr lang="en-IN" dirty="0"/>
              <a:t>Identifiers cannot include special symbols except for underscore (_) or a dollar sign ($).</a:t>
            </a:r>
          </a:p>
          <a:p>
            <a:r>
              <a:rPr lang="en-IN" dirty="0"/>
              <a:t>Identifiers cannot be keywords.</a:t>
            </a:r>
          </a:p>
          <a:p>
            <a:r>
              <a:rPr lang="en-IN" dirty="0"/>
              <a:t>They must be unique.</a:t>
            </a:r>
          </a:p>
          <a:p>
            <a:r>
              <a:rPr lang="en-IN" dirty="0"/>
              <a:t>Identifiers are case-sensitive.</a:t>
            </a:r>
          </a:p>
          <a:p>
            <a:r>
              <a:rPr lang="en-IN" dirty="0"/>
              <a:t>Identifiers cannot contain spaces.</a:t>
            </a:r>
          </a:p>
          <a:p>
            <a:endParaRPr lang="en-US" dirty="0"/>
          </a:p>
        </p:txBody>
      </p:sp>
    </p:spTree>
    <p:extLst>
      <p:ext uri="{BB962C8B-B14F-4D97-AF65-F5344CB8AC3E}">
        <p14:creationId xmlns:p14="http://schemas.microsoft.com/office/powerpoint/2010/main" val="427270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Keywords</a:t>
            </a:r>
            <a:br>
              <a:rPr lang="en-US" dirty="0"/>
            </a:br>
            <a:endParaRPr lang="en-US" dirty="0"/>
          </a:p>
        </p:txBody>
      </p:sp>
      <p:graphicFrame>
        <p:nvGraphicFramePr>
          <p:cNvPr id="4" name="Content Placeholder 3"/>
          <p:cNvGraphicFramePr>
            <a:graphicFrameLocks noGrp="1"/>
          </p:cNvGraphicFramePr>
          <p:nvPr>
            <p:ph idx="1"/>
          </p:nvPr>
        </p:nvGraphicFramePr>
        <p:xfrm>
          <a:off x="3654308" y="1825628"/>
          <a:ext cx="4883384" cy="4351332"/>
        </p:xfrm>
        <a:graphic>
          <a:graphicData uri="http://schemas.openxmlformats.org/drawingml/2006/table">
            <a:tbl>
              <a:tblPr/>
              <a:tblGrid>
                <a:gridCol w="1220846">
                  <a:extLst>
                    <a:ext uri="{9D8B030D-6E8A-4147-A177-3AD203B41FA5}">
                      <a16:colId xmlns:a16="http://schemas.microsoft.com/office/drawing/2014/main" val="20000"/>
                    </a:ext>
                  </a:extLst>
                </a:gridCol>
                <a:gridCol w="1220846">
                  <a:extLst>
                    <a:ext uri="{9D8B030D-6E8A-4147-A177-3AD203B41FA5}">
                      <a16:colId xmlns:a16="http://schemas.microsoft.com/office/drawing/2014/main" val="20001"/>
                    </a:ext>
                  </a:extLst>
                </a:gridCol>
                <a:gridCol w="1220846">
                  <a:extLst>
                    <a:ext uri="{9D8B030D-6E8A-4147-A177-3AD203B41FA5}">
                      <a16:colId xmlns:a16="http://schemas.microsoft.com/office/drawing/2014/main" val="20002"/>
                    </a:ext>
                  </a:extLst>
                </a:gridCol>
                <a:gridCol w="1220846">
                  <a:extLst>
                    <a:ext uri="{9D8B030D-6E8A-4147-A177-3AD203B41FA5}">
                      <a16:colId xmlns:a16="http://schemas.microsoft.com/office/drawing/2014/main" val="20003"/>
                    </a:ext>
                  </a:extLst>
                </a:gridCol>
              </a:tblGrid>
              <a:tr h="362611">
                <a:tc>
                  <a:txBody>
                    <a:bodyPr/>
                    <a:lstStyle/>
                    <a:p>
                      <a:pPr fontAlgn="t"/>
                      <a:r>
                        <a:rPr lang="en-US" sz="1500">
                          <a:effectLst/>
                        </a:rPr>
                        <a:t>break</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as</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any</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switch</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362611">
                <a:tc>
                  <a:txBody>
                    <a:bodyPr/>
                    <a:lstStyle/>
                    <a:p>
                      <a:pPr fontAlgn="t"/>
                      <a:r>
                        <a:rPr lang="en-US" sz="1500">
                          <a:effectLst/>
                        </a:rPr>
                        <a:t>case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if</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throw</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else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62611">
                <a:tc>
                  <a:txBody>
                    <a:bodyPr/>
                    <a:lstStyle/>
                    <a:p>
                      <a:pPr fontAlgn="t"/>
                      <a:r>
                        <a:rPr lang="en-US" sz="1500">
                          <a:effectLst/>
                        </a:rPr>
                        <a:t>var</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number</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string</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get</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62611">
                <a:tc>
                  <a:txBody>
                    <a:bodyPr/>
                    <a:lstStyle/>
                    <a:p>
                      <a:pPr fontAlgn="t"/>
                      <a:r>
                        <a:rPr lang="en-US" sz="1500">
                          <a:effectLst/>
                        </a:rPr>
                        <a:t>module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type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instanceof</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typeof</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62611">
                <a:tc>
                  <a:txBody>
                    <a:bodyPr/>
                    <a:lstStyle/>
                    <a:p>
                      <a:pPr fontAlgn="t"/>
                      <a:r>
                        <a:rPr lang="en-US" sz="1500">
                          <a:effectLst/>
                        </a:rPr>
                        <a:t>public</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private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enum</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export</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62611">
                <a:tc>
                  <a:txBody>
                    <a:bodyPr/>
                    <a:lstStyle/>
                    <a:p>
                      <a:pPr fontAlgn="t"/>
                      <a:r>
                        <a:rPr lang="en-US" sz="1500">
                          <a:effectLst/>
                        </a:rPr>
                        <a:t>finally</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for</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while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void</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62611">
                <a:tc>
                  <a:txBody>
                    <a:bodyPr/>
                    <a:lstStyle/>
                    <a:p>
                      <a:pPr fontAlgn="t"/>
                      <a:r>
                        <a:rPr lang="en-US" sz="1500">
                          <a:effectLst/>
                        </a:rPr>
                        <a:t>null</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super</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this</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new</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62611">
                <a:tc>
                  <a:txBody>
                    <a:bodyPr/>
                    <a:lstStyle/>
                    <a:p>
                      <a:pPr fontAlgn="t"/>
                      <a:r>
                        <a:rPr lang="en-US" sz="1500">
                          <a:effectLst/>
                        </a:rPr>
                        <a:t>in</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return</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true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false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62611">
                <a:tc>
                  <a:txBody>
                    <a:bodyPr/>
                    <a:lstStyle/>
                    <a:p>
                      <a:pPr fontAlgn="t"/>
                      <a:r>
                        <a:rPr lang="en-US" sz="1500">
                          <a:effectLst/>
                        </a:rPr>
                        <a:t>any</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extends</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static</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let</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62611">
                <a:tc>
                  <a:txBody>
                    <a:bodyPr/>
                    <a:lstStyle/>
                    <a:p>
                      <a:pPr fontAlgn="t"/>
                      <a:r>
                        <a:rPr lang="en-US" sz="1500">
                          <a:effectLst/>
                        </a:rPr>
                        <a:t>package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implements</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interface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function</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62611">
                <a:tc>
                  <a:txBody>
                    <a:bodyPr/>
                    <a:lstStyle/>
                    <a:p>
                      <a:pPr fontAlgn="t"/>
                      <a:r>
                        <a:rPr lang="en-US" sz="1500">
                          <a:effectLst/>
                        </a:rPr>
                        <a:t>new</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try</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yield</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const</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362611">
                <a:tc>
                  <a:txBody>
                    <a:bodyPr/>
                    <a:lstStyle/>
                    <a:p>
                      <a:pPr fontAlgn="t"/>
                      <a:r>
                        <a:rPr lang="en-US" sz="1500">
                          <a:effectLst/>
                        </a:rPr>
                        <a:t>continue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do</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US" sz="1500"/>
                    </a:p>
                  </a:txBody>
                  <a:tcPr marL="77702" marR="77702" marT="38851" marB="38851">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c>
                  <a:txBody>
                    <a:bodyPr/>
                    <a:lstStyle/>
                    <a:p>
                      <a:endParaRPr lang="en-US" sz="1500" dirty="0"/>
                    </a:p>
                  </a:txBody>
                  <a:tcPr marL="77702" marR="77702" marT="38851" marB="38851">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39690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E599-A8B2-EC4D-BE3B-9ABB5A17AB69}"/>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645E821C-7708-3048-86A2-BEBE0C82A3FB}"/>
              </a:ext>
            </a:extLst>
          </p:cNvPr>
          <p:cNvSpPr>
            <a:spLocks noGrp="1"/>
          </p:cNvSpPr>
          <p:nvPr>
            <p:ph idx="1"/>
          </p:nvPr>
        </p:nvSpPr>
        <p:spPr/>
        <p:txBody>
          <a:bodyPr/>
          <a:lstStyle/>
          <a:p>
            <a:r>
              <a:rPr lang="en-US" dirty="0"/>
              <a:t>While </a:t>
            </a:r>
          </a:p>
          <a:p>
            <a:r>
              <a:rPr lang="en-US" dirty="0"/>
              <a:t>Do while</a:t>
            </a:r>
          </a:p>
          <a:p>
            <a:r>
              <a:rPr lang="en-US"/>
              <a:t>For</a:t>
            </a:r>
          </a:p>
          <a:p>
            <a:endParaRPr lang="en-US" dirty="0"/>
          </a:p>
        </p:txBody>
      </p:sp>
    </p:spTree>
    <p:extLst>
      <p:ext uri="{BB962C8B-B14F-4D97-AF65-F5344CB8AC3E}">
        <p14:creationId xmlns:p14="http://schemas.microsoft.com/office/powerpoint/2010/main" val="78855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Whitespace and Line Breaks</a:t>
            </a:r>
            <a:br>
              <a:rPr lang="en-US" dirty="0"/>
            </a:br>
            <a:endParaRPr lang="en-US" dirty="0"/>
          </a:p>
        </p:txBody>
      </p:sp>
      <p:sp>
        <p:nvSpPr>
          <p:cNvPr id="3" name="Content Placeholder 2"/>
          <p:cNvSpPr>
            <a:spLocks noGrp="1"/>
          </p:cNvSpPr>
          <p:nvPr>
            <p:ph idx="1"/>
          </p:nvPr>
        </p:nvSpPr>
        <p:spPr/>
        <p:txBody>
          <a:bodyPr>
            <a:normAutofit fontScale="92500"/>
          </a:bodyPr>
          <a:lstStyle/>
          <a:p>
            <a:r>
              <a:rPr lang="en-IN" dirty="0" err="1"/>
              <a:t>TypeScript</a:t>
            </a:r>
            <a:r>
              <a:rPr lang="en-IN" dirty="0"/>
              <a:t> ignores spaces, tabs, and newlines that appear in programs. You can use spaces, tabs, and newlines freely in your program and you are free to format and indent your programs in a neat and consistent way that makes the code easy to read and understand.</a:t>
            </a:r>
          </a:p>
          <a:p>
            <a:r>
              <a:rPr lang="en-US" dirty="0" err="1"/>
              <a:t>TypeScript</a:t>
            </a:r>
            <a:r>
              <a:rPr lang="en-US" dirty="0"/>
              <a:t> is Case-sensitive</a:t>
            </a:r>
          </a:p>
          <a:p>
            <a:r>
              <a:rPr lang="en-IN" dirty="0" err="1"/>
              <a:t>TypeScript</a:t>
            </a:r>
            <a:r>
              <a:rPr lang="en-IN" dirty="0"/>
              <a:t> is case-sensitive. This means that </a:t>
            </a:r>
            <a:r>
              <a:rPr lang="en-IN" dirty="0" err="1"/>
              <a:t>TypeScript</a:t>
            </a:r>
            <a:r>
              <a:rPr lang="en-IN" dirty="0"/>
              <a:t> differentiates between uppercase and lowercase characters.</a:t>
            </a:r>
          </a:p>
          <a:p>
            <a:r>
              <a:rPr lang="en-IN" dirty="0"/>
              <a:t>Semicolons are optional</a:t>
            </a:r>
          </a:p>
          <a:p>
            <a:r>
              <a:rPr lang="en-IN" dirty="0"/>
              <a:t>Each line of instruction is called a </a:t>
            </a:r>
            <a:r>
              <a:rPr lang="en-IN" b="1" dirty="0"/>
              <a:t>statement</a:t>
            </a:r>
            <a:r>
              <a:rPr lang="en-IN" dirty="0"/>
              <a:t>. Semicolons are optional in </a:t>
            </a:r>
            <a:r>
              <a:rPr lang="en-IN" dirty="0" err="1"/>
              <a:t>TypeScript</a:t>
            </a:r>
            <a:r>
              <a:rPr lang="en-IN" dirty="0"/>
              <a:t>.</a:t>
            </a:r>
          </a:p>
          <a:p>
            <a:endParaRPr lang="en-US" dirty="0"/>
          </a:p>
        </p:txBody>
      </p:sp>
    </p:spTree>
    <p:extLst>
      <p:ext uri="{BB962C8B-B14F-4D97-AF65-F5344CB8AC3E}">
        <p14:creationId xmlns:p14="http://schemas.microsoft.com/office/powerpoint/2010/main" val="161889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in </a:t>
            </a:r>
            <a:r>
              <a:rPr lang="en-US" dirty="0" err="1"/>
              <a:t>TypeScript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IN" dirty="0"/>
              <a:t>Comments in </a:t>
            </a:r>
            <a:r>
              <a:rPr lang="en-IN" dirty="0" err="1"/>
              <a:t>TypeScript</a:t>
            </a:r>
            <a:endParaRPr lang="en-IN" dirty="0"/>
          </a:p>
          <a:p>
            <a:r>
              <a:rPr lang="en-IN" dirty="0"/>
              <a:t>Comments are a way to improve the readability of a program. Comments can be used to include additional information about a program like author of the code, hints about a function/ construct etc. Comments are ignored by the compiler.</a:t>
            </a:r>
          </a:p>
          <a:p>
            <a:r>
              <a:rPr lang="en-IN" dirty="0" err="1"/>
              <a:t>TypeScript</a:t>
            </a:r>
            <a:r>
              <a:rPr lang="en-IN" dirty="0"/>
              <a:t> supports the following types of comments −</a:t>
            </a:r>
          </a:p>
          <a:p>
            <a:r>
              <a:rPr lang="en-IN" b="1" dirty="0"/>
              <a:t>Single-line comments ( // )</a:t>
            </a:r>
            <a:r>
              <a:rPr lang="en-IN" dirty="0"/>
              <a:t> − Any text between a // and the end of a line is treated as a comment</a:t>
            </a:r>
          </a:p>
          <a:p>
            <a:r>
              <a:rPr lang="en-IN" b="1" dirty="0"/>
              <a:t>Multi-line comments (/* */)</a:t>
            </a:r>
            <a:r>
              <a:rPr lang="en-IN" dirty="0"/>
              <a:t> − These comments may span multiple lines.</a:t>
            </a:r>
          </a:p>
          <a:p>
            <a:endParaRPr lang="en-US" dirty="0"/>
          </a:p>
        </p:txBody>
      </p:sp>
    </p:spTree>
    <p:extLst>
      <p:ext uri="{BB962C8B-B14F-4D97-AF65-F5344CB8AC3E}">
        <p14:creationId xmlns:p14="http://schemas.microsoft.com/office/powerpoint/2010/main" val="7051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a:t>
            </a:r>
            <a:r>
              <a:rPr lang="en-IN" dirty="0" err="1"/>
              <a:t>TypeScript</a:t>
            </a:r>
            <a:br>
              <a:rPr lang="en-IN" dirty="0"/>
            </a:br>
            <a:endParaRPr lang="en-US" dirty="0"/>
          </a:p>
        </p:txBody>
      </p:sp>
      <p:sp>
        <p:nvSpPr>
          <p:cNvPr id="3" name="Content Placeholder 2"/>
          <p:cNvSpPr>
            <a:spLocks noGrp="1"/>
          </p:cNvSpPr>
          <p:nvPr>
            <p:ph idx="1"/>
          </p:nvPr>
        </p:nvSpPr>
        <p:spPr/>
        <p:txBody>
          <a:bodyPr>
            <a:normAutofit fontScale="85000" lnSpcReduction="20000"/>
          </a:bodyPr>
          <a:lstStyle/>
          <a:p>
            <a:r>
              <a:rPr lang="en-IN" b="1" dirty="0" err="1"/>
              <a:t>TypeScript</a:t>
            </a:r>
            <a:r>
              <a:rPr lang="en-IN" b="1" dirty="0"/>
              <a:t> is just JavaScript</a:t>
            </a:r>
            <a:r>
              <a:rPr lang="en-IN" dirty="0"/>
              <a:t>. </a:t>
            </a:r>
            <a:r>
              <a:rPr lang="en-IN" dirty="0" err="1"/>
              <a:t>TypeScript</a:t>
            </a:r>
            <a:r>
              <a:rPr lang="en-IN" dirty="0"/>
              <a:t> starts with JavaScript and ends with JavaScript. Typescript adopts the basic building blocks of your program from JavaScript. Hence, you only need to know JavaScript to use </a:t>
            </a:r>
            <a:r>
              <a:rPr lang="en-IN" dirty="0" err="1"/>
              <a:t>TypeScript</a:t>
            </a:r>
            <a:r>
              <a:rPr lang="en-IN" dirty="0"/>
              <a:t>. All </a:t>
            </a:r>
            <a:r>
              <a:rPr lang="en-IN" dirty="0" err="1"/>
              <a:t>TypeScript</a:t>
            </a:r>
            <a:r>
              <a:rPr lang="en-IN" dirty="0"/>
              <a:t> code is converted into its JavaScript equivalent for the purpose of execution.</a:t>
            </a:r>
          </a:p>
          <a:p>
            <a:r>
              <a:rPr lang="en-IN" b="1" dirty="0" err="1"/>
              <a:t>TypeScript</a:t>
            </a:r>
            <a:r>
              <a:rPr lang="en-IN" b="1" dirty="0"/>
              <a:t> supports other JS libraries</a:t>
            </a:r>
            <a:r>
              <a:rPr lang="en-IN" dirty="0"/>
              <a:t>. Compiled </a:t>
            </a:r>
            <a:r>
              <a:rPr lang="en-IN" dirty="0" err="1"/>
              <a:t>TypeScript</a:t>
            </a:r>
            <a:r>
              <a:rPr lang="en-IN" dirty="0"/>
              <a:t> can be consumed from any JavaScript code. </a:t>
            </a:r>
            <a:r>
              <a:rPr lang="en-IN" dirty="0" err="1"/>
              <a:t>TypeScript</a:t>
            </a:r>
            <a:r>
              <a:rPr lang="en-IN" dirty="0"/>
              <a:t>-generated JavaScript can reuse all of the existing JavaScript frameworks, tools, and libraries.</a:t>
            </a:r>
          </a:p>
          <a:p>
            <a:r>
              <a:rPr lang="en-IN" b="1" dirty="0"/>
              <a:t>JavaScript is </a:t>
            </a:r>
            <a:r>
              <a:rPr lang="en-IN" b="1" dirty="0" err="1"/>
              <a:t>TypeScript</a:t>
            </a:r>
            <a:r>
              <a:rPr lang="en-IN" dirty="0"/>
              <a:t>. This means that any valid </a:t>
            </a:r>
            <a:r>
              <a:rPr lang="en-IN" b="1" dirty="0"/>
              <a:t>.</a:t>
            </a:r>
            <a:r>
              <a:rPr lang="en-IN" b="1" dirty="0" err="1"/>
              <a:t>js</a:t>
            </a:r>
            <a:r>
              <a:rPr lang="en-IN" dirty="0"/>
              <a:t> file can be renamed to </a:t>
            </a:r>
            <a:r>
              <a:rPr lang="en-IN" b="1" dirty="0"/>
              <a:t>.</a:t>
            </a:r>
            <a:r>
              <a:rPr lang="en-IN" b="1" dirty="0" err="1"/>
              <a:t>ts</a:t>
            </a:r>
            <a:r>
              <a:rPr lang="en-IN" dirty="0"/>
              <a:t> and compiled with other </a:t>
            </a:r>
            <a:r>
              <a:rPr lang="en-IN" dirty="0" err="1"/>
              <a:t>TypeScript</a:t>
            </a:r>
            <a:r>
              <a:rPr lang="en-IN" dirty="0"/>
              <a:t> files.</a:t>
            </a:r>
          </a:p>
          <a:p>
            <a:r>
              <a:rPr lang="en-IN" b="1" dirty="0" err="1"/>
              <a:t>TypeScript</a:t>
            </a:r>
            <a:r>
              <a:rPr lang="en-IN" b="1" dirty="0"/>
              <a:t> is portable</a:t>
            </a:r>
            <a:r>
              <a:rPr lang="en-IN" dirty="0"/>
              <a:t>. </a:t>
            </a:r>
            <a:r>
              <a:rPr lang="en-IN" dirty="0" err="1"/>
              <a:t>TypeScript</a:t>
            </a:r>
            <a:r>
              <a:rPr lang="en-IN" dirty="0"/>
              <a:t> is portable across browsers, devices, and operating systems. It can run on any environment that JavaScript runs on. Unlike its counterparts, </a:t>
            </a:r>
            <a:r>
              <a:rPr lang="en-IN" dirty="0" err="1"/>
              <a:t>TypeScript</a:t>
            </a:r>
            <a:r>
              <a:rPr lang="en-IN" dirty="0"/>
              <a:t> doesn’t need a dedicated VM or a specific runtime environment to execute.</a:t>
            </a:r>
          </a:p>
          <a:p>
            <a:endParaRPr lang="en-US" dirty="0"/>
          </a:p>
        </p:txBody>
      </p:sp>
    </p:spTree>
    <p:extLst>
      <p:ext uri="{BB962C8B-B14F-4D97-AF65-F5344CB8AC3E}">
        <p14:creationId xmlns:p14="http://schemas.microsoft.com/office/powerpoint/2010/main" val="159595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6" y="141669"/>
            <a:ext cx="10619704" cy="1549020"/>
          </a:xfrm>
        </p:spPr>
        <p:txBody>
          <a:bodyPr>
            <a:normAutofit fontScale="90000"/>
          </a:bodyPr>
          <a:lstStyle/>
          <a:p>
            <a:r>
              <a:rPr lang="en-IN" dirty="0"/>
              <a:t>The benefits of </a:t>
            </a:r>
            <a:r>
              <a:rPr lang="en-IN" dirty="0" err="1"/>
              <a:t>TypeScript</a:t>
            </a:r>
            <a:r>
              <a:rPr lang="en-IN" dirty="0"/>
              <a:t> include −</a:t>
            </a:r>
            <a:br>
              <a:rPr lang="en-IN" dirty="0"/>
            </a:b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IN" b="1" dirty="0"/>
              <a:t>Compilation</a:t>
            </a:r>
            <a:r>
              <a:rPr lang="en-IN" dirty="0"/>
              <a:t> − JavaScript is an interpreted language. Hence, it needs to be run to test that it is valid. It means you write all the codes just to find no output, in case there is an error. Hence, you have to spend hours trying to find bugs in the code. The </a:t>
            </a:r>
            <a:r>
              <a:rPr lang="en-IN" dirty="0" err="1"/>
              <a:t>TypeScript</a:t>
            </a:r>
            <a:r>
              <a:rPr lang="en-IN" dirty="0"/>
              <a:t> transpiler provides the error-checking feature. </a:t>
            </a:r>
            <a:r>
              <a:rPr lang="en-IN" dirty="0" err="1"/>
              <a:t>TypeScript</a:t>
            </a:r>
            <a:r>
              <a:rPr lang="en-IN" dirty="0"/>
              <a:t> will compile the code and generate compilation errors, if it finds some sort of syntax errors. This helps to highlight errors before the script is run.</a:t>
            </a:r>
          </a:p>
          <a:p>
            <a:r>
              <a:rPr lang="en-IN" b="1" dirty="0"/>
              <a:t>Strong Static Typing</a:t>
            </a:r>
            <a:r>
              <a:rPr lang="en-IN" dirty="0"/>
              <a:t> − JavaScript is not strongly typed. </a:t>
            </a:r>
            <a:r>
              <a:rPr lang="en-IN" dirty="0" err="1"/>
              <a:t>TypeScript</a:t>
            </a:r>
            <a:r>
              <a:rPr lang="en-IN" dirty="0"/>
              <a:t> comes with an optional static typing and type inference system through the TLS (</a:t>
            </a:r>
            <a:r>
              <a:rPr lang="en-IN" dirty="0" err="1"/>
              <a:t>TypeScript</a:t>
            </a:r>
            <a:r>
              <a:rPr lang="en-IN" dirty="0"/>
              <a:t> Language Service). The type of a variable, declared with no type, may be inferred by the TLS based on its value.</a:t>
            </a:r>
          </a:p>
          <a:p>
            <a:r>
              <a:rPr lang="en-IN" dirty="0" err="1"/>
              <a:t>TypeScript</a:t>
            </a:r>
            <a:r>
              <a:rPr lang="en-IN" dirty="0"/>
              <a:t> </a:t>
            </a:r>
            <a:r>
              <a:rPr lang="en-IN" b="1" dirty="0"/>
              <a:t>supports type definitions</a:t>
            </a:r>
            <a:r>
              <a:rPr lang="en-IN" dirty="0"/>
              <a:t> for existing JavaScript libraries. </a:t>
            </a:r>
            <a:r>
              <a:rPr lang="en-IN" dirty="0" err="1"/>
              <a:t>TypeScript</a:t>
            </a:r>
            <a:r>
              <a:rPr lang="en-IN" dirty="0"/>
              <a:t> Definition file (with </a:t>
            </a:r>
            <a:r>
              <a:rPr lang="en-IN" b="1" dirty="0"/>
              <a:t>.</a:t>
            </a:r>
            <a:r>
              <a:rPr lang="en-IN" b="1" dirty="0" err="1"/>
              <a:t>d.ts</a:t>
            </a:r>
            <a:r>
              <a:rPr lang="en-IN" dirty="0"/>
              <a:t> extension) provides definition for external JavaScript libraries. Hence, </a:t>
            </a:r>
            <a:r>
              <a:rPr lang="en-IN" dirty="0" err="1"/>
              <a:t>TypeScript</a:t>
            </a:r>
            <a:r>
              <a:rPr lang="en-IN" dirty="0"/>
              <a:t> code can contain these libraries.</a:t>
            </a:r>
          </a:p>
          <a:p>
            <a:r>
              <a:rPr lang="en-IN" dirty="0" err="1"/>
              <a:t>TypeScript</a:t>
            </a:r>
            <a:r>
              <a:rPr lang="en-IN" dirty="0"/>
              <a:t> </a:t>
            </a:r>
            <a:r>
              <a:rPr lang="en-IN" b="1" dirty="0"/>
              <a:t>supports Object Oriented Programming</a:t>
            </a:r>
            <a:r>
              <a:rPr lang="en-IN" dirty="0"/>
              <a:t> concepts like classes, interfaces, inheritance, etc.</a:t>
            </a:r>
          </a:p>
          <a:p>
            <a:endParaRPr lang="en-US" dirty="0"/>
          </a:p>
        </p:txBody>
      </p:sp>
    </p:spTree>
    <p:extLst>
      <p:ext uri="{BB962C8B-B14F-4D97-AF65-F5344CB8AC3E}">
        <p14:creationId xmlns:p14="http://schemas.microsoft.com/office/powerpoint/2010/main" val="3416279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a:t>
            </a:r>
            <a:r>
              <a:rPr lang="en-IN" dirty="0" err="1"/>
              <a:t>TypeScript</a:t>
            </a:r>
            <a:r>
              <a:rPr lang="en-IN" dirty="0"/>
              <a:t> program is composed of </a:t>
            </a:r>
            <a:endParaRPr lang="en-US" dirty="0"/>
          </a:p>
        </p:txBody>
      </p:sp>
      <p:sp>
        <p:nvSpPr>
          <p:cNvPr id="3" name="Content Placeholder 2"/>
          <p:cNvSpPr>
            <a:spLocks noGrp="1"/>
          </p:cNvSpPr>
          <p:nvPr>
            <p:ph idx="1"/>
          </p:nvPr>
        </p:nvSpPr>
        <p:spPr/>
        <p:txBody>
          <a:bodyPr/>
          <a:lstStyle/>
          <a:p>
            <a:r>
              <a:rPr lang="en-US" dirty="0"/>
              <a:t>Modules</a:t>
            </a:r>
          </a:p>
          <a:p>
            <a:r>
              <a:rPr lang="en-US" dirty="0"/>
              <a:t>Functions</a:t>
            </a:r>
          </a:p>
          <a:p>
            <a:r>
              <a:rPr lang="en-US" dirty="0"/>
              <a:t>Variables</a:t>
            </a:r>
          </a:p>
          <a:p>
            <a:r>
              <a:rPr lang="en-US" dirty="0"/>
              <a:t>Statements and Expressions</a:t>
            </a:r>
          </a:p>
          <a:p>
            <a:r>
              <a:rPr lang="en-US" dirty="0"/>
              <a:t>Comments</a:t>
            </a:r>
          </a:p>
          <a:p>
            <a:endParaRPr lang="en-US" dirty="0"/>
          </a:p>
        </p:txBody>
      </p:sp>
    </p:spTree>
    <p:extLst>
      <p:ext uri="{BB962C8B-B14F-4D97-AF65-F5344CB8AC3E}">
        <p14:creationId xmlns:p14="http://schemas.microsoft.com/office/powerpoint/2010/main" val="411447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endParaRPr lang="en-US" dirty="0"/>
          </a:p>
        </p:txBody>
      </p:sp>
      <p:sp>
        <p:nvSpPr>
          <p:cNvPr id="3" name="Content Placeholder 2"/>
          <p:cNvSpPr>
            <a:spLocks noGrp="1"/>
          </p:cNvSpPr>
          <p:nvPr>
            <p:ph idx="1"/>
          </p:nvPr>
        </p:nvSpPr>
        <p:spPr/>
        <p:txBody>
          <a:bodyPr/>
          <a:lstStyle/>
          <a:p>
            <a:r>
              <a:rPr lang="en-US" dirty="0" err="1"/>
              <a:t>Enum</a:t>
            </a:r>
            <a:r>
              <a:rPr lang="en-US" dirty="0"/>
              <a:t> can store bunch of numbers </a:t>
            </a:r>
          </a:p>
          <a:p>
            <a:r>
              <a:rPr lang="en-US" dirty="0"/>
              <a:t>You can </a:t>
            </a:r>
            <a:r>
              <a:rPr lang="en-US"/>
              <a:t>not modify it</a:t>
            </a:r>
          </a:p>
        </p:txBody>
      </p:sp>
    </p:spTree>
    <p:extLst>
      <p:ext uri="{BB962C8B-B14F-4D97-AF65-F5344CB8AC3E}">
        <p14:creationId xmlns:p14="http://schemas.microsoft.com/office/powerpoint/2010/main" val="44355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4505-1732-0D4E-B8B7-16B69D4385E6}"/>
              </a:ext>
            </a:extLst>
          </p:cNvPr>
          <p:cNvSpPr>
            <a:spLocks noGrp="1"/>
          </p:cNvSpPr>
          <p:nvPr>
            <p:ph type="title"/>
          </p:nvPr>
        </p:nvSpPr>
        <p:spPr/>
        <p:txBody>
          <a:bodyPr/>
          <a:lstStyle/>
          <a:p>
            <a:endParaRPr lang="en-US"/>
          </a:p>
        </p:txBody>
      </p:sp>
      <p:pic>
        <p:nvPicPr>
          <p:cNvPr id="5" name="Content Placeholder 4" descr="A screenshot of a cell phone&#13;&#10;&#13;&#10;Description automatically generated">
            <a:extLst>
              <a:ext uri="{FF2B5EF4-FFF2-40B4-BE49-F238E27FC236}">
                <a16:creationId xmlns:a16="http://schemas.microsoft.com/office/drawing/2014/main" id="{EAC07B9A-81EC-FF41-869C-881A9F450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 y="0"/>
            <a:ext cx="11684000" cy="7228142"/>
          </a:xfrm>
        </p:spPr>
      </p:pic>
    </p:spTree>
    <p:extLst>
      <p:ext uri="{BB962C8B-B14F-4D97-AF65-F5344CB8AC3E}">
        <p14:creationId xmlns:p14="http://schemas.microsoft.com/office/powerpoint/2010/main" val="1914509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 in </a:t>
            </a:r>
            <a:r>
              <a:rPr lang="en-US" dirty="0" err="1"/>
              <a:t>TypeScript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IN" dirty="0"/>
              <a:t>Identifiers in </a:t>
            </a:r>
            <a:r>
              <a:rPr lang="en-IN" dirty="0" err="1"/>
              <a:t>TypeScript</a:t>
            </a:r>
            <a:endParaRPr lang="en-IN" dirty="0"/>
          </a:p>
          <a:p>
            <a:r>
              <a:rPr lang="en-IN" dirty="0"/>
              <a:t>Identifiers are names given to elements in a program like variables, functions etc. The rules for identifiers are −</a:t>
            </a:r>
          </a:p>
          <a:p>
            <a:r>
              <a:rPr lang="en-IN" dirty="0"/>
              <a:t>Identifiers can include both, characters and digits. However, the identifier cannot begin with a digit.</a:t>
            </a:r>
          </a:p>
          <a:p>
            <a:r>
              <a:rPr lang="en-IN" dirty="0"/>
              <a:t>Identifiers cannot include special symbols except for underscore (_) or a dollar sign ($).</a:t>
            </a:r>
          </a:p>
          <a:p>
            <a:r>
              <a:rPr lang="en-IN" dirty="0"/>
              <a:t>Identifiers cannot be keywords.</a:t>
            </a:r>
          </a:p>
          <a:p>
            <a:r>
              <a:rPr lang="en-IN" dirty="0"/>
              <a:t>They must be unique.</a:t>
            </a:r>
          </a:p>
          <a:p>
            <a:r>
              <a:rPr lang="en-IN" dirty="0"/>
              <a:t>Identifiers are case-sensitive.</a:t>
            </a:r>
          </a:p>
          <a:p>
            <a:r>
              <a:rPr lang="en-IN" dirty="0"/>
              <a:t>Identifiers cannot contain spaces.</a:t>
            </a:r>
          </a:p>
        </p:txBody>
      </p:sp>
    </p:spTree>
    <p:extLst>
      <p:ext uri="{BB962C8B-B14F-4D97-AF65-F5344CB8AC3E}">
        <p14:creationId xmlns:p14="http://schemas.microsoft.com/office/powerpoint/2010/main" val="344274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3219450" y="2934494"/>
          <a:ext cx="5753100" cy="2133600"/>
        </p:xfrm>
        <a:graphic>
          <a:graphicData uri="http://schemas.openxmlformats.org/drawingml/2006/table">
            <a:tbl>
              <a:tblPr/>
              <a:tblGrid>
                <a:gridCol w="2876550">
                  <a:extLst>
                    <a:ext uri="{9D8B030D-6E8A-4147-A177-3AD203B41FA5}">
                      <a16:colId xmlns:a16="http://schemas.microsoft.com/office/drawing/2014/main" val="20000"/>
                    </a:ext>
                  </a:extLst>
                </a:gridCol>
                <a:gridCol w="2876550">
                  <a:extLst>
                    <a:ext uri="{9D8B030D-6E8A-4147-A177-3AD203B41FA5}">
                      <a16:colId xmlns:a16="http://schemas.microsoft.com/office/drawing/2014/main" val="20001"/>
                    </a:ext>
                  </a:extLst>
                </a:gridCol>
              </a:tblGrid>
              <a:tr h="0">
                <a:tc>
                  <a:txBody>
                    <a:bodyPr/>
                    <a:lstStyle/>
                    <a:p>
                      <a:pPr algn="ctr" fontAlgn="t"/>
                      <a:r>
                        <a:rPr lang="en-US">
                          <a:effectLst/>
                        </a:rPr>
                        <a:t>Valid identifiers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Invalid identifiers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fontAlgn="t"/>
                      <a:r>
                        <a:rPr lang="en-US">
                          <a:effectLst/>
                        </a:rPr>
                        <a:t>firstName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Var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a:effectLst/>
                        </a:rPr>
                        <a:t>first_name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first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a:effectLst/>
                        </a:rPr>
                        <a:t>num1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first-name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fontAlgn="t"/>
                      <a:r>
                        <a:rPr lang="en-US">
                          <a:effectLst/>
                        </a:rPr>
                        <a:t>$result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1number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801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Keywords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269946"/>
              </p:ext>
            </p:extLst>
          </p:nvPr>
        </p:nvGraphicFramePr>
        <p:xfrm>
          <a:off x="1062957" y="1690688"/>
          <a:ext cx="6921944" cy="4351332"/>
        </p:xfrm>
        <a:graphic>
          <a:graphicData uri="http://schemas.openxmlformats.org/drawingml/2006/table">
            <a:tbl>
              <a:tblPr/>
              <a:tblGrid>
                <a:gridCol w="1222195">
                  <a:extLst>
                    <a:ext uri="{9D8B030D-6E8A-4147-A177-3AD203B41FA5}">
                      <a16:colId xmlns:a16="http://schemas.microsoft.com/office/drawing/2014/main" val="20000"/>
                    </a:ext>
                  </a:extLst>
                </a:gridCol>
                <a:gridCol w="1222195">
                  <a:extLst>
                    <a:ext uri="{9D8B030D-6E8A-4147-A177-3AD203B41FA5}">
                      <a16:colId xmlns:a16="http://schemas.microsoft.com/office/drawing/2014/main" val="20001"/>
                    </a:ext>
                  </a:extLst>
                </a:gridCol>
                <a:gridCol w="1222195">
                  <a:extLst>
                    <a:ext uri="{9D8B030D-6E8A-4147-A177-3AD203B41FA5}">
                      <a16:colId xmlns:a16="http://schemas.microsoft.com/office/drawing/2014/main" val="20002"/>
                    </a:ext>
                  </a:extLst>
                </a:gridCol>
                <a:gridCol w="3255359">
                  <a:extLst>
                    <a:ext uri="{9D8B030D-6E8A-4147-A177-3AD203B41FA5}">
                      <a16:colId xmlns:a16="http://schemas.microsoft.com/office/drawing/2014/main" val="20003"/>
                    </a:ext>
                  </a:extLst>
                </a:gridCol>
              </a:tblGrid>
              <a:tr h="362611">
                <a:tc>
                  <a:txBody>
                    <a:bodyPr/>
                    <a:lstStyle/>
                    <a:p>
                      <a:pPr fontAlgn="t"/>
                      <a:r>
                        <a:rPr lang="en-US" sz="1500" dirty="0">
                          <a:effectLst/>
                        </a:rPr>
                        <a:t>break</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as</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any</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switch</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362611">
                <a:tc>
                  <a:txBody>
                    <a:bodyPr/>
                    <a:lstStyle/>
                    <a:p>
                      <a:pPr fontAlgn="t"/>
                      <a:r>
                        <a:rPr lang="en-US" sz="1500">
                          <a:effectLst/>
                        </a:rPr>
                        <a:t>case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if</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throw</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else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62611">
                <a:tc>
                  <a:txBody>
                    <a:bodyPr/>
                    <a:lstStyle/>
                    <a:p>
                      <a:pPr fontAlgn="t"/>
                      <a:r>
                        <a:rPr lang="en-US" sz="1500">
                          <a:effectLst/>
                        </a:rPr>
                        <a:t>var</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number</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string</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get</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62611">
                <a:tc>
                  <a:txBody>
                    <a:bodyPr/>
                    <a:lstStyle/>
                    <a:p>
                      <a:pPr fontAlgn="t"/>
                      <a:r>
                        <a:rPr lang="en-US" sz="1500">
                          <a:effectLst/>
                        </a:rPr>
                        <a:t>module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type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instanceof</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typeof</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62611">
                <a:tc>
                  <a:txBody>
                    <a:bodyPr/>
                    <a:lstStyle/>
                    <a:p>
                      <a:pPr fontAlgn="t"/>
                      <a:r>
                        <a:rPr lang="en-US" sz="1500">
                          <a:effectLst/>
                        </a:rPr>
                        <a:t>public</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private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enum</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export</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62611">
                <a:tc>
                  <a:txBody>
                    <a:bodyPr/>
                    <a:lstStyle/>
                    <a:p>
                      <a:pPr fontAlgn="t"/>
                      <a:r>
                        <a:rPr lang="en-US" sz="1500">
                          <a:effectLst/>
                        </a:rPr>
                        <a:t>finally</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for</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while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void</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62611">
                <a:tc>
                  <a:txBody>
                    <a:bodyPr/>
                    <a:lstStyle/>
                    <a:p>
                      <a:pPr fontAlgn="t"/>
                      <a:r>
                        <a:rPr lang="en-US" sz="1500">
                          <a:effectLst/>
                        </a:rPr>
                        <a:t>null</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super</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this</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new</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62611">
                <a:tc>
                  <a:txBody>
                    <a:bodyPr/>
                    <a:lstStyle/>
                    <a:p>
                      <a:pPr fontAlgn="t"/>
                      <a:r>
                        <a:rPr lang="en-US" sz="1500">
                          <a:effectLst/>
                        </a:rPr>
                        <a:t>in</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return</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true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false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62611">
                <a:tc>
                  <a:txBody>
                    <a:bodyPr/>
                    <a:lstStyle/>
                    <a:p>
                      <a:pPr fontAlgn="t"/>
                      <a:r>
                        <a:rPr lang="en-US" sz="1500">
                          <a:effectLst/>
                        </a:rPr>
                        <a:t>any</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extends</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static</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let</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62611">
                <a:tc>
                  <a:txBody>
                    <a:bodyPr/>
                    <a:lstStyle/>
                    <a:p>
                      <a:pPr fontAlgn="t"/>
                      <a:r>
                        <a:rPr lang="en-US" sz="1500">
                          <a:effectLst/>
                        </a:rPr>
                        <a:t>package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implements</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interface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function</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62611">
                <a:tc>
                  <a:txBody>
                    <a:bodyPr/>
                    <a:lstStyle/>
                    <a:p>
                      <a:pPr fontAlgn="t"/>
                      <a:r>
                        <a:rPr lang="en-US" sz="1500">
                          <a:effectLst/>
                        </a:rPr>
                        <a:t>new</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try</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yield</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const</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362611">
                <a:tc>
                  <a:txBody>
                    <a:bodyPr/>
                    <a:lstStyle/>
                    <a:p>
                      <a:pPr fontAlgn="t"/>
                      <a:r>
                        <a:rPr lang="en-US" sz="1500">
                          <a:effectLst/>
                        </a:rPr>
                        <a:t>continue</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do</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catch</a:t>
                      </a:r>
                    </a:p>
                  </a:txBody>
                  <a:tcPr marL="64752" marR="64752" marT="64752" marB="64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US" sz="1500" dirty="0"/>
                    </a:p>
                  </a:txBody>
                  <a:tcPr marL="77702" marR="77702" marT="38851" marB="38851">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99581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in </a:t>
            </a:r>
            <a:r>
              <a:rPr lang="en-US" dirty="0" err="1"/>
              <a:t>TypeScript</a:t>
            </a:r>
            <a:br>
              <a:rPr lang="en-US" dirty="0"/>
            </a:br>
            <a:endParaRPr lang="en-US" dirty="0"/>
          </a:p>
        </p:txBody>
      </p:sp>
      <p:sp>
        <p:nvSpPr>
          <p:cNvPr id="3" name="Content Placeholder 2"/>
          <p:cNvSpPr>
            <a:spLocks noGrp="1"/>
          </p:cNvSpPr>
          <p:nvPr>
            <p:ph idx="1"/>
          </p:nvPr>
        </p:nvSpPr>
        <p:spPr/>
        <p:txBody>
          <a:bodyPr/>
          <a:lstStyle/>
          <a:p>
            <a:r>
              <a:rPr lang="en-IN" dirty="0" err="1"/>
              <a:t>TypeScript</a:t>
            </a:r>
            <a:r>
              <a:rPr lang="en-IN" dirty="0"/>
              <a:t> supports the following types of comments −</a:t>
            </a:r>
          </a:p>
          <a:p>
            <a:r>
              <a:rPr lang="en-IN" b="1" dirty="0"/>
              <a:t>Single-line comments ( // )</a:t>
            </a:r>
            <a:r>
              <a:rPr lang="en-IN" dirty="0"/>
              <a:t> − Any text between a // and the end of a line is treated as a comment</a:t>
            </a:r>
          </a:p>
          <a:p>
            <a:r>
              <a:rPr lang="en-IN" b="1" dirty="0"/>
              <a:t>Multi-line comments (/* */)</a:t>
            </a:r>
            <a:r>
              <a:rPr lang="en-IN" dirty="0"/>
              <a:t> − These comments may span multiple lines.</a:t>
            </a:r>
          </a:p>
          <a:p>
            <a:endParaRPr lang="en-US" dirty="0"/>
          </a:p>
        </p:txBody>
      </p:sp>
    </p:spTree>
    <p:extLst>
      <p:ext uri="{BB962C8B-B14F-4D97-AF65-F5344CB8AC3E}">
        <p14:creationId xmlns:p14="http://schemas.microsoft.com/office/powerpoint/2010/main" val="251872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Declaration in </a:t>
            </a:r>
            <a:r>
              <a:rPr lang="en-US" dirty="0" err="1"/>
              <a:t>TypeScript</a:t>
            </a:r>
            <a:br>
              <a:rPr lang="en-US" dirty="0"/>
            </a:br>
            <a:endParaRPr lang="en-US" dirty="0"/>
          </a:p>
        </p:txBody>
      </p:sp>
      <p:sp>
        <p:nvSpPr>
          <p:cNvPr id="3" name="Content Placeholder 2"/>
          <p:cNvSpPr>
            <a:spLocks noGrp="1"/>
          </p:cNvSpPr>
          <p:nvPr>
            <p:ph idx="1"/>
          </p:nvPr>
        </p:nvSpPr>
        <p:spPr>
          <a:xfrm>
            <a:off x="838200" y="1850579"/>
            <a:ext cx="10515600" cy="4351338"/>
          </a:xfrm>
        </p:spPr>
        <p:txBody>
          <a:bodyPr/>
          <a:lstStyle/>
          <a:p>
            <a:r>
              <a:rPr lang="en-IN" dirty="0"/>
              <a:t>When you declare a variable, you have four options −</a:t>
            </a:r>
          </a:p>
          <a:p>
            <a:r>
              <a:rPr lang="en-IN" dirty="0"/>
              <a:t>Declare its type and value in one statement.</a:t>
            </a:r>
          </a:p>
          <a:p>
            <a:endParaRPr lang="en-US" dirty="0"/>
          </a:p>
          <a:p>
            <a:r>
              <a:rPr lang="en-IN" dirty="0"/>
              <a:t>Declare its value but no type. The variable type will be set to any</a:t>
            </a:r>
          </a:p>
          <a:p>
            <a:r>
              <a:rPr lang="en-IN" dirty="0"/>
              <a:t>.</a:t>
            </a:r>
          </a:p>
          <a:p>
            <a:r>
              <a:rPr lang="en-IN" dirty="0"/>
              <a:t>Declare neither value not type. In this case, the data type of the variable will be any and will be initialized to undefined.</a:t>
            </a: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118" y="2814002"/>
            <a:ext cx="5715798" cy="45726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118" y="3792853"/>
            <a:ext cx="4305901" cy="46679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6118" y="5322143"/>
            <a:ext cx="2924583" cy="447737"/>
          </a:xfrm>
          <a:prstGeom prst="rect">
            <a:avLst/>
          </a:prstGeom>
        </p:spPr>
      </p:pic>
    </p:spTree>
    <p:extLst>
      <p:ext uri="{BB962C8B-B14F-4D97-AF65-F5344CB8AC3E}">
        <p14:creationId xmlns:p14="http://schemas.microsoft.com/office/powerpoint/2010/main" val="180018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TypeScript</a:t>
            </a:r>
            <a:r>
              <a:rPr lang="en-IN" dirty="0"/>
              <a:t> and Object Orientation</a:t>
            </a:r>
            <a:br>
              <a:rPr lang="en-IN" dirty="0"/>
            </a:br>
            <a:endParaRPr lang="en-US" dirty="0"/>
          </a:p>
        </p:txBody>
      </p:sp>
      <p:sp>
        <p:nvSpPr>
          <p:cNvPr id="3" name="Content Placeholder 2"/>
          <p:cNvSpPr>
            <a:spLocks noGrp="1"/>
          </p:cNvSpPr>
          <p:nvPr>
            <p:ph idx="1"/>
          </p:nvPr>
        </p:nvSpPr>
        <p:spPr/>
        <p:txBody>
          <a:bodyPr>
            <a:normAutofit fontScale="85000" lnSpcReduction="10000"/>
          </a:bodyPr>
          <a:lstStyle/>
          <a:p>
            <a:r>
              <a:rPr lang="en-IN" dirty="0" err="1"/>
              <a:t>TypeScript</a:t>
            </a:r>
            <a:r>
              <a:rPr lang="en-IN" dirty="0"/>
              <a:t> is Object-Oriented JavaScript. Object Orientation is a software development paradigm that follows real-world modelling. Object Orientation considers a program as a collection of objects that communicate with each other via mechanism called methods. </a:t>
            </a:r>
            <a:r>
              <a:rPr lang="en-IN" dirty="0" err="1"/>
              <a:t>TypeScript</a:t>
            </a:r>
            <a:r>
              <a:rPr lang="en-IN" dirty="0"/>
              <a:t> supports these object oriented components too.</a:t>
            </a:r>
          </a:p>
          <a:p>
            <a:r>
              <a:rPr lang="en-IN" b="1" dirty="0"/>
              <a:t>Object</a:t>
            </a:r>
            <a:r>
              <a:rPr lang="en-IN" dirty="0"/>
              <a:t> − An object is a real time representation of any entity. According to Grady Brooch, every object must have three features −</a:t>
            </a:r>
          </a:p>
          <a:p>
            <a:pPr lvl="1"/>
            <a:r>
              <a:rPr lang="en-IN" b="1" dirty="0"/>
              <a:t>State</a:t>
            </a:r>
            <a:r>
              <a:rPr lang="en-IN" dirty="0"/>
              <a:t> − described by the attributes of an object</a:t>
            </a:r>
          </a:p>
          <a:p>
            <a:pPr lvl="1"/>
            <a:r>
              <a:rPr lang="en-IN" b="1" dirty="0" err="1"/>
              <a:t>Behavior</a:t>
            </a:r>
            <a:r>
              <a:rPr lang="en-IN" dirty="0"/>
              <a:t> − describes how the object will act</a:t>
            </a:r>
          </a:p>
          <a:p>
            <a:pPr lvl="1"/>
            <a:r>
              <a:rPr lang="en-IN" b="1" dirty="0"/>
              <a:t>Identity</a:t>
            </a:r>
            <a:r>
              <a:rPr lang="en-IN" dirty="0"/>
              <a:t> − a unique value that distinguishes an object from a set of similar such objects.</a:t>
            </a:r>
          </a:p>
          <a:p>
            <a:r>
              <a:rPr lang="en-IN" b="1" dirty="0"/>
              <a:t>Class</a:t>
            </a:r>
            <a:r>
              <a:rPr lang="en-IN" dirty="0"/>
              <a:t> − A class in terms of OOP is a blueprint for creating objects. A class encapsulates data for the object.</a:t>
            </a:r>
          </a:p>
          <a:p>
            <a:r>
              <a:rPr lang="en-IN" b="1" dirty="0"/>
              <a:t>Method</a:t>
            </a:r>
            <a:r>
              <a:rPr lang="en-IN" dirty="0"/>
              <a:t> − Methods facilitate communication between objects.</a:t>
            </a:r>
          </a:p>
          <a:p>
            <a:endParaRPr lang="en-US" dirty="0"/>
          </a:p>
        </p:txBody>
      </p:sp>
    </p:spTree>
    <p:extLst>
      <p:ext uri="{BB962C8B-B14F-4D97-AF65-F5344CB8AC3E}">
        <p14:creationId xmlns:p14="http://schemas.microsoft.com/office/powerpoint/2010/main" val="4245894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464899" cy="4827099"/>
          </a:xfrm>
        </p:spPr>
      </p:pic>
    </p:spTree>
    <p:extLst>
      <p:ext uri="{BB962C8B-B14F-4D97-AF65-F5344CB8AC3E}">
        <p14:creationId xmlns:p14="http://schemas.microsoft.com/office/powerpoint/2010/main" val="1552883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Any type</a:t>
            </a:r>
            <a:br>
              <a:rPr lang="en-US" dirty="0"/>
            </a:br>
            <a:endParaRPr lang="en-US" dirty="0"/>
          </a:p>
        </p:txBody>
      </p:sp>
      <p:sp>
        <p:nvSpPr>
          <p:cNvPr id="3" name="Content Placeholder 2"/>
          <p:cNvSpPr>
            <a:spLocks noGrp="1"/>
          </p:cNvSpPr>
          <p:nvPr>
            <p:ph idx="1"/>
          </p:nvPr>
        </p:nvSpPr>
        <p:spPr/>
        <p:txBody>
          <a:bodyPr/>
          <a:lstStyle/>
          <a:p>
            <a:r>
              <a:rPr lang="en-IN" dirty="0"/>
              <a:t>The </a:t>
            </a:r>
            <a:r>
              <a:rPr lang="en-IN" b="1" dirty="0"/>
              <a:t>any</a:t>
            </a:r>
            <a:r>
              <a:rPr lang="en-IN" dirty="0"/>
              <a:t> data type is the super type of all types in </a:t>
            </a:r>
            <a:r>
              <a:rPr lang="en-IN" dirty="0" err="1"/>
              <a:t>TypeScript</a:t>
            </a:r>
            <a:r>
              <a:rPr lang="en-IN" dirty="0"/>
              <a:t>. It denotes a dynamic type. Using the </a:t>
            </a:r>
            <a:r>
              <a:rPr lang="en-IN" b="1" dirty="0"/>
              <a:t>any</a:t>
            </a:r>
            <a:r>
              <a:rPr lang="en-IN" dirty="0"/>
              <a:t> type is equivalent to opting out of type checking for a variable.</a:t>
            </a:r>
            <a:endParaRPr lang="en-US" dirty="0"/>
          </a:p>
        </p:txBody>
      </p:sp>
    </p:spTree>
    <p:extLst>
      <p:ext uri="{BB962C8B-B14F-4D97-AF65-F5344CB8AC3E}">
        <p14:creationId xmlns:p14="http://schemas.microsoft.com/office/powerpoint/2010/main" val="33327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types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9398088"/>
              </p:ext>
            </p:extLst>
          </p:nvPr>
        </p:nvGraphicFramePr>
        <p:xfrm>
          <a:off x="450761" y="1291442"/>
          <a:ext cx="8075052" cy="4612378"/>
        </p:xfrm>
        <a:graphic>
          <a:graphicData uri="http://schemas.openxmlformats.org/drawingml/2006/table">
            <a:tbl>
              <a:tblPr/>
              <a:tblGrid>
                <a:gridCol w="1283452">
                  <a:extLst>
                    <a:ext uri="{9D8B030D-6E8A-4147-A177-3AD203B41FA5}">
                      <a16:colId xmlns:a16="http://schemas.microsoft.com/office/drawing/2014/main" val="20000"/>
                    </a:ext>
                  </a:extLst>
                </a:gridCol>
                <a:gridCol w="1310190">
                  <a:extLst>
                    <a:ext uri="{9D8B030D-6E8A-4147-A177-3AD203B41FA5}">
                      <a16:colId xmlns:a16="http://schemas.microsoft.com/office/drawing/2014/main" val="20001"/>
                    </a:ext>
                  </a:extLst>
                </a:gridCol>
                <a:gridCol w="5481410">
                  <a:extLst>
                    <a:ext uri="{9D8B030D-6E8A-4147-A177-3AD203B41FA5}">
                      <a16:colId xmlns:a16="http://schemas.microsoft.com/office/drawing/2014/main" val="20002"/>
                    </a:ext>
                  </a:extLst>
                </a:gridCol>
              </a:tblGrid>
              <a:tr h="624010">
                <a:tc>
                  <a:txBody>
                    <a:bodyPr/>
                    <a:lstStyle/>
                    <a:p>
                      <a:pPr algn="ctr" fontAlgn="t"/>
                      <a:r>
                        <a:rPr lang="en-US" sz="1600">
                          <a:effectLst/>
                        </a:rPr>
                        <a:t>Data type</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Keyword</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effectLst/>
                        </a:rPr>
                        <a:t>Description</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868318">
                <a:tc>
                  <a:txBody>
                    <a:bodyPr/>
                    <a:lstStyle/>
                    <a:p>
                      <a:pPr algn="ctr" fontAlgn="t"/>
                      <a:r>
                        <a:rPr lang="en-US" sz="1600">
                          <a:effectLst/>
                        </a:rPr>
                        <a:t>Number</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number</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Double precision 64-bit floating point values. It can be used to represent both, integers and fractions.</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24010">
                <a:tc>
                  <a:txBody>
                    <a:bodyPr/>
                    <a:lstStyle/>
                    <a:p>
                      <a:pPr algn="ctr" fontAlgn="t"/>
                      <a:r>
                        <a:rPr lang="en-US" sz="1600">
                          <a:effectLst/>
                        </a:rPr>
                        <a:t>String</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string</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Represents a sequence of Unicode characters</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624010">
                <a:tc>
                  <a:txBody>
                    <a:bodyPr/>
                    <a:lstStyle/>
                    <a:p>
                      <a:pPr algn="ctr" fontAlgn="t"/>
                      <a:r>
                        <a:rPr lang="en-US" sz="1600">
                          <a:effectLst/>
                        </a:rPr>
                        <a:t>Boolean</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Boolean</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Represents logical values, true and false</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24010">
                <a:tc>
                  <a:txBody>
                    <a:bodyPr/>
                    <a:lstStyle/>
                    <a:p>
                      <a:pPr algn="ctr" fontAlgn="t"/>
                      <a:r>
                        <a:rPr lang="en-US" sz="1600">
                          <a:effectLst/>
                        </a:rPr>
                        <a:t>Void</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void</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Used on function return types to represent non-returning functions</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624010">
                <a:tc>
                  <a:txBody>
                    <a:bodyPr/>
                    <a:lstStyle/>
                    <a:p>
                      <a:pPr algn="ctr" fontAlgn="t"/>
                      <a:r>
                        <a:rPr lang="en-US" sz="1600">
                          <a:effectLst/>
                        </a:rPr>
                        <a:t>Null</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null</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Represents an intentional absence of an object value.</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624010">
                <a:tc>
                  <a:txBody>
                    <a:bodyPr/>
                    <a:lstStyle/>
                    <a:p>
                      <a:pPr algn="ctr" fontAlgn="t"/>
                      <a:r>
                        <a:rPr lang="en-US" sz="1600">
                          <a:effectLst/>
                        </a:rPr>
                        <a:t>Undefined</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undefined</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Denotes value given to all uninitialized variables</a:t>
                      </a:r>
                    </a:p>
                  </a:txBody>
                  <a:tcPr marL="67567" marR="67567" marT="67567" marB="675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55710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Types</a:t>
            </a:r>
            <a:br>
              <a:rPr lang="en-US" dirty="0"/>
            </a:br>
            <a:endParaRPr lang="en-US" dirty="0"/>
          </a:p>
        </p:txBody>
      </p:sp>
      <p:sp>
        <p:nvSpPr>
          <p:cNvPr id="3" name="Content Placeholder 2"/>
          <p:cNvSpPr>
            <a:spLocks noGrp="1"/>
          </p:cNvSpPr>
          <p:nvPr>
            <p:ph idx="1"/>
          </p:nvPr>
        </p:nvSpPr>
        <p:spPr/>
        <p:txBody>
          <a:bodyPr/>
          <a:lstStyle/>
          <a:p>
            <a:r>
              <a:rPr lang="en-IN" dirty="0"/>
              <a:t>User-defined types include Enumerations (</a:t>
            </a:r>
            <a:r>
              <a:rPr lang="en-IN" dirty="0" err="1"/>
              <a:t>enums</a:t>
            </a:r>
            <a:r>
              <a:rPr lang="en-IN" dirty="0"/>
              <a:t>), classes, interfaces, arrays, and tuple.</a:t>
            </a:r>
            <a:endParaRPr lang="en-US" dirty="0"/>
          </a:p>
        </p:txBody>
      </p:sp>
    </p:spTree>
    <p:extLst>
      <p:ext uri="{BB962C8B-B14F-4D97-AF65-F5344CB8AC3E}">
        <p14:creationId xmlns:p14="http://schemas.microsoft.com/office/powerpoint/2010/main" val="402359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5090-3C4F-B547-8215-50CD0BA6B26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3358A5F-155F-1442-92F2-3C2E9B40C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72" y="365125"/>
            <a:ext cx="11535255" cy="5567363"/>
          </a:xfrm>
        </p:spPr>
      </p:pic>
    </p:spTree>
    <p:extLst>
      <p:ext uri="{BB962C8B-B14F-4D97-AF65-F5344CB8AC3E}">
        <p14:creationId xmlns:p14="http://schemas.microsoft.com/office/powerpoint/2010/main" val="2012269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Assertion in </a:t>
            </a:r>
            <a:r>
              <a:rPr lang="en-US" dirty="0" err="1"/>
              <a:t>TypeScript</a:t>
            </a:r>
            <a:br>
              <a:rPr lang="en-US" dirty="0"/>
            </a:br>
            <a:endParaRPr lang="en-US" dirty="0"/>
          </a:p>
        </p:txBody>
      </p:sp>
      <p:sp>
        <p:nvSpPr>
          <p:cNvPr id="3" name="Content Placeholder 2"/>
          <p:cNvSpPr>
            <a:spLocks noGrp="1"/>
          </p:cNvSpPr>
          <p:nvPr>
            <p:ph idx="1"/>
          </p:nvPr>
        </p:nvSpPr>
        <p:spPr/>
        <p:txBody>
          <a:bodyPr/>
          <a:lstStyle/>
          <a:p>
            <a:r>
              <a:rPr lang="en-IN" dirty="0" err="1"/>
              <a:t>TypeScript</a:t>
            </a:r>
            <a:r>
              <a:rPr lang="en-IN" dirty="0"/>
              <a:t> allows changing a variable from one type to another. </a:t>
            </a:r>
            <a:r>
              <a:rPr lang="en-IN" dirty="0" err="1"/>
              <a:t>TypeScript</a:t>
            </a:r>
            <a:r>
              <a:rPr lang="en-IN" dirty="0"/>
              <a:t> refers to this process as </a:t>
            </a:r>
            <a:r>
              <a:rPr lang="en-IN" i="1" dirty="0"/>
              <a:t>Type Assertion</a:t>
            </a:r>
            <a:r>
              <a:rPr lang="en-IN" dirty="0"/>
              <a:t>. </a:t>
            </a:r>
          </a:p>
          <a:p>
            <a:endParaRPr lang="en-IN" dirty="0"/>
          </a:p>
          <a:p>
            <a:r>
              <a:rPr lang="en-US" dirty="0" err="1"/>
              <a:t>Var</a:t>
            </a:r>
            <a:r>
              <a:rPr lang="en-US" dirty="0"/>
              <a:t> </a:t>
            </a:r>
            <a:r>
              <a:rPr lang="en-US" dirty="0" err="1"/>
              <a:t>str</a:t>
            </a:r>
            <a:r>
              <a:rPr lang="en-US" dirty="0"/>
              <a:t>=‘1’ </a:t>
            </a:r>
          </a:p>
          <a:p>
            <a:r>
              <a:rPr lang="en-US" dirty="0" err="1"/>
              <a:t>Var</a:t>
            </a:r>
            <a:r>
              <a:rPr lang="en-US" dirty="0"/>
              <a:t> str2:number=&lt;number&gt; &lt;any&gt; </a:t>
            </a:r>
            <a:r>
              <a:rPr lang="en-US" dirty="0" err="1"/>
              <a:t>str</a:t>
            </a:r>
            <a:endParaRPr lang="en-US" dirty="0"/>
          </a:p>
        </p:txBody>
      </p:sp>
    </p:spTree>
    <p:extLst>
      <p:ext uri="{BB962C8B-B14F-4D97-AF65-F5344CB8AC3E}">
        <p14:creationId xmlns:p14="http://schemas.microsoft.com/office/powerpoint/2010/main" val="689916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Arithmetic operators</a:t>
            </a:r>
          </a:p>
          <a:p>
            <a:r>
              <a:rPr lang="en-IN" dirty="0"/>
              <a:t>Logical operators</a:t>
            </a:r>
          </a:p>
          <a:p>
            <a:r>
              <a:rPr lang="en-IN" dirty="0"/>
              <a:t>Relational operators</a:t>
            </a:r>
          </a:p>
          <a:p>
            <a:r>
              <a:rPr lang="en-IN" dirty="0"/>
              <a:t>Bitwise operators</a:t>
            </a:r>
          </a:p>
          <a:p>
            <a:r>
              <a:rPr lang="en-IN" dirty="0"/>
              <a:t>Assignment operators</a:t>
            </a:r>
          </a:p>
          <a:p>
            <a:r>
              <a:rPr lang="en-IN" dirty="0"/>
              <a:t>Ternary/conditional operator</a:t>
            </a:r>
          </a:p>
          <a:p>
            <a:r>
              <a:rPr lang="en-IN" dirty="0"/>
              <a:t>String operator</a:t>
            </a:r>
          </a:p>
          <a:p>
            <a:r>
              <a:rPr lang="en-IN" dirty="0"/>
              <a:t>Type Operator</a:t>
            </a:r>
          </a:p>
          <a:p>
            <a:endParaRPr lang="en-US" dirty="0"/>
          </a:p>
        </p:txBody>
      </p:sp>
    </p:spTree>
    <p:extLst>
      <p:ext uri="{BB962C8B-B14F-4D97-AF65-F5344CB8AC3E}">
        <p14:creationId xmlns:p14="http://schemas.microsoft.com/office/powerpoint/2010/main" val="17218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41"/>
            <a:ext cx="10515600" cy="1471747"/>
          </a:xfrm>
        </p:spPr>
        <p:txBody>
          <a:bodyPr>
            <a:normAutofit fontScale="90000"/>
          </a:bodyPr>
          <a:lstStyle/>
          <a:p>
            <a:r>
              <a:rPr lang="en-US" dirty="0"/>
              <a:t>Type Operators</a:t>
            </a:r>
            <a:br>
              <a:rPr lang="en-US" dirty="0"/>
            </a:br>
            <a:br>
              <a:rPr lang="en-US" dirty="0"/>
            </a:br>
            <a:endParaRPr lang="en-US" dirty="0"/>
          </a:p>
        </p:txBody>
      </p:sp>
      <p:sp>
        <p:nvSpPr>
          <p:cNvPr id="3" name="Content Placeholder 2"/>
          <p:cNvSpPr>
            <a:spLocks noGrp="1"/>
          </p:cNvSpPr>
          <p:nvPr>
            <p:ph idx="1"/>
          </p:nvPr>
        </p:nvSpPr>
        <p:spPr/>
        <p:txBody>
          <a:bodyPr/>
          <a:lstStyle/>
          <a:p>
            <a:r>
              <a:rPr lang="en-IN" dirty="0"/>
              <a:t>It is a unary operator. This operator returns the data type of the operand. Take a look at the following example</a:t>
            </a:r>
          </a:p>
          <a:p>
            <a:r>
              <a:rPr lang="en-US" dirty="0" err="1"/>
              <a:t>Var</a:t>
            </a:r>
            <a:r>
              <a:rPr lang="en-US" dirty="0"/>
              <a:t> </a:t>
            </a:r>
            <a:r>
              <a:rPr lang="en-US" dirty="0" err="1"/>
              <a:t>num</a:t>
            </a:r>
            <a:r>
              <a:rPr lang="en-US" dirty="0"/>
              <a:t> =12</a:t>
            </a:r>
          </a:p>
          <a:p>
            <a:r>
              <a:rPr lang="en-US" dirty="0"/>
              <a:t>Console.log(</a:t>
            </a:r>
            <a:r>
              <a:rPr lang="en-US" dirty="0" err="1"/>
              <a:t>typeof</a:t>
            </a:r>
            <a:r>
              <a:rPr lang="en-US" dirty="0"/>
              <a:t> </a:t>
            </a:r>
            <a:r>
              <a:rPr lang="en-US" dirty="0" err="1"/>
              <a:t>num</a:t>
            </a:r>
            <a:r>
              <a:rPr lang="en-US" dirty="0"/>
              <a:t>)</a:t>
            </a:r>
          </a:p>
        </p:txBody>
      </p:sp>
    </p:spTree>
    <p:extLst>
      <p:ext uri="{BB962C8B-B14F-4D97-AF65-F5344CB8AC3E}">
        <p14:creationId xmlns:p14="http://schemas.microsoft.com/office/powerpoint/2010/main" val="2215794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instanceof</a:t>
            </a:r>
            <a:br>
              <a:rPr lang="en-US" dirty="0"/>
            </a:br>
            <a:endParaRPr lang="en-US" dirty="0"/>
          </a:p>
        </p:txBody>
      </p:sp>
      <p:sp>
        <p:nvSpPr>
          <p:cNvPr id="3" name="Content Placeholder 2"/>
          <p:cNvSpPr>
            <a:spLocks noGrp="1"/>
          </p:cNvSpPr>
          <p:nvPr>
            <p:ph idx="1"/>
          </p:nvPr>
        </p:nvSpPr>
        <p:spPr/>
        <p:txBody>
          <a:bodyPr/>
          <a:lstStyle/>
          <a:p>
            <a:r>
              <a:rPr lang="en-IN" dirty="0"/>
              <a:t>This operator can be used to test if an object is of a specified type or not. The use of </a:t>
            </a:r>
            <a:r>
              <a:rPr lang="en-IN" b="1" dirty="0" err="1"/>
              <a:t>instanceof</a:t>
            </a:r>
            <a:r>
              <a:rPr lang="en-IN" dirty="0"/>
              <a:t> operator is discussed in the chapter </a:t>
            </a:r>
            <a:r>
              <a:rPr lang="en-IN" b="1" dirty="0"/>
              <a:t>classes</a:t>
            </a:r>
            <a:r>
              <a:rPr lang="en-IN" dirty="0"/>
              <a:t>.</a:t>
            </a:r>
            <a:endParaRPr lang="en-US" dirty="0"/>
          </a:p>
        </p:txBody>
      </p:sp>
    </p:spTree>
    <p:extLst>
      <p:ext uri="{BB962C8B-B14F-4D97-AF65-F5344CB8AC3E}">
        <p14:creationId xmlns:p14="http://schemas.microsoft.com/office/powerpoint/2010/main" val="288649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1608299"/>
              </p:ext>
            </p:extLst>
          </p:nvPr>
        </p:nvGraphicFramePr>
        <p:xfrm>
          <a:off x="1506828" y="1878913"/>
          <a:ext cx="9672034" cy="4298050"/>
        </p:xfrm>
        <a:graphic>
          <a:graphicData uri="http://schemas.openxmlformats.org/drawingml/2006/table">
            <a:tbl>
              <a:tblPr/>
              <a:tblGrid>
                <a:gridCol w="4836017">
                  <a:extLst>
                    <a:ext uri="{9D8B030D-6E8A-4147-A177-3AD203B41FA5}">
                      <a16:colId xmlns:a16="http://schemas.microsoft.com/office/drawing/2014/main" val="20000"/>
                    </a:ext>
                  </a:extLst>
                </a:gridCol>
                <a:gridCol w="4836017">
                  <a:extLst>
                    <a:ext uri="{9D8B030D-6E8A-4147-A177-3AD203B41FA5}">
                      <a16:colId xmlns:a16="http://schemas.microsoft.com/office/drawing/2014/main" val="20001"/>
                    </a:ext>
                  </a:extLst>
                </a:gridCol>
              </a:tblGrid>
              <a:tr h="355935">
                <a:tc>
                  <a:txBody>
                    <a:bodyPr/>
                    <a:lstStyle/>
                    <a:p>
                      <a:pPr algn="l" fontAlgn="t"/>
                      <a:r>
                        <a:rPr lang="en-US" sz="1500">
                          <a:effectLst/>
                        </a:rPr>
                        <a:t>Sr.No</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Funtions &amp; Description</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42382">
                <a:tc>
                  <a:txBody>
                    <a:bodyPr/>
                    <a:lstStyle/>
                    <a:p>
                      <a:pPr algn="ctr" fontAlgn="t"/>
                      <a:r>
                        <a:rPr lang="en-US" sz="1500">
                          <a:effectLst/>
                        </a:rPr>
                        <a:t>1.</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500" b="1" u="none" strike="noStrike">
                          <a:solidFill>
                            <a:srgbClr val="313131"/>
                          </a:solidFill>
                          <a:effectLst/>
                          <a:hlinkClick r:id="rId2"/>
                        </a:rPr>
                        <a:t>Defining a Function</a:t>
                      </a:r>
                      <a:r>
                        <a:rPr lang="en-IN" sz="1500">
                          <a:solidFill>
                            <a:srgbClr val="000000"/>
                          </a:solidFill>
                          <a:effectLst/>
                        </a:rPr>
                        <a:t>A function definition specifies what and how a specific task would be done.</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13566">
                <a:tc>
                  <a:txBody>
                    <a:bodyPr/>
                    <a:lstStyle/>
                    <a:p>
                      <a:pPr algn="ctr" fontAlgn="t"/>
                      <a:r>
                        <a:rPr lang="en-US" sz="1500">
                          <a:effectLst/>
                        </a:rPr>
                        <a:t>2.</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500" b="1" u="none" strike="noStrike">
                          <a:solidFill>
                            <a:srgbClr val="313131"/>
                          </a:solidFill>
                          <a:effectLst/>
                          <a:hlinkClick r:id="rId3"/>
                        </a:rPr>
                        <a:t>Calling a Function</a:t>
                      </a:r>
                      <a:r>
                        <a:rPr lang="en-IN" sz="1500">
                          <a:solidFill>
                            <a:srgbClr val="000000"/>
                          </a:solidFill>
                          <a:effectLst/>
                        </a:rPr>
                        <a:t>A function must be called so as to execute it.</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42382">
                <a:tc>
                  <a:txBody>
                    <a:bodyPr/>
                    <a:lstStyle/>
                    <a:p>
                      <a:pPr algn="ctr" fontAlgn="t"/>
                      <a:r>
                        <a:rPr lang="en-US" sz="1500">
                          <a:effectLst/>
                        </a:rPr>
                        <a:t>3.</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500" b="1" u="none" strike="noStrike">
                          <a:solidFill>
                            <a:srgbClr val="313131"/>
                          </a:solidFill>
                          <a:effectLst/>
                          <a:hlinkClick r:id="rId4"/>
                        </a:rPr>
                        <a:t>Returning Functions</a:t>
                      </a:r>
                      <a:r>
                        <a:rPr lang="en-IN" sz="1500">
                          <a:solidFill>
                            <a:srgbClr val="000000"/>
                          </a:solidFill>
                          <a:effectLst/>
                        </a:rPr>
                        <a:t>Functions may also return value along with control, back to the caller.</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42382">
                <a:tc>
                  <a:txBody>
                    <a:bodyPr/>
                    <a:lstStyle/>
                    <a:p>
                      <a:pPr algn="ctr" fontAlgn="t"/>
                      <a:r>
                        <a:rPr lang="en-US" sz="1500">
                          <a:effectLst/>
                        </a:rPr>
                        <a:t>4.</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500" b="1" u="none" strike="noStrike" dirty="0">
                          <a:solidFill>
                            <a:srgbClr val="313131"/>
                          </a:solidFill>
                          <a:effectLst/>
                          <a:hlinkClick r:id="rId5"/>
                        </a:rPr>
                        <a:t>Parameterized Function</a:t>
                      </a:r>
                      <a:r>
                        <a:rPr lang="en-IN" sz="1500" b="1" u="none" strike="noStrike" dirty="0">
                          <a:solidFill>
                            <a:srgbClr val="313131"/>
                          </a:solidFill>
                          <a:effectLst/>
                        </a:rPr>
                        <a:t> </a:t>
                      </a:r>
                      <a:r>
                        <a:rPr lang="en-IN" sz="1500" dirty="0">
                          <a:solidFill>
                            <a:srgbClr val="000000"/>
                          </a:solidFill>
                          <a:effectLst/>
                        </a:rPr>
                        <a:t>Parameters are a mechanism to pass values to functions.</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5655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Function</a:t>
            </a:r>
          </a:p>
        </p:txBody>
      </p:sp>
      <p:sp>
        <p:nvSpPr>
          <p:cNvPr id="3" name="Content Placeholder 2"/>
          <p:cNvSpPr>
            <a:spLocks noGrp="1"/>
          </p:cNvSpPr>
          <p:nvPr>
            <p:ph idx="1"/>
          </p:nvPr>
        </p:nvSpPr>
        <p:spPr/>
        <p:txBody>
          <a:bodyPr>
            <a:normAutofit fontScale="77500" lnSpcReduction="20000"/>
          </a:bodyPr>
          <a:lstStyle/>
          <a:p>
            <a:r>
              <a:rPr lang="en-IN" dirty="0"/>
              <a:t>Lambda refers to anonymous functions in programming. Lambda functions are a concise mechanism to represent anonymous functions. These functions are also called as </a:t>
            </a:r>
            <a:r>
              <a:rPr lang="en-IN" b="1" dirty="0"/>
              <a:t>Arrow functions</a:t>
            </a:r>
            <a:r>
              <a:rPr lang="en-IN" dirty="0"/>
              <a:t>.</a:t>
            </a:r>
          </a:p>
          <a:p>
            <a:r>
              <a:rPr lang="en-IN" dirty="0"/>
              <a:t>Lambda Function - Anatomy</a:t>
            </a:r>
          </a:p>
          <a:p>
            <a:r>
              <a:rPr lang="en-IN" dirty="0"/>
              <a:t>There are 3 parts to a Lambda function −</a:t>
            </a:r>
          </a:p>
          <a:p>
            <a:r>
              <a:rPr lang="en-IN" b="1" dirty="0"/>
              <a:t>Parameters</a:t>
            </a:r>
            <a:r>
              <a:rPr lang="en-IN" dirty="0"/>
              <a:t> − A function may optionally have parameters</a:t>
            </a:r>
          </a:p>
          <a:p>
            <a:r>
              <a:rPr lang="en-IN" b="1" dirty="0"/>
              <a:t>The fat arrow notation/lambda notation (=&gt;)</a:t>
            </a:r>
            <a:r>
              <a:rPr lang="en-IN" dirty="0"/>
              <a:t> − It is also called as the goes to operator</a:t>
            </a:r>
          </a:p>
          <a:p>
            <a:r>
              <a:rPr lang="en-IN" b="1" dirty="0"/>
              <a:t>Statements</a:t>
            </a:r>
            <a:r>
              <a:rPr lang="en-IN" dirty="0"/>
              <a:t> − represent the function’s instruction set</a:t>
            </a:r>
          </a:p>
          <a:p>
            <a:r>
              <a:rPr lang="en-IN" b="1" dirty="0"/>
              <a:t>Tip</a:t>
            </a:r>
            <a:r>
              <a:rPr lang="en-IN" dirty="0"/>
              <a:t> − By convention, the use of single letter parameter is encouraged for a compact and precise function declaration.</a:t>
            </a:r>
          </a:p>
          <a:p>
            <a:r>
              <a:rPr lang="en-IN" dirty="0"/>
              <a:t>Lambda Expression</a:t>
            </a:r>
          </a:p>
          <a:p>
            <a:r>
              <a:rPr lang="en-IN" dirty="0"/>
              <a:t>It is an anonymous function expression that points to a single line of code. Its syntax is as follows −</a:t>
            </a:r>
          </a:p>
          <a:p>
            <a:endParaRPr lang="en-US" dirty="0"/>
          </a:p>
        </p:txBody>
      </p:sp>
    </p:spTree>
    <p:extLst>
      <p:ext uri="{BB962C8B-B14F-4D97-AF65-F5344CB8AC3E}">
        <p14:creationId xmlns:p14="http://schemas.microsoft.com/office/powerpoint/2010/main" val="638451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IN" dirty="0"/>
              <a:t>for (</a:t>
            </a:r>
            <a:r>
              <a:rPr lang="en-IN" dirty="0" err="1"/>
              <a:t>initial_count_value</a:t>
            </a:r>
            <a:r>
              <a:rPr lang="en-IN" dirty="0"/>
              <a:t>; termination-condition; step) {</a:t>
            </a:r>
          </a:p>
          <a:p>
            <a:r>
              <a:rPr lang="en-IN" dirty="0"/>
              <a:t>   //statements </a:t>
            </a:r>
          </a:p>
          <a:p>
            <a:r>
              <a:rPr lang="en-IN" dirty="0"/>
              <a:t>}</a:t>
            </a:r>
            <a:endParaRPr lang="en-US" dirty="0"/>
          </a:p>
        </p:txBody>
      </p:sp>
    </p:spTree>
    <p:extLst>
      <p:ext uri="{BB962C8B-B14F-4D97-AF65-F5344CB8AC3E}">
        <p14:creationId xmlns:p14="http://schemas.microsoft.com/office/powerpoint/2010/main" val="1756653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
          </p:nvPr>
        </p:nvSpPr>
        <p:spPr/>
        <p:txBody>
          <a:bodyPr/>
          <a:lstStyle/>
          <a:p>
            <a:r>
              <a:rPr lang="en-IN" dirty="0"/>
              <a:t>Functions are the building blocks of readable, maintainable, and reusable code.</a:t>
            </a:r>
          </a:p>
          <a:p>
            <a:r>
              <a:rPr lang="en-US" dirty="0"/>
              <a:t>The Function Constructor</a:t>
            </a:r>
          </a:p>
          <a:p>
            <a:r>
              <a:rPr lang="en-US" dirty="0"/>
              <a:t>Recursion and </a:t>
            </a:r>
            <a:r>
              <a:rPr lang="en-US" dirty="0" err="1"/>
              <a:t>TypeScript</a:t>
            </a:r>
            <a:r>
              <a:rPr lang="en-US" dirty="0"/>
              <a:t> Functions</a:t>
            </a:r>
          </a:p>
          <a:p>
            <a:endParaRPr lang="en-US" dirty="0"/>
          </a:p>
        </p:txBody>
      </p:sp>
    </p:spTree>
    <p:extLst>
      <p:ext uri="{BB962C8B-B14F-4D97-AF65-F5344CB8AC3E}">
        <p14:creationId xmlns:p14="http://schemas.microsoft.com/office/powerpoint/2010/main" val="501720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Function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IN" dirty="0"/>
              <a:t>Functions that are not bound to an identifier (function name) are called as </a:t>
            </a:r>
            <a:r>
              <a:rPr lang="en-IN" b="1" dirty="0"/>
              <a:t>anonymous functions</a:t>
            </a:r>
            <a:r>
              <a:rPr lang="en-IN" dirty="0"/>
              <a:t>. </a:t>
            </a:r>
          </a:p>
          <a:p>
            <a:r>
              <a:rPr lang="en-US" dirty="0" err="1"/>
              <a:t>var</a:t>
            </a:r>
            <a:r>
              <a:rPr lang="en-US" dirty="0"/>
              <a:t> </a:t>
            </a:r>
            <a:r>
              <a:rPr lang="en-US" dirty="0" err="1"/>
              <a:t>msg</a:t>
            </a:r>
            <a:r>
              <a:rPr lang="en-US" dirty="0"/>
              <a:t> = function() { </a:t>
            </a:r>
          </a:p>
          <a:p>
            <a:r>
              <a:rPr lang="en-US" dirty="0"/>
              <a:t>   return "hello world";  </a:t>
            </a:r>
          </a:p>
          <a:p>
            <a:r>
              <a:rPr lang="en-US" dirty="0"/>
              <a:t>} </a:t>
            </a:r>
          </a:p>
          <a:p>
            <a:r>
              <a:rPr lang="en-US" dirty="0"/>
              <a:t>console.log(</a:t>
            </a:r>
            <a:r>
              <a:rPr lang="en-US" dirty="0" err="1"/>
              <a:t>msg</a:t>
            </a:r>
            <a:r>
              <a:rPr lang="en-US" dirty="0"/>
              <a:t>())</a:t>
            </a:r>
          </a:p>
          <a:p>
            <a:r>
              <a:rPr lang="en-IN" dirty="0" err="1"/>
              <a:t>var</a:t>
            </a:r>
            <a:r>
              <a:rPr lang="en-IN" dirty="0"/>
              <a:t> res = function(</a:t>
            </a:r>
            <a:r>
              <a:rPr lang="en-IN" dirty="0" err="1"/>
              <a:t>a:number,b:number</a:t>
            </a:r>
            <a:r>
              <a:rPr lang="en-IN" dirty="0"/>
              <a:t>) { </a:t>
            </a:r>
          </a:p>
          <a:p>
            <a:r>
              <a:rPr lang="en-IN" dirty="0"/>
              <a:t>   return a*b;  </a:t>
            </a:r>
          </a:p>
          <a:p>
            <a:r>
              <a:rPr lang="en-IN" dirty="0"/>
              <a:t>}; </a:t>
            </a:r>
          </a:p>
          <a:p>
            <a:r>
              <a:rPr lang="en-IN" dirty="0"/>
              <a:t>console.log(res(12,2)) </a:t>
            </a:r>
            <a:endParaRPr lang="en-US" dirty="0"/>
          </a:p>
        </p:txBody>
      </p:sp>
    </p:spTree>
    <p:extLst>
      <p:ext uri="{BB962C8B-B14F-4D97-AF65-F5344CB8AC3E}">
        <p14:creationId xmlns:p14="http://schemas.microsoft.com/office/powerpoint/2010/main" val="1907512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Overloads</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IN" dirty="0"/>
              <a:t>Step 1 − Declare multiple functions with the same name but different function signature. Function signature includes the following.</a:t>
            </a:r>
          </a:p>
          <a:p>
            <a:endParaRPr lang="en-IN" dirty="0"/>
          </a:p>
          <a:p>
            <a:r>
              <a:rPr lang="en-IN" b="1" dirty="0"/>
              <a:t>The data type of the parameter</a:t>
            </a:r>
          </a:p>
          <a:p>
            <a:endParaRPr lang="en-IN" b="1" dirty="0"/>
          </a:p>
          <a:p>
            <a:r>
              <a:rPr lang="en-IN" b="1" dirty="0"/>
              <a:t>function </a:t>
            </a:r>
            <a:r>
              <a:rPr lang="en-IN" b="1" dirty="0" err="1"/>
              <a:t>disp</a:t>
            </a:r>
            <a:r>
              <a:rPr lang="en-IN" b="1" dirty="0"/>
              <a:t>(string):void; </a:t>
            </a:r>
          </a:p>
          <a:p>
            <a:r>
              <a:rPr lang="en-IN" b="1" dirty="0"/>
              <a:t>function </a:t>
            </a:r>
            <a:r>
              <a:rPr lang="en-IN" b="1" dirty="0" err="1"/>
              <a:t>disp</a:t>
            </a:r>
            <a:r>
              <a:rPr lang="en-IN" b="1" dirty="0"/>
              <a:t>(number):void;</a:t>
            </a:r>
          </a:p>
          <a:p>
            <a:r>
              <a:rPr lang="en-IN" b="1" dirty="0"/>
              <a:t>The number of parameters</a:t>
            </a:r>
          </a:p>
          <a:p>
            <a:endParaRPr lang="en-IN" b="1" dirty="0"/>
          </a:p>
          <a:p>
            <a:r>
              <a:rPr lang="en-IN" b="1" dirty="0"/>
              <a:t>function </a:t>
            </a:r>
            <a:r>
              <a:rPr lang="en-IN" b="1" dirty="0" err="1"/>
              <a:t>disp</a:t>
            </a:r>
            <a:r>
              <a:rPr lang="en-IN" b="1" dirty="0"/>
              <a:t>(n1:number):void; </a:t>
            </a:r>
          </a:p>
          <a:p>
            <a:r>
              <a:rPr lang="en-IN" b="1" dirty="0"/>
              <a:t>function </a:t>
            </a:r>
            <a:r>
              <a:rPr lang="en-IN" b="1" dirty="0" err="1"/>
              <a:t>disp</a:t>
            </a:r>
            <a:r>
              <a:rPr lang="en-IN" b="1" dirty="0"/>
              <a:t>(</a:t>
            </a:r>
            <a:r>
              <a:rPr lang="en-IN" b="1" dirty="0" err="1"/>
              <a:t>x:number,y:number</a:t>
            </a:r>
            <a:r>
              <a:rPr lang="en-IN" b="1" dirty="0"/>
              <a:t>):void;</a:t>
            </a:r>
          </a:p>
          <a:p>
            <a:r>
              <a:rPr lang="en-IN" b="1" dirty="0"/>
              <a:t>The sequence of parameters</a:t>
            </a:r>
          </a:p>
          <a:p>
            <a:endParaRPr lang="en-IN" b="1" dirty="0"/>
          </a:p>
          <a:p>
            <a:r>
              <a:rPr lang="en-IN" b="1" dirty="0"/>
              <a:t>function </a:t>
            </a:r>
            <a:r>
              <a:rPr lang="en-IN" b="1" dirty="0" err="1"/>
              <a:t>disp</a:t>
            </a:r>
            <a:r>
              <a:rPr lang="en-IN" b="1" dirty="0"/>
              <a:t>(n1:number,s1:string):void; </a:t>
            </a:r>
          </a:p>
          <a:p>
            <a:r>
              <a:rPr lang="en-IN" b="1" dirty="0"/>
              <a:t>function </a:t>
            </a:r>
            <a:r>
              <a:rPr lang="en-IN" b="1" dirty="0" err="1"/>
              <a:t>disp</a:t>
            </a:r>
            <a:r>
              <a:rPr lang="en-IN" b="1" dirty="0"/>
              <a:t>(</a:t>
            </a:r>
            <a:r>
              <a:rPr lang="en-IN" b="1" dirty="0" err="1"/>
              <a:t>s:string,n:number</a:t>
            </a:r>
            <a:r>
              <a:rPr lang="en-IN" b="1" dirty="0"/>
              <a:t>):void;</a:t>
            </a:r>
            <a:endParaRPr lang="en-US" b="1" dirty="0"/>
          </a:p>
        </p:txBody>
      </p:sp>
    </p:spTree>
    <p:extLst>
      <p:ext uri="{BB962C8B-B14F-4D97-AF65-F5344CB8AC3E}">
        <p14:creationId xmlns:p14="http://schemas.microsoft.com/office/powerpoint/2010/main" val="84232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122C-380D-0F40-81C6-32015437B20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E3C3F70-5A07-5B43-AF4A-6DEBCB31B6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53200" cy="6492875"/>
          </a:xfrm>
        </p:spPr>
      </p:pic>
    </p:spTree>
    <p:extLst>
      <p:ext uri="{BB962C8B-B14F-4D97-AF65-F5344CB8AC3E}">
        <p14:creationId xmlns:p14="http://schemas.microsoft.com/office/powerpoint/2010/main" val="1919514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IN" dirty="0"/>
              <a:t>The String object lets you work with a series of characters. It wraps the string primitive data type with a number of helper methods.</a:t>
            </a:r>
          </a:p>
          <a:p>
            <a:r>
              <a:rPr lang="en-IN" dirty="0" err="1"/>
              <a:t>var</a:t>
            </a:r>
            <a:r>
              <a:rPr lang="en-IN" dirty="0"/>
              <a:t> </a:t>
            </a:r>
            <a:r>
              <a:rPr lang="en-IN" dirty="0" err="1"/>
              <a:t>var_name</a:t>
            </a:r>
            <a:r>
              <a:rPr lang="en-IN" dirty="0"/>
              <a:t> = new String(string);</a:t>
            </a:r>
          </a:p>
          <a:p>
            <a:endParaRPr lang="en-US" dirty="0"/>
          </a:p>
        </p:txBody>
      </p:sp>
    </p:spTree>
    <p:extLst>
      <p:ext uri="{BB962C8B-B14F-4D97-AF65-F5344CB8AC3E}">
        <p14:creationId xmlns:p14="http://schemas.microsoft.com/office/powerpoint/2010/main" val="259308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8108810"/>
              </p:ext>
            </p:extLst>
          </p:nvPr>
        </p:nvGraphicFramePr>
        <p:xfrm>
          <a:off x="838198" y="1880316"/>
          <a:ext cx="10083086" cy="4404573"/>
        </p:xfrm>
        <a:graphic>
          <a:graphicData uri="http://schemas.openxmlformats.org/drawingml/2006/table">
            <a:tbl>
              <a:tblPr/>
              <a:tblGrid>
                <a:gridCol w="5041543">
                  <a:extLst>
                    <a:ext uri="{9D8B030D-6E8A-4147-A177-3AD203B41FA5}">
                      <a16:colId xmlns:a16="http://schemas.microsoft.com/office/drawing/2014/main" val="20000"/>
                    </a:ext>
                  </a:extLst>
                </a:gridCol>
                <a:gridCol w="5041543">
                  <a:extLst>
                    <a:ext uri="{9D8B030D-6E8A-4147-A177-3AD203B41FA5}">
                      <a16:colId xmlns:a16="http://schemas.microsoft.com/office/drawing/2014/main" val="20001"/>
                    </a:ext>
                  </a:extLst>
                </a:gridCol>
              </a:tblGrid>
              <a:tr h="518185">
                <a:tc>
                  <a:txBody>
                    <a:bodyPr/>
                    <a:lstStyle/>
                    <a:p>
                      <a:pPr algn="ctr" fontAlgn="t"/>
                      <a:r>
                        <a:rPr lang="en-US">
                          <a:effectLst/>
                        </a:rPr>
                        <a:t>S.No.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Property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17542">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u="none" strike="noStrike">
                          <a:solidFill>
                            <a:srgbClr val="313131"/>
                          </a:solidFill>
                          <a:effectLst/>
                          <a:hlinkClick r:id="rId2"/>
                        </a:rPr>
                        <a:t>Constructor</a:t>
                      </a:r>
                      <a:r>
                        <a:rPr lang="en-IN">
                          <a:solidFill>
                            <a:srgbClr val="000000"/>
                          </a:solidFill>
                          <a:effectLst/>
                        </a:rPr>
                        <a:t>Returns a reference to the String function that created the object.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51304">
                <a:tc>
                  <a:txBody>
                    <a:bodyPr/>
                    <a:lstStyle/>
                    <a:p>
                      <a:pPr algn="ct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u="none" strike="noStrike">
                          <a:solidFill>
                            <a:srgbClr val="313131"/>
                          </a:solidFill>
                          <a:effectLst/>
                          <a:hlinkClick r:id="rId3"/>
                        </a:rPr>
                        <a:t>Length</a:t>
                      </a:r>
                      <a:r>
                        <a:rPr lang="en-IN">
                          <a:solidFill>
                            <a:srgbClr val="000000"/>
                          </a:solidFill>
                          <a:effectLst/>
                        </a:rPr>
                        <a:t>Returns the length of the 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517542">
                <a:tc>
                  <a:txBody>
                    <a:bodyPr/>
                    <a:lstStyle/>
                    <a:p>
                      <a:pPr algn="ct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u="none" strike="noStrike" dirty="0" err="1">
                          <a:solidFill>
                            <a:srgbClr val="313131"/>
                          </a:solidFill>
                          <a:effectLst/>
                          <a:hlinkClick r:id="rId4"/>
                        </a:rPr>
                        <a:t>Prototype</a:t>
                      </a:r>
                      <a:r>
                        <a:rPr lang="en-IN" dirty="0" err="1">
                          <a:solidFill>
                            <a:srgbClr val="000000"/>
                          </a:solidFill>
                          <a:effectLst/>
                        </a:rPr>
                        <a:t>The</a:t>
                      </a:r>
                      <a:r>
                        <a:rPr lang="en-IN" dirty="0">
                          <a:solidFill>
                            <a:srgbClr val="000000"/>
                          </a:solidFill>
                          <a:effectLst/>
                        </a:rPr>
                        <a:t> prototype property allows you to add properties and methods to an object.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545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String </a:t>
            </a:r>
            <a:r>
              <a:rPr lang="en-US" dirty="0" err="1"/>
              <a:t>concat</a:t>
            </a:r>
            <a:r>
              <a:rPr lang="en-US" dirty="0"/>
              <a:t>()</a:t>
            </a:r>
            <a:br>
              <a:rPr lang="en-US" dirty="0"/>
            </a:br>
            <a:endParaRPr lang="en-US" dirty="0"/>
          </a:p>
        </p:txBody>
      </p:sp>
      <p:sp>
        <p:nvSpPr>
          <p:cNvPr id="3" name="Content Placeholder 2"/>
          <p:cNvSpPr>
            <a:spLocks noGrp="1"/>
          </p:cNvSpPr>
          <p:nvPr>
            <p:ph idx="1"/>
          </p:nvPr>
        </p:nvSpPr>
        <p:spPr>
          <a:xfrm>
            <a:off x="838199" y="1825625"/>
            <a:ext cx="11976279" cy="4562296"/>
          </a:xfrm>
        </p:spPr>
        <p:txBody>
          <a:bodyPr/>
          <a:lstStyle/>
          <a:p>
            <a:r>
              <a:rPr lang="en-IN" dirty="0" err="1"/>
              <a:t>var</a:t>
            </a:r>
            <a:r>
              <a:rPr lang="en-IN" dirty="0"/>
              <a:t> str1 = new String( "This is string one" ); </a:t>
            </a:r>
          </a:p>
          <a:p>
            <a:r>
              <a:rPr lang="en-IN" dirty="0" err="1"/>
              <a:t>var</a:t>
            </a:r>
            <a:r>
              <a:rPr lang="en-IN" dirty="0"/>
              <a:t> str2 = new String( "This is string two" ); </a:t>
            </a:r>
          </a:p>
          <a:p>
            <a:r>
              <a:rPr lang="en-IN" dirty="0" err="1"/>
              <a:t>var</a:t>
            </a:r>
            <a:r>
              <a:rPr lang="en-IN" dirty="0"/>
              <a:t> str3 = str1.concat( str2 ); </a:t>
            </a:r>
          </a:p>
          <a:p>
            <a:r>
              <a:rPr lang="en-IN" dirty="0"/>
              <a:t>console.log("str1 + str2 : "+str3)</a:t>
            </a:r>
            <a:endParaRPr lang="en-US" dirty="0"/>
          </a:p>
        </p:txBody>
      </p:sp>
    </p:spTree>
    <p:extLst>
      <p:ext uri="{BB962C8B-B14F-4D97-AF65-F5344CB8AC3E}">
        <p14:creationId xmlns:p14="http://schemas.microsoft.com/office/powerpoint/2010/main" val="4212602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a:xfrm>
            <a:off x="502276" y="1825625"/>
            <a:ext cx="10851524" cy="4884268"/>
          </a:xfrm>
        </p:spPr>
        <p:txBody>
          <a:bodyPr>
            <a:normAutofit fontScale="92500"/>
          </a:bodyPr>
          <a:lstStyle/>
          <a:p>
            <a:r>
              <a:rPr lang="en-IN" dirty="0"/>
              <a:t>Features of an Array         Here is a list of the features of an array −</a:t>
            </a:r>
          </a:p>
          <a:p>
            <a:r>
              <a:rPr lang="en-IN" dirty="0"/>
              <a:t>An array declaration allocates sequential memory blocks.</a:t>
            </a:r>
          </a:p>
          <a:p>
            <a:r>
              <a:rPr lang="en-IN" dirty="0"/>
              <a:t>Arrays are static. This means that an array once initialized cannot be resized.</a:t>
            </a:r>
          </a:p>
          <a:p>
            <a:r>
              <a:rPr lang="en-IN" dirty="0"/>
              <a:t>Each memory block represents an array element.</a:t>
            </a:r>
          </a:p>
          <a:p>
            <a:r>
              <a:rPr lang="en-IN" dirty="0"/>
              <a:t>Array elements are identified by a unique integer called as the subscript / index of the element.</a:t>
            </a:r>
          </a:p>
          <a:p>
            <a:r>
              <a:rPr lang="en-IN" dirty="0"/>
              <a:t>Like variables, arrays too, should be declared before they are used. Use the </a:t>
            </a:r>
            <a:r>
              <a:rPr lang="en-IN" dirty="0" err="1"/>
              <a:t>var</a:t>
            </a:r>
            <a:r>
              <a:rPr lang="en-IN" dirty="0"/>
              <a:t> keyword to declare an array.</a:t>
            </a:r>
          </a:p>
          <a:p>
            <a:r>
              <a:rPr lang="en-IN" dirty="0"/>
              <a:t>Array initialization refers to populating the array elements.</a:t>
            </a:r>
          </a:p>
          <a:p>
            <a:r>
              <a:rPr lang="en-IN" dirty="0"/>
              <a:t>Array element values can be updated or modified but cannot be deleted.</a:t>
            </a:r>
          </a:p>
          <a:p>
            <a:endParaRPr lang="en-US" dirty="0"/>
          </a:p>
        </p:txBody>
      </p:sp>
    </p:spTree>
    <p:extLst>
      <p:ext uri="{BB962C8B-B14F-4D97-AF65-F5344CB8AC3E}">
        <p14:creationId xmlns:p14="http://schemas.microsoft.com/office/powerpoint/2010/main" val="2173213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var</a:t>
            </a:r>
            <a:r>
              <a:rPr lang="en-US" b="1" dirty="0"/>
              <a:t> </a:t>
            </a:r>
            <a:r>
              <a:rPr lang="en-US" b="1" dirty="0" err="1"/>
              <a:t>numlist:number</a:t>
            </a:r>
            <a:r>
              <a:rPr lang="en-US" b="1" dirty="0"/>
              <a:t>[] = [2,4,6,8]</a:t>
            </a:r>
            <a:r>
              <a:rPr lang="en-US" dirty="0"/>
              <a:t> </a:t>
            </a:r>
            <a:br>
              <a:rPr lang="en-IN"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8180" y="3429714"/>
            <a:ext cx="5115639" cy="1143160"/>
          </a:xfrm>
          <a:prstGeom prst="rect">
            <a:avLst/>
          </a:prstGeom>
        </p:spPr>
      </p:pic>
    </p:spTree>
    <p:extLst>
      <p:ext uri="{BB962C8B-B14F-4D97-AF65-F5344CB8AC3E}">
        <p14:creationId xmlns:p14="http://schemas.microsoft.com/office/powerpoint/2010/main" val="943432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Object</a:t>
            </a:r>
            <a:br>
              <a:rPr lang="en-IN" dirty="0"/>
            </a:br>
            <a:endParaRPr lang="en-US" dirty="0"/>
          </a:p>
        </p:txBody>
      </p:sp>
      <p:sp>
        <p:nvSpPr>
          <p:cNvPr id="3" name="Content Placeholder 2"/>
          <p:cNvSpPr>
            <a:spLocks noGrp="1"/>
          </p:cNvSpPr>
          <p:nvPr>
            <p:ph idx="1"/>
          </p:nvPr>
        </p:nvSpPr>
        <p:spPr/>
        <p:txBody>
          <a:bodyPr>
            <a:normAutofit fontScale="85000" lnSpcReduction="20000"/>
          </a:bodyPr>
          <a:lstStyle/>
          <a:p>
            <a:r>
              <a:rPr lang="en-IN" dirty="0"/>
              <a:t>An array can also be created using the Array object. The Array constructor can be passed.</a:t>
            </a:r>
          </a:p>
          <a:p>
            <a:r>
              <a:rPr lang="en-IN" dirty="0"/>
              <a:t>A numeric value that represents the size of the array or</a:t>
            </a:r>
          </a:p>
          <a:p>
            <a:r>
              <a:rPr lang="en-IN" dirty="0"/>
              <a:t>A list of comma separated values.</a:t>
            </a:r>
          </a:p>
          <a:p>
            <a:r>
              <a:rPr lang="en-IN" dirty="0"/>
              <a:t>The following example shows how to create an array using this method.</a:t>
            </a:r>
          </a:p>
          <a:p>
            <a:r>
              <a:rPr lang="en-US" dirty="0" err="1"/>
              <a:t>var</a:t>
            </a:r>
            <a:r>
              <a:rPr lang="en-US" dirty="0"/>
              <a:t> </a:t>
            </a:r>
            <a:r>
              <a:rPr lang="en-US" dirty="0" err="1"/>
              <a:t>arr_names:number</a:t>
            </a:r>
            <a:r>
              <a:rPr lang="en-US" dirty="0"/>
              <a:t>[] = new Array(4)  </a:t>
            </a:r>
          </a:p>
          <a:p>
            <a:endParaRPr lang="en-US" dirty="0"/>
          </a:p>
          <a:p>
            <a:r>
              <a:rPr lang="en-US" dirty="0"/>
              <a:t>for(</a:t>
            </a:r>
            <a:r>
              <a:rPr lang="en-US" dirty="0" err="1"/>
              <a:t>var</a:t>
            </a:r>
            <a:r>
              <a:rPr lang="en-US" dirty="0"/>
              <a:t> </a:t>
            </a:r>
            <a:r>
              <a:rPr lang="en-US" dirty="0" err="1"/>
              <a:t>i</a:t>
            </a:r>
            <a:r>
              <a:rPr lang="en-US" dirty="0"/>
              <a:t> = 0;i&lt;</a:t>
            </a:r>
            <a:r>
              <a:rPr lang="en-US" dirty="0" err="1"/>
              <a:t>arr_names.length;i</a:t>
            </a:r>
            <a:r>
              <a:rPr lang="en-US" dirty="0"/>
              <a:t>++;) { </a:t>
            </a:r>
          </a:p>
          <a:p>
            <a:r>
              <a:rPr lang="en-US" dirty="0"/>
              <a:t>   </a:t>
            </a:r>
            <a:r>
              <a:rPr lang="en-US" dirty="0" err="1"/>
              <a:t>arr_names</a:t>
            </a:r>
            <a:r>
              <a:rPr lang="en-US" dirty="0"/>
              <a:t>[</a:t>
            </a:r>
            <a:r>
              <a:rPr lang="en-US" dirty="0" err="1"/>
              <a:t>i</a:t>
            </a:r>
            <a:r>
              <a:rPr lang="en-US" dirty="0"/>
              <a:t>] = </a:t>
            </a:r>
            <a:r>
              <a:rPr lang="en-US" dirty="0" err="1"/>
              <a:t>i</a:t>
            </a:r>
            <a:r>
              <a:rPr lang="en-US" dirty="0"/>
              <a:t> * 2 </a:t>
            </a:r>
          </a:p>
          <a:p>
            <a:r>
              <a:rPr lang="en-US" dirty="0"/>
              <a:t>   console.log(</a:t>
            </a:r>
            <a:r>
              <a:rPr lang="en-US" dirty="0" err="1"/>
              <a:t>arr_names</a:t>
            </a:r>
            <a:r>
              <a:rPr lang="en-US" dirty="0"/>
              <a:t>[</a:t>
            </a:r>
            <a:r>
              <a:rPr lang="en-US" dirty="0" err="1"/>
              <a:t>i</a:t>
            </a:r>
            <a:r>
              <a:rPr lang="en-US" dirty="0"/>
              <a:t>]) </a:t>
            </a:r>
          </a:p>
          <a:p>
            <a:r>
              <a:rPr lang="en-US" dirty="0"/>
              <a:t>}</a:t>
            </a:r>
          </a:p>
        </p:txBody>
      </p:sp>
    </p:spTree>
    <p:extLst>
      <p:ext uri="{BB962C8B-B14F-4D97-AF65-F5344CB8AC3E}">
        <p14:creationId xmlns:p14="http://schemas.microsoft.com/office/powerpoint/2010/main" val="783165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a:t>
            </a:r>
            <a:r>
              <a:rPr lang="en-US" dirty="0" err="1"/>
              <a:t>TypeScript</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8683682"/>
              </p:ext>
            </p:extLst>
          </p:nvPr>
        </p:nvGraphicFramePr>
        <p:xfrm>
          <a:off x="838197" y="1690688"/>
          <a:ext cx="10070208" cy="4526651"/>
        </p:xfrm>
        <a:graphic>
          <a:graphicData uri="http://schemas.openxmlformats.org/drawingml/2006/table">
            <a:tbl>
              <a:tblPr/>
              <a:tblGrid>
                <a:gridCol w="5035104">
                  <a:extLst>
                    <a:ext uri="{9D8B030D-6E8A-4147-A177-3AD203B41FA5}">
                      <a16:colId xmlns:a16="http://schemas.microsoft.com/office/drawing/2014/main" val="20000"/>
                    </a:ext>
                  </a:extLst>
                </a:gridCol>
                <a:gridCol w="5035104">
                  <a:extLst>
                    <a:ext uri="{9D8B030D-6E8A-4147-A177-3AD203B41FA5}">
                      <a16:colId xmlns:a16="http://schemas.microsoft.com/office/drawing/2014/main" val="20001"/>
                    </a:ext>
                  </a:extLst>
                </a:gridCol>
              </a:tblGrid>
              <a:tr h="384535">
                <a:tc>
                  <a:txBody>
                    <a:bodyPr/>
                    <a:lstStyle/>
                    <a:p>
                      <a:pPr algn="ctr" fontAlgn="t"/>
                      <a:r>
                        <a:rPr lang="en-US" sz="1600">
                          <a:effectLst/>
                        </a:rPr>
                        <a:t>S.No.</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Concept &amp; Description</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629748">
                <a:tc>
                  <a:txBody>
                    <a:bodyPr/>
                    <a:lstStyle/>
                    <a:p>
                      <a:pPr algn="ctr" fontAlgn="t"/>
                      <a:r>
                        <a:rPr lang="en-US" sz="1600">
                          <a:effectLst/>
                        </a:rPr>
                        <a:t>1.</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u="none" strike="noStrike">
                          <a:solidFill>
                            <a:srgbClr val="313131"/>
                          </a:solidFill>
                          <a:effectLst/>
                          <a:hlinkClick r:id="rId2"/>
                        </a:rPr>
                        <a:t>Multi-dimensional arrays</a:t>
                      </a:r>
                      <a:r>
                        <a:rPr lang="en-IN" sz="1600">
                          <a:solidFill>
                            <a:srgbClr val="000000"/>
                          </a:solidFill>
                          <a:effectLst/>
                        </a:rPr>
                        <a:t>TypeScript supports multidimensional arrays. The simplest form of the multidimensional array is the twodimensional array.</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629748">
                <a:tc>
                  <a:txBody>
                    <a:bodyPr/>
                    <a:lstStyle/>
                    <a:p>
                      <a:pPr algn="ctr" fontAlgn="t"/>
                      <a:r>
                        <a:rPr lang="en-US" sz="1600">
                          <a:effectLst/>
                        </a:rPr>
                        <a:t>2.</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u="none" strike="noStrike">
                          <a:solidFill>
                            <a:srgbClr val="313131"/>
                          </a:solidFill>
                          <a:effectLst/>
                          <a:hlinkClick r:id="rId3"/>
                        </a:rPr>
                        <a:t>Passing arrays to functions</a:t>
                      </a:r>
                      <a:r>
                        <a:rPr lang="en-IN" sz="1600">
                          <a:solidFill>
                            <a:srgbClr val="000000"/>
                          </a:solidFill>
                          <a:effectLst/>
                        </a:rPr>
                        <a:t>You can pass to the function a pointer to an array by specifying the array's name without an index.</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882620">
                <a:tc>
                  <a:txBody>
                    <a:bodyPr/>
                    <a:lstStyle/>
                    <a:p>
                      <a:pPr algn="ctr" fontAlgn="t"/>
                      <a:r>
                        <a:rPr lang="en-US" sz="1600">
                          <a:effectLst/>
                        </a:rPr>
                        <a:t>3.</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u="none" strike="noStrike" dirty="0">
                          <a:solidFill>
                            <a:srgbClr val="313131"/>
                          </a:solidFill>
                          <a:effectLst/>
                          <a:hlinkClick r:id="rId4"/>
                        </a:rPr>
                        <a:t>Return array from </a:t>
                      </a:r>
                      <a:r>
                        <a:rPr lang="en-IN" sz="1600" b="1" u="none" strike="noStrike" dirty="0" err="1">
                          <a:solidFill>
                            <a:srgbClr val="313131"/>
                          </a:solidFill>
                          <a:effectLst/>
                          <a:hlinkClick r:id="rId4"/>
                        </a:rPr>
                        <a:t>functions</a:t>
                      </a:r>
                      <a:r>
                        <a:rPr lang="en-IN" sz="1600" dirty="0" err="1">
                          <a:solidFill>
                            <a:srgbClr val="000000"/>
                          </a:solidFill>
                          <a:effectLst/>
                        </a:rPr>
                        <a:t>Allows</a:t>
                      </a:r>
                      <a:r>
                        <a:rPr lang="en-IN" sz="1600" dirty="0">
                          <a:solidFill>
                            <a:srgbClr val="000000"/>
                          </a:solidFill>
                          <a:effectLst/>
                        </a:rPr>
                        <a:t> a function to return an array</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4317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 Two-Dimensional array</a:t>
            </a:r>
            <a:br>
              <a:rPr lang="en-US" dirty="0"/>
            </a:br>
            <a:endParaRPr lang="en-US" dirty="0"/>
          </a:p>
        </p:txBody>
      </p:sp>
      <p:sp>
        <p:nvSpPr>
          <p:cNvPr id="3" name="Content Placeholder 2"/>
          <p:cNvSpPr>
            <a:spLocks noGrp="1"/>
          </p:cNvSpPr>
          <p:nvPr>
            <p:ph idx="1"/>
          </p:nvPr>
        </p:nvSpPr>
        <p:spPr/>
        <p:txBody>
          <a:bodyPr/>
          <a:lstStyle/>
          <a:p>
            <a:r>
              <a:rPr lang="en-US" dirty="0" err="1"/>
              <a:t>var</a:t>
            </a:r>
            <a:r>
              <a:rPr lang="en-US" dirty="0"/>
              <a:t> </a:t>
            </a:r>
            <a:r>
              <a:rPr lang="en-US" dirty="0" err="1"/>
              <a:t>multi:number</a:t>
            </a:r>
            <a:r>
              <a:rPr lang="en-US" dirty="0"/>
              <a:t>[][] = [[1,2,3],[23,24,25]]  </a:t>
            </a:r>
          </a:p>
          <a:p>
            <a:r>
              <a:rPr lang="en-US" dirty="0"/>
              <a:t>console.log(multi[0][0]) </a:t>
            </a:r>
          </a:p>
          <a:p>
            <a:r>
              <a:rPr lang="en-US" dirty="0"/>
              <a:t>console.log(multi[0][1]) </a:t>
            </a:r>
          </a:p>
          <a:p>
            <a:r>
              <a:rPr lang="en-US" dirty="0"/>
              <a:t>console.log(multi[0][2]) </a:t>
            </a:r>
          </a:p>
          <a:p>
            <a:r>
              <a:rPr lang="en-US" dirty="0"/>
              <a:t>console.log(multi[1][0]) </a:t>
            </a:r>
          </a:p>
          <a:p>
            <a:r>
              <a:rPr lang="en-US" dirty="0"/>
              <a:t>console.log(multi[1][1]) </a:t>
            </a:r>
          </a:p>
          <a:p>
            <a:r>
              <a:rPr lang="en-US" dirty="0"/>
              <a:t>console.log(multi[1][2])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172" y="2492716"/>
            <a:ext cx="5717311" cy="1743780"/>
          </a:xfrm>
          <a:prstGeom prst="rect">
            <a:avLst/>
          </a:prstGeom>
        </p:spPr>
      </p:pic>
    </p:spTree>
    <p:extLst>
      <p:ext uri="{BB962C8B-B14F-4D97-AF65-F5344CB8AC3E}">
        <p14:creationId xmlns:p14="http://schemas.microsoft.com/office/powerpoint/2010/main" val="111610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Typescript?</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IN" dirty="0" err="1"/>
              <a:t>TypeScript</a:t>
            </a:r>
            <a:r>
              <a:rPr lang="en-IN" dirty="0"/>
              <a:t> is a strongly typed, object oriented, compiled language. It was designed by </a:t>
            </a:r>
            <a:r>
              <a:rPr lang="en-IN" b="1" dirty="0"/>
              <a:t>Anders Hejlsberg</a:t>
            </a:r>
            <a:r>
              <a:rPr lang="en-IN" dirty="0"/>
              <a:t> (designer of C#) at Microsoft. </a:t>
            </a:r>
            <a:r>
              <a:rPr lang="en-IN" dirty="0" err="1"/>
              <a:t>TypeScript</a:t>
            </a:r>
            <a:r>
              <a:rPr lang="en-IN" dirty="0"/>
              <a:t> is both a language and a set of tools. </a:t>
            </a:r>
            <a:r>
              <a:rPr lang="en-IN" dirty="0" err="1"/>
              <a:t>TypeScript</a:t>
            </a:r>
            <a:r>
              <a:rPr lang="en-IN" dirty="0"/>
              <a:t> is a typed superset of JavaScript compiled to JavaScript. In other words, </a:t>
            </a:r>
            <a:r>
              <a:rPr lang="en-IN" dirty="0" err="1"/>
              <a:t>TypeScript</a:t>
            </a:r>
            <a:r>
              <a:rPr lang="en-IN" dirty="0"/>
              <a:t> is JavaScript plus some additional features.</a:t>
            </a:r>
            <a:endParaRPr lang="en-US" dirty="0"/>
          </a:p>
        </p:txBody>
      </p:sp>
    </p:spTree>
    <p:extLst>
      <p:ext uri="{BB962C8B-B14F-4D97-AF65-F5344CB8AC3E}">
        <p14:creationId xmlns:p14="http://schemas.microsoft.com/office/powerpoint/2010/main" val="277735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6836" y="365125"/>
            <a:ext cx="6222307" cy="6569276"/>
          </a:xfrm>
          <a:prstGeom prst="rect">
            <a:avLst/>
          </a:prstGeom>
        </p:spPr>
      </p:pic>
    </p:spTree>
    <p:extLst>
      <p:ext uri="{BB962C8B-B14F-4D97-AF65-F5344CB8AC3E}">
        <p14:creationId xmlns:p14="http://schemas.microsoft.com/office/powerpoint/2010/main" val="405095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47741" y="215125"/>
            <a:ext cx="4825150" cy="7360995"/>
          </a:xfrm>
          <a:prstGeom prst="rect">
            <a:avLst/>
          </a:prstGeom>
        </p:spPr>
      </p:pic>
    </p:spTree>
    <p:extLst>
      <p:ext uri="{BB962C8B-B14F-4D97-AF65-F5344CB8AC3E}">
        <p14:creationId xmlns:p14="http://schemas.microsoft.com/office/powerpoint/2010/main" val="21350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2897" y="1935387"/>
            <a:ext cx="5589430" cy="5125578"/>
          </a:xfrm>
        </p:spPr>
      </p:pic>
    </p:spTree>
    <p:extLst>
      <p:ext uri="{BB962C8B-B14F-4D97-AF65-F5344CB8AC3E}">
        <p14:creationId xmlns:p14="http://schemas.microsoft.com/office/powerpoint/2010/main" val="306857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1460-A6B5-C544-9396-9271AC046A3E}"/>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B363DF33-520E-CC42-A446-54C06DB2C0C7}"/>
              </a:ext>
            </a:extLst>
          </p:cNvPr>
          <p:cNvSpPr>
            <a:spLocks noGrp="1"/>
          </p:cNvSpPr>
          <p:nvPr>
            <p:ph idx="1"/>
          </p:nvPr>
        </p:nvSpPr>
        <p:spPr/>
        <p:txBody>
          <a:bodyPr/>
          <a:lstStyle/>
          <a:p>
            <a:r>
              <a:rPr lang="en-US" dirty="0" err="1"/>
              <a:t>Cntl</a:t>
            </a:r>
            <a:r>
              <a:rPr lang="en-US" dirty="0"/>
              <a:t> +shit +b (</a:t>
            </a:r>
            <a:r>
              <a:rPr lang="en-US" dirty="0" err="1"/>
              <a:t>task.json</a:t>
            </a:r>
            <a:r>
              <a:rPr lang="en-US" dirty="0"/>
              <a:t>)</a:t>
            </a:r>
          </a:p>
          <a:p>
            <a:r>
              <a:rPr lang="en-US" dirty="0" err="1"/>
              <a:t>Npm</a:t>
            </a:r>
            <a:r>
              <a:rPr lang="en-US" dirty="0"/>
              <a:t> install typescript –g</a:t>
            </a:r>
          </a:p>
          <a:p>
            <a:r>
              <a:rPr lang="en-US" dirty="0" err="1"/>
              <a:t>tsc</a:t>
            </a:r>
            <a:r>
              <a:rPr lang="en-US" dirty="0"/>
              <a:t> –</a:t>
            </a:r>
            <a:r>
              <a:rPr lang="en-US" dirty="0" err="1"/>
              <a:t>init</a:t>
            </a:r>
            <a:endParaRPr lang="en-US" dirty="0"/>
          </a:p>
          <a:p>
            <a:r>
              <a:rPr lang="en-US" dirty="0" err="1"/>
              <a:t>Npm</a:t>
            </a:r>
            <a:r>
              <a:rPr lang="en-US" dirty="0"/>
              <a:t> install  lite-server -g</a:t>
            </a:r>
          </a:p>
        </p:txBody>
      </p:sp>
    </p:spTree>
    <p:extLst>
      <p:ext uri="{BB962C8B-B14F-4D97-AF65-F5344CB8AC3E}">
        <p14:creationId xmlns:p14="http://schemas.microsoft.com/office/powerpoint/2010/main" val="3549702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2454</TotalTime>
  <Words>1692</Words>
  <Application>Microsoft Macintosh PowerPoint</Application>
  <PresentationFormat>Widescreen</PresentationFormat>
  <Paragraphs>343</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PowerPoint Presentation</vt:lpstr>
      <vt:lpstr>PowerPoint Presentation</vt:lpstr>
      <vt:lpstr>PowerPoint Presentation</vt:lpstr>
      <vt:lpstr>PowerPoint Presentation</vt:lpstr>
      <vt:lpstr>What is Typescript? </vt:lpstr>
      <vt:lpstr>PowerPoint Presentation</vt:lpstr>
      <vt:lpstr>PowerPoint Presentation</vt:lpstr>
      <vt:lpstr>PowerPoint Presentation</vt:lpstr>
      <vt:lpstr>configuration</vt:lpstr>
      <vt:lpstr>A TypeScript program is composed of − </vt:lpstr>
      <vt:lpstr>Identifiers in TypeScript </vt:lpstr>
      <vt:lpstr>TypeScript ─ Keywords </vt:lpstr>
      <vt:lpstr>loops</vt:lpstr>
      <vt:lpstr>Whitespace and Line Breaks </vt:lpstr>
      <vt:lpstr>Comments in TypeScript </vt:lpstr>
      <vt:lpstr>Features of TypeScript </vt:lpstr>
      <vt:lpstr>The benefits of TypeScript include −  </vt:lpstr>
      <vt:lpstr>A TypeScript program is composed of </vt:lpstr>
      <vt:lpstr>enum</vt:lpstr>
      <vt:lpstr>Identifiers in TypeScript </vt:lpstr>
      <vt:lpstr>PowerPoint Presentation</vt:lpstr>
      <vt:lpstr>TypeScript ─ Keywords </vt:lpstr>
      <vt:lpstr>Comments in TypeScript </vt:lpstr>
      <vt:lpstr>Variable Declaration in TypeScript </vt:lpstr>
      <vt:lpstr>TypeScript and Object Orientation </vt:lpstr>
      <vt:lpstr>PowerPoint Presentation</vt:lpstr>
      <vt:lpstr>The Any type </vt:lpstr>
      <vt:lpstr>Built-in types </vt:lpstr>
      <vt:lpstr>User-defined Types </vt:lpstr>
      <vt:lpstr>Type Assertion in TypeScript </vt:lpstr>
      <vt:lpstr>PowerPoint Presentation</vt:lpstr>
      <vt:lpstr>Type Operators  </vt:lpstr>
      <vt:lpstr>instanceof </vt:lpstr>
      <vt:lpstr>Function</vt:lpstr>
      <vt:lpstr>Lambda Function</vt:lpstr>
      <vt:lpstr>loops</vt:lpstr>
      <vt:lpstr>Function</vt:lpstr>
      <vt:lpstr>Anonymous Function </vt:lpstr>
      <vt:lpstr>Function Overloads </vt:lpstr>
      <vt:lpstr>String</vt:lpstr>
      <vt:lpstr>PowerPoint Presentation</vt:lpstr>
      <vt:lpstr>TypeScript - String concat() </vt:lpstr>
      <vt:lpstr>Array</vt:lpstr>
      <vt:lpstr>var numlist:number[] = [2,4,6,8]  </vt:lpstr>
      <vt:lpstr>Array Object </vt:lpstr>
      <vt:lpstr>Arrays in TypeScript </vt:lpstr>
      <vt:lpstr>Declaring a Two-Dimensional array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Typescript?</dc:title>
  <dc:creator>Abhishek Ghosh1</dc:creator>
  <cp:lastModifiedBy>abhishek ghosh</cp:lastModifiedBy>
  <cp:revision>43</cp:revision>
  <dcterms:created xsi:type="dcterms:W3CDTF">2017-08-12T15:16:06Z</dcterms:created>
  <dcterms:modified xsi:type="dcterms:W3CDTF">2018-12-01T05:17:30Z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TECHMAHINDRA\AG00341558</vt:lpwstr>
  </property>
  <property fmtid="{D5CDD505-2E9C-101B-9397-08002B2CF9AE}" pid="4" name="DLPManualFileClassificationLastModificationDate">
    <vt:lpwstr>1502551445</vt:lpwstr>
  </property>
  <property fmtid="{D5CDD505-2E9C-101B-9397-08002B2CF9AE}" pid="5" name="DLPManualFileClassificationVersion">
    <vt:lpwstr>10.0.100.37</vt:lpwstr>
  </property>
</Properties>
</file>