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8" r:id="rId3"/>
    <p:sldId id="277" r:id="rId4"/>
    <p:sldId id="286" r:id="rId5"/>
    <p:sldId id="279" r:id="rId6"/>
    <p:sldId id="282" r:id="rId7"/>
    <p:sldId id="283" r:id="rId8"/>
    <p:sldId id="284" r:id="rId9"/>
    <p:sldId id="361" r:id="rId10"/>
    <p:sldId id="285" r:id="rId11"/>
    <p:sldId id="276" r:id="rId12"/>
    <p:sldId id="287" r:id="rId13"/>
    <p:sldId id="312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32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62" r:id="rId36"/>
    <p:sldId id="345" r:id="rId37"/>
    <p:sldId id="346" r:id="rId38"/>
    <p:sldId id="348" r:id="rId39"/>
    <p:sldId id="352" r:id="rId40"/>
    <p:sldId id="353" r:id="rId41"/>
    <p:sldId id="354" r:id="rId42"/>
    <p:sldId id="355" r:id="rId43"/>
    <p:sldId id="357" r:id="rId44"/>
    <p:sldId id="358" r:id="rId45"/>
    <p:sldId id="359" r:id="rId46"/>
    <p:sldId id="360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85393" autoAdjust="0"/>
  </p:normalViewPr>
  <p:slideViewPr>
    <p:cSldViewPr snapToGrid="0" snapToObjects="1">
      <p:cViewPr varScale="1">
        <p:scale>
          <a:sx n="79" d="100"/>
          <a:sy n="79" d="100"/>
        </p:scale>
        <p:origin x="208" y="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6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pPr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pPr/>
              <a:t>4/22/20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slide for display pre-bell.</a:t>
            </a:r>
          </a:p>
          <a:p>
            <a:endParaRPr lang="en-US" sz="120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Still to do: introduce </a:t>
            </a:r>
            <a:r>
              <a:rPr lang="en-US" sz="1200" u="non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System.out.printf</a:t>
            </a:r>
            <a:r>
              <a:rPr 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early so students can still do HW04 if class runs long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0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these in </a:t>
            </a:r>
            <a:r>
              <a:rPr lang="en-US" dirty="0" err="1"/>
              <a:t>DrJava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29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Reminder: Real</a:t>
            </a:r>
            <a:r>
              <a:rPr lang="en-US" baseline="0" dirty="0"/>
              <a:t> numbers in Java r</a:t>
            </a:r>
            <a:r>
              <a:rPr lang="en-US" dirty="0"/>
              <a:t>epresent numbers with a fractional part; also very large numbers (with an exponent)</a:t>
            </a:r>
          </a:p>
          <a:p>
            <a:endParaRPr lang="en-US" dirty="0"/>
          </a:p>
          <a:p>
            <a:r>
              <a:rPr lang="en-US" dirty="0"/>
              <a:t>&gt; 10.00 - 9.10</a:t>
            </a:r>
          </a:p>
          <a:p>
            <a:r>
              <a:rPr lang="en-US" dirty="0"/>
              <a:t>0.9000000000000004</a:t>
            </a:r>
          </a:p>
          <a:p>
            <a:endParaRPr lang="en-US" dirty="0"/>
          </a:p>
          <a:p>
            <a:r>
              <a:rPr lang="en-US" dirty="0"/>
              <a:t>The problem is that 9.10 cannot be</a:t>
            </a:r>
            <a:r>
              <a:rPr lang="en-US" baseline="0" dirty="0"/>
              <a:t> represented precisely using double in Java.</a:t>
            </a:r>
          </a:p>
          <a:p>
            <a:endParaRPr lang="en-US" baseline="0" dirty="0"/>
          </a:p>
          <a:p>
            <a:r>
              <a:rPr lang="en-US" baseline="0" dirty="0"/>
              <a:t>Highlight recommendation to use </a:t>
            </a:r>
            <a:r>
              <a:rPr lang="en-US" baseline="0" dirty="0" err="1"/>
              <a:t>int</a:t>
            </a:r>
            <a:r>
              <a:rPr lang="en-US" baseline="0" dirty="0"/>
              <a:t> for integers and double for </a:t>
            </a:r>
            <a:r>
              <a:rPr lang="en-US" baseline="0" dirty="0" err="1"/>
              <a:t>reals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72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jump here: from types to declaring variables</a:t>
            </a:r>
            <a:r>
              <a:rPr lang="en-US" baseline="0" dirty="0"/>
              <a:t> of 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12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</a:t>
            </a:r>
            <a:r>
              <a:rPr lang="en-US" baseline="0" dirty="0"/>
              <a:t> step, from types, to variables and literals, to expressions.</a:t>
            </a:r>
          </a:p>
          <a:p>
            <a:endParaRPr lang="en-US" baseline="0" dirty="0"/>
          </a:p>
          <a:p>
            <a:r>
              <a:rPr lang="en-US" baseline="0" dirty="0"/>
              <a:t>Relate to the definition of a type: a set of values + a set of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 list:</a:t>
            </a:r>
          </a:p>
          <a:p>
            <a:endParaRPr lang="en-US" dirty="0"/>
          </a:p>
          <a:p>
            <a:r>
              <a:rPr lang="en-US" dirty="0"/>
              <a:t>Postfix (</a:t>
            </a:r>
            <a:r>
              <a:rPr lang="en-US" dirty="0" err="1"/>
              <a:t>expr</a:t>
            </a:r>
            <a:r>
              <a:rPr lang="en-US" dirty="0"/>
              <a:t>++ </a:t>
            </a:r>
            <a:r>
              <a:rPr lang="en-US" dirty="0" err="1"/>
              <a:t>expr</a:t>
            </a:r>
            <a:r>
              <a:rPr lang="en-US" dirty="0"/>
              <a:t>--)</a:t>
            </a:r>
          </a:p>
          <a:p>
            <a:r>
              <a:rPr lang="en-US" dirty="0"/>
              <a:t>Unary </a:t>
            </a:r>
          </a:p>
          <a:p>
            <a:r>
              <a:rPr lang="en-US" dirty="0"/>
              <a:t>Multiplicative</a:t>
            </a:r>
          </a:p>
          <a:p>
            <a:r>
              <a:rPr lang="en-US" dirty="0"/>
              <a:t>Additive</a:t>
            </a:r>
          </a:p>
          <a:p>
            <a:r>
              <a:rPr lang="en-US" dirty="0"/>
              <a:t>Shift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Equality</a:t>
            </a:r>
          </a:p>
          <a:p>
            <a:r>
              <a:rPr lang="en-US" dirty="0"/>
              <a:t>Bitwise AND</a:t>
            </a:r>
          </a:p>
          <a:p>
            <a:r>
              <a:rPr lang="en-US" dirty="0"/>
              <a:t>Bitwise XOR</a:t>
            </a:r>
          </a:p>
          <a:p>
            <a:r>
              <a:rPr lang="en-US" dirty="0"/>
              <a:t>Bitwise OR</a:t>
            </a:r>
          </a:p>
          <a:p>
            <a:r>
              <a:rPr lang="en-US" dirty="0"/>
              <a:t>Logical AND</a:t>
            </a:r>
          </a:p>
          <a:p>
            <a:r>
              <a:rPr lang="en-US" dirty="0"/>
              <a:t>Logical OR</a:t>
            </a:r>
          </a:p>
          <a:p>
            <a:r>
              <a:rPr lang="en-US" dirty="0"/>
              <a:t>Ternary</a:t>
            </a:r>
          </a:p>
          <a:p>
            <a:r>
              <a:rPr lang="en-US" dirty="0"/>
              <a:t>Assignment</a:t>
            </a:r>
          </a:p>
          <a:p>
            <a:endParaRPr lang="en-US" dirty="0"/>
          </a:p>
          <a:p>
            <a:r>
              <a:rPr lang="en-US" dirty="0"/>
              <a:t>Even more detail</a:t>
            </a:r>
            <a:r>
              <a:rPr lang="en-US" baseline="0" dirty="0"/>
              <a:t> at: http://</a:t>
            </a:r>
            <a:r>
              <a:rPr lang="en-US" baseline="0" dirty="0" err="1"/>
              <a:t>bmanolov.free.fr</a:t>
            </a:r>
            <a:r>
              <a:rPr lang="en-US" baseline="0" dirty="0"/>
              <a:t>/</a:t>
            </a:r>
            <a:r>
              <a:rPr lang="en-US" baseline="0" dirty="0" err="1"/>
              <a:t>javaoperators.php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81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when an expression</a:t>
            </a:r>
            <a:r>
              <a:rPr lang="en-US" baseline="0" dirty="0"/>
              <a:t> contains values of different types?  </a:t>
            </a:r>
          </a:p>
          <a:p>
            <a:endParaRPr lang="en-US" baseline="0" dirty="0"/>
          </a:p>
          <a:p>
            <a:r>
              <a:rPr lang="en-US" baseline="0" dirty="0"/>
              <a:t>What does it mean to add a short and a long?  Get an </a:t>
            </a:r>
            <a:r>
              <a:rPr lang="en-US" baseline="0" dirty="0" err="1"/>
              <a:t>int</a:t>
            </a:r>
            <a:r>
              <a:rPr lang="en-US" baseline="0" dirty="0"/>
              <a:t> on average?  (humor)  </a:t>
            </a:r>
          </a:p>
          <a:p>
            <a:endParaRPr lang="en-US" baseline="0" dirty="0"/>
          </a:p>
          <a:p>
            <a:r>
              <a:rPr lang="en-US" baseline="0" dirty="0"/>
              <a:t>What does it mean to add a double to an </a:t>
            </a:r>
            <a:r>
              <a:rPr lang="en-US" baseline="0" dirty="0" err="1"/>
              <a:t>int</a:t>
            </a:r>
            <a:r>
              <a:rPr lang="en-US" baseline="0" dirty="0"/>
              <a:t>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12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would probably be good to do these examples in </a:t>
            </a:r>
            <a:r>
              <a:rPr lang="en-US" dirty="0" err="1"/>
              <a:t>DrJava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Point out that the precedence of cast is very high, forcing</a:t>
            </a:r>
            <a:r>
              <a:rPr lang="en-US" baseline="0" dirty="0"/>
              <a:t> the y/3.0 expression to be parenthesized.  Otherwise, the cast would only apply to the variable y (next example).  Could show in </a:t>
            </a:r>
            <a:r>
              <a:rPr lang="en-US" baseline="0" dirty="0" err="1"/>
              <a:t>DrJava</a:t>
            </a:r>
            <a:r>
              <a:rPr lang="en-US" baseline="0" dirty="0"/>
              <a:t> interaction window nicely.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96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two terms I should have defined earlier.</a:t>
            </a:r>
            <a:r>
              <a:rPr lang="en-US" baseline="0" dirty="0"/>
              <a:t>  The next slide shows a familiar example.</a:t>
            </a:r>
          </a:p>
          <a:p>
            <a:endParaRPr lang="en-US" baseline="0" dirty="0"/>
          </a:p>
          <a:p>
            <a:r>
              <a:rPr lang="en-US" baseline="0" dirty="0"/>
              <a:t>These concepts are a preview and something to get you started.  We won’t actually look in depth into constructors and instance variables.  </a:t>
            </a:r>
          </a:p>
          <a:p>
            <a:endParaRPr lang="en-US" baseline="0" dirty="0"/>
          </a:p>
          <a:p>
            <a:r>
              <a:rPr lang="en-US" baseline="0" dirty="0"/>
              <a:t>Still to discuss: static fields (class variables).</a:t>
            </a:r>
          </a:p>
          <a:p>
            <a:endParaRPr lang="en-US" baseline="0" dirty="0"/>
          </a:p>
          <a:p>
            <a:r>
              <a:rPr lang="en-US" baseline="0" dirty="0"/>
              <a:t>REFLECTION: This slide helped.  Needed to introduce earlier.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43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set</a:t>
            </a:r>
            <a:r>
              <a:rPr lang="en-US" baseline="0" dirty="0"/>
              <a:t> sizes and how much storage is required to hold them: ASCII seven bits, Latin-1 one byte, Unicode two bytes.</a:t>
            </a:r>
          </a:p>
          <a:p>
            <a:endParaRPr lang="en-US" baseline="0" dirty="0"/>
          </a:p>
          <a:p>
            <a:r>
              <a:rPr lang="en-US" baseline="0" dirty="0"/>
              <a:t>Unicode 2 and beyond supports variable width characters and can represent over a million values, it includes historical characters like Egyptian hieroglyphs.</a:t>
            </a:r>
          </a:p>
          <a:p>
            <a:endParaRPr lang="en-US" baseline="0" dirty="0"/>
          </a:p>
          <a:p>
            <a:r>
              <a:rPr lang="en-US" baseline="0" dirty="0"/>
              <a:t>There is a special hack in Java to support Unicode characters larger than 16 bits, but I don’t know how it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03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4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confusing</a:t>
            </a:r>
            <a:r>
              <a:rPr lang="tr-TR" dirty="0"/>
              <a:t> </a:t>
            </a:r>
            <a:r>
              <a:rPr lang="tr-TR" dirty="0" err="1"/>
              <a:t>situation</a:t>
            </a:r>
            <a:r>
              <a:rPr lang="tr-TR" dirty="0"/>
              <a:t>. </a:t>
            </a:r>
            <a:r>
              <a:rPr lang="tr-TR" dirty="0" err="1"/>
              <a:t>illustrate</a:t>
            </a:r>
            <a:r>
              <a:rPr lang="tr-TR" dirty="0"/>
              <a:t> in </a:t>
            </a:r>
            <a:r>
              <a:rPr lang="tr-TR" dirty="0" err="1"/>
              <a:t>DrJava</a:t>
            </a:r>
            <a:r>
              <a:rPr lang="tr-TR" dirty="0"/>
              <a:t>...</a:t>
            </a:r>
          </a:p>
          <a:p>
            <a:endParaRPr lang="tr-TR" dirty="0"/>
          </a:p>
          <a:p>
            <a:r>
              <a:rPr lang="tr-TR" dirty="0"/>
              <a:t>&gt; 'a' + 'b' + ""</a:t>
            </a:r>
          </a:p>
          <a:p>
            <a:r>
              <a:rPr lang="tr-TR" dirty="0"/>
              <a:t>"195"</a:t>
            </a:r>
          </a:p>
          <a:p>
            <a:r>
              <a:rPr lang="tr-TR" dirty="0"/>
              <a:t>&gt; "" + 'a' + 'b'</a:t>
            </a:r>
          </a:p>
          <a:p>
            <a:r>
              <a:rPr lang="tr-TR" dirty="0"/>
              <a:t>"ab"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12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DrJava</a:t>
            </a:r>
            <a:r>
              <a:rPr lang="en-US" dirty="0"/>
              <a:t>, show using numbers</a:t>
            </a:r>
            <a:r>
              <a:rPr lang="en-US" baseline="0" dirty="0"/>
              <a:t> with the comparison operators.  Need for demonstration with Strings.</a:t>
            </a:r>
            <a:endParaRPr lang="en-US" dirty="0"/>
          </a:p>
          <a:p>
            <a:endParaRPr lang="en-US" dirty="0"/>
          </a:p>
          <a:p>
            <a:r>
              <a:rPr lang="en-US" dirty="0"/>
              <a:t>Booleans</a:t>
            </a:r>
            <a:r>
              <a:rPr lang="en-US" baseline="0" dirty="0"/>
              <a:t> </a:t>
            </a:r>
            <a:r>
              <a:rPr lang="en-US" dirty="0"/>
              <a:t>are covered in more detail</a:t>
            </a:r>
            <a:r>
              <a:rPr lang="en-US" baseline="0" dirty="0"/>
              <a:t> next week (Chapter 4, Selection).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57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each class declaration</a:t>
            </a:r>
            <a:r>
              <a:rPr lang="en-US" baseline="0" dirty="0"/>
              <a:t> defines a unique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64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an example on the chalkboard:</a:t>
            </a:r>
            <a:r>
              <a:rPr lang="en-US" baseline="0" dirty="0"/>
              <a:t> “Wheel w”.  Allocates space for a Wheel reference, but does not allocate the actual wheel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40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</a:t>
            </a:r>
            <a:r>
              <a:rPr lang="en-US" baseline="0" dirty="0"/>
              <a:t> most fundamental and important reference types, String, is built-in to Java.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69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</a:t>
            </a:r>
            <a:r>
              <a:rPr lang="en-US" baseline="0" dirty="0"/>
              <a:t> most fundamental and important reference types, String, is built-in to Java.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09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Strings</a:t>
            </a:r>
            <a:r>
              <a:rPr lang="en-US" baseline="0" dirty="0"/>
              <a:t> use 0-based indexing.  Draw picture on the board.</a:t>
            </a:r>
          </a:p>
          <a:p>
            <a:endParaRPr lang="en-US" baseline="0" dirty="0"/>
          </a:p>
          <a:p>
            <a:r>
              <a:rPr lang="en-US" baseline="0" dirty="0"/>
              <a:t>Include example of method composition, e.g., </a:t>
            </a:r>
            <a:r>
              <a:rPr lang="en-US" baseline="0" dirty="0" err="1"/>
              <a:t>s.charAt</a:t>
            </a:r>
            <a:r>
              <a:rPr lang="en-US" baseline="0" dirty="0"/>
              <a:t>(</a:t>
            </a:r>
            <a:r>
              <a:rPr lang="en-US" baseline="0" dirty="0" err="1"/>
              <a:t>s.indexOf</a:t>
            </a:r>
            <a:r>
              <a:rPr lang="en-US" baseline="0" dirty="0"/>
              <a:t>(…))).</a:t>
            </a:r>
          </a:p>
          <a:p>
            <a:endParaRPr lang="en-US" baseline="0" dirty="0"/>
          </a:p>
          <a:p>
            <a:r>
              <a:rPr lang="en-US" baseline="0" dirty="0"/>
              <a:t>Show use of literals, e.g., “hello”.</a:t>
            </a:r>
            <a:r>
              <a:rPr lang="en-US" baseline="0" dirty="0" err="1"/>
              <a:t>charAt</a:t>
            </a:r>
            <a:r>
              <a:rPr lang="en-US" baseline="0" dirty="0"/>
              <a:t>(2)</a:t>
            </a:r>
          </a:p>
          <a:p>
            <a:endParaRPr lang="en-US" baseline="0" dirty="0"/>
          </a:p>
          <a:p>
            <a:r>
              <a:rPr lang="en-US" baseline="0" dirty="0"/>
              <a:t>The lab next week will walk you through a number of the String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93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lots of examples</a:t>
            </a:r>
            <a:r>
              <a:rPr lang="en-US" baseline="0" dirty="0"/>
              <a:t> in </a:t>
            </a:r>
            <a:r>
              <a:rPr lang="en-US" baseline="0" dirty="0" err="1"/>
              <a:t>DrJava</a:t>
            </a:r>
            <a:r>
              <a:rPr lang="en-US" baseline="0" dirty="0"/>
              <a:t> and draw pictures on the board.</a:t>
            </a:r>
          </a:p>
          <a:p>
            <a:endParaRPr lang="en-US" baseline="0" dirty="0"/>
          </a:p>
          <a:p>
            <a:r>
              <a:rPr lang="en-US" baseline="0" dirty="0"/>
              <a:t>Explain literal String pooling in Java?</a:t>
            </a:r>
          </a:p>
          <a:p>
            <a:endParaRPr lang="en-US" baseline="0" dirty="0"/>
          </a:p>
          <a:p>
            <a:r>
              <a:rPr lang="en-US" baseline="0" dirty="0"/>
              <a:t>Try this is </a:t>
            </a:r>
            <a:r>
              <a:rPr lang="en-US" baseline="0" dirty="0" err="1"/>
              <a:t>DrJava</a:t>
            </a:r>
            <a:r>
              <a:rPr lang="en-US" baseline="0"/>
              <a:t>: "hello" == new String("hello")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614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code to </a:t>
            </a:r>
            <a:r>
              <a:rPr lang="en-US" dirty="0" err="1"/>
              <a:t>java.lang.Math</a:t>
            </a:r>
            <a:r>
              <a:rPr lang="en-US" dirty="0"/>
              <a:t>, showing PI declared final: http://</a:t>
            </a:r>
            <a:r>
              <a:rPr lang="en-US" dirty="0" err="1"/>
              <a:t>javasourcecode.org</a:t>
            </a:r>
            <a:r>
              <a:rPr lang="en-US" dirty="0"/>
              <a:t>/html/open-source/</a:t>
            </a:r>
            <a:r>
              <a:rPr lang="en-US" dirty="0" err="1"/>
              <a:t>jdk</a:t>
            </a:r>
            <a:r>
              <a:rPr lang="en-US" dirty="0"/>
              <a:t>/jdk-6u23/java/</a:t>
            </a:r>
            <a:r>
              <a:rPr lang="en-US" dirty="0" err="1"/>
              <a:t>lang</a:t>
            </a:r>
            <a:r>
              <a:rPr lang="en-US" dirty="0"/>
              <a:t>/</a:t>
            </a:r>
            <a:r>
              <a:rPr lang="en-US" dirty="0" err="1"/>
              <a:t>Math.java.html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8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REFLECTION:</a:t>
            </a:r>
            <a:r>
              <a:rPr lang="en-US" baseline="0" dirty="0"/>
              <a:t> I found it difficult to motivate wrapper classes at this point, so just left a reminder that they exist and will come back to them as needed.  (I did discuss the Character methods, which are handy, but again with little motivation they are just a bunch of things to remember.)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00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should</a:t>
            </a:r>
            <a:r>
              <a:rPr lang="en-US" baseline="0" dirty="0"/>
              <a:t> guess, variables correspond to memory locations in RAM.  The compiler and operating system work together to ensure that when you store a variable in the RAM location identified by the variable w27, that value will be fetched when you reference the variable w27 in a subsequent 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0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somewhat cleaned up version of the </a:t>
            </a:r>
            <a:r>
              <a:rPr lang="en-US" dirty="0" err="1"/>
              <a:t>CollegeCosts</a:t>
            </a:r>
            <a:r>
              <a:rPr lang="en-US" baseline="0" dirty="0"/>
              <a:t> example in the text.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144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2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 question:</a:t>
            </a:r>
            <a:r>
              <a:rPr lang="en-US" baseline="0" dirty="0"/>
              <a:t> Note that </a:t>
            </a:r>
            <a:r>
              <a:rPr lang="en-US" baseline="0" dirty="0" err="1"/>
              <a:t>int</a:t>
            </a:r>
            <a:r>
              <a:rPr lang="en-US" baseline="0" dirty="0"/>
              <a:t> and double are in lower case, but String is upper case.  This is intentional.  Why?  (String is a class, </a:t>
            </a:r>
            <a:r>
              <a:rPr lang="en-US" baseline="0" dirty="0" err="1"/>
              <a:t>int</a:t>
            </a:r>
            <a:r>
              <a:rPr lang="en-US" baseline="0" dirty="0"/>
              <a:t> and double are not.)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reference types, refer back to the Wheel example.</a:t>
            </a:r>
            <a:r>
              <a:rPr lang="en-US" baseline="0" dirty="0"/>
              <a:t>  A picture would help to explain/remind Wheel w = new Wheel(15).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67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things in the clouds</a:t>
            </a:r>
            <a:r>
              <a:rPr lang="en-US" baseline="0" dirty="0"/>
              <a:t> are examples of “values”.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Isn’t this slide redundant?</a:t>
            </a:r>
            <a:r>
              <a:rPr lang="en-US" baseline="0" dirty="0"/>
              <a:t>  Perhaps a review…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4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Bytes and shorts are used by experienced programmers</a:t>
            </a:r>
            <a:r>
              <a:rPr lang="en-US" baseline="0" dirty="0"/>
              <a:t> who are creating large data objects and need to be concerned about space.</a:t>
            </a:r>
          </a:p>
          <a:p>
            <a:endParaRPr lang="en-US" baseline="0" dirty="0"/>
          </a:p>
          <a:p>
            <a:r>
              <a:rPr lang="en-US" baseline="0" dirty="0"/>
              <a:t>Longs are required to solve certain problems involving lots more digits.  For essentially unbounded sized integers, there is a reference type call </a:t>
            </a:r>
            <a:r>
              <a:rPr lang="en-US" baseline="0" dirty="0" err="1"/>
              <a:t>BigInteger</a:t>
            </a:r>
            <a:r>
              <a:rPr lang="en-US" baseline="0" dirty="0"/>
              <a:t> in the </a:t>
            </a:r>
            <a:r>
              <a:rPr lang="en-US" baseline="0" dirty="0" err="1"/>
              <a:t>java.math</a:t>
            </a:r>
            <a:r>
              <a:rPr lang="en-US" baseline="0" dirty="0"/>
              <a:t> package.</a:t>
            </a:r>
          </a:p>
          <a:p>
            <a:endParaRPr lang="en-US" baseline="0" dirty="0"/>
          </a:p>
          <a:p>
            <a:r>
              <a:rPr lang="en-US" baseline="0" dirty="0"/>
              <a:t>Think Goldilocks and the Three Bears with her porridge: bytes and shorts are too small, longs are too big, but </a:t>
            </a:r>
            <a:r>
              <a:rPr lang="en-US" baseline="0" dirty="0" err="1"/>
              <a:t>ints</a:t>
            </a:r>
            <a:r>
              <a:rPr lang="en-US" baseline="0" dirty="0"/>
              <a:t> are “just right”.</a:t>
            </a:r>
          </a:p>
          <a:p>
            <a:endParaRPr lang="en-US" baseline="0" dirty="0"/>
          </a:p>
          <a:p>
            <a:r>
              <a:rPr lang="en-US" baseline="0" dirty="0"/>
              <a:t>For fun in </a:t>
            </a:r>
            <a:r>
              <a:rPr lang="en-US" baseline="0" dirty="0" err="1"/>
              <a:t>DrJava</a:t>
            </a:r>
            <a:r>
              <a:rPr lang="en-US" baseline="0" dirty="0"/>
              <a:t>…</a:t>
            </a:r>
          </a:p>
          <a:p>
            <a:endParaRPr lang="en-US" baseline="0" dirty="0"/>
          </a:p>
          <a:p>
            <a:r>
              <a:rPr lang="en-US" baseline="0" dirty="0"/>
              <a:t>import </a:t>
            </a:r>
            <a:r>
              <a:rPr lang="en-US" baseline="0" dirty="0" err="1"/>
              <a:t>java.math.BigInteger</a:t>
            </a:r>
            <a:endParaRPr lang="en-US" baseline="0" dirty="0"/>
          </a:p>
          <a:p>
            <a:r>
              <a:rPr lang="en-US" dirty="0" err="1"/>
              <a:t>BigInteger.valueOf</a:t>
            </a:r>
            <a:r>
              <a:rPr lang="en-US" dirty="0"/>
              <a:t>(2).</a:t>
            </a:r>
            <a:r>
              <a:rPr lang="en-US" dirty="0" err="1"/>
              <a:t>pow</a:t>
            </a:r>
            <a:r>
              <a:rPr lang="en-US" dirty="0"/>
              <a:t>(10000)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 err="1"/>
              <a:t>BigInteger</a:t>
            </a:r>
            <a:r>
              <a:rPr lang="en-US" dirty="0"/>
              <a:t> two = new </a:t>
            </a:r>
            <a:r>
              <a:rPr lang="en-US" dirty="0" err="1"/>
              <a:t>BigInteger</a:t>
            </a:r>
            <a:r>
              <a:rPr lang="en-US" dirty="0"/>
              <a:t>(“2”)</a:t>
            </a:r>
          </a:p>
          <a:p>
            <a:endParaRPr lang="en-US" dirty="0"/>
          </a:p>
          <a:p>
            <a:r>
              <a:rPr lang="en-US" dirty="0"/>
              <a:t>Also</a:t>
            </a:r>
          </a:p>
          <a:p>
            <a:endParaRPr lang="en-US" dirty="0"/>
          </a:p>
          <a:p>
            <a:r>
              <a:rPr lang="en-US" dirty="0" err="1"/>
              <a:t>two.pow</a:t>
            </a:r>
            <a:r>
              <a:rPr lang="en-US" dirty="0"/>
              <a:t>(10000).</a:t>
            </a:r>
            <a:r>
              <a:rPr lang="en-US" dirty="0" err="1"/>
              <a:t>toString</a:t>
            </a:r>
            <a:r>
              <a:rPr lang="en-US" dirty="0"/>
              <a:t>().length() is 3011 (derivable from Math.log10(2)</a:t>
            </a:r>
            <a:r>
              <a:rPr lang="en-US" baseline="0" dirty="0"/>
              <a:t> * 10000)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pPr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pPr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pPr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pPr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pPr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pPr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pPr/>
              <a:t>4/22/20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pPr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pPr/>
              <a:t>4/22/20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pPr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pPr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pPr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6/docs/api/java/util/Formatter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CS18000: Problem Solving and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Reference Type: Wheel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values:</a:t>
            </a:r>
          </a:p>
          <a:p>
            <a:pPr lvl="1"/>
            <a:r>
              <a:rPr lang="en-US" dirty="0"/>
              <a:t>Limited by memory only</a:t>
            </a:r>
          </a:p>
          <a:p>
            <a:pPr lvl="1"/>
            <a:r>
              <a:rPr lang="en-US" dirty="0"/>
              <a:t>A new one created for each “new Wheel(…)”</a:t>
            </a:r>
          </a:p>
          <a:p>
            <a:pPr lvl="1"/>
            <a:r>
              <a:rPr lang="en-US" dirty="0"/>
              <a:t>Same or different radius</a:t>
            </a:r>
          </a:p>
          <a:p>
            <a:r>
              <a:rPr lang="en-US" dirty="0"/>
              <a:t>Set of operations</a:t>
            </a:r>
          </a:p>
          <a:p>
            <a:pPr lvl="1"/>
            <a:r>
              <a:rPr lang="en-US" dirty="0" err="1"/>
              <a:t>getArea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getCircumference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getRadius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5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  <a:p>
            <a:pPr lvl="1"/>
            <a:r>
              <a:rPr lang="en-US" dirty="0"/>
              <a:t>Memory location where something can be stored</a:t>
            </a:r>
          </a:p>
          <a:p>
            <a:pPr lvl="1"/>
            <a:r>
              <a:rPr lang="en-US" dirty="0"/>
              <a:t>Contents of the location can change: vary</a:t>
            </a:r>
          </a:p>
          <a:p>
            <a:r>
              <a:rPr lang="en-US" dirty="0"/>
              <a:t>Literal</a:t>
            </a:r>
          </a:p>
          <a:p>
            <a:pPr lvl="1"/>
            <a:r>
              <a:rPr lang="en-US" dirty="0"/>
              <a:t>A value that cannot change</a:t>
            </a:r>
          </a:p>
          <a:p>
            <a:pPr lvl="1"/>
            <a:r>
              <a:rPr lang="en-US" dirty="0"/>
              <a:t>Can be stored in a variable</a:t>
            </a:r>
          </a:p>
          <a:p>
            <a:pPr lvl="1"/>
            <a:r>
              <a:rPr lang="en-US" dirty="0"/>
              <a:t>Examples: 42, 3.14159, "hello", and </a:t>
            </a:r>
            <a:r>
              <a:rPr lang="fr-FR" dirty="0"/>
              <a:t>'</a:t>
            </a:r>
            <a:r>
              <a:rPr lang="en-US" dirty="0"/>
              <a:t>X</a:t>
            </a:r>
            <a:r>
              <a:rPr lang="fr-FR" dirty="0"/>
              <a:t>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9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variables must be declared and given a type</a:t>
            </a:r>
          </a:p>
          <a:p>
            <a:r>
              <a:rPr lang="en-US" dirty="0"/>
              <a:t>Java compiler does two things with this information</a:t>
            </a:r>
          </a:p>
          <a:p>
            <a:pPr lvl="1"/>
            <a:r>
              <a:rPr lang="en-US" dirty="0"/>
              <a:t>Arranges for space to be allocated for the variable to store a value</a:t>
            </a:r>
          </a:p>
          <a:p>
            <a:pPr lvl="1"/>
            <a:r>
              <a:rPr lang="en-US" dirty="0"/>
              <a:t>Ensures that only valid (type-defined) operations can be performed on this variable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2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Primitive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48586"/>
          </a:xfrm>
        </p:spPr>
        <p:txBody>
          <a:bodyPr>
            <a:normAutofit/>
          </a:bodyPr>
          <a:lstStyle/>
          <a:p>
            <a:r>
              <a:rPr lang="en-US" dirty="0"/>
              <a:t>Integer and Real Number Types</a:t>
            </a:r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represent subsets of the integers</a:t>
            </a:r>
          </a:p>
          <a:p>
            <a:r>
              <a:rPr lang="en-US" dirty="0"/>
              <a:t>Differ in how many bits used to store the value (and, so, how many values)</a:t>
            </a:r>
          </a:p>
          <a:p>
            <a:pPr lvl="1"/>
            <a:r>
              <a:rPr lang="en-US" dirty="0"/>
              <a:t>byte: 8 bits (-128 to 127)</a:t>
            </a:r>
          </a:p>
          <a:p>
            <a:pPr lvl="1"/>
            <a:r>
              <a:rPr lang="en-US" dirty="0"/>
              <a:t>short: 16 bits (-32,768 to 32,767)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: 32 bits (-2,147,483,648 to 2,147,483,647)</a:t>
            </a:r>
          </a:p>
          <a:p>
            <a:pPr lvl="1"/>
            <a:r>
              <a:rPr lang="en-US" dirty="0"/>
              <a:t>long: 64 bits (18 digits)</a:t>
            </a:r>
          </a:p>
          <a:p>
            <a:r>
              <a:rPr lang="en-US" dirty="0"/>
              <a:t>Most popular: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Integer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3215" cy="4756150"/>
          </a:xfrm>
        </p:spPr>
        <p:txBody>
          <a:bodyPr>
            <a:normAutofit/>
          </a:bodyPr>
          <a:lstStyle/>
          <a:p>
            <a:r>
              <a:rPr lang="en-US" dirty="0"/>
              <a:t>Usual mathematical: +, -, *, /, and % (mod)</a:t>
            </a:r>
          </a:p>
          <a:p>
            <a:r>
              <a:rPr lang="en-US" dirty="0"/>
              <a:t>Important note:</a:t>
            </a:r>
          </a:p>
          <a:p>
            <a:pPr lvl="1"/>
            <a:r>
              <a:rPr lang="en-US" dirty="0"/>
              <a:t>Divide operation is “integer divide”</a:t>
            </a:r>
          </a:p>
          <a:p>
            <a:pPr lvl="1"/>
            <a:r>
              <a:rPr lang="en-US" dirty="0"/>
              <a:t>Result is an integer, even if it “should” be a fraction</a:t>
            </a:r>
          </a:p>
          <a:p>
            <a:pPr lvl="1"/>
            <a:r>
              <a:rPr lang="en-US" dirty="0"/>
              <a:t>Called “truncation”</a:t>
            </a:r>
          </a:p>
          <a:p>
            <a:pPr lvl="1"/>
            <a:r>
              <a:rPr lang="en-US" dirty="0"/>
              <a:t>Examples:</a:t>
            </a:r>
          </a:p>
          <a:p>
            <a:pPr marL="1314450" lvl="3" indent="0">
              <a:buNone/>
            </a:pPr>
            <a:r>
              <a:rPr lang="en-US" dirty="0"/>
              <a:t>10 / 5 is 2</a:t>
            </a:r>
          </a:p>
          <a:p>
            <a:pPr marL="1314450" lvl="3" indent="0">
              <a:buNone/>
            </a:pPr>
            <a:r>
              <a:rPr lang="en-US" dirty="0"/>
              <a:t>13 / 4 is 3</a:t>
            </a:r>
          </a:p>
          <a:p>
            <a:pPr marL="1314450" lvl="3" indent="0">
              <a:buNone/>
            </a:pPr>
            <a:r>
              <a:rPr lang="en-US" dirty="0"/>
              <a:t>3 / 2 is 1</a:t>
            </a:r>
          </a:p>
          <a:p>
            <a:pPr marL="1314450" lvl="3" indent="0">
              <a:buNone/>
            </a:pPr>
            <a:r>
              <a:rPr lang="en-US" dirty="0"/>
              <a:t>1 / 2 is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9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Number Types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 subsets of the real numbers</a:t>
            </a:r>
          </a:p>
          <a:p>
            <a:r>
              <a:rPr lang="en-US" dirty="0"/>
              <a:t>Two types, differing in number of bits used</a:t>
            </a:r>
          </a:p>
          <a:p>
            <a:pPr lvl="1"/>
            <a:r>
              <a:rPr lang="en-US" dirty="0"/>
              <a:t>float: 32 bits (aka “single precision”)</a:t>
            </a:r>
          </a:p>
          <a:p>
            <a:pPr lvl="1"/>
            <a:r>
              <a:rPr lang="en-US" dirty="0"/>
              <a:t>double: 64 bits (aka “double precision”)</a:t>
            </a:r>
          </a:p>
          <a:p>
            <a:r>
              <a:rPr lang="en-US" dirty="0"/>
              <a:t>Most popular: double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Real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 mathematical: +, -, *, /</a:t>
            </a:r>
          </a:p>
          <a:p>
            <a:r>
              <a:rPr lang="en-US" dirty="0"/>
              <a:t>The Math class includes many others (some also applicable to integers):</a:t>
            </a:r>
          </a:p>
          <a:p>
            <a:pPr lvl="1"/>
            <a:r>
              <a:rPr lang="en-US" dirty="0" err="1"/>
              <a:t>Math.pow</a:t>
            </a:r>
            <a:r>
              <a:rPr lang="en-US" dirty="0"/>
              <a:t>(base, exponent)</a:t>
            </a:r>
          </a:p>
          <a:p>
            <a:pPr lvl="1"/>
            <a:r>
              <a:rPr lang="en-US" dirty="0"/>
              <a:t>Math.log10(number)</a:t>
            </a:r>
          </a:p>
          <a:p>
            <a:pPr lvl="1"/>
            <a:r>
              <a:rPr lang="en-US" dirty="0"/>
              <a:t>Trig functions, logs, etc.</a:t>
            </a:r>
          </a:p>
          <a:p>
            <a:r>
              <a:rPr lang="en-US" dirty="0"/>
              <a:t>See http://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/6/docs/</a:t>
            </a:r>
            <a:r>
              <a:rPr lang="en-US" dirty="0" err="1"/>
              <a:t>api</a:t>
            </a:r>
            <a:r>
              <a:rPr lang="en-US" dirty="0"/>
              <a:t>/java/</a:t>
            </a:r>
            <a:r>
              <a:rPr lang="en-US" dirty="0" err="1"/>
              <a:t>lang</a:t>
            </a:r>
            <a:r>
              <a:rPr lang="en-US" dirty="0"/>
              <a:t>/</a:t>
            </a:r>
            <a:r>
              <a:rPr lang="en-US" dirty="0" err="1"/>
              <a:t>Math.html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4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Variables: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Various possibilities supported…</a:t>
            </a:r>
          </a:p>
          <a:p>
            <a:pPr marL="800100" lvl="2" indent="0">
              <a:buNone/>
            </a:pPr>
            <a:r>
              <a:rPr lang="en-US" sz="2800" dirty="0" err="1">
                <a:latin typeface="Consolas"/>
                <a:cs typeface="Consolas"/>
              </a:rPr>
              <a:t>int</a:t>
            </a:r>
            <a:r>
              <a:rPr lang="en-US" sz="2800" dirty="0">
                <a:latin typeface="Consolas"/>
                <a:cs typeface="Consolas"/>
              </a:rPr>
              <a:t> x;      // declare only</a:t>
            </a:r>
          </a:p>
          <a:p>
            <a:pPr marL="800100" lvl="2" indent="0">
              <a:buNone/>
            </a:pPr>
            <a:r>
              <a:rPr lang="en-US" sz="2800" dirty="0" err="1">
                <a:latin typeface="Consolas"/>
                <a:cs typeface="Consolas"/>
              </a:rPr>
              <a:t>int</a:t>
            </a:r>
            <a:r>
              <a:rPr lang="en-US" sz="2800" dirty="0">
                <a:latin typeface="Consolas"/>
                <a:cs typeface="Consolas"/>
              </a:rPr>
              <a:t> x = 5;  // and initialize</a:t>
            </a:r>
          </a:p>
          <a:p>
            <a:pPr marL="800100" lvl="2" indent="0">
              <a:buNone/>
            </a:pPr>
            <a:r>
              <a:rPr lang="en-US" sz="2800" dirty="0" err="1">
                <a:latin typeface="Consolas"/>
                <a:cs typeface="Consolas"/>
              </a:rPr>
              <a:t>int</a:t>
            </a:r>
            <a:r>
              <a:rPr lang="en-US" sz="2800" dirty="0">
                <a:latin typeface="Consolas"/>
                <a:cs typeface="Consolas"/>
              </a:rPr>
              <a:t> x, y;   // two at once</a:t>
            </a:r>
          </a:p>
          <a:p>
            <a:pPr marL="800100" lvl="2" indent="0">
              <a:buNone/>
            </a:pPr>
            <a:r>
              <a:rPr lang="en-US" sz="2800" dirty="0" err="1">
                <a:latin typeface="Consolas"/>
                <a:cs typeface="Consolas"/>
              </a:rPr>
              <a:t>int</a:t>
            </a:r>
            <a:r>
              <a:rPr lang="en-US" sz="2800" dirty="0">
                <a:latin typeface="Consolas"/>
                <a:cs typeface="Consolas"/>
              </a:rPr>
              <a:t> x = 5, y = 10;</a:t>
            </a:r>
          </a:p>
          <a:p>
            <a:r>
              <a:rPr lang="en-US" dirty="0">
                <a:latin typeface="Calibri"/>
                <a:cs typeface="Calibri"/>
              </a:rPr>
              <a:t>Best practice guidelines…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Declare only one variable per line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Include a comment describing its purpose</a:t>
            </a:r>
          </a:p>
          <a:p>
            <a:pPr lvl="1">
              <a:buNone/>
            </a:pP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mass;      // mass of the particle</a:t>
            </a: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7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Expressions built by combining</a:t>
            </a:r>
          </a:p>
          <a:p>
            <a:pPr lvl="1"/>
            <a:r>
              <a:rPr lang="en-US" dirty="0"/>
              <a:t>variables (x, y) and literals (3, 27) with</a:t>
            </a:r>
          </a:p>
          <a:p>
            <a:pPr lvl="1"/>
            <a:r>
              <a:rPr lang="en-US" dirty="0"/>
              <a:t>operators (+, -)</a:t>
            </a:r>
          </a:p>
          <a:p>
            <a:r>
              <a:rPr lang="en-US" dirty="0"/>
              <a:t>Usual mathematical precedence</a:t>
            </a:r>
          </a:p>
          <a:p>
            <a:pPr lvl="1"/>
            <a:r>
              <a:rPr lang="en-US" dirty="0"/>
              <a:t>Multiplication and division first</a:t>
            </a:r>
          </a:p>
          <a:p>
            <a:pPr lvl="1"/>
            <a:r>
              <a:rPr lang="en-US" dirty="0"/>
              <a:t>Addition and subtraction second</a:t>
            </a:r>
          </a:p>
          <a:p>
            <a:pPr lvl="1"/>
            <a:r>
              <a:rPr lang="en-US" dirty="0"/>
              <a:t>(see chart on next slide)</a:t>
            </a:r>
          </a:p>
          <a:p>
            <a:pPr marL="0" indent="0">
              <a:buNone/>
            </a:pPr>
            <a:r>
              <a:rPr lang="fr-FR" dirty="0"/>
              <a:t>x = b + c * d - a / b / d; … </a:t>
            </a:r>
            <a:r>
              <a:rPr lang="fr-FR" dirty="0" err="1"/>
              <a:t>same</a:t>
            </a:r>
            <a:r>
              <a:rPr lang="fr-FR" dirty="0"/>
              <a:t> as…</a:t>
            </a:r>
          </a:p>
          <a:p>
            <a:pPr marL="0" indent="0">
              <a:buNone/>
            </a:pPr>
            <a:r>
              <a:rPr lang="es-ES_tradnl" dirty="0"/>
              <a:t>x = ((b + (c * d)) - ((a / b) / d));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3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Numbers and Mathematical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  <a:p>
            <a:r>
              <a:rPr lang="en-US" dirty="0"/>
              <a:t>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(Highest to Lowest)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596072"/>
              </p:ext>
            </p:extLst>
          </p:nvPr>
        </p:nvGraphicFramePr>
        <p:xfrm>
          <a:off x="2254431" y="1912139"/>
          <a:ext cx="473399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expr</a:t>
                      </a:r>
                      <a:r>
                        <a:rPr lang="en-US" dirty="0"/>
                        <a:t> -</a:t>
                      </a:r>
                      <a:r>
                        <a:rPr lang="en-US" dirty="0" err="1"/>
                        <a:t>expr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Multiplicative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 /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&lt;&lt; &gt;&gt; &gt;&gt;&gt;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Bitwise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  <a:r>
                        <a:rPr lang="en-US" baseline="0" dirty="0"/>
                        <a:t> then ^ then |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&amp;&amp; then ||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0357" y="5957310"/>
            <a:ext cx="843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list: http://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/tutorial/java/</a:t>
            </a:r>
            <a:r>
              <a:rPr lang="en-US" dirty="0" err="1"/>
              <a:t>nutsandbolts</a:t>
            </a:r>
            <a:r>
              <a:rPr lang="en-US" dirty="0"/>
              <a:t>/</a:t>
            </a:r>
            <a:r>
              <a:rPr lang="en-US" dirty="0" err="1"/>
              <a:t>operators.html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45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Mixing value types in expressions is allowable</a:t>
            </a:r>
          </a:p>
          <a:p>
            <a:r>
              <a:rPr lang="en-US" dirty="0"/>
              <a:t>Values are “promoted” when it makes sense (no data is lost)</a:t>
            </a:r>
          </a:p>
          <a:p>
            <a:pPr lvl="1"/>
            <a:r>
              <a:rPr lang="en-US" dirty="0"/>
              <a:t>short to </a:t>
            </a:r>
            <a:r>
              <a:rPr lang="en-US" dirty="0" err="1"/>
              <a:t>int</a:t>
            </a:r>
            <a:r>
              <a:rPr lang="en-US" dirty="0"/>
              <a:t>, float to double</a:t>
            </a:r>
          </a:p>
          <a:p>
            <a:pPr lvl="1"/>
            <a:r>
              <a:rPr lang="en-US" dirty="0"/>
              <a:t>integers to </a:t>
            </a:r>
            <a:r>
              <a:rPr lang="en-US" dirty="0" err="1"/>
              <a:t>reals</a:t>
            </a:r>
            <a:r>
              <a:rPr lang="en-US" dirty="0"/>
              <a:t> (e.g., </a:t>
            </a:r>
            <a:r>
              <a:rPr lang="en-US" dirty="0" err="1"/>
              <a:t>int</a:t>
            </a:r>
            <a:r>
              <a:rPr lang="en-US" dirty="0"/>
              <a:t> to double)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dirty="0"/>
              <a:t>3 + 5.0 evaluated as 3.0 + 5.0 -&gt; 8.0</a:t>
            </a:r>
          </a:p>
          <a:p>
            <a:pPr marL="457200" lvl="1" indent="0">
              <a:buNone/>
            </a:pPr>
            <a:r>
              <a:rPr lang="en-US" dirty="0"/>
              <a:t>1 / 2.0 evaluated as 1.0 / 2.0 -&gt; 0.5</a:t>
            </a:r>
          </a:p>
          <a:p>
            <a:r>
              <a:rPr lang="en-US" dirty="0"/>
              <a:t>Promotion is a form of casting…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0796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Cast: convert from a value of one type to a value of another type</a:t>
            </a:r>
          </a:p>
          <a:p>
            <a:r>
              <a:rPr lang="en-US" dirty="0" err="1"/>
              <a:t>Upcast</a:t>
            </a:r>
            <a:r>
              <a:rPr lang="en-US" dirty="0"/>
              <a:t>: from “narrower” to “wider” (more bits)</a:t>
            </a:r>
          </a:p>
          <a:p>
            <a:pPr lvl="1"/>
            <a:r>
              <a:rPr lang="en-US" dirty="0"/>
              <a:t>short -&gt;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float -&gt; double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-&gt; double</a:t>
            </a:r>
          </a:p>
          <a:p>
            <a:r>
              <a:rPr lang="en-US" dirty="0"/>
              <a:t>Downcast: from “wider” to “narrower” (fewer bits)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-&gt; short</a:t>
            </a:r>
          </a:p>
          <a:p>
            <a:pPr lvl="1"/>
            <a:r>
              <a:rPr lang="en-US" dirty="0"/>
              <a:t>double -&gt; float</a:t>
            </a:r>
          </a:p>
          <a:p>
            <a:pPr lvl="1"/>
            <a:r>
              <a:rPr lang="en-US" dirty="0"/>
              <a:t>double -&gt;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Upcasting</a:t>
            </a:r>
            <a:r>
              <a:rPr lang="en-US" dirty="0"/>
              <a:t> is fine</a:t>
            </a:r>
          </a:p>
          <a:p>
            <a:pPr lvl="1"/>
            <a:r>
              <a:rPr lang="en-US" dirty="0"/>
              <a:t>Nothing lost</a:t>
            </a:r>
          </a:p>
          <a:p>
            <a:pPr lvl="1"/>
            <a:r>
              <a:rPr lang="en-US" dirty="0"/>
              <a:t>Java handles automatically (“promotes”)</a:t>
            </a:r>
          </a:p>
          <a:p>
            <a:pPr marL="857250" lvl="2" indent="0">
              <a:buNone/>
            </a:pPr>
            <a:r>
              <a:rPr lang="en-US" dirty="0">
                <a:latin typeface="Consolas"/>
                <a:cs typeface="Consolas"/>
              </a:rPr>
              <a:t>double x = 1 / 2.0;  // x is assigned 0.5</a:t>
            </a:r>
          </a:p>
          <a:p>
            <a:r>
              <a:rPr lang="en-US" dirty="0" err="1"/>
              <a:t>Downcasting</a:t>
            </a:r>
            <a:r>
              <a:rPr lang="en-US" dirty="0"/>
              <a:t> is dangerous</a:t>
            </a:r>
          </a:p>
          <a:p>
            <a:pPr lvl="1"/>
            <a:r>
              <a:rPr lang="en-US" dirty="0"/>
              <a:t>Precision is lost</a:t>
            </a:r>
          </a:p>
          <a:p>
            <a:pPr lvl="1"/>
            <a:r>
              <a:rPr lang="en-US" dirty="0"/>
              <a:t>Java prevents by default</a:t>
            </a:r>
          </a:p>
          <a:p>
            <a:pPr lvl="1"/>
            <a:r>
              <a:rPr lang="en-US" dirty="0"/>
              <a:t>Programmer must override with cast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9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71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Tells Java compiler…</a:t>
            </a:r>
          </a:p>
          <a:p>
            <a:pPr lvl="1"/>
            <a:r>
              <a:rPr lang="en-US" dirty="0"/>
              <a:t>“Trust me;  the expression can be converted to the indicated type”</a:t>
            </a:r>
          </a:p>
          <a:p>
            <a:r>
              <a:rPr lang="en-US" dirty="0"/>
              <a:t>Put type name in parentheses before expression</a:t>
            </a:r>
          </a:p>
          <a:p>
            <a:r>
              <a:rPr lang="en-US" dirty="0"/>
              <a:t>Example:</a:t>
            </a:r>
          </a:p>
          <a:p>
            <a:pPr marL="857250" lvl="2" indent="0">
              <a:buNone/>
            </a:pP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x;</a:t>
            </a:r>
          </a:p>
          <a:p>
            <a:pPr marL="857250" lvl="2" indent="0">
              <a:buNone/>
            </a:pPr>
            <a:r>
              <a:rPr lang="en-US" dirty="0">
                <a:latin typeface="Consolas"/>
                <a:cs typeface="Consolas"/>
              </a:rPr>
              <a:t>double y = 12.0;</a:t>
            </a:r>
          </a:p>
          <a:p>
            <a:pPr marL="857250" lvl="2" indent="0">
              <a:buNone/>
            </a:pPr>
            <a:r>
              <a:rPr lang="en-US" dirty="0">
                <a:latin typeface="Consolas"/>
                <a:cs typeface="Consolas"/>
              </a:rPr>
              <a:t>x = y; // “loss of precision” error</a:t>
            </a:r>
          </a:p>
          <a:p>
            <a:pPr marL="857250" lvl="2" indent="0">
              <a:buNone/>
            </a:pPr>
            <a:r>
              <a:rPr lang="en-US" dirty="0">
                <a:latin typeface="Consolas"/>
                <a:cs typeface="Consolas"/>
              </a:rPr>
              <a:t>x =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 y; // allowable</a:t>
            </a:r>
          </a:p>
          <a:p>
            <a:pPr marL="857250" lvl="2" indent="0">
              <a:buNone/>
            </a:pPr>
            <a:r>
              <a:rPr lang="en-US" dirty="0">
                <a:latin typeface="Consolas"/>
                <a:cs typeface="Consolas"/>
              </a:rPr>
              <a:t>x =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 (y / 3.0); // also allowable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and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5121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Constructor</a:t>
            </a:r>
          </a:p>
          <a:p>
            <a:pPr lvl="1"/>
            <a:r>
              <a:rPr lang="en-US" dirty="0"/>
              <a:t>A special method in a class that is used to “construct” an object when it is being created</a:t>
            </a:r>
          </a:p>
          <a:p>
            <a:pPr lvl="1"/>
            <a:r>
              <a:rPr lang="en-US" dirty="0"/>
              <a:t>Called by the “new” operator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new Wheel(15)</a:t>
            </a:r>
            <a:r>
              <a:rPr lang="en-US" dirty="0"/>
              <a:t> invokes the </a:t>
            </a:r>
            <a:r>
              <a:rPr lang="en-US" dirty="0">
                <a:latin typeface="Consolas"/>
                <a:cs typeface="Consolas"/>
              </a:rPr>
              <a:t>Wheel(double radius) </a:t>
            </a:r>
            <a:r>
              <a:rPr lang="en-US" dirty="0"/>
              <a:t>method</a:t>
            </a:r>
          </a:p>
          <a:p>
            <a:r>
              <a:rPr lang="en-US" dirty="0"/>
              <a:t>Fields (instance or member variables)</a:t>
            </a:r>
          </a:p>
          <a:p>
            <a:pPr lvl="1"/>
            <a:r>
              <a:rPr lang="en-US" dirty="0"/>
              <a:t>Variables located inside the class definition that become part of the object </a:t>
            </a:r>
          </a:p>
          <a:p>
            <a:pPr lvl="1"/>
            <a:r>
              <a:rPr lang="en-US" dirty="0"/>
              <a:t>Often “initialized” by the constructor using “this”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this.radius</a:t>
            </a:r>
            <a:r>
              <a:rPr lang="en-US" dirty="0">
                <a:latin typeface="Consolas"/>
                <a:cs typeface="Consolas"/>
              </a:rPr>
              <a:t> = radius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8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Type: char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Set of possible characters, symbols that make up a String</a:t>
            </a:r>
          </a:p>
          <a:p>
            <a:r>
              <a:rPr lang="en-US" dirty="0"/>
              <a:t>Encoded as number: e.g., ‘A’ is 65, ‘B’ is 66, ‘C’ is 67, etc.</a:t>
            </a:r>
          </a:p>
          <a:p>
            <a:r>
              <a:rPr lang="en-US" dirty="0"/>
              <a:t>Java uses 16 bits to store each character (65536)</a:t>
            </a:r>
          </a:p>
          <a:p>
            <a:r>
              <a:rPr lang="en-US" dirty="0"/>
              <a:t>Historical growth…</a:t>
            </a:r>
          </a:p>
          <a:p>
            <a:pPr lvl="1"/>
            <a:r>
              <a:rPr lang="en-US" dirty="0"/>
              <a:t>Initially ASCII standard of 128 characters</a:t>
            </a:r>
          </a:p>
          <a:p>
            <a:pPr lvl="1"/>
            <a:r>
              <a:rPr lang="en-US" dirty="0"/>
              <a:t>Extended to Latin-1 character set of 256 characters</a:t>
            </a:r>
          </a:p>
          <a:p>
            <a:pPr lvl="1"/>
            <a:r>
              <a:rPr lang="en-US" dirty="0"/>
              <a:t>Now at Unicode character set of 65536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8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char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5343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ASCII subset</a:t>
            </a:r>
          </a:p>
          <a:p>
            <a:pPr lvl="1"/>
            <a:r>
              <a:rPr lang="en-US" dirty="0"/>
              <a:t>Character codes 0-127 (7 bits)</a:t>
            </a:r>
          </a:p>
          <a:p>
            <a:pPr lvl="1"/>
            <a:r>
              <a:rPr lang="en-US" dirty="0"/>
              <a:t>Include English alphabet (upper and lower), numbers, punctuation, special characters</a:t>
            </a:r>
          </a:p>
          <a:p>
            <a:r>
              <a:rPr lang="en-US" dirty="0"/>
              <a:t>Latin-1 extension</a:t>
            </a:r>
          </a:p>
          <a:p>
            <a:pPr lvl="1"/>
            <a:r>
              <a:rPr lang="en-US" dirty="0"/>
              <a:t>Added character codes 128-255 (8 bits)</a:t>
            </a:r>
          </a:p>
          <a:p>
            <a:pPr lvl="1"/>
            <a:r>
              <a:rPr lang="en-US" dirty="0"/>
              <a:t>Include non-English (Romanized) characters and punctuation (</a:t>
            </a:r>
            <a:r>
              <a:rPr lang="en-US" dirty="0" err="1"/>
              <a:t>dipthongs</a:t>
            </a:r>
            <a:r>
              <a:rPr lang="en-US" dirty="0"/>
              <a:t>, accents, circumflexes, etc.)</a:t>
            </a:r>
          </a:p>
          <a:p>
            <a:r>
              <a:rPr lang="en-US" dirty="0"/>
              <a:t>Unicode 1 extension</a:t>
            </a:r>
          </a:p>
          <a:p>
            <a:pPr lvl="1"/>
            <a:r>
              <a:rPr lang="en-US" dirty="0"/>
              <a:t>Added character codes 256-65535 (16 bits)</a:t>
            </a:r>
          </a:p>
          <a:p>
            <a:pPr lvl="1"/>
            <a:r>
              <a:rPr lang="en-US" dirty="0"/>
              <a:t>Includes non-Romanized alphabetic characters from Cyrillic, Hebrew, Arabic, Chinese, Japanese,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8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single character surrounded by single quotes, for example</a:t>
            </a:r>
          </a:p>
          <a:p>
            <a:pPr lvl="1"/>
            <a:r>
              <a:rPr lang="en-US" dirty="0"/>
              <a:t>‘A’, ‘a’, ‘x’, ‘0’, ‘3’</a:t>
            </a:r>
          </a:p>
          <a:p>
            <a:pPr lvl="1"/>
            <a:r>
              <a:rPr lang="en-US" dirty="0"/>
              <a:t>‘!’, ‘,’, ‘”’, ‘&amp;’</a:t>
            </a:r>
          </a:p>
          <a:p>
            <a:r>
              <a:rPr lang="en-US" dirty="0"/>
              <a:t>A special “escape sequence” surrounded by single quotes, for example</a:t>
            </a:r>
          </a:p>
          <a:p>
            <a:pPr lvl="1"/>
            <a:r>
              <a:rPr lang="en-US" dirty="0"/>
              <a:t>‘\t’ (tab)</a:t>
            </a:r>
          </a:p>
          <a:p>
            <a:pPr lvl="1"/>
            <a:r>
              <a:rPr lang="en-US" dirty="0"/>
              <a:t>‘\n’ (newline)</a:t>
            </a:r>
          </a:p>
          <a:p>
            <a:pPr lvl="1"/>
            <a:r>
              <a:rPr lang="en-US" dirty="0"/>
              <a:t>‘\’’ (single quote)</a:t>
            </a:r>
          </a:p>
          <a:p>
            <a:pPr lvl="1"/>
            <a:r>
              <a:rPr lang="en-US" dirty="0"/>
              <a:t>‘\\’ (backslash)</a:t>
            </a:r>
          </a:p>
          <a:p>
            <a:pPr lvl="1"/>
            <a:r>
              <a:rPr lang="en-US" dirty="0"/>
              <a:t>‘\</a:t>
            </a:r>
            <a:r>
              <a:rPr lang="en-US" dirty="0" err="1"/>
              <a:t>uxxxx</a:t>
            </a:r>
            <a:r>
              <a:rPr lang="en-US" dirty="0"/>
              <a:t>’ (char hexadecimal </a:t>
            </a:r>
            <a:r>
              <a:rPr lang="en-US" dirty="0" err="1"/>
              <a:t>xxxx</a:t>
            </a:r>
            <a:r>
              <a:rPr lang="en-US" dirty="0"/>
              <a:t> in Unicode 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7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char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Treated as (</a:t>
            </a:r>
            <a:r>
              <a:rPr lang="en-US" dirty="0" err="1"/>
              <a:t>upcast</a:t>
            </a:r>
            <a:r>
              <a:rPr lang="en-US" dirty="0"/>
              <a:t> to) String for printing and concatenation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(‘A’) -&gt; prints A</a:t>
            </a:r>
          </a:p>
          <a:p>
            <a:pPr lvl="1"/>
            <a:r>
              <a:rPr lang="en-US" dirty="0"/>
              <a:t>“Hello” + ‘!’ -&gt; “Hello!”</a:t>
            </a:r>
          </a:p>
          <a:p>
            <a:r>
              <a:rPr lang="en-US" dirty="0"/>
              <a:t>Treated as integer for arithmetic operations</a:t>
            </a:r>
          </a:p>
          <a:p>
            <a:pPr lvl="1"/>
            <a:r>
              <a:rPr lang="en-US" dirty="0"/>
              <a:t>‘a’ + 0 -&gt; 97</a:t>
            </a:r>
          </a:p>
          <a:p>
            <a:pPr lvl="1"/>
            <a:r>
              <a:rPr lang="en-US" dirty="0"/>
              <a:t>‘z’ – ‘a’ -&gt; 25</a:t>
            </a:r>
          </a:p>
          <a:p>
            <a:r>
              <a:rPr lang="en-US" dirty="0"/>
              <a:t>Many more operations implemented by methods in class Character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Values, Variables, and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Programs (and CPUs) work with </a:t>
            </a:r>
            <a:r>
              <a:rPr lang="en-US" i="1" dirty="0"/>
              <a:t>values</a:t>
            </a:r>
            <a:endParaRPr lang="en-US" dirty="0"/>
          </a:p>
          <a:p>
            <a:r>
              <a:rPr lang="en-US" dirty="0"/>
              <a:t>Values are represented in programs by </a:t>
            </a:r>
            <a:r>
              <a:rPr lang="en-US" i="1" dirty="0"/>
              <a:t>literals</a:t>
            </a:r>
            <a:r>
              <a:rPr lang="en-US" dirty="0"/>
              <a:t> and stored in </a:t>
            </a:r>
            <a:r>
              <a:rPr lang="en-US" i="1" dirty="0"/>
              <a:t>variables</a:t>
            </a:r>
          </a:p>
          <a:p>
            <a:r>
              <a:rPr lang="en-US" dirty="0"/>
              <a:t>Literals</a:t>
            </a:r>
          </a:p>
          <a:p>
            <a:pPr lvl="1"/>
            <a:r>
              <a:rPr lang="en-US" dirty="0"/>
              <a:t>3, -23, 4.5, 0.23, 3E8, 6.02e+23</a:t>
            </a:r>
          </a:p>
          <a:p>
            <a:pPr lvl="1"/>
            <a:r>
              <a:rPr lang="en-US" dirty="0"/>
              <a:t>"Hello there", </a:t>
            </a:r>
            <a:r>
              <a:rPr lang="fr-FR" dirty="0"/>
              <a:t>'</a:t>
            </a:r>
            <a:r>
              <a:rPr lang="en-US" dirty="0"/>
              <a:t>A</a:t>
            </a:r>
            <a:r>
              <a:rPr lang="fr-FR" dirty="0"/>
              <a:t>'</a:t>
            </a:r>
            <a:r>
              <a:rPr lang="en-US" dirty="0"/>
              <a:t>, true, false 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x, y, a, b, </a:t>
            </a:r>
            <a:r>
              <a:rPr lang="en-US" dirty="0" err="1"/>
              <a:t>helloMessage</a:t>
            </a:r>
            <a:r>
              <a:rPr lang="en-US" dirty="0"/>
              <a:t>, wheel, robot, r1, w27</a:t>
            </a:r>
          </a:p>
          <a:p>
            <a:pPr lvl="1"/>
            <a:r>
              <a:rPr lang="en-US" dirty="0"/>
              <a:t>Use letters, digits, and "_" (start with letter)</a:t>
            </a:r>
          </a:p>
          <a:p>
            <a:pPr lvl="1"/>
            <a:r>
              <a:rPr lang="en-US" dirty="0"/>
              <a:t>Identify a location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Character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Character.isDigit</a:t>
            </a:r>
            <a:r>
              <a:rPr lang="en-US" dirty="0"/>
              <a:t>(char value)</a:t>
            </a:r>
          </a:p>
          <a:p>
            <a:r>
              <a:rPr lang="en-US" dirty="0" err="1"/>
              <a:t>Character.isLetter</a:t>
            </a:r>
            <a:r>
              <a:rPr lang="en-US" dirty="0"/>
              <a:t>(char value)</a:t>
            </a:r>
          </a:p>
          <a:p>
            <a:r>
              <a:rPr lang="en-US" dirty="0" err="1"/>
              <a:t>Character.isLetterOrDigit</a:t>
            </a:r>
            <a:r>
              <a:rPr lang="en-US" dirty="0"/>
              <a:t>(char value)</a:t>
            </a:r>
          </a:p>
          <a:p>
            <a:r>
              <a:rPr lang="en-US" dirty="0" err="1"/>
              <a:t>Character.isLowerCase</a:t>
            </a:r>
            <a:r>
              <a:rPr lang="en-US" dirty="0"/>
              <a:t>(char value)</a:t>
            </a:r>
          </a:p>
          <a:p>
            <a:r>
              <a:rPr lang="en-US" dirty="0" err="1"/>
              <a:t>Character.isUpperCase</a:t>
            </a:r>
            <a:r>
              <a:rPr lang="en-US" dirty="0"/>
              <a:t>(char value)</a:t>
            </a:r>
          </a:p>
          <a:p>
            <a:r>
              <a:rPr lang="en-US" dirty="0" err="1"/>
              <a:t>Character.isWhiteSpace</a:t>
            </a:r>
            <a:r>
              <a:rPr lang="en-US" dirty="0"/>
              <a:t>(char value)</a:t>
            </a:r>
          </a:p>
          <a:p>
            <a:r>
              <a:rPr lang="en-US" dirty="0" err="1"/>
              <a:t>Character.toLowerCase</a:t>
            </a:r>
            <a:r>
              <a:rPr lang="en-US" dirty="0"/>
              <a:t>(char value)</a:t>
            </a:r>
          </a:p>
          <a:p>
            <a:r>
              <a:rPr lang="en-US" dirty="0" err="1"/>
              <a:t>Character.toUpperCase</a:t>
            </a:r>
            <a:r>
              <a:rPr lang="en-US" dirty="0"/>
              <a:t>(char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95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Type: </a:t>
            </a:r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Set of two elements { true, false }</a:t>
            </a:r>
          </a:p>
          <a:p>
            <a:r>
              <a:rPr lang="en-US" dirty="0"/>
              <a:t>Set of operations</a:t>
            </a:r>
          </a:p>
          <a:p>
            <a:pPr lvl="1"/>
            <a:r>
              <a:rPr lang="en-US" dirty="0"/>
              <a:t>Logical: &amp;&amp; (and), || (or), ^ (</a:t>
            </a:r>
            <a:r>
              <a:rPr lang="en-US" dirty="0" err="1"/>
              <a:t>xor</a:t>
            </a:r>
            <a:r>
              <a:rPr lang="en-US" dirty="0"/>
              <a:t>), and ! (not)</a:t>
            </a:r>
          </a:p>
          <a:p>
            <a:pPr lvl="1"/>
            <a:r>
              <a:rPr lang="en-US" dirty="0"/>
              <a:t>Testing in various Java statements (e.g., if)</a:t>
            </a:r>
          </a:p>
          <a:p>
            <a:r>
              <a:rPr lang="en-US" dirty="0"/>
              <a:t>Created by comparison operators</a:t>
            </a:r>
          </a:p>
          <a:p>
            <a:pPr lvl="1"/>
            <a:r>
              <a:rPr lang="en-US" dirty="0"/>
              <a:t>x &lt; y, x &lt;= y, x == y, x != y, x &gt; y, x &gt;= y</a:t>
            </a:r>
          </a:p>
          <a:p>
            <a:pPr lvl="1"/>
            <a:r>
              <a:rPr lang="en-US" dirty="0"/>
              <a:t>And result of logical operators (above)</a:t>
            </a:r>
          </a:p>
          <a:p>
            <a:pPr lvl="1"/>
            <a:r>
              <a:rPr lang="en-US" dirty="0"/>
              <a:t>Note: == and != also work with reference types, but only compare references (addresses) not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7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Unlike primitive types:</a:t>
            </a:r>
          </a:p>
          <a:p>
            <a:pPr lvl="1"/>
            <a:r>
              <a:rPr lang="en-US" dirty="0"/>
              <a:t>Are extensible: can be created by the programmer</a:t>
            </a:r>
          </a:p>
          <a:p>
            <a:pPr lvl="1"/>
            <a:r>
              <a:rPr lang="en-US" dirty="0"/>
              <a:t>Variable declaration creates space for reference to object, not the object itself</a:t>
            </a:r>
          </a:p>
          <a:p>
            <a:r>
              <a:rPr lang="en-US" dirty="0"/>
              <a:t>Defined with a class declaration</a:t>
            </a:r>
          </a:p>
          <a:p>
            <a:r>
              <a:rPr lang="en-US" dirty="0"/>
              <a:t>Set of values: created with the </a:t>
            </a:r>
            <a:r>
              <a:rPr lang="en-US" b="1" i="1" dirty="0"/>
              <a:t>new</a:t>
            </a:r>
            <a:r>
              <a:rPr lang="en-US" dirty="0"/>
              <a:t> operator</a:t>
            </a:r>
          </a:p>
          <a:p>
            <a:r>
              <a:rPr lang="en-US" dirty="0"/>
              <a:t>Set of operations: defined and implemented by the methods in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1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 and 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declaration of a variable of a reference type allocates space only for the reference, not for the object to which it refers</a:t>
            </a:r>
          </a:p>
          <a:p>
            <a:r>
              <a:rPr lang="en-US" dirty="0"/>
              <a:t>Default value of a reference variable is “null”</a:t>
            </a:r>
          </a:p>
          <a:p>
            <a:r>
              <a:rPr lang="en-US" dirty="0"/>
              <a:t>Attempting to “use” an uninitialized reference variable results in a “null pointer exception”</a:t>
            </a:r>
          </a:p>
          <a:p>
            <a:r>
              <a:rPr lang="en-US" dirty="0"/>
              <a:t>Java won’t let you do this…</a:t>
            </a:r>
          </a:p>
          <a:p>
            <a:pPr marL="800100" lvl="2" indent="0">
              <a:buNone/>
            </a:pPr>
            <a:r>
              <a:rPr lang="en-US" dirty="0">
                <a:latin typeface="Consolas"/>
                <a:cs typeface="Consolas"/>
              </a:rPr>
              <a:t>Wheel w;</a:t>
            </a:r>
          </a:p>
          <a:p>
            <a:pPr marL="800100" lvl="2" indent="0">
              <a:buNone/>
            </a:pPr>
            <a:r>
              <a:rPr lang="en-US" dirty="0" err="1">
                <a:latin typeface="Consolas"/>
                <a:cs typeface="Consolas"/>
              </a:rPr>
              <a:t>w.getRadius</a:t>
            </a:r>
            <a:r>
              <a:rPr lang="en-US" dirty="0">
                <a:latin typeface="Consolas"/>
                <a:cs typeface="Consolas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Reference Type: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class String is built in</a:t>
            </a:r>
          </a:p>
          <a:p>
            <a:pPr lvl="1"/>
            <a:r>
              <a:rPr lang="en-US" dirty="0"/>
              <a:t>No need to import</a:t>
            </a:r>
          </a:p>
          <a:p>
            <a:pPr lvl="1"/>
            <a:r>
              <a:rPr lang="en-US" dirty="0"/>
              <a:t>Language supports String literals (“hello”)</a:t>
            </a:r>
          </a:p>
          <a:p>
            <a:r>
              <a:rPr lang="en-US" dirty="0"/>
              <a:t>Because String is a class…</a:t>
            </a:r>
          </a:p>
          <a:p>
            <a:pPr lvl="1"/>
            <a:r>
              <a:rPr lang="en-US" dirty="0"/>
              <a:t>Instances (e.g., literals) are objects</a:t>
            </a:r>
          </a:p>
          <a:p>
            <a:pPr lvl="1"/>
            <a:r>
              <a:rPr lang="en-US" dirty="0"/>
              <a:t>Can create with new operator</a:t>
            </a:r>
          </a:p>
          <a:p>
            <a:pPr lvl="1">
              <a:buNone/>
            </a:pPr>
            <a:r>
              <a:rPr lang="en-US" sz="2000" dirty="0">
                <a:latin typeface="Consolas"/>
                <a:cs typeface="Consolas"/>
              </a:rPr>
              <a:t>String greeting = “Hello”; //same as…</a:t>
            </a:r>
          </a:p>
          <a:p>
            <a:pPr lvl="1">
              <a:buNone/>
            </a:pPr>
            <a:r>
              <a:rPr lang="en-US" sz="2000" dirty="0">
                <a:latin typeface="Consolas"/>
                <a:cs typeface="Consolas"/>
              </a:rPr>
              <a:t>String greeting = new String (“Hello”);</a:t>
            </a:r>
            <a:endParaRPr lang="en-US" sz="2000" dirty="0"/>
          </a:p>
          <a:p>
            <a:pPr lvl="1"/>
            <a:r>
              <a:rPr lang="en-US" dirty="0"/>
              <a:t>String variables hold references to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Wheel w = new Wheel (15.75);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String school = new String ("Purdue");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repeat the class name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Wheel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 allows a shortened form using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w = new Wheel (15.75);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school = new String ("Purdue");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equivalent to the declarations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4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Concatenation (+) built-in to Java</a:t>
            </a:r>
          </a:p>
          <a:p>
            <a:r>
              <a:rPr lang="en-US" dirty="0"/>
              <a:t>Lots of operations defined as methods in the String class</a:t>
            </a:r>
          </a:p>
          <a:p>
            <a:r>
              <a:rPr lang="en-US" dirty="0"/>
              <a:t>Strings are immutable: no operation on a String object changes the value of that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2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== does not work in the way you might expect</a:t>
            </a:r>
          </a:p>
          <a:p>
            <a:r>
              <a:rPr lang="en-US" dirty="0"/>
              <a:t>Strings are objects</a:t>
            </a:r>
          </a:p>
          <a:p>
            <a:r>
              <a:rPr lang="en-US" dirty="0"/>
              <a:t>== between objects only compares the references (addresses) of the objects</a:t>
            </a:r>
          </a:p>
          <a:p>
            <a:r>
              <a:rPr lang="en-US" dirty="0"/>
              <a:t>Two different String objects with the exact same characters will compare == false (since their objects are stored in </a:t>
            </a:r>
            <a:r>
              <a:rPr lang="en-US"/>
              <a:t>different locations)</a:t>
            </a:r>
            <a:endParaRPr lang="en-US" dirty="0"/>
          </a:p>
          <a:p>
            <a:r>
              <a:rPr lang="en-US" dirty="0"/>
              <a:t>Use String equals method: s1.equals(s2)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Simplified reference…</a:t>
            </a:r>
          </a:p>
          <a:p>
            <a:r>
              <a:rPr lang="en-US" dirty="0"/>
              <a:t>Template (“format”) string includes regular characters and “escape” sequences:</a:t>
            </a:r>
          </a:p>
          <a:p>
            <a:pPr lvl="1"/>
            <a:r>
              <a:rPr lang="en-US" dirty="0"/>
              <a:t>%s: string</a:t>
            </a:r>
          </a:p>
          <a:p>
            <a:pPr lvl="1"/>
            <a:r>
              <a:rPr lang="en-US" dirty="0"/>
              <a:t>%d: integer (byte, short, </a:t>
            </a:r>
            <a:r>
              <a:rPr lang="en-US" dirty="0" err="1"/>
              <a:t>int</a:t>
            </a:r>
            <a:r>
              <a:rPr lang="en-US" dirty="0"/>
              <a:t>, long)</a:t>
            </a:r>
          </a:p>
          <a:p>
            <a:pPr lvl="1"/>
            <a:r>
              <a:rPr lang="en-US" dirty="0"/>
              <a:t>%f: float, including double</a:t>
            </a:r>
          </a:p>
          <a:p>
            <a:r>
              <a:rPr lang="en-US" dirty="0"/>
              <a:t>Width specification allowed</a:t>
            </a:r>
          </a:p>
          <a:p>
            <a:pPr lvl="1"/>
            <a:r>
              <a:rPr lang="en-US" dirty="0"/>
              <a:t>%10s: pad string on left to make it 10 characters</a:t>
            </a:r>
          </a:p>
          <a:p>
            <a:pPr lvl="1"/>
            <a:r>
              <a:rPr lang="en-US" dirty="0"/>
              <a:t>%-10s: pad string on right to make it 10 characters</a:t>
            </a:r>
          </a:p>
          <a:p>
            <a:pPr lvl="1"/>
            <a:r>
              <a:rPr lang="en-US" dirty="0"/>
              <a:t>%12d: pad integer on left to make it 12 characters</a:t>
            </a:r>
          </a:p>
          <a:p>
            <a:pPr lvl="1"/>
            <a:r>
              <a:rPr lang="en-US" dirty="0"/>
              <a:t>%10.3f: format number with 3 decimals; total width 10</a:t>
            </a:r>
          </a:p>
          <a:p>
            <a:pPr lvl="1"/>
            <a:r>
              <a:rPr lang="en-US" dirty="0"/>
              <a:t>%.2f: format with 2 decimals; whatever width needed</a:t>
            </a:r>
          </a:p>
          <a:p>
            <a:r>
              <a:rPr lang="en-US" dirty="0"/>
              <a:t>Full details in </a:t>
            </a:r>
            <a:r>
              <a:rPr lang="en-US" dirty="0" err="1"/>
              <a:t>Javadocs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Formatter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8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84844" cy="4525963"/>
          </a:xfrm>
        </p:spPr>
        <p:txBody>
          <a:bodyPr/>
          <a:lstStyle/>
          <a:p>
            <a:r>
              <a:rPr lang="en-US" sz="2800" dirty="0">
                <a:latin typeface="Consolas"/>
                <a:cs typeface="Consolas"/>
              </a:rPr>
              <a:t>final</a:t>
            </a:r>
            <a:r>
              <a:rPr lang="en-US" sz="2800" dirty="0"/>
              <a:t> </a:t>
            </a:r>
            <a:r>
              <a:rPr lang="en-US" dirty="0"/>
              <a:t>is a modifier used in variable declarations</a:t>
            </a:r>
          </a:p>
          <a:p>
            <a:r>
              <a:rPr lang="en-US" dirty="0"/>
              <a:t>Prevents the variable from being changed</a:t>
            </a:r>
          </a:p>
          <a:p>
            <a:r>
              <a:rPr lang="en-US" dirty="0"/>
              <a:t>Example 1</a:t>
            </a:r>
          </a:p>
          <a:p>
            <a:pPr marL="457200" lvl="1" indent="0">
              <a:buNone/>
            </a:pPr>
            <a:r>
              <a:rPr lang="en-US" sz="2400" dirty="0">
                <a:latin typeface="Consolas"/>
                <a:cs typeface="Consolas"/>
              </a:rPr>
              <a:t>final 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SIZE = 100;</a:t>
            </a:r>
          </a:p>
          <a:p>
            <a:pPr marL="457200" lvl="1" indent="0">
              <a:buNone/>
            </a:pPr>
            <a:r>
              <a:rPr lang="en-US" sz="2400" dirty="0">
                <a:latin typeface="Consolas"/>
                <a:cs typeface="Consolas"/>
              </a:rPr>
              <a:t>SIZE = 50;  // not allowed by Java</a:t>
            </a:r>
          </a:p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2400" dirty="0" err="1">
                <a:latin typeface="Consolas"/>
                <a:cs typeface="Consolas"/>
              </a:rPr>
              <a:t>Math.PI</a:t>
            </a:r>
            <a:r>
              <a:rPr lang="en-US" sz="2400" dirty="0">
                <a:latin typeface="Consolas"/>
                <a:cs typeface="Consolas"/>
              </a:rPr>
              <a:t> = 3.1; // also not allowed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literals have </a:t>
            </a:r>
            <a:r>
              <a:rPr lang="en-US" i="1" dirty="0"/>
              <a:t>types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/>
              <a:t>String</a:t>
            </a:r>
          </a:p>
          <a:p>
            <a:r>
              <a:rPr lang="en-US" dirty="0"/>
              <a:t>Type is a formal definition</a:t>
            </a:r>
          </a:p>
          <a:p>
            <a:pPr lvl="1"/>
            <a:r>
              <a:rPr lang="en-US" dirty="0"/>
              <a:t>Set of values</a:t>
            </a:r>
          </a:p>
          <a:p>
            <a:pPr lvl="1"/>
            <a:r>
              <a:rPr lang="en-US" dirty="0"/>
              <a:t>Set of operations on those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Wrapper Classes and Useful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Byte</a:t>
            </a:r>
          </a:p>
          <a:p>
            <a:r>
              <a:rPr lang="en-US" dirty="0"/>
              <a:t>Short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Long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Character</a:t>
            </a:r>
          </a:p>
          <a:p>
            <a:r>
              <a:rPr lang="en-US" dirty="0"/>
              <a:t>Boolean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1161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to Numeric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(parse) a String to a numeric value</a:t>
            </a:r>
          </a:p>
          <a:p>
            <a:r>
              <a:rPr lang="en-US" dirty="0"/>
              <a:t>Available for all numeric wrapper classes, but two most useful ones are…</a:t>
            </a:r>
          </a:p>
          <a:p>
            <a:pPr lvl="1"/>
            <a:r>
              <a:rPr lang="en-US" dirty="0" err="1"/>
              <a:t>Integer.parseInt</a:t>
            </a:r>
            <a:r>
              <a:rPr lang="en-US" dirty="0"/>
              <a:t>("4000")</a:t>
            </a:r>
          </a:p>
          <a:p>
            <a:pPr lvl="1"/>
            <a:r>
              <a:rPr lang="en-US" dirty="0" err="1"/>
              <a:t>Double.parseDouble</a:t>
            </a:r>
            <a:r>
              <a:rPr lang="en-US"/>
              <a:t>(" 66.23457")</a:t>
            </a:r>
            <a:endParaRPr lang="en-US" dirty="0"/>
          </a:p>
          <a:p>
            <a:r>
              <a:rPr lang="en-US" dirty="0"/>
              <a:t>Watch for </a:t>
            </a:r>
            <a:r>
              <a:rPr lang="en-US" dirty="0" err="1"/>
              <a:t>NumberFormatException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2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and Maximum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Integer.MAX_VALUE</a:t>
            </a:r>
            <a:endParaRPr lang="en-US" dirty="0"/>
          </a:p>
          <a:p>
            <a:r>
              <a:rPr lang="en-US" dirty="0" err="1"/>
              <a:t>Integer.MIN_VALUE</a:t>
            </a:r>
            <a:endParaRPr lang="en-US" dirty="0"/>
          </a:p>
          <a:p>
            <a:r>
              <a:rPr lang="en-US" dirty="0" err="1"/>
              <a:t>Double.MAX_VALUE</a:t>
            </a:r>
            <a:endParaRPr lang="en-US" dirty="0"/>
          </a:p>
          <a:p>
            <a:r>
              <a:rPr lang="en-US" dirty="0" err="1"/>
              <a:t>Double.MIN_VALUE</a:t>
            </a:r>
            <a:endParaRPr lang="en-US" dirty="0"/>
          </a:p>
          <a:p>
            <a:endParaRPr lang="en-US" dirty="0"/>
          </a:p>
          <a:p>
            <a:r>
              <a:rPr lang="en-US" dirty="0"/>
              <a:t>See text or Java references for other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56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Cost Calculator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import </a:t>
            </a:r>
            <a:r>
              <a:rPr lang="en-US" sz="1800" dirty="0" err="1">
                <a:latin typeface="Consolas"/>
                <a:cs typeface="Consolas"/>
              </a:rPr>
              <a:t>java.util.Scanner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public class </a:t>
            </a:r>
            <a:r>
              <a:rPr lang="en-US" sz="1800" dirty="0" err="1">
                <a:latin typeface="Consolas"/>
                <a:cs typeface="Consolas"/>
              </a:rPr>
              <a:t>CollegeCosts</a:t>
            </a:r>
            <a:r>
              <a:rPr lang="en-US" sz="18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public static void main(String[] </a:t>
            </a:r>
            <a:r>
              <a:rPr lang="en-US" sz="1800" dirty="0" err="1">
                <a:latin typeface="Consolas"/>
                <a:cs typeface="Consolas"/>
              </a:rPr>
              <a:t>args</a:t>
            </a:r>
            <a:r>
              <a:rPr lang="en-US" sz="18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Scanner in;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// Input variables...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String </a:t>
            </a:r>
            <a:r>
              <a:rPr lang="en-US" sz="1800" dirty="0" err="1">
                <a:latin typeface="Consolas"/>
                <a:cs typeface="Consolas"/>
              </a:rPr>
              <a:t>firstName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lastName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double </a:t>
            </a:r>
            <a:r>
              <a:rPr lang="en-US" sz="1800" dirty="0" err="1">
                <a:latin typeface="Consolas"/>
                <a:cs typeface="Consolas"/>
              </a:rPr>
              <a:t>semesterTuition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monthlyRent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monthlyFood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double </a:t>
            </a:r>
            <a:r>
              <a:rPr lang="en-US" sz="1800" dirty="0" err="1">
                <a:latin typeface="Consolas"/>
                <a:cs typeface="Consolas"/>
              </a:rPr>
              <a:t>annualInterest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years;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// Computed variables...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double </a:t>
            </a:r>
            <a:r>
              <a:rPr lang="en-US" sz="1800" dirty="0" err="1">
                <a:latin typeface="Consolas"/>
                <a:cs typeface="Consolas"/>
              </a:rPr>
              <a:t>yearlyCost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fourYearCost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monthlyInterest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double </a:t>
            </a:r>
            <a:r>
              <a:rPr lang="en-US" sz="1800" dirty="0" err="1">
                <a:latin typeface="Consolas"/>
                <a:cs typeface="Consolas"/>
              </a:rPr>
              <a:t>monthlyPayment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totalLoanCost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522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Cost Calculator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("Welcome to the College Cost Calculator!\n");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in = new Scanner(</a:t>
            </a:r>
            <a:r>
              <a:rPr lang="en-US" sz="1800" dirty="0" err="1">
                <a:latin typeface="Consolas"/>
                <a:cs typeface="Consolas"/>
              </a:rPr>
              <a:t>System.in</a:t>
            </a:r>
            <a:r>
              <a:rPr lang="en-US" sz="18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// Prompt for input values...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("Enter your first name:        ");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firstName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in.next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("Enter your last name:         ");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lastName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in.next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("Enter tuition per semester:  $");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semesterTuition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in.nextDouble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("Enter rent per month:        $");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monthlyRent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in.nextDouble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("Enter food cost per month:   $");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monthlyFood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in.nextDouble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23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Cost Calculator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("Annual interest rate:         ");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annualInterest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in.nextDouble</a:t>
            </a:r>
            <a:r>
              <a:rPr lang="en-US" sz="1800" dirty="0">
                <a:latin typeface="Consolas"/>
                <a:cs typeface="Consolas"/>
              </a:rPr>
              <a:t>();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("Years to pay back your loan:  ");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years = </a:t>
            </a:r>
            <a:r>
              <a:rPr lang="en-US" sz="1800" dirty="0" err="1">
                <a:latin typeface="Consolas"/>
                <a:cs typeface="Consolas"/>
              </a:rPr>
              <a:t>in.nextInt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// Compute results...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yearlyCost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semesterTuition</a:t>
            </a:r>
            <a:r>
              <a:rPr lang="en-US" sz="1800" dirty="0">
                <a:latin typeface="Consolas"/>
                <a:cs typeface="Consolas"/>
              </a:rPr>
              <a:t> * 2.0 +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    (</a:t>
            </a:r>
            <a:r>
              <a:rPr lang="en-US" sz="1800" dirty="0" err="1">
                <a:latin typeface="Consolas"/>
                <a:cs typeface="Consolas"/>
              </a:rPr>
              <a:t>monthlyRent</a:t>
            </a:r>
            <a:r>
              <a:rPr lang="en-US" sz="1800" dirty="0">
                <a:latin typeface="Consolas"/>
                <a:cs typeface="Consolas"/>
              </a:rPr>
              <a:t> + </a:t>
            </a:r>
            <a:r>
              <a:rPr lang="en-US" sz="1800" dirty="0" err="1">
                <a:latin typeface="Consolas"/>
                <a:cs typeface="Consolas"/>
              </a:rPr>
              <a:t>monthlyFood</a:t>
            </a:r>
            <a:r>
              <a:rPr lang="en-US" sz="1800" dirty="0">
                <a:latin typeface="Consolas"/>
                <a:cs typeface="Consolas"/>
              </a:rPr>
              <a:t>) * 12.0;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fourYearCost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yearlyCost</a:t>
            </a:r>
            <a:r>
              <a:rPr lang="en-US" sz="1800" dirty="0">
                <a:latin typeface="Consolas"/>
                <a:cs typeface="Consolas"/>
              </a:rPr>
              <a:t> * 4.0;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monthlyInterest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annualInterest</a:t>
            </a:r>
            <a:r>
              <a:rPr lang="en-US" sz="1800" dirty="0">
                <a:latin typeface="Consolas"/>
                <a:cs typeface="Consolas"/>
              </a:rPr>
              <a:t> / 12.0;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monthlyPayment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fourYearCost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monthlyInterest</a:t>
            </a:r>
            <a:r>
              <a:rPr lang="en-US" sz="1800" dirty="0">
                <a:latin typeface="Consolas"/>
                <a:cs typeface="Consolas"/>
              </a:rPr>
              <a:t> /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    (1.0 - </a:t>
            </a:r>
            <a:r>
              <a:rPr lang="en-US" sz="1800" dirty="0" err="1">
                <a:latin typeface="Consolas"/>
                <a:cs typeface="Consolas"/>
              </a:rPr>
              <a:t>Math.pow</a:t>
            </a:r>
            <a:r>
              <a:rPr lang="en-US" sz="1800" dirty="0">
                <a:latin typeface="Consolas"/>
                <a:cs typeface="Consolas"/>
              </a:rPr>
              <a:t>(1.0 + </a:t>
            </a:r>
            <a:r>
              <a:rPr lang="en-US" sz="1800" dirty="0" err="1">
                <a:latin typeface="Consolas"/>
                <a:cs typeface="Consolas"/>
              </a:rPr>
              <a:t>monthlyInterest</a:t>
            </a:r>
            <a:r>
              <a:rPr lang="en-US" sz="1800" dirty="0">
                <a:latin typeface="Consolas"/>
                <a:cs typeface="Consolas"/>
              </a:rPr>
              <a:t>, -years * 12.0));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totalLoanCost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monthlyPayment</a:t>
            </a:r>
            <a:r>
              <a:rPr lang="en-US" sz="1800" dirty="0">
                <a:latin typeface="Consolas"/>
                <a:cs typeface="Consolas"/>
              </a:rPr>
              <a:t> * 12.0 * years;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57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Cost Calculator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// Print results...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("\n");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("College costs for %s %s\n",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    </a:t>
            </a:r>
            <a:r>
              <a:rPr lang="en-US" sz="1800" dirty="0" err="1">
                <a:latin typeface="Consolas"/>
                <a:cs typeface="Consolas"/>
              </a:rPr>
              <a:t>firstName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lastName</a:t>
            </a:r>
            <a:r>
              <a:rPr lang="en-US" sz="18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("*********************************\n");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("Yearly cost:          $%10.2f\n",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    </a:t>
            </a:r>
            <a:r>
              <a:rPr lang="en-US" sz="1800" dirty="0" err="1">
                <a:latin typeface="Consolas"/>
                <a:cs typeface="Consolas"/>
              </a:rPr>
              <a:t>yearlyCost</a:t>
            </a:r>
            <a:r>
              <a:rPr lang="en-US" sz="18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("Four year cost:       $%10.2f\n",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    </a:t>
            </a:r>
            <a:r>
              <a:rPr lang="en-US" sz="1800" dirty="0" err="1">
                <a:latin typeface="Consolas"/>
                <a:cs typeface="Consolas"/>
              </a:rPr>
              <a:t>fourYearCost</a:t>
            </a:r>
            <a:r>
              <a:rPr lang="en-US" sz="18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("Monthly loan payment: $%10.2f\n",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    </a:t>
            </a:r>
            <a:r>
              <a:rPr lang="en-US" sz="1800" dirty="0" err="1">
                <a:latin typeface="Consolas"/>
                <a:cs typeface="Consolas"/>
              </a:rPr>
              <a:t>monthlyPayment</a:t>
            </a:r>
            <a:r>
              <a:rPr lang="en-US" sz="18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("Total loan cost:      $%10.2f\n",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    </a:t>
            </a:r>
            <a:r>
              <a:rPr lang="en-US" sz="1800" dirty="0" err="1">
                <a:latin typeface="Consolas"/>
                <a:cs typeface="Consolas"/>
              </a:rPr>
              <a:t>totalLoanCost</a:t>
            </a:r>
            <a:r>
              <a:rPr lang="en-US" sz="1800" dirty="0">
                <a:latin typeface="Consolas"/>
                <a:cs typeface="Consolas"/>
              </a:rPr>
              <a:t> 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0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Java Type: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values: subset of the integers</a:t>
            </a:r>
          </a:p>
          <a:p>
            <a:pPr lvl="1"/>
            <a:r>
              <a:rPr lang="en-US" dirty="0"/>
              <a:t>Stored in 4 consecutive bytes: 32 bits</a:t>
            </a:r>
          </a:p>
          <a:p>
            <a:pPr lvl="1"/>
            <a:r>
              <a:rPr lang="en-US" dirty="0"/>
              <a:t>Range: -2,147,483,648 to 2,147,483,647</a:t>
            </a:r>
          </a:p>
          <a:p>
            <a:pPr lvl="1"/>
            <a:r>
              <a:rPr lang="en-US" dirty="0"/>
              <a:t>Literals: 23, 45, -19, 0</a:t>
            </a:r>
          </a:p>
          <a:p>
            <a:pPr lvl="1"/>
            <a:r>
              <a:rPr lang="en-US" dirty="0"/>
              <a:t>Variables declared with “</a:t>
            </a:r>
            <a:r>
              <a:rPr lang="en-US" dirty="0" err="1"/>
              <a:t>int</a:t>
            </a:r>
            <a:r>
              <a:rPr lang="en-US" dirty="0"/>
              <a:t>” reserved word</a:t>
            </a:r>
          </a:p>
          <a:p>
            <a:r>
              <a:rPr lang="en-US" dirty="0"/>
              <a:t>Set of operations: standard mathematical</a:t>
            </a:r>
          </a:p>
          <a:p>
            <a:pPr lvl="1"/>
            <a:r>
              <a:rPr lang="en-US" dirty="0"/>
              <a:t>+, -, *, /</a:t>
            </a:r>
          </a:p>
          <a:p>
            <a:pPr lvl="1"/>
            <a:r>
              <a:rPr lang="en-US" dirty="0"/>
              <a:t>% (mod) remainder 17%3=2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1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Categories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Types</a:t>
            </a:r>
          </a:p>
          <a:p>
            <a:pPr lvl="1"/>
            <a:r>
              <a:rPr lang="en-US" dirty="0"/>
              <a:t>Built-in to language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, byte, short, </a:t>
            </a:r>
            <a:r>
              <a:rPr lang="en-US" dirty="0" err="1"/>
              <a:t>int</a:t>
            </a:r>
            <a:r>
              <a:rPr lang="en-US" dirty="0"/>
              <a:t>, long, float, double, char</a:t>
            </a:r>
          </a:p>
          <a:p>
            <a:pPr lvl="1"/>
            <a:r>
              <a:rPr lang="en-US" dirty="0"/>
              <a:t>Occupy enough bits/bytes to store value</a:t>
            </a:r>
          </a:p>
          <a:p>
            <a:r>
              <a:rPr lang="en-US" dirty="0"/>
              <a:t>Reference Types</a:t>
            </a:r>
          </a:p>
          <a:p>
            <a:pPr lvl="1"/>
            <a:r>
              <a:rPr lang="en-US" dirty="0"/>
              <a:t>Can be defined by the user</a:t>
            </a:r>
          </a:p>
          <a:p>
            <a:pPr lvl="1"/>
            <a:r>
              <a:rPr lang="en-US" dirty="0"/>
              <a:t>Hold a “reference” (pointer) to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7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and Reference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 descr="typesInJavaFig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3" y="1056008"/>
            <a:ext cx="7760312" cy="56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7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Reference Type: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of values: </a:t>
            </a:r>
          </a:p>
          <a:p>
            <a:pPr lvl="1"/>
            <a:r>
              <a:rPr lang="en-US" dirty="0"/>
              <a:t>Sequences of characters</a:t>
            </a:r>
          </a:p>
          <a:p>
            <a:pPr lvl="1"/>
            <a:r>
              <a:rPr lang="en-US" dirty="0"/>
              <a:t>Length 0 to 2,147,483,647</a:t>
            </a:r>
          </a:p>
          <a:p>
            <a:r>
              <a:rPr lang="en-US" dirty="0"/>
              <a:t>Set of operations:</a:t>
            </a:r>
          </a:p>
          <a:p>
            <a:pPr lvl="1"/>
            <a:r>
              <a:rPr lang="en-US" dirty="0" err="1"/>
              <a:t>concat</a:t>
            </a:r>
            <a:r>
              <a:rPr lang="en-US" dirty="0"/>
              <a:t>() (also + operator)</a:t>
            </a:r>
          </a:p>
          <a:p>
            <a:pPr lvl="1"/>
            <a:r>
              <a:rPr lang="en-US"/>
              <a:t>toUpperCase()</a:t>
            </a:r>
            <a:endParaRPr lang="en-US" dirty="0"/>
          </a:p>
          <a:p>
            <a:pPr lvl="1"/>
            <a:r>
              <a:rPr lang="en-US" dirty="0"/>
              <a:t>length()</a:t>
            </a:r>
          </a:p>
          <a:p>
            <a:pPr lvl="1"/>
            <a:r>
              <a:rPr lang="en-US" dirty="0"/>
              <a:t>substring()</a:t>
            </a:r>
          </a:p>
          <a:p>
            <a:pPr lvl="1"/>
            <a:r>
              <a:rPr lang="en-US" dirty="0"/>
              <a:t>Plus many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Wheel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Wheel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double radius;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Wheel(double radius)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this.radius</a:t>
            </a:r>
            <a:r>
              <a:rPr lang="en-US" dirty="0">
                <a:latin typeface="Consolas"/>
                <a:cs typeface="Consolas"/>
              </a:rPr>
              <a:t> = radius;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double </a:t>
            </a:r>
            <a:r>
              <a:rPr lang="en-US" dirty="0" err="1">
                <a:latin typeface="Consolas"/>
                <a:cs typeface="Consolas"/>
              </a:rPr>
              <a:t>getCircumference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return 2 * </a:t>
            </a:r>
            <a:r>
              <a:rPr lang="en-US" dirty="0" err="1">
                <a:latin typeface="Consolas"/>
                <a:cs typeface="Consolas"/>
              </a:rPr>
              <a:t>Math.PI</a:t>
            </a:r>
            <a:r>
              <a:rPr lang="en-US" dirty="0">
                <a:latin typeface="Consolas"/>
                <a:cs typeface="Consolas"/>
              </a:rPr>
              <a:t> * radius;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double </a:t>
            </a:r>
            <a:r>
              <a:rPr lang="en-US" dirty="0" err="1">
                <a:latin typeface="Consolas"/>
                <a:cs typeface="Consolas"/>
              </a:rPr>
              <a:t>getArea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return </a:t>
            </a:r>
            <a:r>
              <a:rPr lang="en-US" dirty="0" err="1">
                <a:latin typeface="Consolas"/>
                <a:cs typeface="Consolas"/>
              </a:rPr>
              <a:t>Math.PI</a:t>
            </a:r>
            <a:r>
              <a:rPr lang="en-US" dirty="0">
                <a:latin typeface="Consolas"/>
                <a:cs typeface="Consolas"/>
              </a:rPr>
              <a:t> * radius * radius;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double </a:t>
            </a:r>
            <a:r>
              <a:rPr lang="en-US" dirty="0" err="1">
                <a:latin typeface="Consolas"/>
                <a:cs typeface="Consolas"/>
              </a:rPr>
              <a:t>getRadius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return radius;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1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34285</TotalTime>
  <Words>3878</Words>
  <Application>Microsoft Macintosh PowerPoint</Application>
  <PresentationFormat>On-screen Show (4:3)</PresentationFormat>
  <Paragraphs>596</Paragraphs>
  <Slides>46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Consolas</vt:lpstr>
      <vt:lpstr>Office Theme</vt:lpstr>
      <vt:lpstr>CS18000: Problem Solving and Object-Oriented Programming</vt:lpstr>
      <vt:lpstr> Numbers and Mathematical Operators</vt:lpstr>
      <vt:lpstr>Values, Variables, and Literals</vt:lpstr>
      <vt:lpstr>Types</vt:lpstr>
      <vt:lpstr>Example Java Type: int</vt:lpstr>
      <vt:lpstr>Type Categories in Java</vt:lpstr>
      <vt:lpstr>Primitive and Reference Types</vt:lpstr>
      <vt:lpstr>Example Reference Type: String</vt:lpstr>
      <vt:lpstr>Wheel Class</vt:lpstr>
      <vt:lpstr>Example Reference Type: Wheel</vt:lpstr>
      <vt:lpstr>Variables and Literals</vt:lpstr>
      <vt:lpstr>Declarations</vt:lpstr>
      <vt:lpstr> Primitive Types</vt:lpstr>
      <vt:lpstr>Integer Types in Java</vt:lpstr>
      <vt:lpstr>Operations on Integer Types</vt:lpstr>
      <vt:lpstr>Real Number Types in Java</vt:lpstr>
      <vt:lpstr>Operations on Real Types</vt:lpstr>
      <vt:lpstr>Declaring Variables: Syntax</vt:lpstr>
      <vt:lpstr>Expressions</vt:lpstr>
      <vt:lpstr>Precedence (Highest to Lowest)</vt:lpstr>
      <vt:lpstr>Type Promotion</vt:lpstr>
      <vt:lpstr>Casting</vt:lpstr>
      <vt:lpstr>Casting Rules</vt:lpstr>
      <vt:lpstr>Cast Operator</vt:lpstr>
      <vt:lpstr>Constructors and Fields</vt:lpstr>
      <vt:lpstr>Primitive Type: char</vt:lpstr>
      <vt:lpstr>Set of char Values</vt:lpstr>
      <vt:lpstr>char Literals</vt:lpstr>
      <vt:lpstr>Set of char Operations</vt:lpstr>
      <vt:lpstr>Useful Character Methods</vt:lpstr>
      <vt:lpstr>Primitive Type: boolean</vt:lpstr>
      <vt:lpstr>Reference Types</vt:lpstr>
      <vt:lpstr>Declarations and Reference Types</vt:lpstr>
      <vt:lpstr>Important Reference Type: String</vt:lpstr>
      <vt:lpstr>Local Variable Type Inference</vt:lpstr>
      <vt:lpstr>Operations on Strings</vt:lpstr>
      <vt:lpstr>Comparing Strings</vt:lpstr>
      <vt:lpstr>Formatting Strings</vt:lpstr>
      <vt:lpstr>The final Keyword</vt:lpstr>
      <vt:lpstr>Wrapper Classes and Useful Methods</vt:lpstr>
      <vt:lpstr>String to Numeric Value</vt:lpstr>
      <vt:lpstr>Minimum and Maximum Values</vt:lpstr>
      <vt:lpstr>College Cost Calculator (1)</vt:lpstr>
      <vt:lpstr>College Cost Calculator (2)</vt:lpstr>
      <vt:lpstr>College Cost Calculator (3)</vt:lpstr>
      <vt:lpstr>College Cost Calculator (4)</vt:lpstr>
    </vt:vector>
  </TitlesOfParts>
  <Company>Purdue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Gunasekar, Abhishek</cp:lastModifiedBy>
  <cp:revision>108</cp:revision>
  <dcterms:created xsi:type="dcterms:W3CDTF">2012-12-29T12:15:32Z</dcterms:created>
  <dcterms:modified xsi:type="dcterms:W3CDTF">2020-04-23T04:49:47Z</dcterms:modified>
</cp:coreProperties>
</file>