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8" r:id="rId3"/>
    <p:sldId id="283" r:id="rId4"/>
    <p:sldId id="284" r:id="rId5"/>
    <p:sldId id="288" r:id="rId6"/>
    <p:sldId id="289" r:id="rId7"/>
    <p:sldId id="292" r:id="rId8"/>
    <p:sldId id="293" r:id="rId9"/>
    <p:sldId id="300" r:id="rId10"/>
    <p:sldId id="301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57" r:id="rId19"/>
    <p:sldId id="358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9" r:id="rId29"/>
    <p:sldId id="330" r:id="rId30"/>
    <p:sldId id="331" r:id="rId31"/>
    <p:sldId id="332" r:id="rId32"/>
    <p:sldId id="333" r:id="rId33"/>
    <p:sldId id="336" r:id="rId34"/>
    <p:sldId id="337" r:id="rId35"/>
    <p:sldId id="338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1" r:id="rId47"/>
    <p:sldId id="355" r:id="rId48"/>
    <p:sldId id="356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87986" autoAdjust="0"/>
  </p:normalViewPr>
  <p:slideViewPr>
    <p:cSldViewPr snapToGrid="0" snapToObjects="1">
      <p:cViewPr varScale="1">
        <p:scale>
          <a:sx n="78" d="100"/>
          <a:sy n="78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</a:t>
            </a:r>
            <a:r>
              <a:rPr lang="en-US" baseline="0" dirty="0" smtClean="0"/>
              <a:t> computer scientists are compulsive generalizers.  Programming language designers are often looking for conciseness.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5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R A C E C A R</a:t>
            </a:r>
          </a:p>
          <a:p>
            <a:r>
              <a:rPr lang="en-US" dirty="0" smtClean="0">
                <a:latin typeface="Consolas"/>
                <a:cs typeface="Consolas"/>
              </a:rPr>
              <a:t>0 1 2 3 4 5 6 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I    j      sum is constant</a:t>
            </a:r>
          </a:p>
          <a:p>
            <a:r>
              <a:rPr lang="en-US" dirty="0" smtClean="0">
                <a:latin typeface="Consolas"/>
                <a:cs typeface="Consolas"/>
              </a:rPr>
              <a:t>0   6      6</a:t>
            </a:r>
          </a:p>
          <a:p>
            <a:r>
              <a:rPr lang="en-US" dirty="0" smtClean="0">
                <a:latin typeface="Consolas"/>
                <a:cs typeface="Consolas"/>
              </a:rPr>
              <a:t>1   5      6</a:t>
            </a:r>
          </a:p>
          <a:p>
            <a:r>
              <a:rPr lang="en-US" dirty="0" smtClean="0">
                <a:latin typeface="Consolas"/>
                <a:cs typeface="Consolas"/>
              </a:rPr>
              <a:t>2   4      6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J = 6</a:t>
            </a:r>
            <a:r>
              <a:rPr lang="en-US" baseline="0" dirty="0" smtClean="0">
                <a:latin typeface="Consolas"/>
                <a:cs typeface="Consolas"/>
              </a:rPr>
              <a:t> – I = </a:t>
            </a:r>
            <a:r>
              <a:rPr lang="en-US" baseline="0" dirty="0" err="1" smtClean="0">
                <a:latin typeface="Consolas"/>
                <a:cs typeface="Consolas"/>
              </a:rPr>
              <a:t>s.length</a:t>
            </a:r>
            <a:r>
              <a:rPr lang="en-US" baseline="0" dirty="0" smtClean="0">
                <a:latin typeface="Consolas"/>
                <a:cs typeface="Consolas"/>
              </a:rPr>
              <a:t>() – 1 – I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44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</a:t>
            </a:r>
            <a:r>
              <a:rPr lang="en-US" baseline="0" dirty="0" smtClean="0"/>
              <a:t> also manage a second loop variable, j; starts at </a:t>
            </a:r>
            <a:r>
              <a:rPr lang="en-US" baseline="0" dirty="0" err="1" smtClean="0"/>
              <a:t>s.length</a:t>
            </a:r>
            <a:r>
              <a:rPr lang="en-US" baseline="0" dirty="0" smtClean="0"/>
              <a:t>() – 1 and decrements.  Try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37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exit until integer wrap around (overflow) and the value of goes negative.</a:t>
            </a:r>
          </a:p>
          <a:p>
            <a:endParaRPr lang="en-US" dirty="0" smtClean="0"/>
          </a:p>
          <a:p>
            <a:r>
              <a:rPr lang="en-US" dirty="0" smtClean="0"/>
              <a:t>This program, writing output to a</a:t>
            </a:r>
            <a:r>
              <a:rPr lang="en-US" baseline="0" dirty="0" smtClean="0"/>
              <a:t> file, took just over 239 minutes (of real time; 110 minutes user time and 126 minutes system time) on my office iMac.  About 4 hours to wrap around.  The output file was 22.5 GB.</a:t>
            </a:r>
          </a:p>
          <a:p>
            <a:endParaRPr lang="en-US" baseline="0" dirty="0" smtClean="0"/>
          </a:p>
          <a:p>
            <a:r>
              <a:rPr lang="en-US" dirty="0" smtClean="0"/>
              <a:t>2147483639</a:t>
            </a:r>
          </a:p>
          <a:p>
            <a:r>
              <a:rPr lang="en-US" dirty="0" smtClean="0"/>
              <a:t>2147483640</a:t>
            </a:r>
          </a:p>
          <a:p>
            <a:r>
              <a:rPr lang="en-US" dirty="0" smtClean="0"/>
              <a:t>2147483641</a:t>
            </a:r>
          </a:p>
          <a:p>
            <a:r>
              <a:rPr lang="en-US" dirty="0" smtClean="0"/>
              <a:t>2147483642</a:t>
            </a:r>
          </a:p>
          <a:p>
            <a:r>
              <a:rPr lang="en-US" dirty="0" smtClean="0"/>
              <a:t>2147483643</a:t>
            </a:r>
          </a:p>
          <a:p>
            <a:r>
              <a:rPr lang="en-US" dirty="0" smtClean="0"/>
              <a:t>2147483644</a:t>
            </a:r>
          </a:p>
          <a:p>
            <a:r>
              <a:rPr lang="en-US" dirty="0" smtClean="0"/>
              <a:t>2147483645</a:t>
            </a:r>
          </a:p>
          <a:p>
            <a:r>
              <a:rPr lang="en-US" dirty="0" smtClean="0"/>
              <a:t>2147483646</a:t>
            </a:r>
          </a:p>
          <a:p>
            <a:r>
              <a:rPr lang="en-US" dirty="0" smtClean="0"/>
              <a:t>2147483647</a:t>
            </a:r>
          </a:p>
          <a:p>
            <a:r>
              <a:rPr lang="en-US" dirty="0" smtClean="0"/>
              <a:t>BLAST OFF!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08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this problem if there is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9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sequence</a:t>
            </a:r>
            <a:r>
              <a:rPr lang="en-US" baseline="0" dirty="0" smtClean="0"/>
              <a:t> for n = 22: 22 11 34 17 52 26 13 40 20 10 5 16 8 4 2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Start by printing the </a:t>
            </a:r>
            <a:r>
              <a:rPr lang="en-US" baseline="0" dirty="0" err="1" smtClean="0"/>
              <a:t>Collatz</a:t>
            </a:r>
            <a:r>
              <a:rPr lang="en-US" baseline="0" dirty="0" smtClean="0"/>
              <a:t> sequence, then count the length.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generalization of the </a:t>
            </a:r>
            <a:r>
              <a:rPr lang="en-US" baseline="0" dirty="0" err="1" smtClean="0"/>
              <a:t>Collatz</a:t>
            </a:r>
            <a:r>
              <a:rPr lang="en-US" baseline="0" dirty="0" smtClean="0"/>
              <a:t> problem is algorithmically </a:t>
            </a:r>
            <a:r>
              <a:rPr lang="en-US" baseline="0" dirty="0" err="1" smtClean="0"/>
              <a:t>undecidable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of the two options: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Read lines of text from a file; for each line, say whether it is a palindrome or not.  Or, words from a dictionary. Or, walk towards the door.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Read numbers from a file and compute (accumulate) their sum.  Read lines from a file and create (accumulate) a set of words in the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case of reading from</a:t>
            </a:r>
            <a:r>
              <a:rPr lang="en-US" baseline="0" dirty="0" smtClean="0"/>
              <a:t> a file, eventually the file ends, so the state changes.  For walking towards the door, your position changes each time until you reach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Think inductively: You know by induction that if every time I take a step, I take it closer to the door, eventually I’ll reach the door.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27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REFLECTION: When to talk about scope? </a:t>
            </a:r>
            <a:r>
              <a:rPr lang="en-US" baseline="0" dirty="0" smtClean="0"/>
              <a:t> The “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n” declaration appears inside the loop body and is not “visible” outside of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5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c++</a:t>
            </a:r>
            <a:r>
              <a:rPr lang="en-US" dirty="0" smtClean="0"/>
              <a:t> and sum += n, to be introduced</a:t>
            </a:r>
            <a:r>
              <a:rPr lang="en-US" baseline="0" dirty="0" smtClean="0"/>
              <a:t> in a few slides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2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to</a:t>
            </a:r>
            <a:r>
              <a:rPr lang="en-US" baseline="0" dirty="0" smtClean="0"/>
              <a:t> deal with the borderline cases?  Need to decide about “” and null, and one-character strings.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4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about String indexing with </a:t>
            </a:r>
            <a:r>
              <a:rPr lang="en-US" dirty="0" err="1" smtClean="0"/>
              <a:t>charAt</a:t>
            </a:r>
            <a:r>
              <a:rPr lang="en-US" dirty="0" smtClean="0"/>
              <a:t>().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import </a:t>
            </a:r>
            <a:r>
              <a:rPr lang="en-US" sz="1400" dirty="0" err="1">
                <a:latin typeface="Consolas"/>
                <a:cs typeface="Consolas"/>
              </a:rPr>
              <a:t>java.util.Scanner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public class Summer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public static void main(String[] </a:t>
            </a:r>
            <a:r>
              <a:rPr lang="en-US" sz="1400" dirty="0" err="1">
                <a:latin typeface="Consolas"/>
                <a:cs typeface="Consolas"/>
              </a:rPr>
              <a:t>args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Scanner in = new Scanner(</a:t>
            </a:r>
            <a:r>
              <a:rPr lang="en-US" sz="1400" dirty="0" err="1">
                <a:latin typeface="Consolas"/>
                <a:cs typeface="Consolas"/>
              </a:rPr>
              <a:t>System.in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number;  //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number that is input 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sum = 0</a:t>
            </a:r>
            <a:r>
              <a:rPr lang="en-US" sz="1400" dirty="0" smtClean="0">
                <a:latin typeface="Consolas"/>
                <a:cs typeface="Consolas"/>
              </a:rPr>
              <a:t>; // sum of values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c = 0</a:t>
            </a:r>
            <a:r>
              <a:rPr lang="en-US" sz="1400" dirty="0" smtClean="0">
                <a:latin typeface="Consolas"/>
                <a:cs typeface="Consolas"/>
              </a:rPr>
              <a:t>; // how many values read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while (</a:t>
            </a:r>
            <a:r>
              <a:rPr lang="en-US" sz="1400" dirty="0" err="1">
                <a:latin typeface="Consolas"/>
                <a:cs typeface="Consolas"/>
              </a:rPr>
              <a:t>in.hasNextInt</a:t>
            </a:r>
            <a:r>
              <a:rPr lang="en-US" sz="1400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dirty="0" smtClean="0">
                <a:latin typeface="Consolas"/>
                <a:cs typeface="Consolas"/>
              </a:rPr>
              <a:t>number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>
                <a:latin typeface="Consolas"/>
                <a:cs typeface="Consolas"/>
              </a:rPr>
              <a:t>in.nextInt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c = c + 1;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sum = sum + </a:t>
            </a:r>
            <a:r>
              <a:rPr lang="en-US" sz="1400" dirty="0" smtClean="0">
                <a:latin typeface="Consolas"/>
                <a:cs typeface="Consolas"/>
              </a:rPr>
              <a:t>number;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System.out.printf</a:t>
            </a:r>
            <a:r>
              <a:rPr lang="en-US" sz="1400" dirty="0">
                <a:latin typeface="Consolas"/>
                <a:cs typeface="Consolas"/>
              </a:rPr>
              <a:t>("sum of %d values is %d\n", c, sum);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Indefinite Iteration Examples</a:t>
            </a:r>
          </a:p>
          <a:p>
            <a:r>
              <a:rPr lang="en-US" dirty="0" smtClean="0"/>
              <a:t>Definite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while (</a:t>
            </a:r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-expression) {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statements;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 err="1" smtClean="0"/>
              <a:t>boolean</a:t>
            </a:r>
            <a:r>
              <a:rPr lang="en-US" dirty="0" smtClean="0"/>
              <a:t>-expression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true, do statements in body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from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Palindrome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method in class Palindrome</a:t>
            </a:r>
          </a:p>
          <a:p>
            <a:pPr marL="85725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isPalindrome</a:t>
            </a:r>
            <a:r>
              <a:rPr lang="en-US" dirty="0" smtClean="0">
                <a:latin typeface="Consolas"/>
                <a:cs typeface="Consolas"/>
              </a:rPr>
              <a:t>(String s)</a:t>
            </a:r>
          </a:p>
          <a:p>
            <a:r>
              <a:rPr lang="en-US" dirty="0" smtClean="0"/>
              <a:t>to test if s is a palindrome, a string that reads the same backwards as forwards</a:t>
            </a:r>
          </a:p>
          <a:p>
            <a:r>
              <a:rPr lang="en-US" dirty="0" smtClean="0"/>
              <a:t>Approach 1: Use </a:t>
            </a:r>
            <a:r>
              <a:rPr lang="en-US" dirty="0"/>
              <a:t>a while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Strategy: Palindrome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Compare </a:t>
            </a:r>
            <a:r>
              <a:rPr lang="en-US" dirty="0"/>
              <a:t>first and last characters; differ? False</a:t>
            </a:r>
          </a:p>
          <a:p>
            <a:r>
              <a:rPr lang="en-US" dirty="0"/>
              <a:t>Strip off first and last characters</a:t>
            </a:r>
          </a:p>
          <a:p>
            <a:r>
              <a:rPr lang="en-US" dirty="0"/>
              <a:t>Repeat until length &lt; 2; return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Test </a:t>
            </a:r>
            <a:r>
              <a:rPr lang="en-US" dirty="0"/>
              <a:t>input:</a:t>
            </a:r>
          </a:p>
          <a:p>
            <a:pPr lvl="1"/>
            <a:r>
              <a:rPr lang="en-US" dirty="0"/>
              <a:t>“level” (true)</a:t>
            </a:r>
          </a:p>
          <a:p>
            <a:pPr lvl="1"/>
            <a:r>
              <a:rPr lang="en-US" dirty="0"/>
              <a:t>“racecar” (true)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henway</a:t>
            </a:r>
            <a:r>
              <a:rPr lang="en-US" dirty="0"/>
              <a:t>” (false)</a:t>
            </a:r>
          </a:p>
          <a:p>
            <a:pPr lvl="1"/>
            <a:r>
              <a:rPr lang="en-US" dirty="0"/>
              <a:t>“x”, “aba”, “</a:t>
            </a:r>
            <a:r>
              <a:rPr lang="en-US" dirty="0" err="1"/>
              <a:t>abba</a:t>
            </a:r>
            <a:r>
              <a:rPr lang="en-US" dirty="0"/>
              <a:t>” (all true)</a:t>
            </a:r>
          </a:p>
          <a:p>
            <a:pPr lvl="1"/>
            <a:r>
              <a:rPr lang="en-US" dirty="0"/>
              <a:t>“” (empty string (true))</a:t>
            </a:r>
          </a:p>
          <a:p>
            <a:pPr lvl="1"/>
            <a:r>
              <a:rPr lang="en-US" dirty="0" smtClean="0"/>
              <a:t>null (null value (true))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Palindrome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public </a:t>
            </a:r>
            <a:r>
              <a:rPr lang="en-US" dirty="0">
                <a:latin typeface="Consolas"/>
                <a:cs typeface="Consolas"/>
              </a:rPr>
              <a:t>class Palindrome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boolean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isPalindrome</a:t>
            </a:r>
            <a:r>
              <a:rPr lang="en-US" dirty="0">
                <a:latin typeface="Consolas"/>
                <a:cs typeface="Consolas"/>
              </a:rPr>
              <a:t>(String s)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if (s == null || </a:t>
            </a:r>
            <a:r>
              <a:rPr lang="en-US" dirty="0" err="1">
                <a:latin typeface="Consolas"/>
                <a:cs typeface="Consolas"/>
              </a:rPr>
              <a:t>s.length</a:t>
            </a:r>
            <a:r>
              <a:rPr lang="en-US" dirty="0">
                <a:latin typeface="Consolas"/>
                <a:cs typeface="Consolas"/>
              </a:rPr>
              <a:t>() &lt;= 1)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return true;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while (</a:t>
            </a:r>
            <a:r>
              <a:rPr lang="en-US" dirty="0" err="1">
                <a:latin typeface="Consolas"/>
                <a:cs typeface="Consolas"/>
              </a:rPr>
              <a:t>s.length</a:t>
            </a:r>
            <a:r>
              <a:rPr lang="en-US" dirty="0">
                <a:latin typeface="Consolas"/>
                <a:cs typeface="Consolas"/>
              </a:rPr>
              <a:t>() &gt; 1)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char first = </a:t>
            </a:r>
            <a:r>
              <a:rPr lang="en-US" dirty="0" err="1">
                <a:latin typeface="Consolas"/>
                <a:cs typeface="Consolas"/>
              </a:rPr>
              <a:t>s.charAt</a:t>
            </a:r>
            <a:r>
              <a:rPr lang="en-US" dirty="0">
                <a:latin typeface="Consolas"/>
                <a:cs typeface="Consolas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char last = </a:t>
            </a:r>
            <a:r>
              <a:rPr lang="en-US" dirty="0" err="1">
                <a:latin typeface="Consolas"/>
                <a:cs typeface="Consolas"/>
              </a:rPr>
              <a:t>s.charAt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s.length</a:t>
            </a:r>
            <a:r>
              <a:rPr lang="en-US" dirty="0">
                <a:latin typeface="Consolas"/>
                <a:cs typeface="Consolas"/>
              </a:rPr>
              <a:t>() - 1);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if (first != last)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return false;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s = </a:t>
            </a:r>
            <a:r>
              <a:rPr lang="en-US" dirty="0" err="1">
                <a:latin typeface="Consolas"/>
                <a:cs typeface="Consolas"/>
              </a:rPr>
              <a:t>s.substring</a:t>
            </a:r>
            <a:r>
              <a:rPr lang="en-US" dirty="0">
                <a:latin typeface="Consolas"/>
                <a:cs typeface="Consolas"/>
              </a:rPr>
              <a:t>(1, </a:t>
            </a:r>
            <a:r>
              <a:rPr lang="en-US" dirty="0" err="1">
                <a:latin typeface="Consolas"/>
                <a:cs typeface="Consolas"/>
              </a:rPr>
              <a:t>s.length</a:t>
            </a:r>
            <a:r>
              <a:rPr lang="en-US" dirty="0">
                <a:latin typeface="Consolas"/>
                <a:cs typeface="Consolas"/>
              </a:rPr>
              <a:t>() - 1);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return true;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PalindromeTest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3215" cy="48485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junit.framework.TestCase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PalindromeTest</a:t>
            </a:r>
            <a:r>
              <a:rPr lang="en-US" dirty="0">
                <a:latin typeface="Consolas"/>
                <a:cs typeface="Consolas"/>
              </a:rPr>
              <a:t> extends </a:t>
            </a:r>
            <a:r>
              <a:rPr lang="en-US" dirty="0" err="1">
                <a:latin typeface="Consolas"/>
                <a:cs typeface="Consolas"/>
              </a:rPr>
              <a:t>TestCase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void </a:t>
            </a:r>
            <a:r>
              <a:rPr lang="en-US" dirty="0" err="1">
                <a:latin typeface="Consolas"/>
                <a:cs typeface="Consolas"/>
              </a:rPr>
              <a:t>testIsPalindrome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Palindrome p = new Palindrome()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assertEquals</a:t>
            </a:r>
            <a:r>
              <a:rPr lang="en-US" dirty="0">
                <a:latin typeface="Consolas"/>
                <a:cs typeface="Consolas"/>
              </a:rPr>
              <a:t>(true, </a:t>
            </a:r>
            <a:r>
              <a:rPr lang="en-US" dirty="0" err="1">
                <a:latin typeface="Consolas"/>
                <a:cs typeface="Consolas"/>
              </a:rPr>
              <a:t>p.isPalindrome</a:t>
            </a:r>
            <a:r>
              <a:rPr lang="en-US" dirty="0">
                <a:latin typeface="Consolas"/>
                <a:cs typeface="Consolas"/>
              </a:rPr>
              <a:t>(""));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assertEquals</a:t>
            </a:r>
            <a:r>
              <a:rPr lang="en-US" dirty="0">
                <a:latin typeface="Consolas"/>
                <a:cs typeface="Consolas"/>
              </a:rPr>
              <a:t>(true, </a:t>
            </a:r>
            <a:r>
              <a:rPr lang="en-US" dirty="0" err="1">
                <a:latin typeface="Consolas"/>
                <a:cs typeface="Consolas"/>
              </a:rPr>
              <a:t>p.isPalindrome</a:t>
            </a:r>
            <a:r>
              <a:rPr lang="en-US" dirty="0">
                <a:latin typeface="Consolas"/>
                <a:cs typeface="Consolas"/>
              </a:rPr>
              <a:t>(null));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assertEquals</a:t>
            </a:r>
            <a:r>
              <a:rPr lang="en-US" dirty="0">
                <a:latin typeface="Consolas"/>
                <a:cs typeface="Consolas"/>
              </a:rPr>
              <a:t>(true, </a:t>
            </a:r>
            <a:r>
              <a:rPr lang="en-US" dirty="0" err="1">
                <a:latin typeface="Consolas"/>
                <a:cs typeface="Consolas"/>
              </a:rPr>
              <a:t>p.isPalindrome</a:t>
            </a:r>
            <a:r>
              <a:rPr lang="en-US" dirty="0">
                <a:latin typeface="Consolas"/>
                <a:cs typeface="Consolas"/>
              </a:rPr>
              <a:t>("x"));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assertEquals</a:t>
            </a:r>
            <a:r>
              <a:rPr lang="en-US" dirty="0">
                <a:latin typeface="Consolas"/>
                <a:cs typeface="Consolas"/>
              </a:rPr>
              <a:t>(true, </a:t>
            </a:r>
            <a:r>
              <a:rPr lang="en-US" dirty="0" err="1">
                <a:latin typeface="Consolas"/>
                <a:cs typeface="Consolas"/>
              </a:rPr>
              <a:t>p.isPalindrome</a:t>
            </a:r>
            <a:r>
              <a:rPr lang="en-US" dirty="0">
                <a:latin typeface="Consolas"/>
                <a:cs typeface="Consolas"/>
              </a:rPr>
              <a:t>("xx"));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assertEquals</a:t>
            </a:r>
            <a:r>
              <a:rPr lang="en-US" dirty="0">
                <a:latin typeface="Consolas"/>
                <a:cs typeface="Consolas"/>
              </a:rPr>
              <a:t>(false, </a:t>
            </a:r>
            <a:r>
              <a:rPr lang="en-US" dirty="0" err="1">
                <a:latin typeface="Consolas"/>
                <a:cs typeface="Consolas"/>
              </a:rPr>
              <a:t>p.isPalindrome</a:t>
            </a:r>
            <a:r>
              <a:rPr lang="en-US" dirty="0">
                <a:latin typeface="Consolas"/>
                <a:cs typeface="Consolas"/>
              </a:rPr>
              <a:t>("</a:t>
            </a:r>
            <a:r>
              <a:rPr lang="en-US" dirty="0" err="1">
                <a:latin typeface="Consolas"/>
                <a:cs typeface="Consolas"/>
              </a:rPr>
              <a:t>xy</a:t>
            </a:r>
            <a:r>
              <a:rPr lang="en-US" dirty="0">
                <a:latin typeface="Consolas"/>
                <a:cs typeface="Consolas"/>
              </a:rPr>
              <a:t>"));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assertEquals</a:t>
            </a:r>
            <a:r>
              <a:rPr lang="en-US" dirty="0">
                <a:latin typeface="Consolas"/>
                <a:cs typeface="Consolas"/>
              </a:rPr>
              <a:t>(true, </a:t>
            </a:r>
            <a:r>
              <a:rPr lang="en-US" dirty="0" err="1">
                <a:latin typeface="Consolas"/>
                <a:cs typeface="Consolas"/>
              </a:rPr>
              <a:t>p.isPalindrome</a:t>
            </a:r>
            <a:r>
              <a:rPr lang="en-US" dirty="0">
                <a:latin typeface="Consolas"/>
                <a:cs typeface="Consolas"/>
              </a:rPr>
              <a:t>("level"));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assertEquals</a:t>
            </a:r>
            <a:r>
              <a:rPr lang="en-US" dirty="0">
                <a:latin typeface="Consolas"/>
                <a:cs typeface="Consolas"/>
              </a:rPr>
              <a:t>(false, </a:t>
            </a:r>
            <a:r>
              <a:rPr lang="en-US" dirty="0" err="1">
                <a:latin typeface="Consolas"/>
                <a:cs typeface="Consolas"/>
              </a:rPr>
              <a:t>p.isPalindrome</a:t>
            </a:r>
            <a:r>
              <a:rPr lang="en-US" dirty="0">
                <a:latin typeface="Consolas"/>
                <a:cs typeface="Consolas"/>
              </a:rPr>
              <a:t>("</a:t>
            </a:r>
            <a:r>
              <a:rPr lang="en-US" dirty="0" err="1">
                <a:latin typeface="Consolas"/>
                <a:cs typeface="Consolas"/>
              </a:rPr>
              <a:t>henway</a:t>
            </a:r>
            <a:r>
              <a:rPr lang="en-US" dirty="0">
                <a:latin typeface="Consolas"/>
                <a:cs typeface="Consolas"/>
              </a:rPr>
              <a:t>"));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assertEquals</a:t>
            </a:r>
            <a:r>
              <a:rPr lang="en-US" dirty="0">
                <a:latin typeface="Consolas"/>
                <a:cs typeface="Consolas"/>
              </a:rPr>
              <a:t>(true, </a:t>
            </a:r>
            <a:r>
              <a:rPr lang="en-US" dirty="0" err="1">
                <a:latin typeface="Consolas"/>
                <a:cs typeface="Consolas"/>
              </a:rPr>
              <a:t>p.isPalindrome</a:t>
            </a:r>
            <a:r>
              <a:rPr lang="en-US" dirty="0">
                <a:latin typeface="Consolas"/>
                <a:cs typeface="Consolas"/>
              </a:rPr>
              <a:t>("racecar"));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method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String reverse(String s)</a:t>
            </a:r>
          </a:p>
          <a:p>
            <a:r>
              <a:rPr lang="en-US" dirty="0" smtClean="0"/>
              <a:t>to Palindrome to reverse a String</a:t>
            </a:r>
          </a:p>
          <a:p>
            <a:endParaRPr lang="en-US" dirty="0"/>
          </a:p>
          <a:p>
            <a:r>
              <a:rPr lang="en-US" dirty="0" err="1" smtClean="0"/>
              <a:t>isPalindrome</a:t>
            </a:r>
            <a:r>
              <a:rPr lang="en-US" dirty="0" smtClean="0"/>
              <a:t> could simply be…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isPalindrome</a:t>
            </a:r>
            <a:r>
              <a:rPr lang="en-US" dirty="0">
                <a:latin typeface="Consolas"/>
                <a:cs typeface="Consolas"/>
              </a:rPr>
              <a:t>(String s) {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return </a:t>
            </a:r>
            <a:r>
              <a:rPr lang="en-US" dirty="0" err="1">
                <a:latin typeface="Consolas"/>
                <a:cs typeface="Consolas"/>
              </a:rPr>
              <a:t>s.equals</a:t>
            </a:r>
            <a:r>
              <a:rPr lang="en-US" dirty="0">
                <a:latin typeface="Consolas"/>
                <a:cs typeface="Consolas"/>
              </a:rPr>
              <a:t>(reverse(s));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while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in.hasNext</a:t>
            </a:r>
            <a:r>
              <a:rPr lang="en-US" dirty="0" smtClean="0">
                <a:latin typeface="Consolas"/>
                <a:cs typeface="Consolas"/>
              </a:rPr>
              <a:t>())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smtClean="0">
                <a:latin typeface="Consolas"/>
                <a:cs typeface="Consolas"/>
              </a:rPr>
              <a:t>word = </a:t>
            </a:r>
            <a:r>
              <a:rPr lang="en-US" dirty="0" err="1" smtClean="0">
                <a:latin typeface="Consolas"/>
                <a:cs typeface="Consolas"/>
              </a:rPr>
              <a:t>in.next</a:t>
            </a:r>
            <a:r>
              <a:rPr lang="en-US" dirty="0" smtClean="0">
                <a:latin typeface="Consolas"/>
                <a:cs typeface="Consolas"/>
              </a:rPr>
              <a:t>();         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if (</a:t>
            </a:r>
            <a:r>
              <a:rPr lang="en-US" dirty="0" err="1" smtClean="0">
                <a:latin typeface="Consolas"/>
                <a:cs typeface="Consolas"/>
              </a:rPr>
              <a:t>word.length</a:t>
            </a:r>
            <a:r>
              <a:rPr lang="en-US" dirty="0" smtClean="0">
                <a:latin typeface="Consolas"/>
                <a:cs typeface="Consolas"/>
              </a:rPr>
              <a:t>() != 4)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count=count+1;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// is equivalent to….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while (</a:t>
            </a:r>
            <a:r>
              <a:rPr lang="en-US" dirty="0" err="1" smtClean="0">
                <a:latin typeface="Consolas"/>
                <a:cs typeface="Consolas"/>
              </a:rPr>
              <a:t>in.hasNext</a:t>
            </a:r>
            <a:r>
              <a:rPr lang="en-US" dirty="0" smtClean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word = </a:t>
            </a:r>
            <a:r>
              <a:rPr lang="en-US" dirty="0" err="1" smtClean="0">
                <a:latin typeface="Consolas"/>
                <a:cs typeface="Consolas"/>
              </a:rPr>
              <a:t>in.next</a:t>
            </a:r>
            <a:r>
              <a:rPr lang="en-US" dirty="0" smtClean="0">
                <a:latin typeface="Consolas"/>
                <a:cs typeface="Consolas"/>
              </a:rPr>
              <a:t>();         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if (</a:t>
            </a:r>
            <a:r>
              <a:rPr lang="en-US" dirty="0" err="1" smtClean="0">
                <a:latin typeface="Consolas"/>
                <a:cs typeface="Consolas"/>
              </a:rPr>
              <a:t>word.length</a:t>
            </a:r>
            <a:r>
              <a:rPr lang="en-US" dirty="0" smtClean="0">
                <a:latin typeface="Consolas"/>
                <a:cs typeface="Consolas"/>
              </a:rPr>
              <a:t>() == 4)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continue;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else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count=count+1;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while (</a:t>
            </a:r>
            <a:r>
              <a:rPr lang="en-US" dirty="0" err="1" smtClean="0">
                <a:latin typeface="Consolas"/>
                <a:cs typeface="Consolas"/>
              </a:rPr>
              <a:t>in.hasNext</a:t>
            </a:r>
            <a:r>
              <a:rPr lang="en-US" dirty="0" smtClean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word = </a:t>
            </a:r>
            <a:r>
              <a:rPr lang="en-US" dirty="0" err="1" smtClean="0">
                <a:latin typeface="Consolas"/>
                <a:cs typeface="Consolas"/>
              </a:rPr>
              <a:t>in.next</a:t>
            </a:r>
            <a:r>
              <a:rPr lang="en-US" dirty="0" smtClean="0">
                <a:latin typeface="Consolas"/>
                <a:cs typeface="Consolas"/>
              </a:rPr>
              <a:t>();         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if (</a:t>
            </a:r>
            <a:r>
              <a:rPr lang="en-US" dirty="0" err="1" smtClean="0">
                <a:latin typeface="Consolas"/>
                <a:cs typeface="Consolas"/>
              </a:rPr>
              <a:t>word.length</a:t>
            </a:r>
            <a:r>
              <a:rPr lang="en-US" dirty="0" smtClean="0">
                <a:latin typeface="Consolas"/>
                <a:cs typeface="Consolas"/>
              </a:rPr>
              <a:t>() == 4)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break;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else</a:t>
            </a:r>
          </a:p>
          <a:p>
            <a:pPr marL="0" indent="0">
              <a:buNone/>
            </a:pPr>
            <a:r>
              <a:rPr lang="en-US" smtClean="0">
                <a:latin typeface="Consolas"/>
                <a:cs typeface="Consolas"/>
              </a:rPr>
              <a:t>                count=count+1;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37179"/>
          </a:xfrm>
        </p:spPr>
        <p:txBody>
          <a:bodyPr>
            <a:normAutofit/>
          </a:bodyPr>
          <a:lstStyle/>
          <a:p>
            <a:r>
              <a:rPr lang="en-US" dirty="0" smtClean="0"/>
              <a:t>Concepts</a:t>
            </a:r>
          </a:p>
          <a:p>
            <a:r>
              <a:rPr lang="en-US" dirty="0" smtClean="0"/>
              <a:t>Indefinite Iteration</a:t>
            </a:r>
          </a:p>
          <a:p>
            <a:r>
              <a:rPr lang="en-US" dirty="0" smtClean="0"/>
              <a:t>while </a:t>
            </a:r>
            <a:r>
              <a:rPr lang="en-US" dirty="0"/>
              <a:t>L</a:t>
            </a:r>
            <a:r>
              <a:rPr lang="en-US" dirty="0" smtClean="0"/>
              <a:t>oops and Examples</a:t>
            </a:r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Tip: Compound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assignment statements: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 = x + y;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 = a – b;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s = s </a:t>
            </a:r>
            <a:r>
              <a:rPr lang="en-US" dirty="0">
                <a:latin typeface="Consolas"/>
                <a:cs typeface="Consolas"/>
              </a:rPr>
              <a:t>+ "\n</a:t>
            </a:r>
            <a:r>
              <a:rPr lang="en-US" dirty="0" smtClean="0">
                <a:latin typeface="Consolas"/>
                <a:cs typeface="Consolas"/>
              </a:rPr>
              <a:t>"; // s is a string</a:t>
            </a:r>
          </a:p>
          <a:p>
            <a:r>
              <a:rPr lang="en-US" dirty="0" smtClean="0">
                <a:latin typeface="Calibri"/>
                <a:cs typeface="Calibri"/>
              </a:rPr>
              <a:t>Java provides shortcut to save keystrokes: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x += y;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 -= b;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s</a:t>
            </a:r>
            <a:r>
              <a:rPr lang="en-US" dirty="0" smtClean="0">
                <a:latin typeface="Consolas"/>
                <a:cs typeface="Consolas"/>
              </a:rPr>
              <a:t> +</a:t>
            </a:r>
            <a:r>
              <a:rPr lang="en-US" dirty="0">
                <a:latin typeface="Consolas"/>
                <a:cs typeface="Consolas"/>
              </a:rPr>
              <a:t>= "\n";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alibri"/>
                <a:cs typeface="Calibri"/>
              </a:rPr>
              <a:t>Available for all (or most) binary operators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0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 Tip 2: Increment/Decrement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refinement for an even more common case: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x = x + 1;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 = a – 1;</a:t>
            </a:r>
          </a:p>
          <a:p>
            <a:r>
              <a:rPr lang="en-US" dirty="0" smtClean="0"/>
              <a:t>Java provides even more keystroke savings: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++;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--;</a:t>
            </a:r>
          </a:p>
          <a:p>
            <a:r>
              <a:rPr lang="en-US" dirty="0" smtClean="0"/>
              <a:t>Also: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++x;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--a;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Post- and Pre- Increment/Decrement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x++ increments x by one, but the expression value is the original x</a:t>
            </a:r>
          </a:p>
          <a:p>
            <a:pPr marL="457200" lvl="1" indent="0">
              <a:buNone/>
            </a:pP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nt</a:t>
            </a:r>
            <a:r>
              <a:rPr lang="en-US" dirty="0" smtClean="0">
                <a:latin typeface="Consolas"/>
                <a:cs typeface="Consolas"/>
              </a:rPr>
              <a:t> x = 0;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System.out.println</a:t>
            </a:r>
            <a:r>
              <a:rPr lang="en-US" dirty="0" smtClean="0">
                <a:latin typeface="Consolas"/>
                <a:cs typeface="Consolas"/>
              </a:rPr>
              <a:t>(x++);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System.out.println</a:t>
            </a:r>
            <a:r>
              <a:rPr lang="en-US" dirty="0" smtClean="0">
                <a:latin typeface="Consolas"/>
                <a:cs typeface="Consolas"/>
              </a:rPr>
              <a:t>(x);</a:t>
            </a:r>
          </a:p>
          <a:p>
            <a:r>
              <a:rPr lang="en-US" dirty="0" smtClean="0"/>
              <a:t>Prints 0, then 1</a:t>
            </a:r>
          </a:p>
          <a:p>
            <a:r>
              <a:rPr lang="en-US" dirty="0" smtClean="0"/>
              <a:t>++x increments x by one, and its value is the new x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x = 0;</a:t>
            </a:r>
          </a:p>
          <a:p>
            <a:pPr marL="457200" lvl="1" indent="0">
              <a:buNone/>
            </a:pPr>
            <a:r>
              <a:rPr lang="en-US" dirty="0" err="1">
                <a:latin typeface="Consolas"/>
                <a:cs typeface="Consolas"/>
              </a:rPr>
              <a:t>System.out.println</a:t>
            </a:r>
            <a:r>
              <a:rPr lang="en-US" dirty="0" smtClean="0">
                <a:latin typeface="Consolas"/>
                <a:cs typeface="Consolas"/>
              </a:rPr>
              <a:t>(++x)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nsolas"/>
                <a:cs typeface="Consolas"/>
              </a:rPr>
              <a:t>System.out.println</a:t>
            </a:r>
            <a:r>
              <a:rPr lang="en-US" dirty="0">
                <a:latin typeface="Consolas"/>
                <a:cs typeface="Consolas"/>
              </a:rPr>
              <a:t>(x)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/>
              <a:t>Prints 1, then 1</a:t>
            </a:r>
            <a:endParaRPr lang="en-US" dirty="0"/>
          </a:p>
          <a:p>
            <a:r>
              <a:rPr lang="en-US" dirty="0"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++</a:t>
            </a:r>
            <a:r>
              <a:rPr lang="en-US" dirty="0" smtClean="0"/>
              <a:t> and </a:t>
            </a:r>
            <a:r>
              <a:rPr lang="en-US" dirty="0" smtClean="0">
                <a:latin typeface="Consolas"/>
                <a:cs typeface="Consolas"/>
              </a:rPr>
              <a:t>x--</a:t>
            </a:r>
            <a:r>
              <a:rPr lang="en-US" dirty="0" smtClean="0"/>
              <a:t> are very common idioms (cf. C++)</a:t>
            </a:r>
          </a:p>
          <a:p>
            <a:r>
              <a:rPr lang="en-US" dirty="0" smtClean="0"/>
              <a:t>Life becomes messy if an expression contains multiple pre- and post- increment and decrement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</a:t>
            </a:r>
            <a:r>
              <a:rPr lang="en-US" dirty="0" err="1" smtClean="0"/>
              <a:t>WhileDefinite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Print “hello” 10 times using a while loop</a:t>
            </a:r>
          </a:p>
          <a:p>
            <a:r>
              <a:rPr lang="en-US" dirty="0" smtClean="0"/>
              <a:t>Illustrates using a while loop to implement a definite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WhileDefinite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WhileDefinite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public 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 = 0;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while (n &lt; 10)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</a:t>
            </a:r>
            <a:r>
              <a:rPr lang="en-US" sz="2000" dirty="0" err="1">
                <a:latin typeface="Consolas"/>
                <a:cs typeface="Consolas"/>
              </a:rPr>
              <a:t>System.out.printf</a:t>
            </a:r>
            <a:r>
              <a:rPr lang="en-US" sz="2000" dirty="0">
                <a:latin typeface="Consolas"/>
                <a:cs typeface="Consolas"/>
              </a:rPr>
              <a:t>("hello (#%d)\n", n);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n++;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10472" y="2810222"/>
            <a:ext cx="917192" cy="2469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05137" y="2375167"/>
            <a:ext cx="1634483" cy="3174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Loop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40116" y="3527476"/>
            <a:ext cx="705533" cy="3174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WhileDefinite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public 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 = 0;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while (n &lt; 10)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</a:t>
            </a:r>
            <a:r>
              <a:rPr lang="en-US" sz="2000" dirty="0" err="1">
                <a:latin typeface="Consolas"/>
                <a:cs typeface="Consolas"/>
              </a:rPr>
              <a:t>System.out.printf</a:t>
            </a:r>
            <a:r>
              <a:rPr lang="en-US" sz="2000" dirty="0">
                <a:latin typeface="Consolas"/>
                <a:cs typeface="Consolas"/>
              </a:rPr>
              <a:t>("hello (#%d)\n", n);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n++;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for (</a:t>
            </a:r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n = 0; n &lt; 10; n++)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      </a:t>
            </a:r>
            <a:r>
              <a:rPr lang="en-US" sz="2000" dirty="0" err="1" smtClean="0">
                <a:latin typeface="Consolas"/>
                <a:cs typeface="Consolas"/>
              </a:rPr>
              <a:t>System.out.printf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"hello (#%d)\n", n);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7219488" y="2398684"/>
            <a:ext cx="1799108" cy="612648"/>
          </a:xfrm>
          <a:prstGeom prst="borderCallout1">
            <a:avLst>
              <a:gd name="adj1" fmla="val 49458"/>
              <a:gd name="adj2" fmla="val -489"/>
              <a:gd name="adj3" fmla="val 87550"/>
              <a:gd name="adj4" fmla="val -2043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e2. Test</a:t>
            </a:r>
            <a:endParaRPr lang="en-US" dirty="0"/>
          </a:p>
        </p:txBody>
      </p:sp>
      <p:sp>
        <p:nvSpPr>
          <p:cNvPr id="13" name="Line Callout 1 12"/>
          <p:cNvSpPr/>
          <p:nvPr/>
        </p:nvSpPr>
        <p:spPr>
          <a:xfrm>
            <a:off x="7219488" y="1469324"/>
            <a:ext cx="1799108" cy="612648"/>
          </a:xfrm>
          <a:prstGeom prst="borderCallout1">
            <a:avLst>
              <a:gd name="adj1" fmla="val 49458"/>
              <a:gd name="adj2" fmla="val -4411"/>
              <a:gd name="adj3" fmla="val 175835"/>
              <a:gd name="adj4" fmla="val -2252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e1. Initialize</a:t>
            </a:r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>
            <a:off x="7219488" y="3868464"/>
            <a:ext cx="1799108" cy="612648"/>
          </a:xfrm>
          <a:prstGeom prst="borderCallout1">
            <a:avLst>
              <a:gd name="adj1" fmla="val 49458"/>
              <a:gd name="adj2" fmla="val -4411"/>
              <a:gd name="adj3" fmla="val -29525"/>
              <a:gd name="adj4" fmla="val -2416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e3.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8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Definite Iteration: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general form:</a:t>
            </a:r>
          </a:p>
          <a:p>
            <a:pPr marL="457200" lvl="1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for (e1; e2; e3) { statements; }</a:t>
            </a:r>
          </a:p>
          <a:p>
            <a:pPr marL="457200" lvl="1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alibri"/>
                <a:cs typeface="Calibri"/>
              </a:rPr>
              <a:t>Sequence of actions: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Calibri"/>
                <a:cs typeface="Calibri"/>
              </a:rPr>
              <a:t>Evaluate expression e1 (once only).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Calibri"/>
                <a:cs typeface="Calibri"/>
              </a:rPr>
              <a:t>Evaluate e2.  If true, execute statement body.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Calibri"/>
                <a:cs typeface="Calibri"/>
              </a:rPr>
              <a:t>Evaluate e3.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Calibri"/>
                <a:cs typeface="Calibri"/>
              </a:rPr>
              <a:t>Return to step 2.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2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loop n times, go from 0 to n-1</a:t>
            </a:r>
          </a:p>
          <a:p>
            <a:pPr marL="400050" lvl="1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for (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i</a:t>
            </a:r>
            <a:r>
              <a:rPr lang="en-US" sz="2400" dirty="0" smtClean="0">
                <a:latin typeface="Consolas"/>
                <a:cs typeface="Consolas"/>
              </a:rPr>
              <a:t> = 0; </a:t>
            </a:r>
            <a:r>
              <a:rPr lang="en-US" sz="2400" dirty="0" err="1" smtClean="0">
                <a:latin typeface="Consolas"/>
                <a:cs typeface="Consolas"/>
              </a:rPr>
              <a:t>i</a:t>
            </a:r>
            <a:r>
              <a:rPr lang="en-US" sz="2400" dirty="0" smtClean="0">
                <a:latin typeface="Consolas"/>
                <a:cs typeface="Consolas"/>
              </a:rPr>
              <a:t> &lt; n; </a:t>
            </a:r>
            <a:r>
              <a:rPr lang="en-US" sz="2400" dirty="0" err="1" smtClean="0">
                <a:latin typeface="Consolas"/>
                <a:cs typeface="Consolas"/>
              </a:rPr>
              <a:t>i</a:t>
            </a:r>
            <a:r>
              <a:rPr lang="en-US" sz="2400" dirty="0" smtClean="0">
                <a:latin typeface="Consolas"/>
                <a:cs typeface="Consolas"/>
              </a:rPr>
              <a:t>++) { statements; }</a:t>
            </a:r>
          </a:p>
          <a:p>
            <a:pPr marL="400050" lvl="1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alibri"/>
                <a:cs typeface="Calibri"/>
              </a:rPr>
              <a:t>Works well for strings (and arrays): 0-based</a:t>
            </a:r>
          </a:p>
          <a:p>
            <a:r>
              <a:rPr lang="en-US" dirty="0" smtClean="0">
                <a:latin typeface="Calibri"/>
                <a:cs typeface="Calibri"/>
              </a:rPr>
              <a:t>To print the characters in a String s:</a:t>
            </a:r>
          </a:p>
          <a:p>
            <a:pPr marL="400050" lvl="1" indent="0">
              <a:buNone/>
            </a:pPr>
            <a:endParaRPr lang="en-US" sz="26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String s = "hello there world";</a:t>
            </a:r>
          </a:p>
          <a:p>
            <a:pPr marL="400050" lvl="1" indent="0"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for </a:t>
            </a:r>
            <a:r>
              <a:rPr lang="en-US" sz="2600" dirty="0">
                <a:latin typeface="Consolas"/>
                <a:cs typeface="Consolas"/>
              </a:rPr>
              <a:t>(</a:t>
            </a:r>
            <a:r>
              <a:rPr lang="en-US" sz="2600" dirty="0" err="1">
                <a:latin typeface="Consolas"/>
                <a:cs typeface="Consolas"/>
              </a:rPr>
              <a:t>int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i</a:t>
            </a:r>
            <a:r>
              <a:rPr lang="en-US" sz="2600" dirty="0">
                <a:latin typeface="Consolas"/>
                <a:cs typeface="Consolas"/>
              </a:rPr>
              <a:t> = 0; </a:t>
            </a:r>
            <a:r>
              <a:rPr lang="en-US" sz="2600" dirty="0" err="1">
                <a:latin typeface="Consolas"/>
                <a:cs typeface="Consolas"/>
              </a:rPr>
              <a:t>i</a:t>
            </a:r>
            <a:r>
              <a:rPr lang="en-US" sz="2600" dirty="0">
                <a:latin typeface="Consolas"/>
                <a:cs typeface="Consolas"/>
              </a:rPr>
              <a:t> &lt; </a:t>
            </a:r>
            <a:r>
              <a:rPr lang="en-US" sz="2600" dirty="0" err="1">
                <a:latin typeface="Consolas"/>
                <a:cs typeface="Consolas"/>
              </a:rPr>
              <a:t>s.length</a:t>
            </a:r>
            <a:r>
              <a:rPr lang="en-US" sz="2600" dirty="0">
                <a:latin typeface="Consolas"/>
                <a:cs typeface="Consolas"/>
              </a:rPr>
              <a:t>(); </a:t>
            </a:r>
            <a:r>
              <a:rPr lang="en-US" sz="2600" dirty="0" err="1">
                <a:latin typeface="Consolas"/>
                <a:cs typeface="Consolas"/>
              </a:rPr>
              <a:t>i</a:t>
            </a:r>
            <a:r>
              <a:rPr lang="en-US" sz="2600" dirty="0">
                <a:latin typeface="Consolas"/>
                <a:cs typeface="Consolas"/>
              </a:rPr>
              <a:t>++)</a:t>
            </a:r>
          </a:p>
          <a:p>
            <a:pPr marL="400050" lvl="1" indent="0"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    </a:t>
            </a:r>
            <a:r>
              <a:rPr lang="en-US" sz="2600" dirty="0" err="1">
                <a:latin typeface="Consolas"/>
                <a:cs typeface="Consolas"/>
              </a:rPr>
              <a:t>System.out.printf</a:t>
            </a:r>
            <a:r>
              <a:rPr lang="en-US" sz="2600" dirty="0" smtClean="0">
                <a:latin typeface="Consolas"/>
                <a:cs typeface="Consolas"/>
              </a:rPr>
              <a:t>(</a:t>
            </a:r>
          </a:p>
          <a:p>
            <a:pPr marL="400050" lvl="1" indent="0"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         "</a:t>
            </a:r>
            <a:r>
              <a:rPr lang="en-US" sz="2600" dirty="0" err="1">
                <a:latin typeface="Consolas"/>
                <a:cs typeface="Consolas"/>
              </a:rPr>
              <a:t>s.charAt</a:t>
            </a:r>
            <a:r>
              <a:rPr lang="en-US" sz="2600" dirty="0">
                <a:latin typeface="Consolas"/>
                <a:cs typeface="Consolas"/>
              </a:rPr>
              <a:t>(%d) = '%c'\n", </a:t>
            </a:r>
            <a:endParaRPr lang="en-US" sz="26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         </a:t>
            </a:r>
            <a:r>
              <a:rPr lang="en-US" sz="2600" dirty="0" err="1" smtClean="0">
                <a:latin typeface="Consolas"/>
                <a:cs typeface="Consolas"/>
              </a:rPr>
              <a:t>i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s.charAt</a:t>
            </a:r>
            <a:r>
              <a:rPr lang="en-US" sz="2600" dirty="0">
                <a:latin typeface="Consolas"/>
                <a:cs typeface="Consolas"/>
              </a:rPr>
              <a:t>(</a:t>
            </a:r>
            <a:r>
              <a:rPr lang="en-US" sz="2600" dirty="0" err="1">
                <a:latin typeface="Consolas"/>
                <a:cs typeface="Consolas"/>
              </a:rPr>
              <a:t>i</a:t>
            </a:r>
            <a:r>
              <a:rPr lang="en-US" sz="2600" dirty="0">
                <a:latin typeface="Consolas"/>
                <a:cs typeface="Consolas"/>
              </a:rPr>
              <a:t>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</a:p>
          <a:p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Loop</a:t>
            </a:r>
          </a:p>
          <a:p>
            <a:r>
              <a:rPr lang="en-US" dirty="0" smtClean="0"/>
              <a:t>Nested Loops and Other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d</a:t>
            </a:r>
            <a:r>
              <a:rPr lang="en-US" dirty="0" smtClean="0">
                <a:latin typeface="Consolas"/>
                <a:cs typeface="Consolas"/>
              </a:rPr>
              <a:t>o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statements;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while (</a:t>
            </a:r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smtClean="0">
                <a:latin typeface="Consolas"/>
                <a:cs typeface="Consolas"/>
              </a:rPr>
              <a:t>-expression);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statements in body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 err="1" smtClean="0"/>
              <a:t>boolean</a:t>
            </a:r>
            <a:r>
              <a:rPr lang="en-US" dirty="0" smtClean="0"/>
              <a:t>-expression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true, repeat from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Missing?  Lots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know how to make a decision and execute one statement or another</a:t>
            </a:r>
          </a:p>
          <a:p>
            <a:r>
              <a:rPr lang="en-US" dirty="0" smtClean="0"/>
              <a:t>Problems up to now involved working on a fixed set of input or small number of values</a:t>
            </a:r>
          </a:p>
          <a:p>
            <a:r>
              <a:rPr lang="en-US" dirty="0" smtClean="0"/>
              <a:t>Next power up: perform repetitive actions</a:t>
            </a:r>
          </a:p>
          <a:p>
            <a:r>
              <a:rPr lang="en-US" dirty="0" smtClean="0"/>
              <a:t>Two ways to think about repetition:</a:t>
            </a:r>
          </a:p>
          <a:p>
            <a:pPr lvl="1"/>
            <a:r>
              <a:rPr lang="en-US" dirty="0" smtClean="0"/>
              <a:t>Perform the same operation on different data</a:t>
            </a:r>
          </a:p>
          <a:p>
            <a:pPr lvl="1"/>
            <a:r>
              <a:rPr lang="en-US" dirty="0" smtClean="0"/>
              <a:t>Accumulate information over a set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1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Prompting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program, Prompter, that prompts the user for an even number</a:t>
            </a:r>
          </a:p>
          <a:p>
            <a:r>
              <a:rPr lang="en-US" dirty="0" smtClean="0"/>
              <a:t>Continue prompting until an even number is provided</a:t>
            </a:r>
          </a:p>
          <a:p>
            <a:endParaRPr lang="en-US" dirty="0"/>
          </a:p>
          <a:p>
            <a:r>
              <a:rPr lang="en-US" dirty="0" smtClean="0"/>
              <a:t>Show alternate implementation using standard while loop with sentinel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Prompter1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import </a:t>
            </a:r>
            <a:r>
              <a:rPr lang="en-US" sz="1400" dirty="0" err="1">
                <a:latin typeface="Consolas"/>
                <a:cs typeface="Consolas"/>
              </a:rPr>
              <a:t>java.util.Scanner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public class Prompter1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public static void main(String[] </a:t>
            </a:r>
            <a:r>
              <a:rPr lang="en-US" sz="1400" dirty="0" err="1">
                <a:latin typeface="Consolas"/>
                <a:cs typeface="Consolas"/>
              </a:rPr>
              <a:t>args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Scanner in = new Scanner(</a:t>
            </a:r>
            <a:r>
              <a:rPr lang="en-US" sz="1400" dirty="0" err="1">
                <a:latin typeface="Consolas"/>
                <a:cs typeface="Consolas"/>
              </a:rPr>
              <a:t>System.in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// Prompt for an even number using do-while...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n;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do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dirty="0" err="1">
                <a:latin typeface="Consolas"/>
                <a:cs typeface="Consolas"/>
              </a:rPr>
              <a:t>System.out.printf</a:t>
            </a:r>
            <a:r>
              <a:rPr lang="en-US" sz="1400" dirty="0">
                <a:latin typeface="Consolas"/>
                <a:cs typeface="Consolas"/>
              </a:rPr>
              <a:t>("Please enter an even number: ");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n = </a:t>
            </a:r>
            <a:r>
              <a:rPr lang="en-US" sz="1400" dirty="0" err="1">
                <a:latin typeface="Consolas"/>
                <a:cs typeface="Consolas"/>
              </a:rPr>
              <a:t>in.nextInt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 while (n % 2 == 1);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System.out.printf</a:t>
            </a:r>
            <a:r>
              <a:rPr lang="en-US" sz="1400" dirty="0">
                <a:latin typeface="Consolas"/>
                <a:cs typeface="Consolas"/>
              </a:rPr>
              <a:t>("Thank you for entering the even number %d\n", n);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8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Prompter2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6374"/>
            <a:ext cx="8229600" cy="48797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import </a:t>
            </a:r>
            <a:r>
              <a:rPr lang="en-US" sz="1400" dirty="0" err="1">
                <a:latin typeface="Consolas"/>
                <a:cs typeface="Consolas"/>
              </a:rPr>
              <a:t>java.util.Scanner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public class Prompter2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public static void main(String[] </a:t>
            </a:r>
            <a:r>
              <a:rPr lang="en-US" sz="1400" dirty="0" err="1">
                <a:latin typeface="Consolas"/>
                <a:cs typeface="Consolas"/>
              </a:rPr>
              <a:t>args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Scanner in = new Scanner(</a:t>
            </a:r>
            <a:r>
              <a:rPr lang="en-US" sz="1400" dirty="0" err="1">
                <a:latin typeface="Consolas"/>
                <a:cs typeface="Consolas"/>
              </a:rPr>
              <a:t>System.in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n = 0;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// Prompt for an even number with while, using sentinel...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noEvenYet</a:t>
            </a:r>
            <a:r>
              <a:rPr lang="en-US" sz="1400" dirty="0" smtClean="0">
                <a:latin typeface="Consolas"/>
                <a:cs typeface="Consolas"/>
              </a:rPr>
              <a:t> = true;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while 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noEvenYet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dirty="0" err="1">
                <a:latin typeface="Consolas"/>
                <a:cs typeface="Consolas"/>
              </a:rPr>
              <a:t>System.out.printf</a:t>
            </a:r>
            <a:r>
              <a:rPr lang="en-US" sz="1400" dirty="0">
                <a:latin typeface="Consolas"/>
                <a:cs typeface="Consolas"/>
              </a:rPr>
              <a:t>("Please enter an even number: ");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n = </a:t>
            </a:r>
            <a:r>
              <a:rPr lang="en-US" sz="1400" dirty="0" err="1">
                <a:latin typeface="Consolas"/>
                <a:cs typeface="Consolas"/>
              </a:rPr>
              <a:t>in.nextInt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if (n % 2 == 0)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</a:t>
            </a:r>
            <a:r>
              <a:rPr lang="en-US" sz="1400" dirty="0" err="1" smtClean="0">
                <a:latin typeface="Consolas"/>
                <a:cs typeface="Consolas"/>
              </a:rPr>
              <a:t>noEvenYet</a:t>
            </a:r>
            <a:r>
              <a:rPr lang="en-US" sz="1400" dirty="0" smtClean="0">
                <a:latin typeface="Consolas"/>
                <a:cs typeface="Consolas"/>
              </a:rPr>
              <a:t> = false;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smtClean="0">
                <a:latin typeface="Consolas"/>
                <a:cs typeface="Consolas"/>
              </a:rPr>
              <a:t>		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System.out.printf</a:t>
            </a:r>
            <a:r>
              <a:rPr lang="en-US" sz="1400" dirty="0">
                <a:latin typeface="Consolas"/>
                <a:cs typeface="Consolas"/>
              </a:rPr>
              <a:t>("Thank you for entering the even number %d\n", n);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Palindrome (Redone)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in class Palindrome</a:t>
            </a:r>
          </a:p>
          <a:p>
            <a:pPr marL="857250" lvl="2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857250" lvl="2" indent="0">
              <a:buNone/>
            </a:pPr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isPalindrome</a:t>
            </a:r>
            <a:r>
              <a:rPr lang="en-US" dirty="0">
                <a:latin typeface="Consolas"/>
                <a:cs typeface="Consolas"/>
              </a:rPr>
              <a:t>(String s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857250" lvl="2" indent="0">
              <a:buNone/>
            </a:pPr>
            <a:endParaRPr lang="en-US" dirty="0">
              <a:latin typeface="Consolas"/>
              <a:cs typeface="Consolas"/>
            </a:endParaRPr>
          </a:p>
          <a:p>
            <a:r>
              <a:rPr lang="en-US" dirty="0"/>
              <a:t>to test if s is a palindrome (reads the same backwards as forward)</a:t>
            </a:r>
          </a:p>
          <a:p>
            <a:r>
              <a:rPr lang="en-US" dirty="0"/>
              <a:t>Approach </a:t>
            </a:r>
            <a:r>
              <a:rPr lang="en-US" dirty="0" smtClean="0"/>
              <a:t>2: </a:t>
            </a:r>
            <a:r>
              <a:rPr lang="en-US" dirty="0"/>
              <a:t>Use a </a:t>
            </a:r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Palindrome: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through the first half of the string</a:t>
            </a:r>
          </a:p>
          <a:p>
            <a:r>
              <a:rPr lang="en-US" dirty="0" smtClean="0"/>
              <a:t>Compare current character to corresponding character at other end of string</a:t>
            </a:r>
          </a:p>
          <a:p>
            <a:r>
              <a:rPr lang="en-US" dirty="0" smtClean="0"/>
              <a:t>Consider table of indexes </a:t>
            </a:r>
            <a:r>
              <a:rPr lang="en-US" dirty="0" err="1" smtClean="0"/>
              <a:t>i</a:t>
            </a:r>
            <a:r>
              <a:rPr lang="en-US" dirty="0" smtClean="0"/>
              <a:t> and j for “racecar”</a:t>
            </a:r>
          </a:p>
          <a:p>
            <a:r>
              <a:rPr lang="en-US" dirty="0" smtClean="0"/>
              <a:t>Find pattern, generalize to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7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isPalindrome</a:t>
            </a:r>
            <a:r>
              <a:rPr lang="en-US" sz="2000" dirty="0">
                <a:latin typeface="Consolas"/>
                <a:cs typeface="Consolas"/>
              </a:rPr>
              <a:t>(String s)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if </a:t>
            </a:r>
            <a:r>
              <a:rPr lang="en-US" sz="2000" dirty="0">
                <a:latin typeface="Consolas"/>
                <a:cs typeface="Consolas"/>
              </a:rPr>
              <a:t>(s == null)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>
                <a:latin typeface="Consolas"/>
                <a:cs typeface="Consolas"/>
              </a:rPr>
              <a:t>return true;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for 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= 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&lt; </a:t>
            </a:r>
            <a:r>
              <a:rPr lang="en-US" sz="2000" dirty="0" err="1">
                <a:latin typeface="Consolas"/>
                <a:cs typeface="Consolas"/>
              </a:rPr>
              <a:t>s.length</a:t>
            </a:r>
            <a:r>
              <a:rPr lang="en-US" sz="2000" dirty="0">
                <a:latin typeface="Consolas"/>
                <a:cs typeface="Consolas"/>
              </a:rPr>
              <a:t>() / 2;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smtClean="0">
                <a:latin typeface="Consolas"/>
                <a:cs typeface="Consolas"/>
              </a:rPr>
              <a:t>     </a:t>
            </a:r>
            <a:r>
              <a:rPr lang="en-US" sz="2000" dirty="0">
                <a:latin typeface="Consolas"/>
                <a:cs typeface="Consolas"/>
              </a:rPr>
              <a:t>if (</a:t>
            </a:r>
            <a:r>
              <a:rPr lang="en-US" sz="2000" dirty="0" err="1">
                <a:latin typeface="Consolas"/>
                <a:cs typeface="Consolas"/>
              </a:rPr>
              <a:t>s.charAt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) != </a:t>
            </a:r>
            <a:r>
              <a:rPr lang="en-US" sz="2000" dirty="0" err="1">
                <a:latin typeface="Consolas"/>
                <a:cs typeface="Consolas"/>
              </a:rPr>
              <a:t>s.charAt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s.length</a:t>
            </a:r>
            <a:r>
              <a:rPr lang="en-US" sz="2000" dirty="0">
                <a:latin typeface="Consolas"/>
                <a:cs typeface="Consolas"/>
              </a:rPr>
              <a:t>() - 1 -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smtClean="0">
                <a:latin typeface="Consolas"/>
                <a:cs typeface="Consolas"/>
              </a:rPr>
              <a:t>         </a:t>
            </a:r>
            <a:r>
              <a:rPr lang="en-US" sz="2000" dirty="0">
                <a:latin typeface="Consolas"/>
                <a:cs typeface="Consolas"/>
              </a:rPr>
              <a:t>return false;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return true;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</a:p>
          <a:p>
            <a:r>
              <a:rPr lang="en-US" dirty="0" smtClean="0"/>
              <a:t>Almost infinite loop</a:t>
            </a:r>
          </a:p>
          <a:p>
            <a:r>
              <a:rPr lang="en-US" dirty="0" smtClean="0"/>
              <a:t>Fencepost errors</a:t>
            </a:r>
          </a:p>
          <a:p>
            <a:r>
              <a:rPr lang="en-US" dirty="0" smtClean="0"/>
              <a:t>Skipped loops</a:t>
            </a:r>
          </a:p>
          <a:p>
            <a:r>
              <a:rPr lang="en-US" smtClean="0"/>
              <a:t>Misplaced semicolons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public class </a:t>
            </a:r>
            <a:r>
              <a:rPr lang="en-US" sz="2400" dirty="0" err="1">
                <a:latin typeface="Consolas"/>
                <a:cs typeface="Consolas"/>
              </a:rPr>
              <a:t>InfiniteLoop</a:t>
            </a:r>
            <a:r>
              <a:rPr lang="en-US" sz="2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public static void main(String[]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n = 1;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while (n &lt; 100)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    </a:t>
            </a:r>
            <a:r>
              <a:rPr lang="en-US" sz="2400" dirty="0" err="1">
                <a:latin typeface="Consolas"/>
                <a:cs typeface="Consolas"/>
              </a:rPr>
              <a:t>System.out.printf</a:t>
            </a:r>
            <a:r>
              <a:rPr lang="en-US" sz="2400" dirty="0">
                <a:latin typeface="Consolas"/>
                <a:cs typeface="Consolas"/>
              </a:rPr>
              <a:t>("n = %d\n", n);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    // forgot to increment n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public class </a:t>
            </a:r>
            <a:r>
              <a:rPr lang="en-US" sz="2400" dirty="0" err="1">
                <a:latin typeface="Consolas"/>
                <a:cs typeface="Consolas"/>
              </a:rPr>
              <a:t>AlmostInfiniteLoop</a:t>
            </a:r>
            <a:r>
              <a:rPr lang="en-US" sz="2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public static void main(String[]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      </a:t>
            </a:r>
            <a:r>
              <a:rPr lang="en-US" sz="2400" dirty="0">
                <a:latin typeface="Consolas"/>
                <a:cs typeface="Consolas"/>
              </a:rPr>
              <a:t>// count down to blast </a:t>
            </a:r>
            <a:r>
              <a:rPr lang="en-US" sz="2400" dirty="0" smtClean="0">
                <a:latin typeface="Consolas"/>
                <a:cs typeface="Consolas"/>
              </a:rPr>
              <a:t>off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      </a:t>
            </a:r>
            <a:r>
              <a:rPr lang="en-US" sz="2400" dirty="0">
                <a:latin typeface="Consolas"/>
                <a:cs typeface="Consolas"/>
              </a:rPr>
              <a:t>for 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= 10;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&gt; 0;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++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      </a:t>
            </a:r>
            <a:r>
              <a:rPr lang="en-US" sz="2400" dirty="0" err="1" smtClean="0">
                <a:latin typeface="Consolas"/>
                <a:cs typeface="Consolas"/>
              </a:rPr>
              <a:t>System.out.printf</a:t>
            </a:r>
            <a:r>
              <a:rPr lang="en-US" sz="2400" dirty="0">
                <a:latin typeface="Consolas"/>
                <a:cs typeface="Consolas"/>
              </a:rPr>
              <a:t>("%d\n",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</a:t>
            </a:r>
            <a:r>
              <a:rPr lang="en-US" sz="2400" dirty="0" err="1">
                <a:latin typeface="Consolas"/>
                <a:cs typeface="Consolas"/>
              </a:rPr>
              <a:t>System.out.printf</a:t>
            </a:r>
            <a:r>
              <a:rPr lang="en-US" sz="2400" dirty="0">
                <a:latin typeface="Consolas"/>
                <a:cs typeface="Consolas"/>
              </a:rPr>
              <a:t>("BLAST OFF!\n");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Fencepost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7458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public class </a:t>
            </a:r>
            <a:r>
              <a:rPr lang="en-US" sz="2400" dirty="0" err="1">
                <a:latin typeface="Consolas"/>
                <a:cs typeface="Consolas"/>
              </a:rPr>
              <a:t>FencePostError</a:t>
            </a:r>
            <a:r>
              <a:rPr lang="en-US" sz="2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public static void main(String[]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for 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= 0;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&lt;= 5;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    </a:t>
            </a:r>
            <a:r>
              <a:rPr lang="en-US" sz="2400" dirty="0" err="1">
                <a:latin typeface="Consolas"/>
                <a:cs typeface="Consolas"/>
              </a:rPr>
              <a:t>System.out.printf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      "</a:t>
            </a:r>
            <a:r>
              <a:rPr lang="en-US" sz="2400" dirty="0">
                <a:latin typeface="Consolas"/>
                <a:cs typeface="Consolas"/>
              </a:rPr>
              <a:t>print this line 5 times (%d)\</a:t>
            </a:r>
            <a:r>
              <a:rPr lang="en-US" sz="2400" dirty="0" smtClean="0">
                <a:latin typeface="Consolas"/>
                <a:cs typeface="Consolas"/>
              </a:rPr>
              <a:t>n", </a:t>
            </a:r>
            <a:r>
              <a:rPr lang="en-US" sz="2400" dirty="0" err="1" smtClean="0">
                <a:latin typeface="Consolas"/>
                <a:cs typeface="Consolas"/>
              </a:rPr>
              <a:t>i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Repetition broken into two parts</a:t>
            </a:r>
          </a:p>
          <a:p>
            <a:pPr lvl="1"/>
            <a:r>
              <a:rPr lang="en-US" dirty="0" smtClean="0"/>
              <a:t>Body of code that gets repeatedly executed</a:t>
            </a:r>
          </a:p>
          <a:p>
            <a:pPr lvl="1"/>
            <a:r>
              <a:rPr lang="en-US" dirty="0" smtClean="0"/>
              <a:t>Condition (</a:t>
            </a:r>
            <a:r>
              <a:rPr lang="en-US" dirty="0" err="1" smtClean="0"/>
              <a:t>boolean</a:t>
            </a:r>
            <a:r>
              <a:rPr lang="en-US" dirty="0" smtClean="0"/>
              <a:t>) to determine when to stop</a:t>
            </a:r>
          </a:p>
          <a:p>
            <a:r>
              <a:rPr lang="en-US" dirty="0" smtClean="0"/>
              <a:t>How to construct the body so that it does something different/useful each time it is run?</a:t>
            </a:r>
          </a:p>
          <a:p>
            <a:r>
              <a:rPr lang="en-US" dirty="0" smtClean="0"/>
              <a:t>The state of the computation must change with each iteration (otherwise nothing is done)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java.util.Scanner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SkippedLoop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Scanner in = new Scanner(</a:t>
            </a:r>
            <a:r>
              <a:rPr lang="en-US" dirty="0" err="1">
                <a:latin typeface="Consolas"/>
                <a:cs typeface="Consolas"/>
              </a:rPr>
              <a:t>System.in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number = 0;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sum = 0;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// read </a:t>
            </a:r>
            <a:r>
              <a:rPr lang="en-US" dirty="0" err="1">
                <a:latin typeface="Consolas"/>
                <a:cs typeface="Consolas"/>
              </a:rPr>
              <a:t>ints</a:t>
            </a:r>
            <a:r>
              <a:rPr lang="en-US" dirty="0">
                <a:latin typeface="Consolas"/>
                <a:cs typeface="Consolas"/>
              </a:rPr>
              <a:t> from user until zero, then print sum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while (number &gt; 0)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sum += number;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number = </a:t>
            </a:r>
            <a:r>
              <a:rPr lang="en-US" dirty="0" err="1">
                <a:latin typeface="Consolas"/>
                <a:cs typeface="Consolas"/>
              </a:rPr>
              <a:t>in.nextInt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("sum = %d\n", sum);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Misplaced Semicolon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756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public class </a:t>
            </a:r>
            <a:r>
              <a:rPr lang="en-US" sz="2400" dirty="0" err="1">
                <a:latin typeface="Consolas"/>
                <a:cs typeface="Consolas"/>
              </a:rPr>
              <a:t>MisplacedSemicolon</a:t>
            </a:r>
            <a:r>
              <a:rPr lang="en-US" sz="2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public static void main(String[]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= 10;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while (--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&gt;= 0);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    </a:t>
            </a:r>
            <a:r>
              <a:rPr lang="en-US" sz="2400" dirty="0" err="1">
                <a:latin typeface="Consolas"/>
                <a:cs typeface="Consolas"/>
              </a:rPr>
              <a:t>System.out.printf</a:t>
            </a:r>
            <a:r>
              <a:rPr lang="en-US" sz="2400" dirty="0">
                <a:latin typeface="Consolas"/>
                <a:cs typeface="Consolas"/>
              </a:rPr>
              <a:t>("message #%d\n",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Just like you can nest if statements</a:t>
            </a:r>
          </a:p>
          <a:p>
            <a:r>
              <a:rPr lang="en-US" dirty="0" smtClean="0"/>
              <a:t>You can also nest loops</a:t>
            </a:r>
          </a:p>
          <a:p>
            <a:r>
              <a:rPr lang="en-US" dirty="0" smtClean="0"/>
              <a:t>Inner loop is run completely for each iteration of outer loop:</a:t>
            </a:r>
          </a:p>
          <a:p>
            <a:pPr marL="0" indent="0">
              <a:buNone/>
            </a:pPr>
            <a:endParaRPr lang="en-US" sz="2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public </a:t>
            </a:r>
            <a:r>
              <a:rPr lang="en-US" sz="2600" dirty="0">
                <a:latin typeface="Consolas"/>
                <a:cs typeface="Consolas"/>
              </a:rPr>
              <a:t>class Nested {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   public static void main(String[] </a:t>
            </a:r>
            <a:r>
              <a:rPr lang="en-US" sz="2600" dirty="0" err="1">
                <a:latin typeface="Consolas"/>
                <a:cs typeface="Consolas"/>
              </a:rPr>
              <a:t>args</a:t>
            </a:r>
            <a:r>
              <a:rPr lang="en-US" sz="2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       for (</a:t>
            </a:r>
            <a:r>
              <a:rPr lang="en-US" sz="2600" dirty="0" err="1">
                <a:latin typeface="Consolas"/>
                <a:cs typeface="Consolas"/>
              </a:rPr>
              <a:t>int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i</a:t>
            </a:r>
            <a:r>
              <a:rPr lang="en-US" sz="2600" dirty="0">
                <a:latin typeface="Consolas"/>
                <a:cs typeface="Consolas"/>
              </a:rPr>
              <a:t> = 0; </a:t>
            </a:r>
            <a:r>
              <a:rPr lang="en-US" sz="2600" dirty="0" err="1">
                <a:latin typeface="Consolas"/>
                <a:cs typeface="Consolas"/>
              </a:rPr>
              <a:t>i</a:t>
            </a:r>
            <a:r>
              <a:rPr lang="en-US" sz="2600" dirty="0">
                <a:latin typeface="Consolas"/>
                <a:cs typeface="Consolas"/>
              </a:rPr>
              <a:t> &lt; 5; </a:t>
            </a:r>
            <a:r>
              <a:rPr lang="en-US" sz="2600" dirty="0" err="1">
                <a:latin typeface="Consolas"/>
                <a:cs typeface="Consolas"/>
              </a:rPr>
              <a:t>i</a:t>
            </a:r>
            <a:r>
              <a:rPr lang="en-US" sz="26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           for (</a:t>
            </a:r>
            <a:r>
              <a:rPr lang="en-US" sz="2600" dirty="0" err="1">
                <a:latin typeface="Consolas"/>
                <a:cs typeface="Consolas"/>
              </a:rPr>
              <a:t>int</a:t>
            </a:r>
            <a:r>
              <a:rPr lang="en-US" sz="2600" dirty="0">
                <a:latin typeface="Consolas"/>
                <a:cs typeface="Consolas"/>
              </a:rPr>
              <a:t> j = 0; j &lt; 5; j++)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               </a:t>
            </a:r>
            <a:r>
              <a:rPr lang="en-US" sz="2600" dirty="0" err="1">
                <a:latin typeface="Consolas"/>
                <a:cs typeface="Consolas"/>
              </a:rPr>
              <a:t>System.out.printf</a:t>
            </a:r>
            <a:r>
              <a:rPr lang="en-US" sz="2600" dirty="0">
                <a:latin typeface="Consolas"/>
                <a:cs typeface="Consolas"/>
              </a:rPr>
              <a:t>("</a:t>
            </a:r>
            <a:r>
              <a:rPr lang="en-US" sz="2600" dirty="0" err="1">
                <a:latin typeface="Consolas"/>
                <a:cs typeface="Consolas"/>
              </a:rPr>
              <a:t>i</a:t>
            </a:r>
            <a:r>
              <a:rPr lang="en-US" sz="2600" dirty="0">
                <a:latin typeface="Consolas"/>
                <a:cs typeface="Consolas"/>
              </a:rPr>
              <a:t> = %d, j = %d\n"</a:t>
            </a:r>
            <a:r>
              <a:rPr lang="en-US" sz="2600" dirty="0" smtClean="0">
                <a:latin typeface="Consolas"/>
                <a:cs typeface="Consolas"/>
              </a:rPr>
              <a:t>,</a:t>
            </a:r>
            <a:br>
              <a:rPr lang="en-US" sz="2600" dirty="0" smtClean="0">
                <a:latin typeface="Consolas"/>
                <a:cs typeface="Consolas"/>
              </a:rPr>
            </a:br>
            <a:r>
              <a:rPr lang="en-US" sz="2600" dirty="0" smtClean="0">
                <a:latin typeface="Consolas"/>
                <a:cs typeface="Consolas"/>
              </a:rPr>
              <a:t>                                        </a:t>
            </a:r>
            <a:r>
              <a:rPr lang="en-US" sz="2600" dirty="0" err="1">
                <a:latin typeface="Consolas"/>
                <a:cs typeface="Consolas"/>
              </a:rPr>
              <a:t>i</a:t>
            </a:r>
            <a:r>
              <a:rPr lang="en-US" sz="2600" dirty="0" smtClean="0">
                <a:latin typeface="Consolas"/>
                <a:cs typeface="Consolas"/>
              </a:rPr>
              <a:t>,      </a:t>
            </a:r>
            <a:r>
              <a:rPr lang="en-US" sz="2600" dirty="0">
                <a:latin typeface="Consolas"/>
                <a:cs typeface="Consolas"/>
              </a:rPr>
              <a:t>j);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Draw Divisor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Print an </a:t>
            </a:r>
            <a:r>
              <a:rPr lang="en-US" dirty="0" err="1" smtClean="0"/>
              <a:t>nxn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The entry at row </a:t>
            </a:r>
            <a:r>
              <a:rPr lang="en-US" dirty="0" err="1" smtClean="0"/>
              <a:t>i</a:t>
            </a:r>
            <a:r>
              <a:rPr lang="en-US" dirty="0" smtClean="0"/>
              <a:t> and column j has an * if </a:t>
            </a:r>
            <a:r>
              <a:rPr lang="en-US" dirty="0" err="1" smtClean="0"/>
              <a:t>i</a:t>
            </a:r>
            <a:r>
              <a:rPr lang="en-US" dirty="0" smtClean="0"/>
              <a:t> divides j or j divides I</a:t>
            </a:r>
          </a:p>
          <a:p>
            <a:r>
              <a:rPr lang="en-US" dirty="0" smtClean="0"/>
              <a:t>Example for n == 5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1  </a:t>
            </a:r>
            <a:r>
              <a:rPr lang="en-US" dirty="0">
                <a:latin typeface="Consolas"/>
                <a:cs typeface="Consolas"/>
              </a:rPr>
              <a:t>2  3  4  5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1  *  *  *  *  *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2  *  *     *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3  *     *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4  *  *     *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5  *           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Draw Divisor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DivisorPattern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n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smtClean="0">
                <a:latin typeface="Consolas"/>
                <a:cs typeface="Consolas"/>
              </a:rPr>
              <a:t>5;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  ");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for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1;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&lt;= </a:t>
            </a:r>
            <a:r>
              <a:rPr lang="en-US" dirty="0" smtClean="0">
                <a:latin typeface="Consolas"/>
                <a:cs typeface="Consolas"/>
              </a:rPr>
              <a:t>n;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("%3d",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("\n");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for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1;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&lt;= </a:t>
            </a:r>
            <a:r>
              <a:rPr lang="en-US" dirty="0" smtClean="0">
                <a:latin typeface="Consolas"/>
                <a:cs typeface="Consolas"/>
              </a:rPr>
              <a:t>n;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("%3d",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for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j = 1; j &lt;= </a:t>
            </a:r>
            <a:r>
              <a:rPr lang="en-US" dirty="0" smtClean="0">
                <a:latin typeface="Consolas"/>
                <a:cs typeface="Consolas"/>
              </a:rPr>
              <a:t>n; </a:t>
            </a:r>
            <a:r>
              <a:rPr lang="en-US" dirty="0">
                <a:latin typeface="Consolas"/>
                <a:cs typeface="Consolas"/>
              </a:rPr>
              <a:t>j++)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if 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j == 0 || j %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== 0)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 </a:t>
            </a:r>
            <a:r>
              <a:rPr lang="en-US" dirty="0" smtClean="0">
                <a:latin typeface="Consolas"/>
                <a:cs typeface="Consolas"/>
              </a:rPr>
              <a:t> *"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else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   ");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("\n");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   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3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convertToBinary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Converter with method</a:t>
            </a:r>
          </a:p>
          <a:p>
            <a:pPr marL="800100" lvl="2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String </a:t>
            </a:r>
            <a:r>
              <a:rPr lang="en-US" sz="2800" dirty="0" err="1" smtClean="0">
                <a:latin typeface="Consolas"/>
                <a:cs typeface="Consolas"/>
              </a:rPr>
              <a:t>convertToBinary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err="1" smtClean="0">
                <a:latin typeface="Consolas"/>
                <a:cs typeface="Consolas"/>
              </a:rPr>
              <a:t>int</a:t>
            </a:r>
            <a:r>
              <a:rPr lang="en-US" sz="2800" dirty="0" smtClean="0">
                <a:latin typeface="Consolas"/>
                <a:cs typeface="Consolas"/>
              </a:rPr>
              <a:t> n)</a:t>
            </a:r>
          </a:p>
          <a:p>
            <a:r>
              <a:rPr lang="en-US" dirty="0"/>
              <a:t>t</a:t>
            </a:r>
            <a:r>
              <a:rPr lang="en-US" dirty="0" smtClean="0"/>
              <a:t>hat converts n to binary equivalent, as a String of 0s and 1s</a:t>
            </a:r>
          </a:p>
          <a:p>
            <a:r>
              <a:rPr lang="en-US" dirty="0" smtClean="0"/>
              <a:t>Use while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convertToBinary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682"/>
            <a:ext cx="8229600" cy="4797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public class Converter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String </a:t>
            </a:r>
            <a:r>
              <a:rPr lang="en-US" sz="1400" dirty="0" err="1">
                <a:latin typeface="Consolas"/>
                <a:cs typeface="Consolas"/>
              </a:rPr>
              <a:t>convertToBinary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n)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String result = "";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// handle special cases...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if (n &lt; 0)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return null; // failure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if (n == 0)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return "0";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// loop while n &gt; 0, accumulating a bit and dividing by 2...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while (n &gt; 0)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if (n % 2 == 0)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result = "0" + result;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else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result = "1" + result;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n = n / 2;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return result;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Collatz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 the following algorithm to generate a sequence of integers starting at n (n &gt; 0):</a:t>
            </a:r>
          </a:p>
          <a:p>
            <a:pPr lvl="1"/>
            <a:r>
              <a:rPr lang="en-US" dirty="0" smtClean="0"/>
              <a:t>While n is greater than 1:</a:t>
            </a:r>
          </a:p>
          <a:p>
            <a:pPr lvl="2"/>
            <a:r>
              <a:rPr lang="en-US" dirty="0" smtClean="0"/>
              <a:t>If n is odd, multiply by 3 and add 1</a:t>
            </a:r>
          </a:p>
          <a:p>
            <a:pPr lvl="2"/>
            <a:r>
              <a:rPr lang="en-US" dirty="0" smtClean="0"/>
              <a:t>If n is even, divide by 2</a:t>
            </a:r>
          </a:p>
          <a:p>
            <a:pPr lvl="2"/>
            <a:r>
              <a:rPr lang="en-US" dirty="0" smtClean="0"/>
              <a:t>Repeat with the new value of n</a:t>
            </a:r>
          </a:p>
          <a:p>
            <a:r>
              <a:rPr lang="en-US" dirty="0" smtClean="0"/>
              <a:t>Count and return the number of values in the sequence (including first (n) and last (1))</a:t>
            </a:r>
          </a:p>
          <a:p>
            <a:r>
              <a:rPr lang="en-US" dirty="0" smtClean="0"/>
              <a:t>Use class name </a:t>
            </a:r>
            <a:r>
              <a:rPr lang="en-US" dirty="0" err="1" smtClean="0"/>
              <a:t>Collatz</a:t>
            </a:r>
            <a:endParaRPr lang="en-US" dirty="0"/>
          </a:p>
          <a:p>
            <a:r>
              <a:rPr lang="en-US" dirty="0" smtClean="0"/>
              <a:t>And method “</a:t>
            </a:r>
            <a:r>
              <a:rPr lang="en-US" dirty="0" err="1" smtClean="0"/>
              <a:t>int</a:t>
            </a:r>
            <a:r>
              <a:rPr lang="en-US" dirty="0" smtClean="0"/>
              <a:t> count(</a:t>
            </a:r>
            <a:r>
              <a:rPr lang="en-US" dirty="0" err="1" smtClean="0"/>
              <a:t>int</a:t>
            </a:r>
            <a:r>
              <a:rPr lang="en-US" dirty="0" smtClean="0"/>
              <a:t> n)”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69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Collatz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Collatz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count(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n)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 = 1;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>
                <a:latin typeface="Consolas"/>
                <a:cs typeface="Consolas"/>
              </a:rPr>
              <a:t>while (n &gt; 1)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dirty="0" err="1" smtClean="0">
                <a:latin typeface="Consolas"/>
                <a:cs typeface="Consolas"/>
              </a:rPr>
              <a:t>c</a:t>
            </a:r>
            <a:r>
              <a:rPr lang="en-US" dirty="0" err="1">
                <a:latin typeface="Consolas"/>
                <a:cs typeface="Consolas"/>
              </a:rPr>
              <a:t>++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    </a:t>
            </a:r>
            <a:r>
              <a:rPr lang="en-US" dirty="0">
                <a:latin typeface="Consolas"/>
                <a:cs typeface="Consolas"/>
              </a:rPr>
              <a:t>if (n % 2 == 0)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        </a:t>
            </a:r>
            <a:r>
              <a:rPr lang="en-US" dirty="0">
                <a:latin typeface="Consolas"/>
                <a:cs typeface="Consolas"/>
              </a:rPr>
              <a:t>n /= 2;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    </a:t>
            </a:r>
            <a:r>
              <a:rPr lang="en-US" dirty="0">
                <a:latin typeface="Consolas"/>
                <a:cs typeface="Consolas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        </a:t>
            </a:r>
            <a:r>
              <a:rPr lang="en-US" dirty="0">
                <a:latin typeface="Consolas"/>
                <a:cs typeface="Consolas"/>
              </a:rPr>
              <a:t>n = 3 * n + 1;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return </a:t>
            </a:r>
            <a:r>
              <a:rPr lang="en-US" dirty="0">
                <a:latin typeface="Consolas"/>
                <a:cs typeface="Consolas"/>
              </a:rPr>
              <a:t>c;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public </a:t>
            </a:r>
            <a:r>
              <a:rPr lang="en-US" dirty="0">
                <a:latin typeface="Consolas"/>
                <a:cs typeface="Consolas"/>
              </a:rPr>
              <a:t>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Collatz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 = new </a:t>
            </a:r>
            <a:r>
              <a:rPr lang="en-US" dirty="0" err="1" smtClean="0">
                <a:latin typeface="Consolas"/>
                <a:cs typeface="Consolas"/>
              </a:rPr>
              <a:t>Collatz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System.out.println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c.count</a:t>
            </a:r>
            <a:r>
              <a:rPr lang="en-US" dirty="0">
                <a:latin typeface="Consolas"/>
                <a:cs typeface="Consolas"/>
              </a:rPr>
              <a:t>(22</a:t>
            </a:r>
            <a:r>
              <a:rPr lang="en-US" dirty="0" smtClean="0">
                <a:latin typeface="Consolas"/>
                <a:cs typeface="Consolas"/>
              </a:rPr>
              <a:t>));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System.out.println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c.count</a:t>
            </a:r>
            <a:r>
              <a:rPr lang="en-US" dirty="0">
                <a:latin typeface="Consolas"/>
                <a:cs typeface="Consolas"/>
              </a:rPr>
              <a:t>(1</a:t>
            </a:r>
            <a:r>
              <a:rPr lang="en-US" dirty="0" smtClean="0">
                <a:latin typeface="Consolas"/>
                <a:cs typeface="Consolas"/>
              </a:rPr>
              <a:t>));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System.out.println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c.count</a:t>
            </a:r>
            <a:r>
              <a:rPr lang="en-US" dirty="0">
                <a:latin typeface="Consolas"/>
                <a:cs typeface="Consolas"/>
              </a:rPr>
              <a:t>(1000</a:t>
            </a:r>
            <a:r>
              <a:rPr lang="en-US" dirty="0" smtClean="0">
                <a:latin typeface="Consolas"/>
                <a:cs typeface="Consolas"/>
              </a:rPr>
              <a:t>));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30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Forms of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Indefinite: loop until “done”; no advance knowledge of how many iterations will be required</a:t>
            </a:r>
          </a:p>
          <a:p>
            <a:r>
              <a:rPr lang="en-US" dirty="0" smtClean="0"/>
              <a:t>Definite: loop a given number of times; used when the iterations are controlled by a counter or size or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Repetition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hile loop</a:t>
            </a:r>
          </a:p>
          <a:p>
            <a:pPr lvl="1"/>
            <a:r>
              <a:rPr lang="en-US" dirty="0" smtClean="0"/>
              <a:t>Check a </a:t>
            </a:r>
            <a:r>
              <a:rPr lang="en-US" dirty="0" err="1" smtClean="0"/>
              <a:t>boolean</a:t>
            </a:r>
            <a:r>
              <a:rPr lang="en-US" dirty="0" smtClean="0"/>
              <a:t> condition</a:t>
            </a:r>
          </a:p>
          <a:p>
            <a:pPr lvl="1"/>
            <a:r>
              <a:rPr lang="en-US" dirty="0" smtClean="0"/>
              <a:t>If true, execute a block of statements</a:t>
            </a:r>
          </a:p>
          <a:p>
            <a:pPr lvl="1"/>
            <a:r>
              <a:rPr lang="en-US" dirty="0" smtClean="0"/>
              <a:t>Repeat</a:t>
            </a:r>
          </a:p>
          <a:p>
            <a:r>
              <a:rPr lang="en-US" dirty="0"/>
              <a:t>d</a:t>
            </a:r>
            <a:r>
              <a:rPr lang="en-US" dirty="0" smtClean="0"/>
              <a:t>o-while loop</a:t>
            </a:r>
          </a:p>
          <a:p>
            <a:pPr lvl="1"/>
            <a:r>
              <a:rPr lang="en-US" dirty="0" smtClean="0"/>
              <a:t>Execute a block of statements</a:t>
            </a:r>
          </a:p>
          <a:p>
            <a:pPr lvl="1"/>
            <a:r>
              <a:rPr lang="en-US" dirty="0" smtClean="0"/>
              <a:t>If a </a:t>
            </a:r>
            <a:r>
              <a:rPr lang="en-US" dirty="0" err="1" smtClean="0"/>
              <a:t>boolean</a:t>
            </a:r>
            <a:r>
              <a:rPr lang="en-US" dirty="0" smtClean="0"/>
              <a:t> condition is true, repeat</a:t>
            </a:r>
          </a:p>
          <a:p>
            <a:r>
              <a:rPr lang="en-US" dirty="0"/>
              <a:t>for loop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3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Odd or Even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a program that reads integers from standard input; for each integer print a message indicating “odd” or “even”</a:t>
            </a:r>
          </a:p>
          <a:p>
            <a:r>
              <a:rPr lang="en-US" dirty="0" smtClean="0"/>
              <a:t>Stop reading when no more integers</a:t>
            </a:r>
          </a:p>
          <a:p>
            <a:r>
              <a:rPr lang="en-US" dirty="0" smtClean="0"/>
              <a:t>Scanner method </a:t>
            </a:r>
            <a:r>
              <a:rPr lang="en-US" sz="2800" dirty="0" err="1" smtClean="0">
                <a:latin typeface="Consolas"/>
                <a:cs typeface="Consolas"/>
              </a:rPr>
              <a:t>hasNextInt</a:t>
            </a:r>
            <a:r>
              <a:rPr lang="en-US" sz="2800" dirty="0" smtClean="0">
                <a:latin typeface="Consolas"/>
                <a:cs typeface="Consolas"/>
              </a:rPr>
              <a:t>()</a:t>
            </a:r>
            <a:r>
              <a:rPr lang="en-US" dirty="0" smtClean="0"/>
              <a:t> returns true if there is another integer available, else returns false</a:t>
            </a:r>
          </a:p>
          <a:p>
            <a:r>
              <a:rPr lang="en-US" dirty="0"/>
              <a:t>Scanner method </a:t>
            </a:r>
            <a:r>
              <a:rPr lang="en-US" sz="2800" dirty="0" err="1">
                <a:latin typeface="Consolas"/>
                <a:cs typeface="Consolas"/>
              </a:rPr>
              <a:t>hasNextInt</a:t>
            </a:r>
            <a:r>
              <a:rPr lang="en-US" sz="2800" dirty="0">
                <a:latin typeface="Consolas"/>
                <a:cs typeface="Consolas"/>
              </a:rPr>
              <a:t>()</a:t>
            </a:r>
            <a:r>
              <a:rPr lang="en-US" dirty="0"/>
              <a:t> returns false </a:t>
            </a:r>
            <a:r>
              <a:rPr lang="en-US" dirty="0" smtClean="0"/>
              <a:t>at EOF; also returns false if something other than an integer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Odd or Even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java.util.Scanner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OddOrEven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Scanner in = new Scanner(System.in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number;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while (</a:t>
            </a:r>
            <a:r>
              <a:rPr lang="en-US" dirty="0" err="1">
                <a:latin typeface="Consolas"/>
                <a:cs typeface="Consolas"/>
              </a:rPr>
              <a:t>in.hasNextInt</a:t>
            </a:r>
            <a:r>
              <a:rPr lang="en-US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smtClean="0">
                <a:latin typeface="Consolas"/>
                <a:cs typeface="Consolas"/>
              </a:rPr>
              <a:t>number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in.nextInt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if (</a:t>
            </a:r>
            <a:r>
              <a:rPr lang="en-US" dirty="0" smtClean="0">
                <a:latin typeface="Consolas"/>
                <a:cs typeface="Consolas"/>
              </a:rPr>
              <a:t>number </a:t>
            </a:r>
            <a:r>
              <a:rPr lang="en-US" dirty="0">
                <a:latin typeface="Consolas"/>
                <a:cs typeface="Consolas"/>
              </a:rPr>
              <a:t>% 2 == 0)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("%d is even\n", </a:t>
            </a:r>
            <a:r>
              <a:rPr lang="en-US" dirty="0" smtClean="0">
                <a:latin typeface="Consolas"/>
                <a:cs typeface="Consolas"/>
              </a:rPr>
              <a:t>number);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else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("%d is odd\n", </a:t>
            </a:r>
            <a:r>
              <a:rPr lang="en-US" dirty="0" smtClean="0">
                <a:latin typeface="Consolas"/>
                <a:cs typeface="Consolas"/>
              </a:rPr>
              <a:t>number);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sequence of integers from the standard input and compute their sum</a:t>
            </a:r>
          </a:p>
          <a:p>
            <a:r>
              <a:rPr lang="en-US" dirty="0" smtClean="0"/>
              <a:t>Two problems:</a:t>
            </a:r>
          </a:p>
          <a:p>
            <a:pPr lvl="1"/>
            <a:r>
              <a:rPr lang="en-US" dirty="0" smtClean="0"/>
              <a:t>How do we know when we’re done?</a:t>
            </a:r>
          </a:p>
          <a:p>
            <a:pPr lvl="1"/>
            <a:r>
              <a:rPr lang="en-US" dirty="0" smtClean="0"/>
              <a:t>How do we accumulate the sum?</a:t>
            </a:r>
          </a:p>
          <a:p>
            <a:r>
              <a:rPr lang="en-US" dirty="0" smtClean="0"/>
              <a:t>Also count the number of values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12434</TotalTime>
  <Words>3198</Words>
  <Application>Microsoft Office PowerPoint</Application>
  <PresentationFormat>On-screen Show (4:3)</PresentationFormat>
  <Paragraphs>595</Paragraphs>
  <Slides>48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Consolas</vt:lpstr>
      <vt:lpstr>Office Theme</vt:lpstr>
      <vt:lpstr>CS18000: Problem Solving and Object-Oriented Programming</vt:lpstr>
      <vt:lpstr>Repetition</vt:lpstr>
      <vt:lpstr>What’s Missing?  Lots of Data</vt:lpstr>
      <vt:lpstr>Repetition Concept</vt:lpstr>
      <vt:lpstr>Two Forms of Iteration</vt:lpstr>
      <vt:lpstr>Java Repetition Constructs</vt:lpstr>
      <vt:lpstr>Problem: Odd or Even</vt:lpstr>
      <vt:lpstr>Solution: Odd or Even</vt:lpstr>
      <vt:lpstr>Problem: Summer</vt:lpstr>
      <vt:lpstr>Solution: Summer</vt:lpstr>
      <vt:lpstr>Repetition</vt:lpstr>
      <vt:lpstr>The while Loop</vt:lpstr>
      <vt:lpstr>Problem: Palindrome</vt:lpstr>
      <vt:lpstr>Strategy: Palindrome</vt:lpstr>
      <vt:lpstr>Solution: Palindrome</vt:lpstr>
      <vt:lpstr>Solution: PalindromeTest</vt:lpstr>
      <vt:lpstr>Problem: Reverse</vt:lpstr>
      <vt:lpstr>Continue statement</vt:lpstr>
      <vt:lpstr>Break statement</vt:lpstr>
      <vt:lpstr>Pro Tip: Compound Assignment</vt:lpstr>
      <vt:lpstr>Pro Tip 2: Increment/Decrement Operators</vt:lpstr>
      <vt:lpstr>Post- and Pre- Increment/Decrement</vt:lpstr>
      <vt:lpstr>Problem: WhileDefinite</vt:lpstr>
      <vt:lpstr>Solution: WhileDefinite</vt:lpstr>
      <vt:lpstr>The Loop Parts</vt:lpstr>
      <vt:lpstr>Definite Iteration: for loop</vt:lpstr>
      <vt:lpstr>Common Practices</vt:lpstr>
      <vt:lpstr>Repetition</vt:lpstr>
      <vt:lpstr>The do-while Loop</vt:lpstr>
      <vt:lpstr>Problem: Prompting the User</vt:lpstr>
      <vt:lpstr>Solution 1: Prompter1</vt:lpstr>
      <vt:lpstr>Solution 2: Prompter2</vt:lpstr>
      <vt:lpstr>Problem: Palindrome (Redone)</vt:lpstr>
      <vt:lpstr>Palindrome: Strategy</vt:lpstr>
      <vt:lpstr>Palindrome: Solution</vt:lpstr>
      <vt:lpstr>Common Mistakes</vt:lpstr>
      <vt:lpstr>Infinite Loop</vt:lpstr>
      <vt:lpstr>Almost Infinite Loop</vt:lpstr>
      <vt:lpstr>Fencepost Error</vt:lpstr>
      <vt:lpstr>Skipped Loop</vt:lpstr>
      <vt:lpstr>Misplaced Semicolon</vt:lpstr>
      <vt:lpstr>Nested Loops</vt:lpstr>
      <vt:lpstr>Problem: Draw Divisor Pattern</vt:lpstr>
      <vt:lpstr>Solution: Draw Divisor Pattern</vt:lpstr>
      <vt:lpstr>Problem: convertToBinary</vt:lpstr>
      <vt:lpstr>Solution: convertToBinary</vt:lpstr>
      <vt:lpstr>Problem: Collatz</vt:lpstr>
      <vt:lpstr>Solution: Collatz</vt:lpstr>
    </vt:vector>
  </TitlesOfParts>
  <Company>Purdue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Buster</cp:lastModifiedBy>
  <cp:revision>108</cp:revision>
  <cp:lastPrinted>2013-01-28T15:06:19Z</cp:lastPrinted>
  <dcterms:created xsi:type="dcterms:W3CDTF">2012-12-29T12:15:32Z</dcterms:created>
  <dcterms:modified xsi:type="dcterms:W3CDTF">2018-08-15T01:25:31Z</dcterms:modified>
</cp:coreProperties>
</file>