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7" r:id="rId1"/>
  </p:sldMasterIdLst>
  <p:notesMasterIdLst>
    <p:notesMasterId r:id="rId48"/>
  </p:notesMasterIdLst>
  <p:handoutMasterIdLst>
    <p:handoutMasterId r:id="rId49"/>
  </p:handoutMasterIdLst>
  <p:sldIdLst>
    <p:sldId id="256" r:id="rId2"/>
    <p:sldId id="258" r:id="rId3"/>
    <p:sldId id="276" r:id="rId4"/>
    <p:sldId id="277" r:id="rId5"/>
    <p:sldId id="282" r:id="rId6"/>
    <p:sldId id="301" r:id="rId7"/>
    <p:sldId id="304" r:id="rId8"/>
    <p:sldId id="278" r:id="rId9"/>
    <p:sldId id="286" r:id="rId10"/>
    <p:sldId id="279" r:id="rId11"/>
    <p:sldId id="280" r:id="rId12"/>
    <p:sldId id="287" r:id="rId13"/>
    <p:sldId id="302"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8" r:id="rId27"/>
    <p:sldId id="329" r:id="rId28"/>
    <p:sldId id="330" r:id="rId29"/>
    <p:sldId id="331" r:id="rId30"/>
    <p:sldId id="341" r:id="rId31"/>
    <p:sldId id="342" r:id="rId32"/>
    <p:sldId id="343" r:id="rId33"/>
    <p:sldId id="344" r:id="rId34"/>
    <p:sldId id="369" r:id="rId35"/>
    <p:sldId id="348" r:id="rId36"/>
    <p:sldId id="349" r:id="rId37"/>
    <p:sldId id="350" r:id="rId38"/>
    <p:sldId id="351" r:id="rId39"/>
    <p:sldId id="352" r:id="rId40"/>
    <p:sldId id="353" r:id="rId41"/>
    <p:sldId id="357" r:id="rId42"/>
    <p:sldId id="358" r:id="rId43"/>
    <p:sldId id="359" r:id="rId44"/>
    <p:sldId id="360" r:id="rId45"/>
    <p:sldId id="367" r:id="rId46"/>
    <p:sldId id="36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0290" autoAdjust="0"/>
  </p:normalViewPr>
  <p:slideViewPr>
    <p:cSldViewPr snapToGrid="0" snapToObjects="1">
      <p:cViewPr varScale="1">
        <p:scale>
          <a:sx n="63" d="100"/>
          <a:sy n="63" d="100"/>
        </p:scale>
        <p:origin x="1620" y="66"/>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755576-9660-F342-B70B-452F216D12FE}" type="datetimeFigureOut">
              <a:rPr lang="en-US" smtClean="0"/>
              <a:pPr/>
              <a:t>6/24/2019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E67390-5B83-184F-9560-B599FE8C49FB}" type="slidenum">
              <a:rPr lang="en-US" smtClean="0"/>
              <a:pPr/>
              <a:t>‹#›</a:t>
            </a:fld>
            <a:endParaRPr lang="en-US"/>
          </a:p>
        </p:txBody>
      </p:sp>
    </p:spTree>
    <p:extLst>
      <p:ext uri="{BB962C8B-B14F-4D97-AF65-F5344CB8AC3E}">
        <p14:creationId xmlns:p14="http://schemas.microsoft.com/office/powerpoint/2010/main" val="3465511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59CCE-82AB-7E4E-8B40-F3287FF0B9F8}" type="datetimeFigureOut">
              <a:rPr lang="en-US" smtClean="0"/>
              <a:pPr/>
              <a:t>6/24/2019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44966-34AF-8741-B199-20C4F0722A30}" type="slidenum">
              <a:rPr lang="en-US" smtClean="0"/>
              <a:pPr/>
              <a:t>‹#›</a:t>
            </a:fld>
            <a:endParaRPr lang="en-US"/>
          </a:p>
        </p:txBody>
      </p:sp>
    </p:spTree>
    <p:extLst>
      <p:ext uri="{BB962C8B-B14F-4D97-AF65-F5344CB8AC3E}">
        <p14:creationId xmlns:p14="http://schemas.microsoft.com/office/powerpoint/2010/main" val="2797244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Welcome slide for display pre-bell.</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a:t>
            </a:fld>
            <a:endParaRPr lang="en-US"/>
          </a:p>
        </p:txBody>
      </p:sp>
    </p:spTree>
    <p:extLst>
      <p:ext uri="{BB962C8B-B14F-4D97-AF65-F5344CB8AC3E}">
        <p14:creationId xmlns:p14="http://schemas.microsoft.com/office/powerpoint/2010/main" val="37289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this solution complete, but open it in lecture notes (Counter 2 Start folder).  Refactor into Solution 3 on next slide.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13</a:t>
            </a:fld>
            <a:endParaRPr lang="en-US"/>
          </a:p>
        </p:txBody>
      </p:sp>
    </p:spTree>
    <p:extLst>
      <p:ext uri="{BB962C8B-B14F-4D97-AF65-F5344CB8AC3E}">
        <p14:creationId xmlns:p14="http://schemas.microsoft.com/office/powerpoint/2010/main" val="2729550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Encourage</a:t>
            </a:r>
            <a:r>
              <a:rPr lang="en-US" baseline="0" dirty="0" smtClean="0"/>
              <a:t> students to play with simple programs like this to help them understand what is going on.  HW17 is similar.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14</a:t>
            </a:fld>
            <a:endParaRPr lang="en-US"/>
          </a:p>
        </p:txBody>
      </p:sp>
    </p:spTree>
    <p:extLst>
      <p:ext uri="{BB962C8B-B14F-4D97-AF65-F5344CB8AC3E}">
        <p14:creationId xmlns:p14="http://schemas.microsoft.com/office/powerpoint/2010/main" val="2727239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Contrast this slide with static</a:t>
            </a:r>
            <a:r>
              <a:rPr lang="en-US" baseline="0" dirty="0" smtClean="0"/>
              <a:t> and non-static fields from last time.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15</a:t>
            </a:fld>
            <a:endParaRPr lang="en-US"/>
          </a:p>
        </p:txBody>
      </p:sp>
    </p:spTree>
    <p:extLst>
      <p:ext uri="{BB962C8B-B14F-4D97-AF65-F5344CB8AC3E}">
        <p14:creationId xmlns:p14="http://schemas.microsoft.com/office/powerpoint/2010/main" val="2117503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a:t>
            </a:r>
            <a:r>
              <a:rPr lang="en-US" baseline="0" dirty="0" smtClean="0"/>
              <a:t>er example for chalk board: Counter c1 = new Counter(500);</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17</a:t>
            </a:fld>
            <a:endParaRPr lang="en-US"/>
          </a:p>
        </p:txBody>
      </p:sp>
    </p:spTree>
    <p:extLst>
      <p:ext uri="{BB962C8B-B14F-4D97-AF65-F5344CB8AC3E}">
        <p14:creationId xmlns:p14="http://schemas.microsoft.com/office/powerpoint/2010/main" val="3959222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two-variables in same scope rule is a favorite test question among the </a:t>
            </a:r>
            <a:r>
              <a:rPr lang="en-US" baseline="0" dirty="0" err="1" smtClean="0"/>
              <a:t>TAs.</a:t>
            </a:r>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pPr/>
              <a:t>19</a:t>
            </a:fld>
            <a:endParaRPr lang="en-US"/>
          </a:p>
        </p:txBody>
      </p:sp>
    </p:spTree>
    <p:extLst>
      <p:ext uri="{BB962C8B-B14F-4D97-AF65-F5344CB8AC3E}">
        <p14:creationId xmlns:p14="http://schemas.microsoft.com/office/powerpoint/2010/main" val="2396934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variable that is out-of-scope is another favorite exam question among the </a:t>
            </a:r>
            <a:r>
              <a:rPr lang="en-US" baseline="0" dirty="0" err="1" smtClean="0"/>
              <a:t>TAs.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20</a:t>
            </a:fld>
            <a:endParaRPr lang="en-US"/>
          </a:p>
        </p:txBody>
      </p:sp>
    </p:spTree>
    <p:extLst>
      <p:ext uri="{BB962C8B-B14F-4D97-AF65-F5344CB8AC3E}">
        <p14:creationId xmlns:p14="http://schemas.microsoft.com/office/powerpoint/2010/main" val="337952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21</a:t>
            </a:fld>
            <a:endParaRPr lang="en-US"/>
          </a:p>
        </p:txBody>
      </p:sp>
    </p:spTree>
    <p:extLst>
      <p:ext uri="{BB962C8B-B14F-4D97-AF65-F5344CB8AC3E}">
        <p14:creationId xmlns:p14="http://schemas.microsoft.com/office/powerpoint/2010/main" val="3672247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also be used to access overloaded constructors, more on this later.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23</a:t>
            </a:fld>
            <a:endParaRPr lang="en-US"/>
          </a:p>
        </p:txBody>
      </p:sp>
    </p:spTree>
    <p:extLst>
      <p:ext uri="{BB962C8B-B14F-4D97-AF65-F5344CB8AC3E}">
        <p14:creationId xmlns:p14="http://schemas.microsoft.com/office/powerpoint/2010/main" val="307878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Tree example is coming</a:t>
            </a:r>
            <a:r>
              <a:rPr lang="en-US" baseline="0" dirty="0" smtClean="0"/>
              <a:t> soon, re </a:t>
            </a:r>
            <a:r>
              <a:rPr lang="en-US" baseline="0" dirty="0" err="1" smtClean="0"/>
              <a:t>numberOfTrees</a:t>
            </a:r>
            <a:r>
              <a:rPr lang="en-US" baseline="0" dirty="0" smtClean="0"/>
              <a:t> static field.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24</a:t>
            </a:fld>
            <a:endParaRPr lang="en-US"/>
          </a:p>
        </p:txBody>
      </p:sp>
    </p:spTree>
    <p:extLst>
      <p:ext uri="{BB962C8B-B14F-4D97-AF65-F5344CB8AC3E}">
        <p14:creationId xmlns:p14="http://schemas.microsoft.com/office/powerpoint/2010/main" val="2851132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the Tree class as given on the next slide.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26</a:t>
            </a:fld>
            <a:endParaRPr lang="en-US"/>
          </a:p>
        </p:txBody>
      </p:sp>
    </p:spTree>
    <p:extLst>
      <p:ext uri="{BB962C8B-B14F-4D97-AF65-F5344CB8AC3E}">
        <p14:creationId xmlns:p14="http://schemas.microsoft.com/office/powerpoint/2010/main" val="386851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a:t>
            </a:r>
            <a:r>
              <a:rPr lang="en-US" baseline="0" dirty="0" smtClean="0"/>
              <a:t>e the </a:t>
            </a:r>
            <a:r>
              <a:rPr lang="en-US" baseline="0" dirty="0" err="1" smtClean="0"/>
              <a:t>TreeMaker</a:t>
            </a:r>
            <a:r>
              <a:rPr lang="en-US" baseline="0" dirty="0" smtClean="0"/>
              <a:t> class as shown on the next slide.  Or, just show it.  The example is very similar to the Counter example from earlier and the Zombie example given for home work.</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28</a:t>
            </a:fld>
            <a:endParaRPr lang="en-US"/>
          </a:p>
        </p:txBody>
      </p:sp>
    </p:spTree>
    <p:extLst>
      <p:ext uri="{BB962C8B-B14F-4D97-AF65-F5344CB8AC3E}">
        <p14:creationId xmlns:p14="http://schemas.microsoft.com/office/powerpoint/2010/main" val="1116348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Where to cover</a:t>
            </a:r>
            <a:r>
              <a:rPr lang="en-US" baseline="0" dirty="0" smtClean="0"/>
              <a:t> </a:t>
            </a:r>
            <a:r>
              <a:rPr lang="en-US" dirty="0" smtClean="0"/>
              <a:t>Covariant return type</a:t>
            </a:r>
            <a:r>
              <a:rPr lang="en-US" dirty="0"/>
              <a:t>?</a:t>
            </a:r>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pPr/>
              <a:t>30</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DrJava</a:t>
            </a:r>
            <a:r>
              <a:rPr lang="en-US" dirty="0" smtClean="0"/>
              <a:t>, show this example of class Extent.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31</a:t>
            </a:fld>
            <a:endParaRPr lang="en-US"/>
          </a:p>
        </p:txBody>
      </p:sp>
    </p:spTree>
    <p:extLst>
      <p:ext uri="{BB962C8B-B14F-4D97-AF65-F5344CB8AC3E}">
        <p14:creationId xmlns:p14="http://schemas.microsoft.com/office/powerpoint/2010/main" val="4121908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Hold on to your socks, this concept is tricky, but oh-so</a:t>
            </a:r>
            <a:r>
              <a:rPr lang="en-US" baseline="0" dirty="0" smtClean="0"/>
              <a:t> important!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32</a:t>
            </a:fld>
            <a:endParaRPr lang="en-US"/>
          </a:p>
        </p:txBody>
      </p:sp>
    </p:spTree>
    <p:extLst>
      <p:ext uri="{BB962C8B-B14F-4D97-AF65-F5344CB8AC3E}">
        <p14:creationId xmlns:p14="http://schemas.microsoft.com/office/powerpoint/2010/main" val="2626139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35</a:t>
            </a:fld>
            <a:endParaRPr lang="en-US"/>
          </a:p>
        </p:txBody>
      </p:sp>
    </p:spTree>
    <p:extLst>
      <p:ext uri="{BB962C8B-B14F-4D97-AF65-F5344CB8AC3E}">
        <p14:creationId xmlns:p14="http://schemas.microsoft.com/office/powerpoint/2010/main" val="1810337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Alice knows that Bob can’t mess with her attributes.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41</a:t>
            </a:fld>
            <a:endParaRPr lang="en-US"/>
          </a:p>
        </p:txBody>
      </p:sp>
    </p:spTree>
    <p:extLst>
      <p:ext uri="{BB962C8B-B14F-4D97-AF65-F5344CB8AC3E}">
        <p14:creationId xmlns:p14="http://schemas.microsoft.com/office/powerpoint/2010/main" val="552326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Sorry, you’ll just have to memorize this chart.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42</a:t>
            </a:fld>
            <a:endParaRPr lang="en-US"/>
          </a:p>
        </p:txBody>
      </p:sp>
    </p:spTree>
    <p:extLst>
      <p:ext uri="{BB962C8B-B14F-4D97-AF65-F5344CB8AC3E}">
        <p14:creationId xmlns:p14="http://schemas.microsoft.com/office/powerpoint/2010/main" val="96774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a picture of a class box with static fields in it and several</a:t>
            </a:r>
            <a:r>
              <a:rPr lang="en-US" baseline="0" dirty="0" smtClean="0"/>
              <a:t> object boxes with non-static fields.  Use the upcoming Counter class with static field x and non-static field y.</a:t>
            </a:r>
          </a:p>
          <a:p>
            <a:endParaRPr lang="en-US" dirty="0" smtClean="0"/>
          </a:p>
          <a:p>
            <a:r>
              <a:rPr lang="en-US" dirty="0" smtClean="0"/>
              <a:t>Show a simple example with incrementing a static variable</a:t>
            </a:r>
            <a:r>
              <a:rPr lang="en-US" baseline="0" dirty="0" smtClean="0"/>
              <a:t> through one object and accessing it through another.  Repeat with a non-static field.</a:t>
            </a:r>
          </a:p>
          <a:p>
            <a:endParaRPr lang="en-US" baseline="0" dirty="0" smtClean="0"/>
          </a:p>
          <a:p>
            <a:r>
              <a:rPr lang="en-US" baseline="0" dirty="0" smtClean="0"/>
              <a:t>Answer the question: What is this good for?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a:t>
            </a:fld>
            <a:endParaRPr lang="en-US"/>
          </a:p>
        </p:txBody>
      </p:sp>
    </p:spTree>
    <p:extLst>
      <p:ext uri="{BB962C8B-B14F-4D97-AF65-F5344CB8AC3E}">
        <p14:creationId xmlns:p14="http://schemas.microsoft.com/office/powerpoint/2010/main" val="232431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these on the board for later reference.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5</a:t>
            </a:fld>
            <a:endParaRPr lang="en-US"/>
          </a:p>
        </p:txBody>
      </p:sp>
    </p:spTree>
    <p:extLst>
      <p:ext uri="{BB962C8B-B14F-4D97-AF65-F5344CB8AC3E}">
        <p14:creationId xmlns:p14="http://schemas.microsoft.com/office/powerpoint/2010/main" val="429438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this in </a:t>
            </a:r>
            <a:r>
              <a:rPr lang="en-US" dirty="0" err="1" smtClean="0"/>
              <a:t>DrJava</a:t>
            </a:r>
            <a:r>
              <a:rPr lang="en-US" baseline="0" dirty="0" smtClean="0"/>
              <a:t> interactions pane before showing/writing the main method.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6</a:t>
            </a:fld>
            <a:endParaRPr lang="en-US"/>
          </a:p>
        </p:txBody>
      </p:sp>
    </p:spTree>
    <p:extLst>
      <p:ext uri="{BB962C8B-B14F-4D97-AF65-F5344CB8AC3E}">
        <p14:creationId xmlns:p14="http://schemas.microsoft.com/office/powerpoint/2010/main" val="151748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dirty="0" smtClean="0"/>
              <a:t>Think: methods are “part of” the class</a:t>
            </a:r>
          </a:p>
          <a:p>
            <a:endParaRPr lang="en-US" dirty="0" smtClean="0"/>
          </a:p>
          <a:p>
            <a:r>
              <a:rPr lang="en-US" dirty="0" smtClean="0"/>
              <a:t>Would</a:t>
            </a:r>
            <a:r>
              <a:rPr lang="en-US" baseline="0" dirty="0" smtClean="0"/>
              <a:t> be good to have specific examples for each of the “Useful for” items.</a:t>
            </a:r>
          </a:p>
          <a:p>
            <a:endParaRPr lang="en-US" baseline="0" dirty="0" smtClean="0"/>
          </a:p>
          <a:p>
            <a:r>
              <a:rPr lang="en-US" baseline="0" dirty="0" smtClean="0"/>
              <a:t>Reusability: Only one person needs to write </a:t>
            </a:r>
            <a:r>
              <a:rPr lang="en-US" baseline="0" dirty="0" err="1" smtClean="0"/>
              <a:t>Math.sqrt</a:t>
            </a:r>
            <a:r>
              <a:rPr lang="en-US" baseline="0" dirty="0" smtClean="0"/>
              <a:t>(…) and everyone else can use it.</a:t>
            </a:r>
          </a:p>
          <a:p>
            <a:endParaRPr lang="en-US" baseline="0" dirty="0" smtClean="0"/>
          </a:p>
          <a:p>
            <a:r>
              <a:rPr lang="en-US" baseline="0" dirty="0" smtClean="0"/>
              <a:t>Readability: The actions of </a:t>
            </a:r>
            <a:r>
              <a:rPr lang="en-US" baseline="0" dirty="0" err="1" smtClean="0"/>
              <a:t>foundWordHorizontal</a:t>
            </a:r>
            <a:r>
              <a:rPr lang="en-US" baseline="0" dirty="0" smtClean="0"/>
              <a:t>(…) help the reader understand what it does, without getting bogged down in the details of how it does it.</a:t>
            </a:r>
          </a:p>
          <a:p>
            <a:endParaRPr lang="en-US" baseline="0" dirty="0" smtClean="0"/>
          </a:p>
          <a:p>
            <a:r>
              <a:rPr lang="en-US" baseline="0" dirty="0" smtClean="0"/>
              <a:t>Modularity: When writing large programs, it is helpful to delegate methods or entire classes to individual programmers to write, then combine the sources later for testing.</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8</a:t>
            </a:fld>
            <a:endParaRPr lang="en-US"/>
          </a:p>
        </p:txBody>
      </p:sp>
    </p:spTree>
    <p:extLst>
      <p:ext uri="{BB962C8B-B14F-4D97-AF65-F5344CB8AC3E}">
        <p14:creationId xmlns:p14="http://schemas.microsoft.com/office/powerpoint/2010/main" val="211750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two terms are often used interchangeably—</a:t>
            </a:r>
            <a:r>
              <a:rPr lang="en-US" baseline="0" dirty="0" smtClean="0"/>
              <a:t>it is useful to maintain a distinction, at least as far as understanding goes.</a:t>
            </a:r>
          </a:p>
          <a:p>
            <a:endParaRPr lang="en-US" baseline="0" dirty="0" smtClean="0"/>
          </a:p>
          <a:p>
            <a:r>
              <a:rPr lang="en-US" baseline="0" dirty="0" smtClean="0"/>
              <a:t>Draw a picture that shows a method declaration like “</a:t>
            </a:r>
            <a:r>
              <a:rPr lang="en-US" baseline="0" dirty="0" err="1" smtClean="0"/>
              <a:t>boolean</a:t>
            </a:r>
            <a:r>
              <a:rPr lang="en-US" baseline="0" dirty="0" smtClean="0"/>
              <a:t> </a:t>
            </a:r>
            <a:r>
              <a:rPr lang="en-US" baseline="0" dirty="0" err="1" smtClean="0"/>
              <a:t>foundWordHorizontal</a:t>
            </a:r>
            <a:r>
              <a:rPr lang="en-US" baseline="0" dirty="0" smtClean="0"/>
              <a:t>(String word, </a:t>
            </a:r>
            <a:r>
              <a:rPr lang="en-US" baseline="0" dirty="0" err="1" smtClean="0"/>
              <a:t>int</a:t>
            </a:r>
            <a:r>
              <a:rPr lang="en-US" baseline="0" dirty="0" smtClean="0"/>
              <a:t> </a:t>
            </a:r>
            <a:r>
              <a:rPr lang="en-US" baseline="0" dirty="0" err="1" smtClean="0"/>
              <a:t>startRow</a:t>
            </a:r>
            <a:r>
              <a:rPr lang="en-US" baseline="0" dirty="0" smtClean="0"/>
              <a:t>, </a:t>
            </a:r>
            <a:r>
              <a:rPr lang="en-US" baseline="0" dirty="0" err="1" smtClean="0"/>
              <a:t>int</a:t>
            </a:r>
            <a:r>
              <a:rPr lang="en-US" baseline="0" dirty="0" smtClean="0"/>
              <a:t> </a:t>
            </a:r>
            <a:r>
              <a:rPr lang="en-US" baseline="0" dirty="0" err="1" smtClean="0"/>
              <a:t>startCol</a:t>
            </a:r>
            <a:r>
              <a:rPr lang="en-US" baseline="0" dirty="0" smtClean="0"/>
              <a:t>)” and call ”if (</a:t>
            </a:r>
            <a:r>
              <a:rPr lang="en-US" baseline="0" dirty="0" err="1" smtClean="0"/>
              <a:t>foundWordHorizontal</a:t>
            </a:r>
            <a:r>
              <a:rPr lang="en-US" baseline="0" dirty="0" smtClean="0"/>
              <a:t>(words[</a:t>
            </a:r>
            <a:r>
              <a:rPr lang="en-US" baseline="0" dirty="0" err="1" smtClean="0"/>
              <a:t>i</a:t>
            </a:r>
            <a:r>
              <a:rPr lang="en-US" baseline="0" dirty="0" smtClean="0"/>
              <a:t>], </a:t>
            </a:r>
            <a:r>
              <a:rPr lang="en-US" baseline="0" dirty="0" err="1" smtClean="0"/>
              <a:t>startRow</a:t>
            </a:r>
            <a:r>
              <a:rPr lang="en-US" baseline="0" dirty="0" smtClean="0"/>
              <a:t>, </a:t>
            </a:r>
            <a:r>
              <a:rPr lang="en-US" baseline="0" dirty="0" err="1" smtClean="0"/>
              <a:t>startCol</a:t>
            </a:r>
            <a:r>
              <a:rPr lang="en-US" baseline="0" dirty="0" smtClean="0"/>
              <a:t> + </a:t>
            </a:r>
            <a:r>
              <a:rPr lang="en-US" baseline="0" dirty="0" err="1" smtClean="0"/>
              <a:t>i</a:t>
            </a:r>
            <a:r>
              <a:rPr lang="en-US" baseline="0" dirty="0" smtClean="0"/>
              <a:t>) { … }”.</a:t>
            </a:r>
          </a:p>
          <a:p>
            <a:endParaRPr lang="en-US" baseline="0" dirty="0" smtClean="0"/>
          </a:p>
          <a:p>
            <a:r>
              <a:rPr lang="en-US" baseline="0" dirty="0" smtClean="0"/>
              <a:t>We’ll talk about overloading later, but…  Java allows you to have different versions of the same method with different parameter types.  It then chooses the appropriate method depending on the actual argument values being passed to the method.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10</a:t>
            </a:fld>
            <a:endParaRPr lang="en-US"/>
          </a:p>
        </p:txBody>
      </p:sp>
    </p:spTree>
    <p:extLst>
      <p:ext uri="{BB962C8B-B14F-4D97-AF65-F5344CB8AC3E}">
        <p14:creationId xmlns:p14="http://schemas.microsoft.com/office/powerpoint/2010/main" val="179920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11</a:t>
            </a:fld>
            <a:endParaRPr lang="en-US"/>
          </a:p>
        </p:txBody>
      </p:sp>
    </p:spTree>
    <p:extLst>
      <p:ext uri="{BB962C8B-B14F-4D97-AF65-F5344CB8AC3E}">
        <p14:creationId xmlns:p14="http://schemas.microsoft.com/office/powerpoint/2010/main" val="2783195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12</a:t>
            </a:fld>
            <a:endParaRPr lang="en-US"/>
          </a:p>
        </p:txBody>
      </p:sp>
    </p:spTree>
    <p:extLst>
      <p:ext uri="{BB962C8B-B14F-4D97-AF65-F5344CB8AC3E}">
        <p14:creationId xmlns:p14="http://schemas.microsoft.com/office/powerpoint/2010/main" val="73024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C0460D-A275-B046-AF56-69F1B2B512EE}" type="datetime1">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22975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8E205-F758-6947-9983-3DFB0BFA0165}" type="datetime1">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7767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EB037-8A0F-FA47-854A-A9C48B1AC08F}" type="datetime1">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6490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8EF79-83C7-574E-96B8-96A683BD9078}" type="datetime1">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429200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96EF-BEA3-B44F-923F-86F66554E766}" type="datetime1">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7313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2F2E3-10D4-7041-89AF-F5BCECAE1F8B}" type="datetime1">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1656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FD348F-27EA-5B4F-B95B-8368AA0D7DC3}" type="datetime1">
              <a:rPr lang="en-US" smtClean="0"/>
              <a:pPr/>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157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F5FE2-33F2-2A45-8F37-625101D7CF5B}" type="datetime1">
              <a:rPr lang="en-US" smtClean="0"/>
              <a:pPr/>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2574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1C30F-0B6E-6842-9F7D-6FD956461AD8}" type="datetime1">
              <a:rPr lang="en-US" smtClean="0"/>
              <a:pPr/>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90968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E074-75C9-EE42-B1D9-3EFD1628213E}" type="datetime1">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965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A1506-FD6E-F743-BB6D-CAF84C8EC89B}" type="datetime1">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8335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320DE-CE0C-E941-9133-67FDCD6585BD}" type="datetime1">
              <a:rPr lang="en-US" smtClean="0"/>
              <a:pPr/>
              <a:t>6/24/2019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8100-F9AF-674A-BF08-576787DAE645}" type="slidenum">
              <a:rPr lang="en-US" smtClean="0"/>
              <a:pPr/>
              <a:t>‹#›</a:t>
            </a:fld>
            <a:endParaRPr lang="en-US"/>
          </a:p>
        </p:txBody>
      </p:sp>
    </p:spTree>
    <p:extLst>
      <p:ext uri="{BB962C8B-B14F-4D97-AF65-F5344CB8AC3E}">
        <p14:creationId xmlns:p14="http://schemas.microsoft.com/office/powerpoint/2010/main" val="27148783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docs.oracle.com/javase/6/docs/api/java/io/PrintStream.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CS18000: Problem Solving and Object-Oriented Programming</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20957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and Arguments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Parameters allow a method to work on different data values</a:t>
            </a:r>
          </a:p>
          <a:p>
            <a:r>
              <a:rPr lang="en-US" i="1" dirty="0" smtClean="0"/>
              <a:t>Parameter</a:t>
            </a:r>
            <a:r>
              <a:rPr lang="en-US" dirty="0" smtClean="0"/>
              <a:t>: a </a:t>
            </a:r>
            <a:r>
              <a:rPr lang="en-US" i="1" dirty="0" smtClean="0"/>
              <a:t>variable</a:t>
            </a:r>
            <a:r>
              <a:rPr lang="en-US" dirty="0" smtClean="0"/>
              <a:t> local to a method</a:t>
            </a:r>
          </a:p>
          <a:p>
            <a:r>
              <a:rPr lang="en-US" i="1" dirty="0" smtClean="0"/>
              <a:t>Argument</a:t>
            </a:r>
            <a:r>
              <a:rPr lang="en-US" dirty="0" smtClean="0"/>
              <a:t>: an </a:t>
            </a:r>
            <a:r>
              <a:rPr lang="en-US" i="1" dirty="0" smtClean="0"/>
              <a:t>expression</a:t>
            </a:r>
            <a:r>
              <a:rPr lang="en-US" dirty="0" smtClean="0"/>
              <a:t> that is passed to the corresponding parameter at time of method call</a:t>
            </a:r>
          </a:p>
          <a:p>
            <a:r>
              <a:rPr lang="en-US" dirty="0" smtClean="0"/>
              <a:t>Argument </a:t>
            </a:r>
            <a:r>
              <a:rPr lang="en-US" i="1" dirty="0" smtClean="0"/>
              <a:t>values</a:t>
            </a:r>
            <a:r>
              <a:rPr lang="en-US" dirty="0" smtClean="0"/>
              <a:t> are copied into parameter </a:t>
            </a:r>
            <a:r>
              <a:rPr lang="en-US" i="1" dirty="0" smtClean="0"/>
              <a:t>variables</a:t>
            </a:r>
          </a:p>
          <a:p>
            <a:r>
              <a:rPr lang="en-US" dirty="0" smtClean="0"/>
              <a:t>Argument values to a method must match the number and types of parameters of the method</a:t>
            </a:r>
          </a:p>
          <a:p>
            <a:pPr marL="0" indent="0">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calc</a:t>
            </a:r>
            <a:r>
              <a:rPr lang="en-US" dirty="0" smtClean="0">
                <a:latin typeface="Consolas" pitchFamily="49" charset="0"/>
                <a:cs typeface="Consolas" pitchFamily="49" charset="0"/>
              </a:rPr>
              <a:t> (double x,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y) {… return z;}</a:t>
            </a:r>
          </a:p>
          <a:p>
            <a:pPr marL="0" indent="0">
              <a:buNone/>
            </a:pPr>
            <a:r>
              <a:rPr lang="en-US" dirty="0" smtClean="0">
                <a:latin typeface="Consolas" pitchFamily="49" charset="0"/>
                <a:cs typeface="Consolas" pitchFamily="49" charset="0"/>
              </a:rPr>
              <a:t>sum = </a:t>
            </a:r>
            <a:r>
              <a:rPr lang="en-US" dirty="0" err="1" smtClean="0">
                <a:latin typeface="Consolas" pitchFamily="49" charset="0"/>
                <a:cs typeface="Consolas" pitchFamily="49" charset="0"/>
              </a:rPr>
              <a:t>calc</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r,s</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10</a:t>
            </a:fld>
            <a:endParaRPr lang="en-US"/>
          </a:p>
        </p:txBody>
      </p:sp>
    </p:spTree>
    <p:extLst>
      <p:ext uri="{BB962C8B-B14F-4D97-AF65-F5344CB8AC3E}">
        <p14:creationId xmlns:p14="http://schemas.microsoft.com/office/powerpoint/2010/main" val="367351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Flow of Control for Method Calls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Before call: argument values at calling site are copied to parameter variables in called method</a:t>
            </a:r>
          </a:p>
          <a:p>
            <a:r>
              <a:rPr lang="en-US" dirty="0" smtClean="0"/>
              <a:t>Then…</a:t>
            </a:r>
          </a:p>
          <a:p>
            <a:pPr lvl="1"/>
            <a:r>
              <a:rPr lang="en-US" dirty="0" smtClean="0"/>
              <a:t>The calling method is “suspended”</a:t>
            </a:r>
          </a:p>
          <a:p>
            <a:pPr lvl="1"/>
            <a:r>
              <a:rPr lang="en-US" dirty="0" smtClean="0"/>
              <a:t>The called method begins at the top of the method body and runs to completion (return statement or the end)</a:t>
            </a:r>
          </a:p>
          <a:p>
            <a:pPr lvl="1"/>
            <a:r>
              <a:rPr lang="en-US" dirty="0" smtClean="0"/>
              <a:t>The calling method continues where it left off</a:t>
            </a:r>
          </a:p>
          <a:p>
            <a:r>
              <a:rPr lang="en-US" dirty="0" smtClean="0"/>
              <a:t>After call: Return value from called method becomes value returned to calling site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11</a:t>
            </a:fld>
            <a:endParaRPr lang="en-US"/>
          </a:p>
        </p:txBody>
      </p:sp>
    </p:spTree>
    <p:extLst>
      <p:ext uri="{BB962C8B-B14F-4D97-AF65-F5344CB8AC3E}">
        <p14:creationId xmlns:p14="http://schemas.microsoft.com/office/powerpoint/2010/main" val="323403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Call by Value</a:t>
            </a:r>
            <a:endParaRPr lang="en-US" dirty="0"/>
          </a:p>
        </p:txBody>
      </p:sp>
      <p:sp>
        <p:nvSpPr>
          <p:cNvPr id="3" name="Content Placeholder 2"/>
          <p:cNvSpPr>
            <a:spLocks noGrp="1"/>
          </p:cNvSpPr>
          <p:nvPr>
            <p:ph idx="1"/>
          </p:nvPr>
        </p:nvSpPr>
        <p:spPr>
          <a:xfrm>
            <a:off x="457200" y="1600200"/>
            <a:ext cx="8513618" cy="5121275"/>
          </a:xfrm>
        </p:spPr>
        <p:txBody>
          <a:bodyPr>
            <a:normAutofit lnSpcReduction="10000"/>
          </a:bodyPr>
          <a:lstStyle/>
          <a:p>
            <a:r>
              <a:rPr lang="en-US" dirty="0" smtClean="0"/>
              <a:t>Parameter variables are distinct from variables passed in as arguments</a:t>
            </a:r>
          </a:p>
          <a:p>
            <a:pPr marL="400050" lvl="1" indent="0">
              <a:buNone/>
            </a:pPr>
            <a:endParaRPr lang="en-US" dirty="0" smtClean="0">
              <a:latin typeface="Consolas"/>
              <a:cs typeface="Consolas"/>
            </a:endParaRPr>
          </a:p>
          <a:p>
            <a:pPr marL="400050" lvl="1" indent="0">
              <a:buNone/>
            </a:pPr>
            <a:r>
              <a:rPr lang="en-US" dirty="0" smtClean="0">
                <a:latin typeface="Consolas"/>
                <a:cs typeface="Consolas"/>
              </a:rPr>
              <a:t>void changer(</a:t>
            </a:r>
            <a:r>
              <a:rPr lang="en-US" dirty="0" err="1" smtClean="0">
                <a:latin typeface="Consolas"/>
                <a:cs typeface="Consolas"/>
              </a:rPr>
              <a:t>int</a:t>
            </a:r>
            <a:r>
              <a:rPr lang="en-US" dirty="0" smtClean="0">
                <a:latin typeface="Consolas"/>
                <a:cs typeface="Consolas"/>
              </a:rPr>
              <a:t> x) {</a:t>
            </a:r>
          </a:p>
          <a:p>
            <a:pPr marL="400050" lvl="1" indent="0">
              <a:buNone/>
            </a:pPr>
            <a:r>
              <a:rPr lang="en-US" dirty="0">
                <a:latin typeface="Consolas"/>
                <a:cs typeface="Consolas"/>
              </a:rPr>
              <a:t> </a:t>
            </a:r>
            <a:r>
              <a:rPr lang="en-US" dirty="0" smtClean="0">
                <a:latin typeface="Consolas"/>
                <a:cs typeface="Consolas"/>
              </a:rPr>
              <a:t>   x = 12;</a:t>
            </a:r>
          </a:p>
          <a:p>
            <a:pPr marL="400050" lvl="1" indent="0">
              <a:buNone/>
            </a:pPr>
            <a:r>
              <a:rPr lang="en-US" dirty="0" smtClean="0">
                <a:latin typeface="Consolas"/>
                <a:cs typeface="Consolas"/>
              </a:rPr>
              <a:t>}</a:t>
            </a:r>
          </a:p>
          <a:p>
            <a:pPr marL="400050" lvl="1" indent="0">
              <a:buNone/>
            </a:pPr>
            <a:r>
              <a:rPr lang="en-US" dirty="0" smtClean="0">
                <a:latin typeface="Consolas"/>
                <a:cs typeface="Consolas"/>
              </a:rPr>
              <a:t>…</a:t>
            </a:r>
            <a:endParaRPr lang="en-US" dirty="0">
              <a:latin typeface="Consolas"/>
              <a:cs typeface="Consolas"/>
            </a:endParaRPr>
          </a:p>
          <a:p>
            <a:pPr marL="400050" lvl="1" indent="0">
              <a:buNone/>
            </a:pPr>
            <a:r>
              <a:rPr lang="en-US" dirty="0" smtClean="0">
                <a:latin typeface="Consolas"/>
                <a:cs typeface="Consolas"/>
              </a:rPr>
              <a:t>    </a:t>
            </a:r>
            <a:r>
              <a:rPr lang="en-US" dirty="0" err="1" smtClean="0">
                <a:latin typeface="Consolas"/>
                <a:cs typeface="Consolas"/>
              </a:rPr>
              <a:t>int</a:t>
            </a:r>
            <a:r>
              <a:rPr lang="en-US" dirty="0" smtClean="0">
                <a:latin typeface="Consolas"/>
                <a:cs typeface="Consolas"/>
              </a:rPr>
              <a:t> y = 5;</a:t>
            </a:r>
          </a:p>
          <a:p>
            <a:pPr marL="400050" lvl="1" indent="0">
              <a:buNone/>
            </a:pPr>
            <a:r>
              <a:rPr lang="en-US" dirty="0" smtClean="0">
                <a:latin typeface="Consolas"/>
                <a:cs typeface="Consolas"/>
              </a:rPr>
              <a:t>    changer(y);</a:t>
            </a:r>
          </a:p>
          <a:p>
            <a:pPr marL="400050" lvl="1" indent="0">
              <a:buNone/>
            </a:pPr>
            <a:r>
              <a:rPr lang="en-US" dirty="0" smtClean="0">
                <a:latin typeface="Consolas"/>
                <a:cs typeface="Consolas"/>
              </a:rPr>
              <a:t>    </a:t>
            </a:r>
            <a:r>
              <a:rPr lang="en-US" dirty="0" err="1" smtClean="0">
                <a:latin typeface="Consolas"/>
                <a:cs typeface="Consolas"/>
              </a:rPr>
              <a:t>System.out.println</a:t>
            </a:r>
            <a:r>
              <a:rPr lang="en-US" dirty="0" smtClean="0">
                <a:latin typeface="Consolas"/>
                <a:cs typeface="Consolas"/>
              </a:rPr>
              <a:t>(y); // prints 5</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12</a:t>
            </a:fld>
            <a:endParaRPr lang="en-US"/>
          </a:p>
        </p:txBody>
      </p:sp>
    </p:spTree>
    <p:extLst>
      <p:ext uri="{BB962C8B-B14F-4D97-AF65-F5344CB8AC3E}">
        <p14:creationId xmlns:p14="http://schemas.microsoft.com/office/powerpoint/2010/main" val="3479746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dissolve">
                                      <p:cBhvr>
                                        <p:cTn id="29" dur="500"/>
                                        <p:tgtEl>
                                          <p:spTgt spid="3">
                                            <p:txEl>
                                              <p:pRg st="7" end="7"/>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 Counter</a:t>
            </a:r>
            <a:endParaRPr lang="en-US" dirty="0"/>
          </a:p>
        </p:txBody>
      </p:sp>
      <p:sp>
        <p:nvSpPr>
          <p:cNvPr id="3" name="Content Placeholder 2"/>
          <p:cNvSpPr>
            <a:spLocks noGrp="1"/>
          </p:cNvSpPr>
          <p:nvPr>
            <p:ph idx="1"/>
          </p:nvPr>
        </p:nvSpPr>
        <p:spPr>
          <a:xfrm>
            <a:off x="457200" y="1600200"/>
            <a:ext cx="8686800" cy="5257800"/>
          </a:xfrm>
        </p:spPr>
        <p:txBody>
          <a:bodyPr>
            <a:normAutofit fontScale="40000" lnSpcReduction="20000"/>
          </a:bodyPr>
          <a:lstStyle/>
          <a:p>
            <a:pPr marL="0" indent="0">
              <a:buNone/>
            </a:pPr>
            <a:r>
              <a:rPr lang="en-US" dirty="0">
                <a:latin typeface="Consolas"/>
                <a:cs typeface="Consolas"/>
              </a:rPr>
              <a:t>public class Counter {</a:t>
            </a:r>
          </a:p>
          <a:p>
            <a:pPr marL="0" indent="0">
              <a:buNone/>
            </a:pPr>
            <a:r>
              <a:rPr lang="en-US" dirty="0">
                <a:latin typeface="Consolas"/>
                <a:cs typeface="Consolas"/>
              </a:rPr>
              <a:t>    </a:t>
            </a:r>
            <a:r>
              <a:rPr lang="en-US" dirty="0" err="1">
                <a:latin typeface="Consolas"/>
                <a:cs typeface="Consolas"/>
              </a:rPr>
              <a:t>int</a:t>
            </a:r>
            <a:r>
              <a:rPr lang="en-US" dirty="0">
                <a:latin typeface="Consolas"/>
                <a:cs typeface="Consolas"/>
              </a:rPr>
              <a:t> x;</a:t>
            </a:r>
          </a:p>
          <a:p>
            <a:pPr marL="0" indent="0">
              <a:buNone/>
            </a:pPr>
            <a:r>
              <a:rPr lang="en-US" dirty="0">
                <a:latin typeface="Consolas"/>
                <a:cs typeface="Consolas"/>
              </a:rPr>
              <a:t>    static </a:t>
            </a:r>
            <a:r>
              <a:rPr lang="en-US" dirty="0" err="1">
                <a:latin typeface="Consolas"/>
                <a:cs typeface="Consolas"/>
              </a:rPr>
              <a:t>int</a:t>
            </a:r>
            <a:r>
              <a:rPr lang="en-US" dirty="0">
                <a:latin typeface="Consolas"/>
                <a:cs typeface="Consolas"/>
              </a:rPr>
              <a:t> y = 42;</a:t>
            </a:r>
          </a:p>
          <a:p>
            <a:pPr marL="0" indent="0">
              <a:buNone/>
            </a:pPr>
            <a:r>
              <a:rPr lang="en-US" dirty="0">
                <a:latin typeface="Consolas"/>
                <a:cs typeface="Consolas"/>
              </a:rPr>
              <a:t>    </a:t>
            </a:r>
          </a:p>
          <a:p>
            <a:pPr marL="0" indent="0">
              <a:buNone/>
            </a:pPr>
            <a:r>
              <a:rPr lang="en-US" dirty="0">
                <a:latin typeface="Consolas"/>
                <a:cs typeface="Consolas"/>
              </a:rPr>
              <a:t>    Counter(</a:t>
            </a:r>
            <a:r>
              <a:rPr lang="en-US" dirty="0" err="1">
                <a:latin typeface="Consolas"/>
                <a:cs typeface="Consolas"/>
              </a:rPr>
              <a:t>int</a:t>
            </a:r>
            <a:r>
              <a:rPr lang="en-US" dirty="0">
                <a:latin typeface="Consolas"/>
                <a:cs typeface="Consolas"/>
              </a:rPr>
              <a:t> x) {</a:t>
            </a:r>
          </a:p>
          <a:p>
            <a:pPr marL="0" indent="0">
              <a:buNone/>
            </a:pPr>
            <a:r>
              <a:rPr lang="en-US" dirty="0">
                <a:latin typeface="Consolas"/>
                <a:cs typeface="Consolas"/>
              </a:rPr>
              <a:t>        </a:t>
            </a:r>
            <a:r>
              <a:rPr lang="en-US" dirty="0" err="1">
                <a:latin typeface="Consolas"/>
                <a:cs typeface="Consolas"/>
              </a:rPr>
              <a:t>this.x</a:t>
            </a:r>
            <a:r>
              <a:rPr lang="en-US" dirty="0">
                <a:latin typeface="Consolas"/>
                <a:cs typeface="Consolas"/>
              </a:rPr>
              <a:t> = x;</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Counter </a:t>
            </a:r>
            <a:r>
              <a:rPr lang="en-US" dirty="0" err="1" smtClean="0">
                <a:latin typeface="Consolas"/>
                <a:cs typeface="Consolas"/>
              </a:rPr>
              <a:t>alice</a:t>
            </a:r>
            <a:r>
              <a:rPr lang="en-US" dirty="0" smtClean="0">
                <a:latin typeface="Consolas"/>
                <a:cs typeface="Consolas"/>
              </a:rPr>
              <a:t> = </a:t>
            </a:r>
            <a:r>
              <a:rPr lang="en-US" dirty="0">
                <a:latin typeface="Consolas"/>
                <a:cs typeface="Consolas"/>
              </a:rPr>
              <a:t>new Counter(100);</a:t>
            </a:r>
          </a:p>
          <a:p>
            <a:pPr marL="0" indent="0">
              <a:buNone/>
            </a:pPr>
            <a:r>
              <a:rPr lang="en-US" dirty="0">
                <a:latin typeface="Consolas"/>
                <a:cs typeface="Consolas"/>
              </a:rPr>
              <a:t>        Counter </a:t>
            </a:r>
            <a:r>
              <a:rPr lang="en-US" dirty="0" smtClean="0">
                <a:latin typeface="Consolas"/>
                <a:cs typeface="Consolas"/>
              </a:rPr>
              <a:t>jimmy </a:t>
            </a:r>
            <a:r>
              <a:rPr lang="en-US" dirty="0">
                <a:latin typeface="Consolas"/>
                <a:cs typeface="Consolas"/>
              </a:rPr>
              <a:t>= new Counter(500);</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System.out.printf</a:t>
            </a:r>
            <a:r>
              <a:rPr lang="en-US" dirty="0">
                <a:latin typeface="Consolas"/>
                <a:cs typeface="Consolas"/>
              </a:rPr>
              <a:t>("%s: x = %d, y = %d\n", </a:t>
            </a:r>
            <a:r>
              <a:rPr lang="en-US" dirty="0" smtClean="0">
                <a:latin typeface="Consolas"/>
                <a:cs typeface="Consolas"/>
              </a:rPr>
              <a:t>"</a:t>
            </a:r>
            <a:r>
              <a:rPr lang="en-US" dirty="0" err="1" smtClean="0">
                <a:latin typeface="Consolas"/>
                <a:cs typeface="Consolas"/>
              </a:rPr>
              <a:t>alice</a:t>
            </a:r>
            <a:r>
              <a:rPr lang="en-US" dirty="0" smtClean="0">
                <a:latin typeface="Consolas"/>
                <a:cs typeface="Consolas"/>
              </a:rPr>
              <a:t>"</a:t>
            </a:r>
            <a:r>
              <a:rPr lang="en-US" dirty="0">
                <a:latin typeface="Consolas"/>
                <a:cs typeface="Consolas"/>
              </a:rPr>
              <a:t>, </a:t>
            </a:r>
            <a:r>
              <a:rPr lang="en-US" dirty="0" err="1" smtClean="0">
                <a:latin typeface="Consolas"/>
                <a:cs typeface="Consolas"/>
              </a:rPr>
              <a:t>alice.x</a:t>
            </a:r>
            <a:r>
              <a:rPr lang="en-US" dirty="0">
                <a:latin typeface="Consolas"/>
                <a:cs typeface="Consolas"/>
              </a:rPr>
              <a:t>, </a:t>
            </a:r>
            <a:r>
              <a:rPr lang="en-US" dirty="0" err="1" smtClean="0">
                <a:latin typeface="Consolas"/>
                <a:cs typeface="Consolas"/>
              </a:rPr>
              <a:t>alice.y</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System.out.printf</a:t>
            </a:r>
            <a:r>
              <a:rPr lang="en-US" dirty="0">
                <a:latin typeface="Consolas"/>
                <a:cs typeface="Consolas"/>
              </a:rPr>
              <a:t>("%s: x = %d, y = %d\n", </a:t>
            </a:r>
            <a:r>
              <a:rPr lang="en-US" dirty="0" smtClean="0">
                <a:latin typeface="Consolas"/>
                <a:cs typeface="Consolas"/>
              </a:rPr>
              <a:t>"jimmy"</a:t>
            </a:r>
            <a:r>
              <a:rPr lang="en-US" dirty="0">
                <a:latin typeface="Consolas"/>
                <a:cs typeface="Consolas"/>
              </a:rPr>
              <a:t>, </a:t>
            </a:r>
            <a:r>
              <a:rPr lang="en-US" dirty="0" err="1" smtClean="0">
                <a:latin typeface="Consolas"/>
                <a:cs typeface="Consolas"/>
              </a:rPr>
              <a:t>jimmy.x</a:t>
            </a:r>
            <a:r>
              <a:rPr lang="en-US" dirty="0">
                <a:latin typeface="Consolas"/>
                <a:cs typeface="Consolas"/>
              </a:rPr>
              <a:t>, </a:t>
            </a:r>
            <a:r>
              <a:rPr lang="en-US" dirty="0" err="1" smtClean="0">
                <a:latin typeface="Consolas"/>
                <a:cs typeface="Consolas"/>
              </a:rPr>
              <a:t>jimmy.y</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smtClean="0">
                <a:latin typeface="Consolas"/>
                <a:cs typeface="Consolas"/>
              </a:rPr>
              <a:t>alice.x</a:t>
            </a:r>
            <a:r>
              <a:rPr lang="en-US" dirty="0">
                <a:latin typeface="Consolas"/>
                <a:cs typeface="Consolas"/>
              </a:rPr>
              <a:t>++;</a:t>
            </a:r>
          </a:p>
          <a:p>
            <a:pPr marL="0" indent="0">
              <a:buNone/>
            </a:pPr>
            <a:r>
              <a:rPr lang="en-US" dirty="0">
                <a:latin typeface="Consolas"/>
                <a:cs typeface="Consolas"/>
              </a:rPr>
              <a:t>        </a:t>
            </a:r>
            <a:r>
              <a:rPr lang="en-US" dirty="0" err="1" smtClean="0">
                <a:latin typeface="Consolas"/>
                <a:cs typeface="Consolas"/>
              </a:rPr>
              <a:t>alice.y</a:t>
            </a:r>
            <a:r>
              <a:rPr lang="en-US" dirty="0">
                <a:latin typeface="Consolas"/>
                <a:cs typeface="Consolas"/>
              </a:rPr>
              <a:t>++;</a:t>
            </a:r>
          </a:p>
          <a:p>
            <a:pPr marL="0" indent="0">
              <a:buNone/>
            </a:pPr>
            <a:r>
              <a:rPr lang="en-US" dirty="0">
                <a:latin typeface="Consolas"/>
                <a:cs typeface="Consolas"/>
              </a:rPr>
              <a:t>        </a:t>
            </a:r>
            <a:r>
              <a:rPr lang="en-US" dirty="0" err="1" smtClean="0">
                <a:latin typeface="Consolas"/>
                <a:cs typeface="Consolas"/>
              </a:rPr>
              <a:t>jimmy.x</a:t>
            </a:r>
            <a:r>
              <a:rPr lang="en-US" dirty="0">
                <a:latin typeface="Consolas"/>
                <a:cs typeface="Consolas"/>
              </a:rPr>
              <a:t>++;</a:t>
            </a:r>
          </a:p>
          <a:p>
            <a:pPr marL="0" indent="0">
              <a:buNone/>
            </a:pPr>
            <a:r>
              <a:rPr lang="en-US" dirty="0">
                <a:latin typeface="Consolas"/>
                <a:cs typeface="Consolas"/>
              </a:rPr>
              <a:t>        </a:t>
            </a:r>
            <a:r>
              <a:rPr lang="en-US" dirty="0" err="1" smtClean="0">
                <a:latin typeface="Consolas"/>
                <a:cs typeface="Consolas"/>
              </a:rPr>
              <a:t>jimmy.y</a:t>
            </a:r>
            <a:r>
              <a:rPr lang="en-US" dirty="0">
                <a:latin typeface="Consolas"/>
                <a:cs typeface="Consolas"/>
              </a:rPr>
              <a:t>++;</a:t>
            </a:r>
          </a:p>
          <a:p>
            <a:pPr marL="0" indent="0">
              <a:buNone/>
            </a:pPr>
            <a:endParaRPr lang="en-US" dirty="0">
              <a:latin typeface="Consolas"/>
              <a:cs typeface="Consolas"/>
            </a:endParaRPr>
          </a:p>
          <a:p>
            <a:pPr marL="0" indent="0">
              <a:buNone/>
            </a:pPr>
            <a:r>
              <a:rPr lang="en-US" dirty="0" smtClean="0">
                <a:latin typeface="Consolas"/>
                <a:cs typeface="Consolas"/>
              </a:rPr>
              <a:t>        </a:t>
            </a:r>
            <a:r>
              <a:rPr lang="en-US" dirty="0" err="1">
                <a:latin typeface="Consolas"/>
                <a:cs typeface="Consolas"/>
              </a:rPr>
              <a:t>System.out.printf</a:t>
            </a:r>
            <a:r>
              <a:rPr lang="en-US" dirty="0">
                <a:latin typeface="Consolas"/>
                <a:cs typeface="Consolas"/>
              </a:rPr>
              <a:t>("%s: x = %d, y = %d\n", "</a:t>
            </a:r>
            <a:r>
              <a:rPr lang="en-US" dirty="0" err="1">
                <a:latin typeface="Consolas"/>
                <a:cs typeface="Consolas"/>
              </a:rPr>
              <a:t>alice</a:t>
            </a:r>
            <a:r>
              <a:rPr lang="en-US" dirty="0">
                <a:latin typeface="Consolas"/>
                <a:cs typeface="Consolas"/>
              </a:rPr>
              <a:t>", </a:t>
            </a:r>
            <a:r>
              <a:rPr lang="en-US" dirty="0" err="1">
                <a:latin typeface="Consolas"/>
                <a:cs typeface="Consolas"/>
              </a:rPr>
              <a:t>alice.x</a:t>
            </a:r>
            <a:r>
              <a:rPr lang="en-US" dirty="0">
                <a:latin typeface="Consolas"/>
                <a:cs typeface="Consolas"/>
              </a:rPr>
              <a:t>, </a:t>
            </a:r>
            <a:r>
              <a:rPr lang="en-US" dirty="0" err="1">
                <a:latin typeface="Consolas"/>
                <a:cs typeface="Consolas"/>
              </a:rPr>
              <a:t>alice.y</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System.out.printf</a:t>
            </a:r>
            <a:r>
              <a:rPr lang="en-US" dirty="0">
                <a:latin typeface="Consolas"/>
                <a:cs typeface="Consolas"/>
              </a:rPr>
              <a:t>("%s: x = %d, y = %d\n", "jimmy", </a:t>
            </a:r>
            <a:r>
              <a:rPr lang="en-US" dirty="0" err="1">
                <a:latin typeface="Consolas"/>
                <a:cs typeface="Consolas"/>
              </a:rPr>
              <a:t>jimmy.x</a:t>
            </a:r>
            <a:r>
              <a:rPr lang="en-US" dirty="0">
                <a:latin typeface="Consolas"/>
                <a:cs typeface="Consolas"/>
              </a:rPr>
              <a:t>, </a:t>
            </a:r>
            <a:r>
              <a:rPr lang="en-US" dirty="0" err="1">
                <a:latin typeface="Consolas"/>
                <a:cs typeface="Consolas"/>
              </a:rPr>
              <a:t>jimmy.y</a:t>
            </a:r>
            <a:r>
              <a:rPr lang="en-US" dirty="0">
                <a:latin typeface="Consolas"/>
                <a:cs typeface="Consolas"/>
              </a:rPr>
              <a:t>)</a:t>
            </a:r>
            <a:r>
              <a:rPr lang="en-US" dirty="0" smtClean="0">
                <a:latin typeface="Consolas"/>
                <a:cs typeface="Consolas"/>
              </a:rPr>
              <a:t>;</a:t>
            </a:r>
          </a:p>
          <a:p>
            <a:pPr marL="0" indent="0">
              <a:buNone/>
            </a:pPr>
            <a:r>
              <a:rPr lang="en-US" dirty="0" smtClean="0">
                <a:latin typeface="Consolas"/>
                <a:cs typeface="Consolas"/>
              </a:rPr>
              <a:t>    </a:t>
            </a:r>
            <a:r>
              <a:rPr lang="en-US" dirty="0">
                <a:latin typeface="Consolas"/>
                <a:cs typeface="Consolas"/>
              </a:rPr>
              <a:t>}</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13</a:t>
            </a:fld>
            <a:endParaRPr lang="en-US"/>
          </a:p>
        </p:txBody>
      </p:sp>
    </p:spTree>
    <p:extLst>
      <p:ext uri="{BB962C8B-B14F-4D97-AF65-F5344CB8AC3E}">
        <p14:creationId xmlns:p14="http://schemas.microsoft.com/office/powerpoint/2010/main" val="290436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Counter</a:t>
            </a:r>
            <a:endParaRPr lang="en-US" dirty="0"/>
          </a:p>
        </p:txBody>
      </p:sp>
      <p:sp>
        <p:nvSpPr>
          <p:cNvPr id="3" name="Content Placeholder 2"/>
          <p:cNvSpPr>
            <a:spLocks noGrp="1"/>
          </p:cNvSpPr>
          <p:nvPr>
            <p:ph idx="1"/>
          </p:nvPr>
        </p:nvSpPr>
        <p:spPr>
          <a:xfrm>
            <a:off x="457200" y="1600200"/>
            <a:ext cx="8686800" cy="5257800"/>
          </a:xfrm>
        </p:spPr>
        <p:txBody>
          <a:bodyPr>
            <a:normAutofit fontScale="40000" lnSpcReduction="20000"/>
          </a:bodyPr>
          <a:lstStyle/>
          <a:p>
            <a:pPr marL="0" indent="0">
              <a:buNone/>
            </a:pPr>
            <a:r>
              <a:rPr lang="en-US" dirty="0" smtClean="0">
                <a:latin typeface="Consolas"/>
                <a:cs typeface="Consolas"/>
              </a:rPr>
              <a:t>public class Counter {</a:t>
            </a:r>
          </a:p>
          <a:p>
            <a:pPr marL="0" indent="0">
              <a:buNone/>
            </a:pPr>
            <a:endParaRPr lang="en-US" dirty="0" smtClean="0">
              <a:latin typeface="Consolas"/>
              <a:cs typeface="Consolas"/>
            </a:endParaRPr>
          </a:p>
          <a:p>
            <a:pPr marL="0" indent="0">
              <a:buNone/>
            </a:pPr>
            <a:r>
              <a:rPr lang="en-US" dirty="0" smtClean="0">
                <a:latin typeface="Consolas"/>
                <a:cs typeface="Consolas"/>
              </a:rPr>
              <a:t>    // [fields and constructor omitted]</a:t>
            </a:r>
          </a:p>
          <a:p>
            <a:pPr marL="0" indent="0">
              <a:buNone/>
            </a:pPr>
            <a:r>
              <a:rPr lang="en-US" dirty="0" smtClean="0">
                <a:latin typeface="Consolas"/>
                <a:cs typeface="Consolas"/>
              </a:rPr>
              <a:t>    </a:t>
            </a:r>
          </a:p>
          <a:p>
            <a:pPr marL="0" indent="0">
              <a:buNone/>
            </a:pPr>
            <a:r>
              <a:rPr lang="en-US" dirty="0" smtClean="0">
                <a:latin typeface="Consolas"/>
                <a:cs typeface="Consolas"/>
              </a:rPr>
              <a:t>    static void display(String name, Counter c) {</a:t>
            </a:r>
          </a:p>
          <a:p>
            <a:pPr marL="0" indent="0">
              <a:buNone/>
            </a:pPr>
            <a:r>
              <a:rPr lang="en-US" dirty="0" smtClean="0">
                <a:latin typeface="Consolas"/>
                <a:cs typeface="Consolas"/>
              </a:rPr>
              <a:t>        </a:t>
            </a:r>
            <a:r>
              <a:rPr lang="en-US" dirty="0" err="1" smtClean="0">
                <a:latin typeface="Consolas"/>
                <a:cs typeface="Consolas"/>
              </a:rPr>
              <a:t>System.out.printf</a:t>
            </a:r>
            <a:r>
              <a:rPr lang="en-US" dirty="0" smtClean="0">
                <a:latin typeface="Consolas"/>
                <a:cs typeface="Consolas"/>
              </a:rPr>
              <a:t>("%s: x = %d, y = %d\n", name, </a:t>
            </a:r>
            <a:r>
              <a:rPr lang="en-US" dirty="0" err="1" smtClean="0">
                <a:latin typeface="Consolas"/>
                <a:cs typeface="Consolas"/>
              </a:rPr>
              <a:t>c.x</a:t>
            </a:r>
            <a:r>
              <a:rPr lang="en-US" dirty="0" smtClean="0">
                <a:latin typeface="Consolas"/>
                <a:cs typeface="Consolas"/>
              </a:rPr>
              <a:t>, </a:t>
            </a:r>
            <a:r>
              <a:rPr lang="en-US" dirty="0" err="1" smtClean="0">
                <a:latin typeface="Consolas"/>
                <a:cs typeface="Consolas"/>
              </a:rPr>
              <a:t>c.y</a:t>
            </a:r>
            <a:r>
              <a:rPr lang="en-US" dirty="0" smtClean="0">
                <a:latin typeface="Consolas"/>
                <a:cs typeface="Consolas"/>
              </a:rPr>
              <a:t>);</a:t>
            </a:r>
          </a:p>
          <a:p>
            <a:pPr marL="0" indent="0">
              <a:buNone/>
            </a:pPr>
            <a:r>
              <a:rPr lang="en-US" dirty="0" smtClean="0">
                <a:latin typeface="Consolas"/>
                <a:cs typeface="Consolas"/>
              </a:rPr>
              <a:t>    }</a:t>
            </a:r>
          </a:p>
          <a:p>
            <a:pPr marL="0" indent="0">
              <a:buNone/>
            </a:pPr>
            <a:r>
              <a:rPr lang="en-US" dirty="0" smtClean="0">
                <a:latin typeface="Consolas"/>
                <a:cs typeface="Consolas"/>
              </a:rPr>
              <a:t>    </a:t>
            </a:r>
          </a:p>
          <a:p>
            <a:pPr marL="0" indent="0">
              <a:buNone/>
            </a:pPr>
            <a:r>
              <a:rPr lang="en-US" dirty="0" smtClean="0">
                <a:latin typeface="Consolas"/>
                <a:cs typeface="Consolas"/>
              </a:rPr>
              <a:t>    public static void main(String[] </a:t>
            </a:r>
            <a:r>
              <a:rPr lang="en-US" dirty="0" err="1" smtClean="0">
                <a:latin typeface="Consolas"/>
                <a:cs typeface="Consolas"/>
              </a:rPr>
              <a:t>args</a:t>
            </a:r>
            <a:r>
              <a:rPr lang="en-US" dirty="0" smtClean="0">
                <a:latin typeface="Consolas"/>
                <a:cs typeface="Consolas"/>
              </a:rPr>
              <a:t>) {</a:t>
            </a:r>
          </a:p>
          <a:p>
            <a:pPr marL="0" indent="0">
              <a:buNone/>
            </a:pPr>
            <a:r>
              <a:rPr lang="en-US" dirty="0" smtClean="0">
                <a:latin typeface="Consolas"/>
                <a:cs typeface="Consolas"/>
              </a:rPr>
              <a:t>        Counter </a:t>
            </a:r>
            <a:r>
              <a:rPr lang="en-US" dirty="0" err="1" smtClean="0">
                <a:latin typeface="Consolas"/>
                <a:cs typeface="Consolas"/>
              </a:rPr>
              <a:t>alice</a:t>
            </a:r>
            <a:r>
              <a:rPr lang="en-US" dirty="0" smtClean="0">
                <a:latin typeface="Consolas"/>
                <a:cs typeface="Consolas"/>
              </a:rPr>
              <a:t> = new Counter(100);</a:t>
            </a:r>
          </a:p>
          <a:p>
            <a:pPr marL="0" indent="0">
              <a:buNone/>
            </a:pPr>
            <a:r>
              <a:rPr lang="en-US" dirty="0" smtClean="0">
                <a:latin typeface="Consolas"/>
                <a:cs typeface="Consolas"/>
              </a:rPr>
              <a:t>        Counter jimmy = new Counter(500);</a:t>
            </a:r>
          </a:p>
          <a:p>
            <a:pPr marL="0" indent="0">
              <a:buNone/>
            </a:pPr>
            <a:endParaRPr lang="en-US" dirty="0" smtClean="0">
              <a:latin typeface="Consolas"/>
              <a:cs typeface="Consolas"/>
            </a:endParaRPr>
          </a:p>
          <a:p>
            <a:pPr marL="0" indent="0">
              <a:buNone/>
            </a:pPr>
            <a:r>
              <a:rPr lang="en-US" dirty="0" smtClean="0">
                <a:latin typeface="Consolas"/>
                <a:cs typeface="Consolas"/>
              </a:rPr>
              <a:t>        display("</a:t>
            </a:r>
            <a:r>
              <a:rPr lang="en-US" dirty="0" err="1" smtClean="0">
                <a:latin typeface="Consolas"/>
                <a:cs typeface="Consolas"/>
              </a:rPr>
              <a:t>alice</a:t>
            </a:r>
            <a:r>
              <a:rPr lang="en-US" dirty="0" smtClean="0">
                <a:latin typeface="Consolas"/>
                <a:cs typeface="Consolas"/>
              </a:rPr>
              <a:t>", </a:t>
            </a:r>
            <a:r>
              <a:rPr lang="en-US" dirty="0" err="1" smtClean="0">
                <a:latin typeface="Consolas"/>
                <a:cs typeface="Consolas"/>
              </a:rPr>
              <a:t>alice</a:t>
            </a:r>
            <a:r>
              <a:rPr lang="en-US" dirty="0" smtClean="0">
                <a:latin typeface="Consolas"/>
                <a:cs typeface="Consolas"/>
              </a:rPr>
              <a:t>);</a:t>
            </a:r>
          </a:p>
          <a:p>
            <a:pPr marL="0" indent="0">
              <a:buNone/>
            </a:pPr>
            <a:r>
              <a:rPr lang="en-US" dirty="0" smtClean="0">
                <a:latin typeface="Consolas"/>
                <a:cs typeface="Consolas"/>
              </a:rPr>
              <a:t>        display("jimmy", jimmy);</a:t>
            </a:r>
          </a:p>
          <a:p>
            <a:pPr marL="0" indent="0">
              <a:buNone/>
            </a:pP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alice.x</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alice.y</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jimmy.x</a:t>
            </a:r>
            <a:r>
              <a:rPr lang="en-US" dirty="0" smtClean="0">
                <a:latin typeface="Consolas"/>
                <a:cs typeface="Consolas"/>
              </a:rPr>
              <a:t>++;</a:t>
            </a:r>
          </a:p>
          <a:p>
            <a:pPr marL="0" indent="0">
              <a:buNone/>
            </a:pPr>
            <a:r>
              <a:rPr lang="en-US" dirty="0" smtClean="0">
                <a:latin typeface="Consolas"/>
                <a:cs typeface="Consolas"/>
              </a:rPr>
              <a:t>        </a:t>
            </a:r>
            <a:r>
              <a:rPr lang="en-US" dirty="0" err="1" smtClean="0">
                <a:latin typeface="Consolas"/>
                <a:cs typeface="Consolas"/>
              </a:rPr>
              <a:t>jimmy.y</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smtClean="0">
                <a:latin typeface="Consolas"/>
                <a:cs typeface="Consolas"/>
              </a:rPr>
              <a:t>        display("</a:t>
            </a:r>
            <a:r>
              <a:rPr lang="en-US" dirty="0" err="1" smtClean="0">
                <a:latin typeface="Consolas"/>
                <a:cs typeface="Consolas"/>
              </a:rPr>
              <a:t>alice</a:t>
            </a:r>
            <a:r>
              <a:rPr lang="en-US" dirty="0" smtClean="0">
                <a:latin typeface="Consolas"/>
                <a:cs typeface="Consolas"/>
              </a:rPr>
              <a:t>", </a:t>
            </a:r>
            <a:r>
              <a:rPr lang="en-US" dirty="0" err="1" smtClean="0">
                <a:latin typeface="Consolas"/>
                <a:cs typeface="Consolas"/>
              </a:rPr>
              <a:t>alice</a:t>
            </a:r>
            <a:r>
              <a:rPr lang="en-US" dirty="0" smtClean="0">
                <a:latin typeface="Consolas"/>
                <a:cs typeface="Consolas"/>
              </a:rPr>
              <a:t>);</a:t>
            </a:r>
          </a:p>
          <a:p>
            <a:pPr marL="0" indent="0">
              <a:buNone/>
            </a:pPr>
            <a:r>
              <a:rPr lang="en-US" dirty="0" smtClean="0">
                <a:latin typeface="Consolas"/>
                <a:cs typeface="Consolas"/>
              </a:rPr>
              <a:t>        display(</a:t>
            </a:r>
            <a:r>
              <a:rPr lang="en-US" dirty="0">
                <a:latin typeface="Consolas"/>
                <a:cs typeface="Consolas"/>
              </a:rPr>
              <a:t>"</a:t>
            </a:r>
            <a:r>
              <a:rPr lang="en-US" dirty="0" smtClean="0">
                <a:latin typeface="Consolas"/>
                <a:cs typeface="Consolas"/>
              </a:rPr>
              <a:t>jimmy", jimmy);</a:t>
            </a:r>
          </a:p>
          <a:p>
            <a:pPr marL="0" indent="0">
              <a:buNone/>
            </a:pPr>
            <a:r>
              <a:rPr lang="en-US" dirty="0" smtClean="0">
                <a:latin typeface="Consolas"/>
                <a:cs typeface="Consolas"/>
              </a:rPr>
              <a:t>    }</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14</a:t>
            </a:fld>
            <a:endParaRPr lang="en-US"/>
          </a:p>
        </p:txBody>
      </p:sp>
    </p:spTree>
    <p:extLst>
      <p:ext uri="{BB962C8B-B14F-4D97-AF65-F5344CB8AC3E}">
        <p14:creationId xmlns:p14="http://schemas.microsoft.com/office/powerpoint/2010/main" val="3546021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Non-Static Methods</a:t>
            </a:r>
            <a:endParaRPr lang="en-US" dirty="0"/>
          </a:p>
        </p:txBody>
      </p:sp>
      <p:sp>
        <p:nvSpPr>
          <p:cNvPr id="3" name="Content Placeholder 2"/>
          <p:cNvSpPr>
            <a:spLocks noGrp="1"/>
          </p:cNvSpPr>
          <p:nvPr>
            <p:ph idx="1"/>
          </p:nvPr>
        </p:nvSpPr>
        <p:spPr>
          <a:xfrm>
            <a:off x="457199" y="1600200"/>
            <a:ext cx="8536709" cy="5121275"/>
          </a:xfrm>
        </p:spPr>
        <p:txBody>
          <a:bodyPr>
            <a:normAutofit lnSpcReduction="10000"/>
          </a:bodyPr>
          <a:lstStyle/>
          <a:p>
            <a:r>
              <a:rPr lang="en-US" i="1" dirty="0" smtClean="0"/>
              <a:t>Static method:</a:t>
            </a:r>
            <a:r>
              <a:rPr lang="en-US" dirty="0" smtClean="0"/>
              <a:t> </a:t>
            </a:r>
          </a:p>
          <a:p>
            <a:pPr lvl="1"/>
            <a:r>
              <a:rPr lang="en-US" dirty="0" smtClean="0"/>
              <a:t>May only access static fields and call other static methods in the class</a:t>
            </a:r>
          </a:p>
          <a:p>
            <a:pPr lvl="1"/>
            <a:r>
              <a:rPr lang="en-US" dirty="0" smtClean="0"/>
              <a:t>Can be called using class name: </a:t>
            </a:r>
            <a:r>
              <a:rPr lang="en-US" dirty="0" err="1" smtClean="0">
                <a:latin typeface="Consolas"/>
                <a:cs typeface="Consolas"/>
              </a:rPr>
              <a:t>Math.pow</a:t>
            </a:r>
            <a:r>
              <a:rPr lang="en-US" dirty="0" smtClean="0">
                <a:latin typeface="Consolas"/>
                <a:cs typeface="Consolas"/>
              </a:rPr>
              <a:t>(2,5)</a:t>
            </a:r>
          </a:p>
          <a:p>
            <a:r>
              <a:rPr lang="en-US" i="1" dirty="0" smtClean="0"/>
              <a:t>Non-static method: </a:t>
            </a:r>
          </a:p>
          <a:p>
            <a:pPr lvl="1"/>
            <a:r>
              <a:rPr lang="en-US" dirty="0" smtClean="0"/>
              <a:t>May also access non-static fields associated with the particular object</a:t>
            </a:r>
          </a:p>
          <a:p>
            <a:pPr lvl="1"/>
            <a:r>
              <a:rPr lang="en-US" dirty="0" smtClean="0"/>
              <a:t>Must be associated with an object in some way in order to be called, e.g., </a:t>
            </a:r>
            <a:r>
              <a:rPr lang="en-US" dirty="0" smtClean="0">
                <a:latin typeface="Consolas"/>
                <a:cs typeface="Consolas"/>
              </a:rPr>
              <a:t>t3.describe()</a:t>
            </a:r>
          </a:p>
          <a:p>
            <a:pPr lvl="1"/>
            <a:r>
              <a:rPr lang="en-US" dirty="0" smtClean="0">
                <a:latin typeface="Calibri"/>
                <a:cs typeface="Calibri"/>
              </a:rPr>
              <a:t>If no object specified, “</a:t>
            </a:r>
            <a:r>
              <a:rPr lang="en-US" dirty="0" smtClean="0">
                <a:latin typeface="Consolas"/>
                <a:cs typeface="Consolas"/>
              </a:rPr>
              <a:t>this</a:t>
            </a:r>
            <a:r>
              <a:rPr lang="en-US" dirty="0" smtClean="0">
                <a:latin typeface="Calibri"/>
                <a:cs typeface="Calibri"/>
              </a:rPr>
              <a:t>” implied: </a:t>
            </a:r>
            <a:r>
              <a:rPr lang="en-US" dirty="0" smtClean="0">
                <a:latin typeface="Consolas"/>
                <a:cs typeface="Consolas"/>
              </a:rPr>
              <a:t>describe()</a:t>
            </a:r>
            <a:r>
              <a:rPr lang="en-US" dirty="0" smtClean="0">
                <a:latin typeface="Calibri"/>
                <a:cs typeface="Calibri"/>
              </a:rPr>
              <a:t> is same as </a:t>
            </a:r>
            <a:r>
              <a:rPr lang="en-US" dirty="0" err="1" smtClean="0">
                <a:latin typeface="Consolas"/>
                <a:cs typeface="Consolas"/>
              </a:rPr>
              <a:t>this.describe</a:t>
            </a:r>
            <a:r>
              <a:rPr lang="en-US" dirty="0" smtClean="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15</a:t>
            </a:fld>
            <a:endParaRPr lang="en-US"/>
          </a:p>
        </p:txBody>
      </p:sp>
    </p:spTree>
    <p:extLst>
      <p:ext uri="{BB962C8B-B14F-4D97-AF65-F5344CB8AC3E}">
        <p14:creationId xmlns:p14="http://schemas.microsoft.com/office/powerpoint/2010/main" val="3068703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Method Syntax</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i="1" dirty="0" smtClean="0">
                <a:latin typeface="Consolas"/>
                <a:cs typeface="Consolas"/>
              </a:rPr>
              <a:t>[static] </a:t>
            </a:r>
            <a:r>
              <a:rPr lang="en-US" sz="2800" i="1" dirty="0" err="1" smtClean="0">
                <a:latin typeface="Consolas"/>
                <a:cs typeface="Consolas"/>
              </a:rPr>
              <a:t>return_type</a:t>
            </a:r>
            <a:r>
              <a:rPr lang="en-US" sz="2800" dirty="0" smtClean="0">
                <a:latin typeface="Consolas"/>
                <a:cs typeface="Consolas"/>
              </a:rPr>
              <a:t> </a:t>
            </a:r>
            <a:r>
              <a:rPr lang="en-US" sz="2800" i="1" dirty="0" err="1" smtClean="0">
                <a:latin typeface="Consolas"/>
                <a:cs typeface="Consolas"/>
              </a:rPr>
              <a:t>methodName</a:t>
            </a:r>
            <a:r>
              <a:rPr lang="en-US" sz="2800" dirty="0" smtClean="0">
                <a:latin typeface="Consolas"/>
                <a:cs typeface="Consolas"/>
              </a:rPr>
              <a:t>(</a:t>
            </a:r>
            <a:r>
              <a:rPr lang="en-US" sz="2800" i="1" dirty="0" err="1" smtClean="0">
                <a:latin typeface="Consolas"/>
                <a:cs typeface="Consolas"/>
              </a:rPr>
              <a:t>param_list</a:t>
            </a:r>
            <a:r>
              <a:rPr lang="en-US" sz="2800" dirty="0" smtClean="0">
                <a:latin typeface="Consolas"/>
                <a:cs typeface="Consolas"/>
              </a:rPr>
              <a:t>) {</a:t>
            </a:r>
          </a:p>
          <a:p>
            <a:pPr marL="0" indent="0">
              <a:buNone/>
            </a:pPr>
            <a:r>
              <a:rPr lang="en-US" sz="2800" dirty="0" smtClean="0">
                <a:latin typeface="Consolas"/>
                <a:cs typeface="Consolas"/>
              </a:rPr>
              <a:t>    </a:t>
            </a:r>
            <a:r>
              <a:rPr lang="en-US" sz="2800" i="1" dirty="0" smtClean="0">
                <a:latin typeface="Consolas"/>
                <a:cs typeface="Consolas"/>
              </a:rPr>
              <a:t>statements</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i="1" dirty="0" err="1" smtClean="0">
                <a:latin typeface="Consolas"/>
                <a:cs typeface="Consolas"/>
              </a:rPr>
              <a:t>return_if_needed</a:t>
            </a:r>
            <a:r>
              <a:rPr lang="en-US" sz="2800" dirty="0" smtClean="0">
                <a:latin typeface="Consolas"/>
                <a:cs typeface="Consolas"/>
              </a:rPr>
              <a:t>;</a:t>
            </a:r>
          </a:p>
          <a:p>
            <a:pPr marL="0" indent="0">
              <a:buNone/>
            </a:pPr>
            <a:r>
              <a:rPr lang="en-US" sz="2800" dirty="0" smtClean="0">
                <a:latin typeface="Consolas"/>
                <a:cs typeface="Consolas"/>
              </a:rPr>
              <a:t>}</a:t>
            </a:r>
          </a:p>
          <a:p>
            <a:endParaRPr lang="en-US" dirty="0" smtClean="0"/>
          </a:p>
          <a:p>
            <a:r>
              <a:rPr lang="en-US" i="1" dirty="0" smtClean="0"/>
              <a:t>static:</a:t>
            </a:r>
            <a:r>
              <a:rPr lang="en-US" dirty="0" smtClean="0"/>
              <a:t> method is a static method</a:t>
            </a:r>
          </a:p>
          <a:p>
            <a:r>
              <a:rPr lang="en-US" dirty="0" smtClean="0"/>
              <a:t>Not </a:t>
            </a:r>
            <a:r>
              <a:rPr lang="en-US" i="1" dirty="0" smtClean="0"/>
              <a:t>static</a:t>
            </a:r>
            <a:r>
              <a:rPr lang="en-US" dirty="0" smtClean="0"/>
              <a:t>: method is an “instance method” (AKA “object method”)</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16</a:t>
            </a:fld>
            <a:endParaRPr lang="en-US"/>
          </a:p>
        </p:txBody>
      </p:sp>
    </p:spTree>
    <p:extLst>
      <p:ext uri="{BB962C8B-B14F-4D97-AF65-F5344CB8AC3E}">
        <p14:creationId xmlns:p14="http://schemas.microsoft.com/office/powerpoint/2010/main" val="176989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Counter c1 = new Counter(500);</a:t>
            </a:r>
          </a:p>
          <a:p>
            <a:endParaRPr lang="en-US" dirty="0" smtClean="0"/>
          </a:p>
          <a:p>
            <a:r>
              <a:rPr lang="en-US" dirty="0" smtClean="0"/>
              <a:t>Not exactly a method, but very similar</a:t>
            </a:r>
          </a:p>
          <a:p>
            <a:r>
              <a:rPr lang="en-US" dirty="0" smtClean="0"/>
              <a:t>Callable using “new” operator</a:t>
            </a:r>
          </a:p>
          <a:p>
            <a:r>
              <a:rPr lang="en-US" dirty="0" smtClean="0"/>
              <a:t>May take parameters</a:t>
            </a:r>
          </a:p>
          <a:p>
            <a:r>
              <a:rPr lang="en-US" dirty="0" smtClean="0"/>
              <a:t>May access all fields of class (including static)</a:t>
            </a:r>
          </a:p>
          <a:p>
            <a:r>
              <a:rPr lang="en-US" i="1" dirty="0" smtClean="0"/>
              <a:t>Main task: Initialize the object being allocated</a:t>
            </a:r>
          </a:p>
          <a:p>
            <a:r>
              <a:rPr lang="en-US" dirty="0" smtClean="0"/>
              <a:t>Does not explicitly return a value…</a:t>
            </a:r>
          </a:p>
          <a:p>
            <a:r>
              <a:rPr lang="en-US" dirty="0" smtClean="0"/>
              <a:t>…but the new operator that started it returns a reference to the newly created object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17</a:t>
            </a:fld>
            <a:endParaRPr lang="en-US"/>
          </a:p>
        </p:txBody>
      </p:sp>
    </p:spTree>
    <p:extLst>
      <p:ext uri="{BB962C8B-B14F-4D97-AF65-F5344CB8AC3E}">
        <p14:creationId xmlns:p14="http://schemas.microsoft.com/office/powerpoint/2010/main" val="2762093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Scope: where in the code the variable </a:t>
            </a:r>
            <a:r>
              <a:rPr lang="en-US" dirty="0"/>
              <a:t>is usable</a:t>
            </a:r>
          </a:p>
          <a:p>
            <a:r>
              <a:rPr lang="en-US" dirty="0" smtClean="0"/>
              <a:t>Basic rule: A variable is usable from the point of declaration </a:t>
            </a:r>
            <a:r>
              <a:rPr lang="en-US" dirty="0"/>
              <a:t>to </a:t>
            </a:r>
            <a:r>
              <a:rPr lang="en-US" dirty="0" smtClean="0"/>
              <a:t>the end </a:t>
            </a:r>
            <a:r>
              <a:rPr lang="en-US" dirty="0"/>
              <a:t>of </a:t>
            </a:r>
            <a:r>
              <a:rPr lang="en-US" dirty="0" smtClean="0"/>
              <a:t>the enclosing block</a:t>
            </a:r>
          </a:p>
          <a:p>
            <a:r>
              <a:rPr lang="en-US" dirty="0" smtClean="0"/>
              <a:t>Special cases…</a:t>
            </a:r>
            <a:endParaRPr lang="en-US" dirty="0"/>
          </a:p>
          <a:p>
            <a:pPr lvl="1"/>
            <a:r>
              <a:rPr lang="en-US" dirty="0"/>
              <a:t>Parameters: </a:t>
            </a:r>
            <a:r>
              <a:rPr lang="en-US" dirty="0" smtClean="0"/>
              <a:t>accessible within the method body</a:t>
            </a:r>
            <a:endParaRPr lang="en-US" dirty="0"/>
          </a:p>
          <a:p>
            <a:pPr lvl="1"/>
            <a:r>
              <a:rPr lang="en-US" dirty="0"/>
              <a:t>For loop variable: </a:t>
            </a:r>
            <a:r>
              <a:rPr lang="en-US" dirty="0" smtClean="0"/>
              <a:t>accessible within </a:t>
            </a:r>
            <a:r>
              <a:rPr lang="en-US" dirty="0"/>
              <a:t>heading and body</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18</a:t>
            </a:fld>
            <a:endParaRPr lang="en-US"/>
          </a:p>
        </p:txBody>
      </p:sp>
    </p:spTree>
    <p:extLst>
      <p:ext uri="{BB962C8B-B14F-4D97-AF65-F5344CB8AC3E}">
        <p14:creationId xmlns:p14="http://schemas.microsoft.com/office/powerpoint/2010/main" val="1798526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Scope1a</a:t>
            </a:r>
            <a:endParaRPr lang="en-US" dirty="0"/>
          </a:p>
        </p:txBody>
      </p:sp>
      <p:sp>
        <p:nvSpPr>
          <p:cNvPr id="3" name="Content Placeholder 2"/>
          <p:cNvSpPr>
            <a:spLocks noGrp="1"/>
          </p:cNvSpPr>
          <p:nvPr>
            <p:ph idx="1"/>
          </p:nvPr>
        </p:nvSpPr>
        <p:spPr>
          <a:xfrm>
            <a:off x="457200" y="1271738"/>
            <a:ext cx="8686800" cy="5257800"/>
          </a:xfrm>
        </p:spPr>
        <p:txBody>
          <a:bodyPr>
            <a:noAutofit/>
          </a:bodyPr>
          <a:lstStyle/>
          <a:p>
            <a:pPr marL="0" indent="0">
              <a:buNone/>
            </a:pPr>
            <a:r>
              <a:rPr lang="en-US" sz="1800" dirty="0">
                <a:latin typeface="Consolas"/>
                <a:cs typeface="Consolas"/>
              </a:rPr>
              <a:t>public class Scope1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x;</a:t>
            </a:r>
          </a:p>
          <a:p>
            <a:pPr marL="0" indent="0">
              <a:buNone/>
            </a:pPr>
            <a:r>
              <a:rPr lang="en-US" sz="1800" dirty="0">
                <a:latin typeface="Consolas"/>
                <a:cs typeface="Consolas"/>
              </a:rPr>
              <a:t>    </a:t>
            </a:r>
          </a:p>
          <a:p>
            <a:pPr marL="0" indent="0">
              <a:buNone/>
            </a:pPr>
            <a:r>
              <a:rPr lang="en-US" sz="1800" dirty="0">
                <a:latin typeface="Consolas"/>
                <a:cs typeface="Consolas"/>
              </a:rPr>
              <a:t>    void one(</a:t>
            </a:r>
            <a:r>
              <a:rPr lang="en-US" sz="1800" dirty="0" err="1">
                <a:latin typeface="Consolas"/>
                <a:cs typeface="Consolas"/>
              </a:rPr>
              <a:t>int</a:t>
            </a:r>
            <a:r>
              <a:rPr lang="en-US" sz="1800" dirty="0">
                <a:latin typeface="Consolas"/>
                <a:cs typeface="Consolas"/>
              </a:rPr>
              <a:t> x) {  // OK: hides field x</a:t>
            </a:r>
          </a:p>
          <a:p>
            <a:pPr marL="0" indent="0">
              <a:buNone/>
            </a:pPr>
            <a:r>
              <a:rPr lang="en-US" sz="1800" dirty="0">
                <a:latin typeface="Consolas"/>
                <a:cs typeface="Consolas"/>
              </a:rPr>
              <a:t>/</a:t>
            </a:r>
            <a:r>
              <a:rPr lang="en-US" sz="1800" dirty="0" smtClean="0">
                <a:latin typeface="Consolas"/>
                <a:cs typeface="Consolas"/>
              </a:rPr>
              <a:t>/      </a:t>
            </a:r>
            <a:r>
              <a:rPr lang="en-US" sz="1800" dirty="0" err="1">
                <a:latin typeface="Consolas"/>
                <a:cs typeface="Consolas"/>
              </a:rPr>
              <a:t>int</a:t>
            </a:r>
            <a:r>
              <a:rPr lang="en-US" sz="1800" dirty="0">
                <a:latin typeface="Consolas"/>
                <a:cs typeface="Consolas"/>
              </a:rPr>
              <a:t> x;  // cannot have in same scope as parameter</a:t>
            </a:r>
          </a:p>
          <a:p>
            <a:pPr marL="0" indent="0">
              <a:buNone/>
            </a:pPr>
            <a:r>
              <a:rPr lang="en-US" sz="1800" dirty="0">
                <a:latin typeface="Consolas"/>
                <a:cs typeface="Consolas"/>
              </a:rPr>
              <a:t>    }</a:t>
            </a:r>
          </a:p>
          <a:p>
            <a:pPr marL="0" indent="0">
              <a:buNone/>
            </a:pPr>
            <a:r>
              <a:rPr lang="en-US" sz="1800" dirty="0">
                <a:latin typeface="Consolas"/>
                <a:cs typeface="Consolas"/>
              </a:rPr>
              <a:t>    </a:t>
            </a:r>
          </a:p>
          <a:p>
            <a:pPr marL="0" indent="0">
              <a:buNone/>
            </a:pPr>
            <a:r>
              <a:rPr lang="en-US" sz="1800" dirty="0">
                <a:latin typeface="Consolas"/>
                <a:cs typeface="Consolas"/>
              </a:rPr>
              <a:t>    void two()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x = 10;  // OK: hides field x</a:t>
            </a:r>
          </a:p>
          <a:p>
            <a:pPr marL="0" indent="0">
              <a:buNone/>
            </a:pPr>
            <a:r>
              <a:rPr lang="en-US" sz="1800" dirty="0">
                <a:latin typeface="Consolas"/>
                <a:cs typeface="Consolas"/>
              </a:rPr>
              <a:t>        </a:t>
            </a:r>
          </a:p>
          <a:p>
            <a:pPr marL="0" indent="0">
              <a:buNone/>
            </a:pPr>
            <a:r>
              <a:rPr lang="en-US" sz="1800" dirty="0">
                <a:latin typeface="Consolas"/>
                <a:cs typeface="Consolas"/>
              </a:rPr>
              <a:t>        while (true) {</a:t>
            </a:r>
          </a:p>
          <a:p>
            <a:pPr marL="0" indent="0">
              <a:buNone/>
            </a:pPr>
            <a:r>
              <a:rPr lang="en-US" sz="1800" dirty="0">
                <a:latin typeface="Consolas"/>
                <a:cs typeface="Consolas"/>
              </a:rPr>
              <a:t>/</a:t>
            </a:r>
            <a:r>
              <a:rPr lang="en-US" sz="1800" dirty="0" smtClean="0">
                <a:latin typeface="Consolas"/>
                <a:cs typeface="Consolas"/>
              </a:rPr>
              <a:t>/          </a:t>
            </a:r>
            <a:r>
              <a:rPr lang="en-US" sz="1800" dirty="0" err="1">
                <a:latin typeface="Consolas"/>
                <a:cs typeface="Consolas"/>
              </a:rPr>
              <a:t>int</a:t>
            </a:r>
            <a:r>
              <a:rPr lang="en-US" sz="1800" dirty="0">
                <a:latin typeface="Consolas"/>
                <a:cs typeface="Consolas"/>
              </a:rPr>
              <a:t> x;  // </a:t>
            </a:r>
            <a:r>
              <a:rPr lang="en-US" sz="1800" dirty="0" smtClean="0">
                <a:latin typeface="Consolas"/>
                <a:cs typeface="Consolas"/>
              </a:rPr>
              <a:t>error: same </a:t>
            </a:r>
            <a:r>
              <a:rPr lang="en-US" sz="1800" smtClean="0">
                <a:latin typeface="Consolas"/>
                <a:cs typeface="Consolas"/>
              </a:rPr>
              <a:t>scope as x </a:t>
            </a:r>
            <a:r>
              <a:rPr lang="en-US" sz="1800" dirty="0" smtClean="0">
                <a:latin typeface="Consolas"/>
                <a:cs typeface="Consolas"/>
              </a:rPr>
              <a:t>above</a:t>
            </a:r>
            <a:endParaRPr lang="en-US" sz="1800" dirty="0">
              <a:latin typeface="Consolas"/>
              <a:cs typeface="Consolas"/>
            </a:endParaRPr>
          </a:p>
          <a:p>
            <a:pPr marL="0" indent="0">
              <a:buNone/>
            </a:pPr>
            <a:r>
              <a:rPr lang="en-US" sz="1800" dirty="0">
                <a:latin typeface="Consolas"/>
                <a:cs typeface="Consolas"/>
              </a:rPr>
              <a:t>        }</a:t>
            </a:r>
          </a:p>
          <a:p>
            <a:pPr marL="0" indent="0">
              <a:buNone/>
            </a:pPr>
            <a:r>
              <a:rPr lang="en-US" sz="1800" dirty="0">
                <a:latin typeface="Consolas"/>
                <a:cs typeface="Consolas"/>
              </a:rPr>
              <a:t>    </a:t>
            </a:r>
            <a:r>
              <a:rPr lang="en-US" sz="1800" dirty="0" smtClean="0">
                <a:latin typeface="Consolas"/>
                <a:cs typeface="Consolas"/>
              </a:rPr>
              <a:t>}</a:t>
            </a:r>
          </a:p>
          <a:p>
            <a:pPr marL="0" indent="0">
              <a:buNone/>
            </a:pPr>
            <a:r>
              <a:rPr lang="en-US" sz="1800" dirty="0" smtClean="0">
                <a:latin typeface="Consolas"/>
                <a:cs typeface="Consolas"/>
              </a:rPr>
              <a:t>}</a:t>
            </a: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19</a:t>
            </a:fld>
            <a:endParaRPr lang="en-US"/>
          </a:p>
        </p:txBody>
      </p:sp>
    </p:spTree>
    <p:extLst>
      <p:ext uri="{BB962C8B-B14F-4D97-AF65-F5344CB8AC3E}">
        <p14:creationId xmlns:p14="http://schemas.microsoft.com/office/powerpoint/2010/main" val="2593790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
            </a:r>
            <a:br>
              <a:rPr lang="en-US" dirty="0" smtClean="0"/>
            </a:br>
            <a:r>
              <a:rPr lang="en-US" dirty="0" smtClean="0"/>
              <a:t>Methods and Classes</a:t>
            </a:r>
            <a:endParaRPr lang="en-US" dirty="0"/>
          </a:p>
        </p:txBody>
      </p:sp>
      <p:sp>
        <p:nvSpPr>
          <p:cNvPr id="3" name="Subtitle 2"/>
          <p:cNvSpPr>
            <a:spLocks noGrp="1"/>
          </p:cNvSpPr>
          <p:nvPr>
            <p:ph type="subTitle" idx="1"/>
          </p:nvPr>
        </p:nvSpPr>
        <p:spPr/>
        <p:txBody>
          <a:bodyPr/>
          <a:lstStyle/>
          <a:p>
            <a:r>
              <a:rPr lang="en-US" dirty="0" smtClean="0"/>
              <a:t>Defining Methods</a:t>
            </a:r>
          </a:p>
          <a:p>
            <a:r>
              <a:rPr lang="en-US" dirty="0" smtClean="0"/>
              <a:t>Parameters</a:t>
            </a:r>
          </a:p>
          <a:p>
            <a:r>
              <a:rPr lang="en-US" dirty="0" smtClean="0"/>
              <a:t>Return Values</a:t>
            </a:r>
            <a:endParaRPr lang="en-US" dirty="0"/>
          </a:p>
        </p:txBody>
      </p:sp>
    </p:spTree>
    <p:extLst>
      <p:ext uri="{BB962C8B-B14F-4D97-AF65-F5344CB8AC3E}">
        <p14:creationId xmlns:p14="http://schemas.microsoft.com/office/powerpoint/2010/main" val="386326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Scope1b</a:t>
            </a:r>
            <a:endParaRPr lang="en-US" dirty="0"/>
          </a:p>
        </p:txBody>
      </p:sp>
      <p:sp>
        <p:nvSpPr>
          <p:cNvPr id="3" name="Content Placeholder 2"/>
          <p:cNvSpPr>
            <a:spLocks noGrp="1"/>
          </p:cNvSpPr>
          <p:nvPr>
            <p:ph idx="1"/>
          </p:nvPr>
        </p:nvSpPr>
        <p:spPr>
          <a:xfrm>
            <a:off x="457200" y="1127717"/>
            <a:ext cx="8686800" cy="5401821"/>
          </a:xfrm>
        </p:spPr>
        <p:txBody>
          <a:bodyPr>
            <a:noAutofit/>
          </a:bodyPr>
          <a:lstStyle/>
          <a:p>
            <a:pPr marL="0" indent="0">
              <a:buNone/>
            </a:pPr>
            <a:r>
              <a:rPr lang="en-US" sz="1400" dirty="0">
                <a:latin typeface="Consolas"/>
                <a:cs typeface="Consolas"/>
              </a:rPr>
              <a:t>public class Scope1 {</a:t>
            </a:r>
          </a:p>
          <a:p>
            <a:pPr marL="0" indent="0">
              <a:buNone/>
            </a:pPr>
            <a:r>
              <a:rPr lang="en-US" sz="1400" dirty="0" smtClean="0">
                <a:latin typeface="Consolas"/>
                <a:cs typeface="Consolas"/>
              </a:rPr>
              <a:t>    </a:t>
            </a:r>
            <a:endParaRPr lang="en-US" sz="1400" dirty="0">
              <a:latin typeface="Consolas"/>
              <a:cs typeface="Consolas"/>
            </a:endParaRPr>
          </a:p>
          <a:p>
            <a:pPr marL="0" indent="0">
              <a:buNone/>
            </a:pPr>
            <a:r>
              <a:rPr lang="en-US" sz="1400" dirty="0">
                <a:latin typeface="Consolas"/>
                <a:cs typeface="Consolas"/>
              </a:rPr>
              <a:t>    public static void main(String[] </a:t>
            </a:r>
            <a:r>
              <a:rPr lang="en-US" sz="1400" dirty="0" err="1">
                <a:latin typeface="Consolas"/>
                <a:cs typeface="Consolas"/>
              </a:rPr>
              <a:t>args</a:t>
            </a:r>
            <a:r>
              <a:rPr lang="en-US" sz="1400" dirty="0">
                <a:latin typeface="Consolas"/>
                <a:cs typeface="Consolas"/>
              </a:rPr>
              <a:t>) {</a:t>
            </a:r>
          </a:p>
          <a:p>
            <a:pPr marL="0" indent="0">
              <a:buNone/>
            </a:pPr>
            <a:r>
              <a:rPr lang="en-US" sz="1400" dirty="0">
                <a:latin typeface="Consolas"/>
                <a:cs typeface="Consolas"/>
              </a:rPr>
              <a:t>        { // independent block 1</a:t>
            </a: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x = 12;</a:t>
            </a:r>
          </a:p>
          <a:p>
            <a:pPr marL="0" indent="0">
              <a:buNone/>
            </a:pPr>
            <a:r>
              <a:rPr lang="en-US" sz="1400" dirty="0">
                <a:latin typeface="Consolas"/>
                <a:cs typeface="Consolas"/>
              </a:rPr>
              <a:t>        }</a:t>
            </a:r>
          </a:p>
          <a:p>
            <a:pPr marL="0" indent="0">
              <a:buNone/>
            </a:pPr>
            <a:r>
              <a:rPr lang="en-US" sz="1400" dirty="0">
                <a:latin typeface="Consolas"/>
                <a:cs typeface="Consolas"/>
              </a:rPr>
              <a:t>        </a:t>
            </a:r>
          </a:p>
          <a:p>
            <a:pPr marL="0" indent="0">
              <a:buNone/>
            </a:pPr>
            <a:r>
              <a:rPr lang="en-US" sz="1400" dirty="0">
                <a:latin typeface="Consolas"/>
                <a:cs typeface="Consolas"/>
              </a:rPr>
              <a:t>        { // independent block 2</a:t>
            </a: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x = 15;</a:t>
            </a:r>
          </a:p>
          <a:p>
            <a:pPr marL="0" indent="0">
              <a:buNone/>
            </a:pPr>
            <a:r>
              <a:rPr lang="en-US" sz="1400" dirty="0">
                <a:latin typeface="Consolas"/>
                <a:cs typeface="Consolas"/>
              </a:rPr>
              <a:t>        }</a:t>
            </a:r>
          </a:p>
          <a:p>
            <a:pPr marL="0" indent="0">
              <a:buNone/>
            </a:pPr>
            <a:r>
              <a:rPr lang="en-US" sz="1400" dirty="0">
                <a:latin typeface="Consolas"/>
                <a:cs typeface="Consolas"/>
              </a:rPr>
              <a:t>        </a:t>
            </a:r>
          </a:p>
          <a:p>
            <a:pPr marL="0" indent="0">
              <a:buNone/>
            </a:pPr>
            <a:r>
              <a:rPr lang="en-US" sz="1400" dirty="0">
                <a:latin typeface="Consolas"/>
                <a:cs typeface="Consolas"/>
              </a:rPr>
              <a:t>        for (</a:t>
            </a:r>
            <a:r>
              <a:rPr lang="en-US" sz="1400" dirty="0" err="1">
                <a:latin typeface="Consolas"/>
                <a:cs typeface="Consolas"/>
              </a:rPr>
              <a:t>int</a:t>
            </a:r>
            <a:r>
              <a:rPr lang="en-US" sz="1400" dirty="0">
                <a:latin typeface="Consolas"/>
                <a:cs typeface="Consolas"/>
              </a:rPr>
              <a:t> </a:t>
            </a:r>
            <a:r>
              <a:rPr lang="en-US" sz="1400" dirty="0" err="1">
                <a:latin typeface="Consolas"/>
                <a:cs typeface="Consolas"/>
              </a:rPr>
              <a:t>i</a:t>
            </a:r>
            <a:r>
              <a:rPr lang="en-US" sz="1400" dirty="0">
                <a:latin typeface="Consolas"/>
                <a:cs typeface="Consolas"/>
              </a:rPr>
              <a:t> = 0; </a:t>
            </a:r>
            <a:r>
              <a:rPr lang="en-US" sz="1400" dirty="0" err="1">
                <a:latin typeface="Consolas"/>
                <a:cs typeface="Consolas"/>
              </a:rPr>
              <a:t>i</a:t>
            </a:r>
            <a:r>
              <a:rPr lang="en-US" sz="1400" dirty="0">
                <a:latin typeface="Consolas"/>
                <a:cs typeface="Consolas"/>
              </a:rPr>
              <a:t> &lt; 10; </a:t>
            </a:r>
            <a:r>
              <a:rPr lang="en-US" sz="1400" dirty="0" err="1">
                <a:latin typeface="Consolas"/>
                <a:cs typeface="Consolas"/>
              </a:rPr>
              <a:t>i</a:t>
            </a:r>
            <a:r>
              <a:rPr lang="en-US" sz="1400" dirty="0">
                <a:latin typeface="Consolas"/>
                <a:cs typeface="Consolas"/>
              </a:rPr>
              <a:t>++</a:t>
            </a:r>
            <a:r>
              <a:rPr lang="en-US" sz="1400" dirty="0" smtClean="0">
                <a:latin typeface="Consolas"/>
                <a:cs typeface="Consolas"/>
              </a:rPr>
              <a:t>)  // </a:t>
            </a:r>
            <a:r>
              <a:rPr lang="en-US" sz="1400" dirty="0" err="1" smtClean="0">
                <a:latin typeface="Consolas"/>
                <a:cs typeface="Consolas"/>
              </a:rPr>
              <a:t>i</a:t>
            </a:r>
            <a:r>
              <a:rPr lang="en-US" sz="1400" dirty="0" smtClean="0">
                <a:latin typeface="Consolas"/>
                <a:cs typeface="Consolas"/>
              </a:rPr>
              <a:t> is available in header and body</a:t>
            </a:r>
            <a:endParaRPr lang="en-US" sz="1400" dirty="0">
              <a:latin typeface="Consolas"/>
              <a:cs typeface="Consolas"/>
            </a:endParaRPr>
          </a:p>
          <a:p>
            <a:pPr marL="0" indent="0">
              <a:buNone/>
            </a:pPr>
            <a:r>
              <a:rPr lang="en-US" sz="1400" dirty="0">
                <a:latin typeface="Consolas"/>
                <a:cs typeface="Consolas"/>
              </a:rPr>
              <a:t>            </a:t>
            </a:r>
            <a:r>
              <a:rPr lang="en-US" sz="1400" dirty="0" err="1">
                <a:latin typeface="Consolas"/>
                <a:cs typeface="Consolas"/>
              </a:rPr>
              <a:t>System.out.println</a:t>
            </a:r>
            <a:r>
              <a:rPr lang="en-US" sz="1400" dirty="0">
                <a:latin typeface="Consolas"/>
                <a:cs typeface="Consolas"/>
              </a:rPr>
              <a:t>(</a:t>
            </a:r>
            <a:r>
              <a:rPr lang="en-US" sz="1400" dirty="0" err="1">
                <a:latin typeface="Consolas"/>
                <a:cs typeface="Consolas"/>
              </a:rPr>
              <a:t>i</a:t>
            </a:r>
            <a:r>
              <a:rPr lang="en-US" sz="1400" dirty="0">
                <a:latin typeface="Consolas"/>
                <a:cs typeface="Consolas"/>
              </a:rPr>
              <a:t>);</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 </a:t>
            </a:r>
            <a:r>
              <a:rPr lang="en-US" sz="1400" dirty="0" err="1">
                <a:latin typeface="Consolas"/>
                <a:cs typeface="Consolas"/>
              </a:rPr>
              <a:t>System.out.println</a:t>
            </a:r>
            <a:r>
              <a:rPr lang="en-US" sz="1400" dirty="0">
                <a:latin typeface="Consolas"/>
                <a:cs typeface="Consolas"/>
              </a:rPr>
              <a:t>(</a:t>
            </a:r>
            <a:r>
              <a:rPr lang="en-US" sz="1400" dirty="0" err="1">
                <a:latin typeface="Consolas"/>
                <a:cs typeface="Consolas"/>
              </a:rPr>
              <a:t>i</a:t>
            </a:r>
            <a:r>
              <a:rPr lang="en-US" sz="1400" dirty="0">
                <a:latin typeface="Consolas"/>
                <a:cs typeface="Consolas"/>
              </a:rPr>
              <a:t>);  // </a:t>
            </a:r>
            <a:r>
              <a:rPr lang="en-US" sz="1400" dirty="0" err="1">
                <a:latin typeface="Consolas"/>
                <a:cs typeface="Consolas"/>
              </a:rPr>
              <a:t>i</a:t>
            </a:r>
            <a:r>
              <a:rPr lang="en-US" sz="1400" dirty="0">
                <a:latin typeface="Consolas"/>
                <a:cs typeface="Consolas"/>
              </a:rPr>
              <a:t> is now "out of scope"</a:t>
            </a:r>
          </a:p>
          <a:p>
            <a:pPr marL="0" indent="0">
              <a:buNone/>
            </a:pPr>
            <a:endParaRPr lang="en-US" sz="1400" dirty="0">
              <a:latin typeface="Consolas"/>
              <a:cs typeface="Consolas"/>
            </a:endParaRPr>
          </a:p>
          <a:p>
            <a:pPr marL="0" indent="0">
              <a:buNone/>
            </a:pPr>
            <a:r>
              <a:rPr lang="en-US" sz="14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20</a:t>
            </a:fld>
            <a:endParaRPr lang="en-US"/>
          </a:p>
        </p:txBody>
      </p:sp>
    </p:spTree>
    <p:extLst>
      <p:ext uri="{BB962C8B-B14F-4D97-AF65-F5344CB8AC3E}">
        <p14:creationId xmlns:p14="http://schemas.microsoft.com/office/powerpoint/2010/main" val="354159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Because of Scope Rules</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Cannot have two variables with same name active in same scope (compiler gives a syntax error)</a:t>
            </a:r>
          </a:p>
          <a:p>
            <a:r>
              <a:rPr lang="en-US" dirty="0" smtClean="0"/>
              <a:t>Exception: </a:t>
            </a:r>
          </a:p>
          <a:p>
            <a:pPr lvl="1"/>
            <a:r>
              <a:rPr lang="en-US" dirty="0" smtClean="0"/>
              <a:t>parameters and local variables can “shadow” (hide) fields with the same name</a:t>
            </a:r>
          </a:p>
          <a:p>
            <a:pPr lvl="1"/>
            <a:r>
              <a:rPr lang="en-US" dirty="0" smtClean="0"/>
              <a:t>Use </a:t>
            </a:r>
            <a:r>
              <a:rPr lang="en-US" dirty="0" err="1" smtClean="0">
                <a:latin typeface="Consolas"/>
                <a:cs typeface="Consolas"/>
              </a:rPr>
              <a:t>this.field</a:t>
            </a:r>
            <a:r>
              <a:rPr lang="en-US" dirty="0" smtClean="0"/>
              <a:t> to access hidden </a:t>
            </a:r>
            <a:r>
              <a:rPr lang="en-US" dirty="0" smtClean="0">
                <a:latin typeface="Consolas"/>
                <a:cs typeface="Consolas"/>
              </a:rPr>
              <a:t>field</a:t>
            </a:r>
          </a:p>
          <a:p>
            <a:r>
              <a:rPr lang="en-US" dirty="0" smtClean="0"/>
              <a:t>You’ve seen </a:t>
            </a:r>
            <a:r>
              <a:rPr lang="en-US" dirty="0" smtClean="0">
                <a:latin typeface="Consolas"/>
                <a:cs typeface="Consolas"/>
              </a:rPr>
              <a:t>this </a:t>
            </a:r>
            <a:r>
              <a:rPr lang="en-US" dirty="0" smtClean="0"/>
              <a:t>used in many constructors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21</a:t>
            </a:fld>
            <a:endParaRPr lang="en-US"/>
          </a:p>
        </p:txBody>
      </p:sp>
    </p:spTree>
    <p:extLst>
      <p:ext uri="{BB962C8B-B14F-4D97-AF65-F5344CB8AC3E}">
        <p14:creationId xmlns:p14="http://schemas.microsoft.com/office/powerpoint/2010/main" val="4042409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Scope2</a:t>
            </a:r>
            <a:endParaRPr lang="en-US" dirty="0"/>
          </a:p>
        </p:txBody>
      </p:sp>
      <p:sp>
        <p:nvSpPr>
          <p:cNvPr id="3" name="Content Placeholder 2"/>
          <p:cNvSpPr>
            <a:spLocks noGrp="1"/>
          </p:cNvSpPr>
          <p:nvPr>
            <p:ph idx="1"/>
          </p:nvPr>
        </p:nvSpPr>
        <p:spPr/>
        <p:txBody>
          <a:bodyPr>
            <a:noAutofit/>
          </a:bodyPr>
          <a:lstStyle/>
          <a:p>
            <a:pPr marL="0" indent="0">
              <a:buNone/>
            </a:pPr>
            <a:r>
              <a:rPr lang="en-US" sz="1400" dirty="0">
                <a:latin typeface="Consolas"/>
                <a:cs typeface="Consolas"/>
              </a:rPr>
              <a:t>public class Scope2 {</a:t>
            </a: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x;</a:t>
            </a:r>
          </a:p>
          <a:p>
            <a:pPr marL="0" indent="0">
              <a:buNone/>
            </a:pPr>
            <a:r>
              <a:rPr lang="en-US" sz="1400" dirty="0">
                <a:latin typeface="Consolas"/>
                <a:cs typeface="Consolas"/>
              </a:rPr>
              <a:t>    String name;</a:t>
            </a:r>
          </a:p>
          <a:p>
            <a:pPr marL="0" indent="0">
              <a:buNone/>
            </a:pPr>
            <a:r>
              <a:rPr lang="en-US" sz="1400" dirty="0">
                <a:latin typeface="Consolas"/>
                <a:cs typeface="Consolas"/>
              </a:rPr>
              <a:t>    </a:t>
            </a:r>
          </a:p>
          <a:p>
            <a:pPr marL="0" indent="0">
              <a:buNone/>
            </a:pPr>
            <a:r>
              <a:rPr lang="en-US" sz="1400" dirty="0">
                <a:latin typeface="Consolas"/>
                <a:cs typeface="Consolas"/>
              </a:rPr>
              <a:t>    Scope2(</a:t>
            </a:r>
            <a:r>
              <a:rPr lang="en-US" sz="1400" dirty="0" err="1">
                <a:latin typeface="Consolas"/>
                <a:cs typeface="Consolas"/>
              </a:rPr>
              <a:t>int</a:t>
            </a:r>
            <a:r>
              <a:rPr lang="en-US" sz="1400" dirty="0">
                <a:latin typeface="Consolas"/>
                <a:cs typeface="Consolas"/>
              </a:rPr>
              <a:t> x, String </a:t>
            </a:r>
            <a:r>
              <a:rPr lang="en-US" sz="1400" dirty="0" err="1">
                <a:latin typeface="Consolas"/>
                <a:cs typeface="Consolas"/>
              </a:rPr>
              <a:t>aName</a:t>
            </a:r>
            <a:r>
              <a:rPr lang="en-US" sz="1400" dirty="0">
                <a:latin typeface="Consolas"/>
                <a:cs typeface="Consolas"/>
              </a:rPr>
              <a:t>) {</a:t>
            </a:r>
          </a:p>
          <a:p>
            <a:pPr marL="0" indent="0">
              <a:buNone/>
            </a:pPr>
            <a:r>
              <a:rPr lang="en-US" sz="1400" dirty="0">
                <a:latin typeface="Consolas"/>
                <a:cs typeface="Consolas"/>
              </a:rPr>
              <a:t>        </a:t>
            </a:r>
            <a:r>
              <a:rPr lang="en-US" sz="1400" dirty="0" err="1">
                <a:latin typeface="Consolas"/>
                <a:cs typeface="Consolas"/>
              </a:rPr>
              <a:t>this.x</a:t>
            </a:r>
            <a:r>
              <a:rPr lang="en-US" sz="1400" dirty="0">
                <a:latin typeface="Consolas"/>
                <a:cs typeface="Consolas"/>
              </a:rPr>
              <a:t> = x;   // common style to initialize a field</a:t>
            </a:r>
          </a:p>
          <a:p>
            <a:pPr marL="0" indent="0">
              <a:buNone/>
            </a:pPr>
            <a:r>
              <a:rPr lang="en-US" sz="1400" dirty="0">
                <a:latin typeface="Consolas"/>
                <a:cs typeface="Consolas"/>
              </a:rPr>
              <a:t>        name = </a:t>
            </a:r>
            <a:r>
              <a:rPr lang="en-US" sz="1400" dirty="0" err="1">
                <a:latin typeface="Consolas"/>
                <a:cs typeface="Consolas"/>
              </a:rPr>
              <a:t>aName</a:t>
            </a:r>
            <a:r>
              <a:rPr lang="en-US" sz="1400" dirty="0">
                <a:latin typeface="Consolas"/>
                <a:cs typeface="Consolas"/>
              </a:rPr>
              <a:t>; // alternative style that doesn't require 'this'</a:t>
            </a:r>
          </a:p>
          <a:p>
            <a:pPr marL="0" indent="0">
              <a:buNone/>
            </a:pPr>
            <a:r>
              <a:rPr lang="en-US" sz="1400" dirty="0">
                <a:latin typeface="Consolas"/>
                <a:cs typeface="Consolas"/>
              </a:rPr>
              <a:t>    }</a:t>
            </a:r>
          </a:p>
          <a:p>
            <a:pPr marL="0" indent="0">
              <a:buNone/>
            </a:pPr>
            <a:r>
              <a:rPr lang="en-US" sz="1400" dirty="0">
                <a:latin typeface="Consolas"/>
                <a:cs typeface="Consolas"/>
              </a:rPr>
              <a:t>    </a:t>
            </a:r>
          </a:p>
          <a:p>
            <a:pPr marL="0" indent="0">
              <a:buNone/>
            </a:pPr>
            <a:r>
              <a:rPr lang="en-US" sz="1400" dirty="0">
                <a:latin typeface="Consolas"/>
                <a:cs typeface="Consolas"/>
              </a:rPr>
              <a:t>    void </a:t>
            </a:r>
            <a:r>
              <a:rPr lang="en-US" sz="1400" dirty="0" err="1">
                <a:latin typeface="Consolas"/>
                <a:cs typeface="Consolas"/>
              </a:rPr>
              <a:t>doit</a:t>
            </a:r>
            <a:r>
              <a:rPr lang="en-US" sz="1400" dirty="0">
                <a:latin typeface="Consolas"/>
                <a:cs typeface="Consolas"/>
              </a:rPr>
              <a:t>() {</a:t>
            </a:r>
          </a:p>
          <a:p>
            <a:pPr marL="0" indent="0">
              <a:buNone/>
            </a:pPr>
            <a:r>
              <a:rPr lang="en-US" sz="1400" dirty="0">
                <a:latin typeface="Consolas"/>
                <a:cs typeface="Consolas"/>
              </a:rPr>
              <a:t>        </a:t>
            </a:r>
            <a:r>
              <a:rPr lang="en-US" sz="1400" dirty="0" err="1">
                <a:latin typeface="Consolas"/>
                <a:cs typeface="Consolas"/>
              </a:rPr>
              <a:t>int</a:t>
            </a:r>
            <a:r>
              <a:rPr lang="en-US" sz="1400" dirty="0">
                <a:latin typeface="Consolas"/>
                <a:cs typeface="Consolas"/>
              </a:rPr>
              <a:t> x = 10;  // OK: hides field x</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err="1">
                <a:latin typeface="Consolas"/>
                <a:cs typeface="Consolas"/>
              </a:rPr>
              <a:t>this.x</a:t>
            </a:r>
            <a:r>
              <a:rPr lang="en-US" sz="1400" dirty="0">
                <a:latin typeface="Consolas"/>
                <a:cs typeface="Consolas"/>
              </a:rPr>
              <a:t> = x; // allows access to hidden field x</a:t>
            </a:r>
          </a:p>
          <a:p>
            <a:pPr marL="0" indent="0">
              <a:buNone/>
            </a:pPr>
            <a:r>
              <a:rPr lang="en-US" sz="1400" dirty="0">
                <a:latin typeface="Consolas"/>
                <a:cs typeface="Consolas"/>
              </a:rPr>
              <a:t>    }</a:t>
            </a:r>
          </a:p>
          <a:p>
            <a:pPr marL="0" indent="0">
              <a:buNone/>
            </a:pPr>
            <a:r>
              <a:rPr lang="en-US" sz="1400" dirty="0">
                <a:latin typeface="Consolas"/>
                <a:cs typeface="Consolas"/>
              </a:rPr>
              <a:t>    </a:t>
            </a:r>
          </a:p>
          <a:p>
            <a:pPr marL="0" indent="0">
              <a:buNone/>
            </a:pPr>
            <a:r>
              <a:rPr lang="en-US" sz="1400" dirty="0">
                <a:latin typeface="Consolas"/>
                <a:cs typeface="Consolas"/>
              </a:rPr>
              <a:t>    public static void main(String[] </a:t>
            </a:r>
            <a:r>
              <a:rPr lang="en-US" sz="1400" dirty="0" err="1">
                <a:latin typeface="Consolas"/>
                <a:cs typeface="Consolas"/>
              </a:rPr>
              <a:t>args</a:t>
            </a:r>
            <a:r>
              <a:rPr lang="en-US" sz="1400" dirty="0">
                <a:latin typeface="Consolas"/>
                <a:cs typeface="Consolas"/>
              </a:rPr>
              <a:t>) {</a:t>
            </a:r>
          </a:p>
          <a:p>
            <a:pPr marL="0" indent="0">
              <a:buNone/>
            </a:pPr>
            <a:r>
              <a:rPr lang="en-US" sz="1400" dirty="0">
                <a:latin typeface="Consolas"/>
                <a:cs typeface="Consolas"/>
              </a:rPr>
              <a:t>        Scope2 sc1 = new Scope2(12, "Fred");</a:t>
            </a:r>
          </a:p>
          <a:p>
            <a:pPr marL="0" indent="0">
              <a:buNone/>
            </a:pPr>
            <a:r>
              <a:rPr lang="en-US" sz="1400" dirty="0">
                <a:latin typeface="Consolas"/>
                <a:cs typeface="Consolas"/>
              </a:rPr>
              <a:t>        Scope2 sc2 = new Scope2(25, "Ralph");</a:t>
            </a:r>
          </a:p>
          <a:p>
            <a:pPr marL="0" indent="0">
              <a:buNone/>
            </a:pPr>
            <a:r>
              <a:rPr lang="en-US" sz="1400" dirty="0">
                <a:latin typeface="Consolas"/>
                <a:cs typeface="Consolas"/>
              </a:rPr>
              <a:t>    }</a:t>
            </a:r>
          </a:p>
          <a:p>
            <a:pPr marL="0" indent="0">
              <a:buNone/>
            </a:pPr>
            <a:r>
              <a:rPr lang="en-US" sz="1400" dirty="0" smtClean="0">
                <a:latin typeface="Consolas"/>
                <a:cs typeface="Consolas"/>
              </a:rPr>
              <a:t>}</a:t>
            </a:r>
            <a:endParaRPr lang="en-US" sz="14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22</a:t>
            </a:fld>
            <a:endParaRPr lang="en-US"/>
          </a:p>
        </p:txBody>
      </p:sp>
    </p:spTree>
    <p:extLst>
      <p:ext uri="{BB962C8B-B14F-4D97-AF65-F5344CB8AC3E}">
        <p14:creationId xmlns:p14="http://schemas.microsoft.com/office/powerpoint/2010/main" val="1682176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latin typeface="Consolas"/>
                <a:cs typeface="Consolas"/>
              </a:rPr>
              <a:t>this</a:t>
            </a:r>
            <a:r>
              <a:rPr lang="en-US" dirty="0" smtClean="0">
                <a:latin typeface="Calibri"/>
                <a:cs typeface="Calibri"/>
              </a:rPr>
              <a:t> anyway?</a:t>
            </a:r>
            <a:endParaRPr lang="en-US" dirty="0">
              <a:latin typeface="Calibri"/>
              <a:cs typeface="Calibri"/>
            </a:endParaRPr>
          </a:p>
        </p:txBody>
      </p:sp>
      <p:sp>
        <p:nvSpPr>
          <p:cNvPr id="3" name="Content Placeholder 2"/>
          <p:cNvSpPr>
            <a:spLocks noGrp="1"/>
          </p:cNvSpPr>
          <p:nvPr>
            <p:ph idx="1"/>
          </p:nvPr>
        </p:nvSpPr>
        <p:spPr>
          <a:xfrm>
            <a:off x="457200" y="1600200"/>
            <a:ext cx="8366582" cy="5257800"/>
          </a:xfrm>
        </p:spPr>
        <p:txBody>
          <a:bodyPr>
            <a:normAutofit/>
          </a:bodyPr>
          <a:lstStyle/>
          <a:p>
            <a:r>
              <a:rPr lang="en-US" dirty="0" smtClean="0"/>
              <a:t>Java reserved word…</a:t>
            </a:r>
          </a:p>
          <a:p>
            <a:r>
              <a:rPr lang="en-US" dirty="0" smtClean="0"/>
              <a:t>…cannot have a variable named “this”</a:t>
            </a:r>
          </a:p>
          <a:p>
            <a:r>
              <a:rPr lang="en-US" dirty="0" smtClean="0"/>
              <a:t>Used only within a non-static method or constructor</a:t>
            </a:r>
          </a:p>
          <a:p>
            <a:r>
              <a:rPr lang="en-US" dirty="0" smtClean="0"/>
              <a:t>It is a </a:t>
            </a:r>
            <a:r>
              <a:rPr lang="en-US" i="1" dirty="0" smtClean="0"/>
              <a:t>reference</a:t>
            </a:r>
            <a:r>
              <a:rPr lang="en-US" dirty="0" smtClean="0"/>
              <a:t> to the “current object”</a:t>
            </a:r>
          </a:p>
          <a:p>
            <a:r>
              <a:rPr lang="en-US" dirty="0" smtClean="0"/>
              <a:t>Used to access any field or method (member) of the current object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23</a:t>
            </a:fld>
            <a:endParaRPr lang="en-US"/>
          </a:p>
        </p:txBody>
      </p:sp>
    </p:spTree>
    <p:extLst>
      <p:ext uri="{BB962C8B-B14F-4D97-AF65-F5344CB8AC3E}">
        <p14:creationId xmlns:p14="http://schemas.microsoft.com/office/powerpoint/2010/main" val="48768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designing a class… (1)</a:t>
            </a:r>
            <a:endParaRPr lang="en-US" dirty="0"/>
          </a:p>
        </p:txBody>
      </p:sp>
      <p:sp>
        <p:nvSpPr>
          <p:cNvPr id="3" name="Content Placeholder 2"/>
          <p:cNvSpPr>
            <a:spLocks noGrp="1"/>
          </p:cNvSpPr>
          <p:nvPr>
            <p:ph idx="1"/>
          </p:nvPr>
        </p:nvSpPr>
        <p:spPr/>
        <p:txBody>
          <a:bodyPr>
            <a:normAutofit fontScale="92500"/>
          </a:bodyPr>
          <a:lstStyle/>
          <a:p>
            <a:r>
              <a:rPr lang="en-US" dirty="0" smtClean="0"/>
              <a:t>Non-static fields are the attributes of the objects of the class</a:t>
            </a:r>
          </a:p>
          <a:p>
            <a:pPr lvl="1"/>
            <a:r>
              <a:rPr lang="en-US" dirty="0" smtClean="0"/>
              <a:t>Wheel diameter</a:t>
            </a:r>
          </a:p>
          <a:p>
            <a:pPr lvl="1"/>
            <a:r>
              <a:rPr lang="en-US" dirty="0" smtClean="0"/>
              <a:t>Tree circumference</a:t>
            </a:r>
          </a:p>
          <a:p>
            <a:pPr lvl="1"/>
            <a:r>
              <a:rPr lang="en-US" dirty="0" smtClean="0"/>
              <a:t>Puzzle matrix</a:t>
            </a:r>
          </a:p>
          <a:p>
            <a:r>
              <a:rPr lang="en-US" dirty="0" smtClean="0"/>
              <a:t>Static fields are shared by all objects of the class</a:t>
            </a:r>
          </a:p>
          <a:p>
            <a:pPr lvl="1"/>
            <a:r>
              <a:rPr lang="en-US" dirty="0" smtClean="0"/>
              <a:t>Constants </a:t>
            </a:r>
          </a:p>
          <a:p>
            <a:pPr lvl="1"/>
            <a:r>
              <a:rPr lang="en-US" dirty="0" smtClean="0"/>
              <a:t>Totals or other variables that accumulate across all objects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24</a:t>
            </a:fld>
            <a:endParaRPr lang="en-US"/>
          </a:p>
        </p:txBody>
      </p:sp>
    </p:spTree>
    <p:extLst>
      <p:ext uri="{BB962C8B-B14F-4D97-AF65-F5344CB8AC3E}">
        <p14:creationId xmlns:p14="http://schemas.microsoft.com/office/powerpoint/2010/main" val="1977555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designing a class… (2)</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Non-static methods operate on the attributes of the class (think: “do an action on/with object”)</a:t>
            </a:r>
          </a:p>
          <a:p>
            <a:pPr lvl="1"/>
            <a:r>
              <a:rPr lang="en-US" dirty="0" err="1" smtClean="0"/>
              <a:t>computeDiameter</a:t>
            </a:r>
            <a:endParaRPr lang="en-US" dirty="0" smtClean="0"/>
          </a:p>
          <a:p>
            <a:pPr lvl="1"/>
            <a:r>
              <a:rPr lang="en-US" dirty="0" err="1" smtClean="0"/>
              <a:t>computeSolution</a:t>
            </a:r>
            <a:endParaRPr lang="en-US" dirty="0" smtClean="0"/>
          </a:p>
          <a:p>
            <a:r>
              <a:rPr lang="en-US" dirty="0" smtClean="0"/>
              <a:t>Static methods operate on static variables or use no non-local variables at all</a:t>
            </a:r>
          </a:p>
          <a:p>
            <a:pPr lvl="1"/>
            <a:r>
              <a:rPr lang="en-US" dirty="0" err="1" smtClean="0"/>
              <a:t>readPuzzle</a:t>
            </a:r>
            <a:r>
              <a:rPr lang="en-US" dirty="0" smtClean="0"/>
              <a:t>, </a:t>
            </a:r>
            <a:r>
              <a:rPr lang="en-US" dirty="0" err="1" smtClean="0"/>
              <a:t>readWords</a:t>
            </a:r>
            <a:r>
              <a:rPr lang="en-US" dirty="0" smtClean="0"/>
              <a:t>, </a:t>
            </a:r>
            <a:r>
              <a:rPr lang="en-US" dirty="0" err="1" smtClean="0"/>
              <a:t>computeSqrt</a:t>
            </a:r>
            <a:endParaRPr lang="en-US" dirty="0" smtClean="0"/>
          </a:p>
          <a:p>
            <a:pPr lvl="1"/>
            <a:r>
              <a:rPr lang="en-US" dirty="0" smtClean="0"/>
              <a:t>Utility methods: process parameters, return value</a:t>
            </a:r>
          </a:p>
          <a:p>
            <a:pPr lvl="1"/>
            <a:r>
              <a:rPr lang="en-US" dirty="0" smtClean="0"/>
              <a:t>main method of a program</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25</a:t>
            </a:fld>
            <a:endParaRPr lang="en-US"/>
          </a:p>
        </p:txBody>
      </p:sp>
    </p:spTree>
    <p:extLst>
      <p:ext uri="{BB962C8B-B14F-4D97-AF65-F5344CB8AC3E}">
        <p14:creationId xmlns:p14="http://schemas.microsoft.com/office/powerpoint/2010/main" val="329205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Modeling Trees</a:t>
            </a:r>
            <a:endParaRPr lang="en-US" dirty="0"/>
          </a:p>
        </p:txBody>
      </p:sp>
      <p:sp>
        <p:nvSpPr>
          <p:cNvPr id="3" name="Content Placeholder 2"/>
          <p:cNvSpPr>
            <a:spLocks noGrp="1"/>
          </p:cNvSpPr>
          <p:nvPr>
            <p:ph idx="1"/>
          </p:nvPr>
        </p:nvSpPr>
        <p:spPr/>
        <p:txBody>
          <a:bodyPr/>
          <a:lstStyle/>
          <a:p>
            <a:r>
              <a:rPr lang="en-US" dirty="0" smtClean="0"/>
              <a:t>Individual trees have a circumference</a:t>
            </a:r>
          </a:p>
          <a:p>
            <a:r>
              <a:rPr lang="en-US" dirty="0" smtClean="0"/>
              <a:t>Collectively, a number of trees (Tree objects) have been created (with new)</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26</a:t>
            </a:fld>
            <a:endParaRPr lang="en-US"/>
          </a:p>
        </p:txBody>
      </p:sp>
    </p:spTree>
    <p:extLst>
      <p:ext uri="{BB962C8B-B14F-4D97-AF65-F5344CB8AC3E}">
        <p14:creationId xmlns:p14="http://schemas.microsoft.com/office/powerpoint/2010/main" val="3435423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Modeling Trees</a:t>
            </a:r>
            <a:endParaRPr lang="en-US" dirty="0"/>
          </a:p>
        </p:txBody>
      </p:sp>
      <p:sp>
        <p:nvSpPr>
          <p:cNvPr id="3" name="Content Placeholder 2"/>
          <p:cNvSpPr>
            <a:spLocks noGrp="1"/>
          </p:cNvSpPr>
          <p:nvPr>
            <p:ph idx="1"/>
          </p:nvPr>
        </p:nvSpPr>
        <p:spPr/>
        <p:txBody>
          <a:bodyPr>
            <a:noAutofit/>
          </a:bodyPr>
          <a:lstStyle/>
          <a:p>
            <a:pPr marL="0" indent="0">
              <a:buNone/>
            </a:pPr>
            <a:r>
              <a:rPr lang="en-US" sz="1600" dirty="0">
                <a:latin typeface="Consolas"/>
                <a:cs typeface="Consolas"/>
              </a:rPr>
              <a:t>public class Tree {</a:t>
            </a:r>
          </a:p>
          <a:p>
            <a:pPr marL="0" indent="0">
              <a:buNone/>
            </a:pPr>
            <a:r>
              <a:rPr lang="en-US" sz="1600" dirty="0">
                <a:latin typeface="Consolas"/>
                <a:cs typeface="Consolas"/>
              </a:rPr>
              <a:t>    double circumference;</a:t>
            </a:r>
          </a:p>
          <a:p>
            <a:pPr marL="0" indent="0">
              <a:buNone/>
            </a:pPr>
            <a:r>
              <a:rPr lang="en-US" sz="1600" dirty="0">
                <a:latin typeface="Consolas"/>
                <a:cs typeface="Consolas"/>
              </a:rPr>
              <a:t>    static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numberOfTrees</a:t>
            </a:r>
            <a:r>
              <a:rPr lang="en-US" sz="1600" dirty="0">
                <a:latin typeface="Consolas"/>
                <a:cs typeface="Consolas"/>
              </a:rPr>
              <a:t> = 0;</a:t>
            </a:r>
          </a:p>
          <a:p>
            <a:pPr marL="0" indent="0">
              <a:buNone/>
            </a:pPr>
            <a:r>
              <a:rPr lang="en-US" sz="1600" dirty="0">
                <a:latin typeface="Consolas"/>
                <a:cs typeface="Consolas"/>
              </a:rPr>
              <a:t>    </a:t>
            </a:r>
          </a:p>
          <a:p>
            <a:pPr marL="0" indent="0">
              <a:buNone/>
            </a:pPr>
            <a:r>
              <a:rPr lang="en-US" sz="1600" dirty="0">
                <a:latin typeface="Consolas"/>
                <a:cs typeface="Consolas"/>
              </a:rPr>
              <a:t>    Tree(double circumference) {</a:t>
            </a:r>
          </a:p>
          <a:p>
            <a:pPr marL="0" indent="0">
              <a:buNone/>
            </a:pPr>
            <a:r>
              <a:rPr lang="en-US" sz="1600" dirty="0">
                <a:latin typeface="Consolas"/>
                <a:cs typeface="Consolas"/>
              </a:rPr>
              <a:t>        </a:t>
            </a:r>
            <a:r>
              <a:rPr lang="en-US" sz="1600" dirty="0" err="1">
                <a:latin typeface="Consolas"/>
                <a:cs typeface="Consolas"/>
              </a:rPr>
              <a:t>this.circumference</a:t>
            </a:r>
            <a:r>
              <a:rPr lang="en-US" sz="1600" dirty="0">
                <a:latin typeface="Consolas"/>
                <a:cs typeface="Consolas"/>
              </a:rPr>
              <a:t> = circumference;</a:t>
            </a:r>
          </a:p>
          <a:p>
            <a:pPr marL="0" indent="0">
              <a:buNone/>
            </a:pPr>
            <a:r>
              <a:rPr lang="en-US" sz="1600" dirty="0">
                <a:latin typeface="Consolas"/>
                <a:cs typeface="Consolas"/>
              </a:rPr>
              <a:t>        </a:t>
            </a:r>
            <a:r>
              <a:rPr lang="en-US" sz="1600" dirty="0" err="1">
                <a:latin typeface="Consolas"/>
                <a:cs typeface="Consolas"/>
              </a:rPr>
              <a:t>numberOfTrees</a:t>
            </a:r>
            <a:r>
              <a:rPr lang="en-US" sz="1600" dirty="0">
                <a:latin typeface="Consolas"/>
                <a:cs typeface="Consolas"/>
              </a:rPr>
              <a:t> = </a:t>
            </a:r>
            <a:r>
              <a:rPr lang="en-US" sz="1600" dirty="0" err="1">
                <a:latin typeface="Consolas"/>
                <a:cs typeface="Consolas"/>
              </a:rPr>
              <a:t>numberOfTrees</a:t>
            </a:r>
            <a:r>
              <a:rPr lang="en-US" sz="1600" dirty="0">
                <a:latin typeface="Consolas"/>
                <a:cs typeface="Consolas"/>
              </a:rPr>
              <a:t> + 1;</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r>
              <a:rPr lang="en-US" sz="1600" dirty="0">
                <a:latin typeface="Consolas"/>
                <a:cs typeface="Consolas"/>
              </a:rPr>
              <a:t>    double </a:t>
            </a:r>
            <a:r>
              <a:rPr lang="en-US" sz="1600" dirty="0" err="1">
                <a:latin typeface="Consolas"/>
                <a:cs typeface="Consolas"/>
              </a:rPr>
              <a:t>getRadius</a:t>
            </a:r>
            <a:r>
              <a:rPr lang="en-US" sz="1600" dirty="0">
                <a:latin typeface="Consolas"/>
                <a:cs typeface="Consolas"/>
              </a:rPr>
              <a:t>() {</a:t>
            </a:r>
          </a:p>
          <a:p>
            <a:pPr marL="0" indent="0">
              <a:buNone/>
            </a:pPr>
            <a:r>
              <a:rPr lang="en-US" sz="1600" dirty="0">
                <a:latin typeface="Consolas"/>
                <a:cs typeface="Consolas"/>
              </a:rPr>
              <a:t>        return circumference / (2 * </a:t>
            </a:r>
            <a:r>
              <a:rPr lang="en-US" sz="1600" dirty="0" err="1">
                <a:latin typeface="Consolas"/>
                <a:cs typeface="Consolas"/>
              </a:rPr>
              <a:t>Math.PI</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a:t>
            </a:r>
          </a:p>
          <a:p>
            <a:pPr marL="0" indent="0">
              <a:buNone/>
            </a:pPr>
            <a:r>
              <a:rPr lang="en-US" sz="1600" dirty="0">
                <a:latin typeface="Consolas"/>
                <a:cs typeface="Consolas"/>
              </a:rPr>
              <a:t>    static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getNumberOfTrees</a:t>
            </a:r>
            <a:r>
              <a:rPr lang="en-US" sz="1600" dirty="0">
                <a:latin typeface="Consolas"/>
                <a:cs typeface="Consolas"/>
              </a:rPr>
              <a:t>() {</a:t>
            </a:r>
          </a:p>
          <a:p>
            <a:pPr marL="0" indent="0">
              <a:buNone/>
            </a:pPr>
            <a:r>
              <a:rPr lang="en-US" sz="1600" dirty="0">
                <a:latin typeface="Consolas"/>
                <a:cs typeface="Consolas"/>
              </a:rPr>
              <a:t>        return </a:t>
            </a:r>
            <a:r>
              <a:rPr lang="en-US" sz="1600" dirty="0" err="1">
                <a:latin typeface="Consolas"/>
                <a:cs typeface="Consolas"/>
              </a:rPr>
              <a:t>numberOfTrees</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smtClean="0">
                <a:latin typeface="Consolas"/>
                <a:cs typeface="Consolas"/>
              </a:rPr>
              <a:t>}</a:t>
            </a:r>
            <a:endParaRPr lang="en-US" sz="16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27</a:t>
            </a:fld>
            <a:endParaRPr lang="en-US"/>
          </a:p>
        </p:txBody>
      </p:sp>
    </p:spTree>
    <p:extLst>
      <p:ext uri="{BB962C8B-B14F-4D97-AF65-F5344CB8AC3E}">
        <p14:creationId xmlns:p14="http://schemas.microsoft.com/office/powerpoint/2010/main" val="815477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Making Trees</a:t>
            </a:r>
            <a:endParaRPr lang="en-US" dirty="0"/>
          </a:p>
        </p:txBody>
      </p:sp>
      <p:sp>
        <p:nvSpPr>
          <p:cNvPr id="3" name="Content Placeholder 2"/>
          <p:cNvSpPr>
            <a:spLocks noGrp="1"/>
          </p:cNvSpPr>
          <p:nvPr>
            <p:ph idx="1"/>
          </p:nvPr>
        </p:nvSpPr>
        <p:spPr/>
        <p:txBody>
          <a:bodyPr/>
          <a:lstStyle/>
          <a:p>
            <a:r>
              <a:rPr lang="en-US" dirty="0" smtClean="0"/>
              <a:t>Write a program to create a number of trees</a:t>
            </a:r>
          </a:p>
          <a:p>
            <a:r>
              <a:rPr lang="en-US" dirty="0" smtClean="0"/>
              <a:t>Print how many trees were created</a:t>
            </a:r>
          </a:p>
          <a:p>
            <a:r>
              <a:rPr lang="en-US" dirty="0" smtClean="0"/>
              <a:t>Could use a counter in the method(s) that create a new Tree…</a:t>
            </a:r>
          </a:p>
          <a:p>
            <a:r>
              <a:rPr lang="en-US" dirty="0" smtClean="0"/>
              <a:t>… but using a Tree static variable keeps the bookkeeping centralized without having to insert the same code in all places that create a Tree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28</a:t>
            </a:fld>
            <a:endParaRPr lang="en-US"/>
          </a:p>
        </p:txBody>
      </p:sp>
    </p:spTree>
    <p:extLst>
      <p:ext uri="{BB962C8B-B14F-4D97-AF65-F5344CB8AC3E}">
        <p14:creationId xmlns:p14="http://schemas.microsoft.com/office/powerpoint/2010/main" val="3751996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Tracking the Trees</a:t>
            </a:r>
            <a:endParaRPr lang="en-US" dirty="0"/>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public class </a:t>
            </a:r>
            <a:r>
              <a:rPr lang="en-US" sz="2000" dirty="0" err="1">
                <a:latin typeface="Consolas"/>
                <a:cs typeface="Consolas"/>
              </a:rPr>
              <a:t>TreeMaker</a:t>
            </a:r>
            <a:r>
              <a:rPr lang="en-US" sz="2000" dirty="0">
                <a:latin typeface="Consolas"/>
                <a:cs typeface="Consolas"/>
              </a:rPr>
              <a:t>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while (</a:t>
            </a:r>
            <a:r>
              <a:rPr lang="en-US" sz="2000" dirty="0" err="1">
                <a:latin typeface="Consolas"/>
                <a:cs typeface="Consolas"/>
              </a:rPr>
              <a:t>Math.random</a:t>
            </a:r>
            <a:r>
              <a:rPr lang="en-US" sz="2000" dirty="0">
                <a:latin typeface="Consolas"/>
                <a:cs typeface="Consolas"/>
              </a:rPr>
              <a:t>() &lt; 0.9) {</a:t>
            </a:r>
          </a:p>
          <a:p>
            <a:pPr marL="0" indent="0">
              <a:buNone/>
            </a:pPr>
            <a:r>
              <a:rPr lang="en-US" sz="2000" dirty="0">
                <a:latin typeface="Consolas"/>
                <a:cs typeface="Consolas"/>
              </a:rPr>
              <a:t>            Tree t = new Tree(</a:t>
            </a:r>
            <a:r>
              <a:rPr lang="en-US" sz="2000" dirty="0" err="1">
                <a:latin typeface="Consolas"/>
                <a:cs typeface="Consolas"/>
              </a:rPr>
              <a:t>Math.random</a:t>
            </a:r>
            <a:r>
              <a:rPr lang="en-US" sz="2000" dirty="0">
                <a:latin typeface="Consolas"/>
                <a:cs typeface="Consolas"/>
              </a:rPr>
              <a:t>() * 100);</a:t>
            </a:r>
          </a:p>
          <a:p>
            <a:pPr marL="0" indent="0">
              <a:buNone/>
            </a:pPr>
            <a:r>
              <a:rPr lang="en-US" sz="2000" dirty="0">
                <a:latin typeface="Consolas"/>
                <a:cs typeface="Consolas"/>
              </a:rPr>
              <a:t>            </a:t>
            </a:r>
            <a:r>
              <a:rPr lang="en-US" sz="2000" dirty="0" err="1">
                <a:latin typeface="Consolas"/>
                <a:cs typeface="Consolas"/>
              </a:rPr>
              <a:t>System.out.printf</a:t>
            </a:r>
            <a:r>
              <a:rPr lang="en-US" sz="2000" dirty="0">
                <a:latin typeface="Consolas"/>
                <a:cs typeface="Consolas"/>
              </a:rPr>
              <a:t>("tree has radius %.3f\n"</a:t>
            </a:r>
            <a:r>
              <a:rPr lang="en-US" sz="2000" dirty="0" smtClean="0">
                <a:latin typeface="Consolas"/>
                <a:cs typeface="Consolas"/>
              </a:rPr>
              <a:t>,</a:t>
            </a:r>
          </a:p>
          <a:p>
            <a:pPr marL="0" indent="0">
              <a:buNone/>
            </a:pPr>
            <a:r>
              <a:rPr lang="en-US" sz="2000" dirty="0">
                <a:latin typeface="Consolas"/>
                <a:cs typeface="Consolas"/>
              </a:rPr>
              <a:t> </a:t>
            </a:r>
            <a:r>
              <a:rPr lang="en-US" sz="2000" dirty="0" smtClean="0">
                <a:latin typeface="Consolas"/>
                <a:cs typeface="Consolas"/>
              </a:rPr>
              <a:t>                               </a:t>
            </a:r>
            <a:r>
              <a:rPr lang="en-US" sz="2000" dirty="0" err="1">
                <a:latin typeface="Consolas"/>
                <a:cs typeface="Consolas"/>
              </a:rPr>
              <a:t>t.getRadius</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System.out.printf</a:t>
            </a:r>
            <a:r>
              <a:rPr lang="en-US" sz="2000" dirty="0">
                <a:latin typeface="Consolas"/>
                <a:cs typeface="Consolas"/>
              </a:rPr>
              <a:t>("created %d trees\n", </a:t>
            </a:r>
            <a:endParaRPr lang="en-US" sz="2000" dirty="0" smtClean="0">
              <a:latin typeface="Consolas"/>
              <a:cs typeface="Consolas"/>
            </a:endParaRPr>
          </a:p>
          <a:p>
            <a:pPr marL="0" indent="0">
              <a:buNone/>
            </a:pPr>
            <a:r>
              <a:rPr lang="en-US" sz="2000" dirty="0">
                <a:latin typeface="Consolas"/>
                <a:cs typeface="Consolas"/>
              </a:rPr>
              <a:t> </a:t>
            </a:r>
            <a:r>
              <a:rPr lang="en-US" sz="2000" dirty="0" smtClean="0">
                <a:latin typeface="Consolas"/>
                <a:cs typeface="Consolas"/>
              </a:rPr>
              <a:t>                           </a:t>
            </a:r>
            <a:r>
              <a:rPr lang="en-US" sz="2000" dirty="0" err="1" smtClean="0">
                <a:latin typeface="Consolas"/>
                <a:cs typeface="Consolas"/>
              </a:rPr>
              <a:t>Tree.getNumberOfTrees</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smtClean="0">
                <a:latin typeface="Consolas"/>
                <a:cs typeface="Consolas"/>
              </a:rPr>
              <a:t>}</a:t>
            </a:r>
            <a:endParaRPr lang="en-US" sz="20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29</a:t>
            </a:fld>
            <a:endParaRPr lang="en-US"/>
          </a:p>
        </p:txBody>
      </p:sp>
    </p:spTree>
    <p:extLst>
      <p:ext uri="{BB962C8B-B14F-4D97-AF65-F5344CB8AC3E}">
        <p14:creationId xmlns:p14="http://schemas.microsoft.com/office/powerpoint/2010/main" val="1978480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a:t>
            </a:r>
            <a:endParaRPr lang="en-US" dirty="0"/>
          </a:p>
        </p:txBody>
      </p:sp>
      <p:sp>
        <p:nvSpPr>
          <p:cNvPr id="3" name="Content Placeholder 2"/>
          <p:cNvSpPr>
            <a:spLocks noGrp="1"/>
          </p:cNvSpPr>
          <p:nvPr>
            <p:ph idx="1"/>
          </p:nvPr>
        </p:nvSpPr>
        <p:spPr>
          <a:xfrm>
            <a:off x="457199" y="1600200"/>
            <a:ext cx="8476999" cy="4525963"/>
          </a:xfrm>
        </p:spPr>
        <p:txBody>
          <a:bodyPr>
            <a:normAutofit lnSpcReduction="10000"/>
          </a:bodyPr>
          <a:lstStyle/>
          <a:p>
            <a:r>
              <a:rPr lang="en-US" dirty="0" smtClean="0"/>
              <a:t>Java class includes…</a:t>
            </a:r>
          </a:p>
          <a:p>
            <a:pPr lvl="1"/>
            <a:r>
              <a:rPr lang="en-US" dirty="0" smtClean="0"/>
              <a:t>Fields: attributes of an object or the class</a:t>
            </a:r>
          </a:p>
          <a:p>
            <a:pPr lvl="1"/>
            <a:r>
              <a:rPr lang="en-US" dirty="0" smtClean="0"/>
              <a:t>Methods: operations on an object or the class</a:t>
            </a:r>
          </a:p>
          <a:p>
            <a:r>
              <a:rPr lang="en-US" dirty="0" smtClean="0"/>
              <a:t>Within certain limitations: </a:t>
            </a:r>
            <a:br>
              <a:rPr lang="en-US" dirty="0" smtClean="0"/>
            </a:br>
            <a:r>
              <a:rPr lang="en-US" dirty="0" smtClean="0"/>
              <a:t>Fields are accessible to methods of the class</a:t>
            </a:r>
          </a:p>
          <a:p>
            <a:r>
              <a:rPr lang="en-US" dirty="0" smtClean="0"/>
              <a:t>Fields and methods may be static or non-static</a:t>
            </a:r>
          </a:p>
          <a:p>
            <a:pPr lvl="1"/>
            <a:r>
              <a:rPr lang="en-US" dirty="0" smtClean="0"/>
              <a:t>When static, fields and methods are “of the class”</a:t>
            </a:r>
          </a:p>
          <a:p>
            <a:pPr lvl="1"/>
            <a:r>
              <a:rPr lang="en-US" dirty="0" smtClean="0"/>
              <a:t>When non-static, fields and methods are “of the object”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a:t>
            </a:fld>
            <a:endParaRPr lang="en-US"/>
          </a:p>
        </p:txBody>
      </p:sp>
    </p:spTree>
    <p:extLst>
      <p:ext uri="{BB962C8B-B14F-4D97-AF65-F5344CB8AC3E}">
        <p14:creationId xmlns:p14="http://schemas.microsoft.com/office/powerpoint/2010/main" val="3612610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
            </a:r>
            <a:br>
              <a:rPr lang="en-US" dirty="0" smtClean="0"/>
            </a:br>
            <a:r>
              <a:rPr lang="en-US" dirty="0" smtClean="0"/>
              <a:t>Methods and Classes</a:t>
            </a:r>
            <a:endParaRPr lang="en-US" dirty="0"/>
          </a:p>
        </p:txBody>
      </p:sp>
      <p:sp>
        <p:nvSpPr>
          <p:cNvPr id="3" name="Subtitle 2"/>
          <p:cNvSpPr>
            <a:spLocks noGrp="1"/>
          </p:cNvSpPr>
          <p:nvPr>
            <p:ph type="subTitle" idx="1"/>
          </p:nvPr>
        </p:nvSpPr>
        <p:spPr/>
        <p:txBody>
          <a:bodyPr>
            <a:normAutofit fontScale="92500"/>
          </a:bodyPr>
          <a:lstStyle/>
          <a:p>
            <a:r>
              <a:rPr lang="en-US" dirty="0" smtClean="0"/>
              <a:t>Extent, Passing References, Overloading</a:t>
            </a:r>
          </a:p>
          <a:p>
            <a:r>
              <a:rPr lang="en-US" dirty="0" smtClean="0"/>
              <a:t>Encapsulation</a:t>
            </a:r>
          </a:p>
          <a:p>
            <a:r>
              <a:rPr lang="en-US" dirty="0" err="1" smtClean="0"/>
              <a:t>Accessors</a:t>
            </a:r>
            <a:r>
              <a:rPr lang="en-US" dirty="0" smtClean="0"/>
              <a:t> and </a:t>
            </a:r>
            <a:r>
              <a:rPr lang="en-US" dirty="0" err="1" smtClean="0"/>
              <a:t>Mutators</a:t>
            </a:r>
            <a:endParaRPr lang="en-US" dirty="0"/>
          </a:p>
        </p:txBody>
      </p:sp>
    </p:spTree>
    <p:extLst>
      <p:ext uri="{BB962C8B-B14F-4D97-AF65-F5344CB8AC3E}">
        <p14:creationId xmlns:p14="http://schemas.microsoft.com/office/powerpoint/2010/main" val="2539804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(vs. Scope)</a:t>
            </a:r>
            <a:endParaRPr lang="en-US" dirty="0"/>
          </a:p>
        </p:txBody>
      </p:sp>
      <p:sp>
        <p:nvSpPr>
          <p:cNvPr id="3" name="Content Placeholder 2"/>
          <p:cNvSpPr>
            <a:spLocks noGrp="1"/>
          </p:cNvSpPr>
          <p:nvPr>
            <p:ph idx="1"/>
          </p:nvPr>
        </p:nvSpPr>
        <p:spPr/>
        <p:txBody>
          <a:bodyPr>
            <a:normAutofit/>
          </a:bodyPr>
          <a:lstStyle/>
          <a:p>
            <a:r>
              <a:rPr lang="en-US" dirty="0" smtClean="0"/>
              <a:t>Scope: Where a variable is “visible”</a:t>
            </a:r>
          </a:p>
          <a:p>
            <a:r>
              <a:rPr lang="en-US" dirty="0" smtClean="0"/>
              <a:t>Extent: How long a value is kept (its “lifetime”)</a:t>
            </a:r>
          </a:p>
          <a:p>
            <a:r>
              <a:rPr lang="en-US" i="1" dirty="0" smtClean="0"/>
              <a:t>Variable</a:t>
            </a:r>
            <a:r>
              <a:rPr lang="en-US" dirty="0" smtClean="0"/>
              <a:t>: lifetime same as scope</a:t>
            </a:r>
          </a:p>
          <a:p>
            <a:pPr lvl="1"/>
            <a:r>
              <a:rPr lang="en-US" dirty="0" smtClean="0"/>
              <a:t>When block left, value of variable is lost</a:t>
            </a:r>
          </a:p>
          <a:p>
            <a:pPr lvl="1"/>
            <a:r>
              <a:rPr lang="en-US" dirty="0" smtClean="0"/>
              <a:t>So, initializers are re-done on block entry</a:t>
            </a:r>
          </a:p>
          <a:p>
            <a:pPr lvl="1"/>
            <a:r>
              <a:rPr lang="en-US" sz="1800" dirty="0" smtClean="0">
                <a:latin typeface="Consolas"/>
                <a:cs typeface="Consolas"/>
              </a:rPr>
              <a:t>while (…) { </a:t>
            </a:r>
            <a:r>
              <a:rPr lang="en-US" sz="1800" dirty="0" err="1" smtClean="0">
                <a:latin typeface="Consolas"/>
                <a:cs typeface="Consolas"/>
              </a:rPr>
              <a:t>int</a:t>
            </a:r>
            <a:r>
              <a:rPr lang="en-US" sz="1800" dirty="0" smtClean="0">
                <a:latin typeface="Consolas"/>
                <a:cs typeface="Consolas"/>
              </a:rPr>
              <a:t> </a:t>
            </a:r>
            <a:r>
              <a:rPr lang="en-US" sz="1800" dirty="0" err="1" smtClean="0">
                <a:latin typeface="Consolas"/>
                <a:cs typeface="Consolas"/>
              </a:rPr>
              <a:t>i</a:t>
            </a:r>
            <a:r>
              <a:rPr lang="en-US" sz="1800" dirty="0" smtClean="0">
                <a:latin typeface="Consolas"/>
                <a:cs typeface="Consolas"/>
              </a:rPr>
              <a:t> = 0; </a:t>
            </a:r>
            <a:r>
              <a:rPr lang="en-US" sz="1800" dirty="0" err="1" smtClean="0">
                <a:latin typeface="Consolas"/>
                <a:cs typeface="Consolas"/>
              </a:rPr>
              <a:t>i</a:t>
            </a:r>
            <a:r>
              <a:rPr lang="en-US" sz="1800" dirty="0" smtClean="0">
                <a:latin typeface="Consolas"/>
                <a:cs typeface="Consolas"/>
              </a:rPr>
              <a:t>++; </a:t>
            </a:r>
            <a:r>
              <a:rPr lang="en-US" sz="1800" dirty="0" err="1" smtClean="0">
                <a:latin typeface="Consolas"/>
                <a:cs typeface="Consolas"/>
              </a:rPr>
              <a:t>System.out.println</a:t>
            </a:r>
            <a:r>
              <a:rPr lang="en-US" sz="1800" dirty="0" smtClean="0">
                <a:latin typeface="Consolas"/>
                <a:cs typeface="Consolas"/>
              </a:rPr>
              <a:t>(</a:t>
            </a:r>
            <a:r>
              <a:rPr lang="en-US" sz="1800" dirty="0" err="1" smtClean="0">
                <a:latin typeface="Consolas"/>
                <a:cs typeface="Consolas"/>
              </a:rPr>
              <a:t>i</a:t>
            </a:r>
            <a:r>
              <a:rPr lang="en-US" sz="1800" dirty="0" smtClean="0">
                <a:latin typeface="Consolas"/>
                <a:cs typeface="Consolas"/>
              </a:rPr>
              <a:t>); }</a:t>
            </a:r>
          </a:p>
          <a:p>
            <a:r>
              <a:rPr lang="en-US" i="1" dirty="0" smtClean="0"/>
              <a:t>Object</a:t>
            </a:r>
            <a:r>
              <a:rPr lang="en-US" dirty="0" smtClean="0"/>
              <a:t>: lifetime lasts until it is no longer accessible (e.g., no variables reference it)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31</a:t>
            </a:fld>
            <a:endParaRPr lang="en-US"/>
          </a:p>
        </p:txBody>
      </p:sp>
    </p:spTree>
    <p:extLst>
      <p:ext uri="{BB962C8B-B14F-4D97-AF65-F5344CB8AC3E}">
        <p14:creationId xmlns:p14="http://schemas.microsoft.com/office/powerpoint/2010/main" val="306933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References by Value</a:t>
            </a:r>
            <a:endParaRPr lang="en-US" dirty="0"/>
          </a:p>
        </p:txBody>
      </p:sp>
      <p:sp>
        <p:nvSpPr>
          <p:cNvPr id="3" name="Content Placeholder 2"/>
          <p:cNvSpPr>
            <a:spLocks noGrp="1"/>
          </p:cNvSpPr>
          <p:nvPr>
            <p:ph idx="1"/>
          </p:nvPr>
        </p:nvSpPr>
        <p:spPr/>
        <p:txBody>
          <a:bodyPr/>
          <a:lstStyle/>
          <a:p>
            <a:r>
              <a:rPr lang="en-US" dirty="0" smtClean="0"/>
              <a:t>Reminder: parameter passing is “by value”</a:t>
            </a:r>
          </a:p>
          <a:p>
            <a:r>
              <a:rPr lang="en-US" dirty="0" smtClean="0"/>
              <a:t>Passing an object reference by value means…</a:t>
            </a:r>
          </a:p>
          <a:p>
            <a:pPr lvl="1"/>
            <a:r>
              <a:rPr lang="en-US" dirty="0" smtClean="0"/>
              <a:t>The “value” is the reference to (address of) the object</a:t>
            </a:r>
          </a:p>
          <a:p>
            <a:pPr lvl="1"/>
            <a:r>
              <a:rPr lang="en-US" dirty="0" smtClean="0"/>
              <a:t>The called method cannot modify the variable where the reference is stored</a:t>
            </a:r>
          </a:p>
          <a:p>
            <a:pPr lvl="1"/>
            <a:r>
              <a:rPr lang="en-US" dirty="0" smtClean="0"/>
              <a:t>But, it can modify the object it references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32</a:t>
            </a:fld>
            <a:endParaRPr lang="en-US"/>
          </a:p>
        </p:txBody>
      </p:sp>
    </p:spTree>
    <p:extLst>
      <p:ext uri="{BB962C8B-B14F-4D97-AF65-F5344CB8AC3E}">
        <p14:creationId xmlns:p14="http://schemas.microsoft.com/office/powerpoint/2010/main" val="230612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Reference by Value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public class Danger {</a:t>
            </a:r>
          </a:p>
          <a:p>
            <a:pPr marL="0" indent="0">
              <a:buNone/>
            </a:pPr>
            <a:r>
              <a:rPr lang="en-US" dirty="0">
                <a:latin typeface="Consolas"/>
                <a:cs typeface="Consolas"/>
              </a:rPr>
              <a:t>    static void </a:t>
            </a:r>
            <a:r>
              <a:rPr lang="en-US" dirty="0" smtClean="0">
                <a:latin typeface="Consolas"/>
                <a:cs typeface="Consolas"/>
              </a:rPr>
              <a:t>modify(</a:t>
            </a:r>
            <a:r>
              <a:rPr lang="en-US" dirty="0" smtClean="0">
                <a:latin typeface="Consolas"/>
                <a:cs typeface="Consolas"/>
              </a:rPr>
              <a:t>Wheel wagon</a:t>
            </a:r>
            <a:r>
              <a:rPr lang="en-US" dirty="0" smtClean="0">
                <a:latin typeface="Consolas"/>
                <a:cs typeface="Consolas"/>
              </a:rPr>
              <a:t>) </a:t>
            </a:r>
            <a:r>
              <a:rPr lang="en-US" dirty="0">
                <a:latin typeface="Consolas"/>
                <a:cs typeface="Consolas"/>
              </a:rPr>
              <a:t>{</a:t>
            </a:r>
          </a:p>
          <a:p>
            <a:pPr marL="0" indent="0">
              <a:buNone/>
            </a:pPr>
            <a:r>
              <a:rPr lang="en-US" sz="3100" dirty="0">
                <a:latin typeface="Consolas"/>
                <a:cs typeface="Consolas"/>
              </a:rPr>
              <a:t>        </a:t>
            </a:r>
            <a:r>
              <a:rPr lang="en-US" sz="3100" dirty="0" err="1" smtClean="0">
                <a:latin typeface="Consolas"/>
                <a:cs typeface="Consolas"/>
              </a:rPr>
              <a:t>wagon.radius</a:t>
            </a:r>
            <a:r>
              <a:rPr lang="en-US" sz="3100" dirty="0" smtClean="0">
                <a:latin typeface="Consolas"/>
                <a:cs typeface="Consolas"/>
              </a:rPr>
              <a:t> = 22.6</a:t>
            </a:r>
            <a:r>
              <a:rPr lang="en-US" sz="3100" dirty="0" smtClean="0">
                <a:latin typeface="Consolas"/>
                <a:cs typeface="Consolas"/>
              </a:rPr>
              <a:t>; </a:t>
            </a:r>
            <a:r>
              <a:rPr lang="en-US" sz="3100" dirty="0">
                <a:latin typeface="Consolas"/>
                <a:cs typeface="Consolas"/>
              </a:rPr>
              <a:t>// modifies object referenced by </a:t>
            </a:r>
            <a:r>
              <a:rPr lang="en-US" sz="3100" dirty="0" smtClean="0">
                <a:latin typeface="Consolas"/>
                <a:cs typeface="Consolas"/>
              </a:rPr>
              <a:t>wagon</a:t>
            </a:r>
          </a:p>
          <a:p>
            <a:pPr marL="0" indent="0">
              <a:buNone/>
            </a:pPr>
            <a:r>
              <a:rPr lang="en-US" dirty="0" smtClean="0">
                <a:latin typeface="Consolas"/>
                <a:cs typeface="Consolas"/>
              </a:rPr>
              <a:t>    }</a:t>
            </a:r>
          </a:p>
          <a:p>
            <a:pPr marL="0" indent="0">
              <a:buNone/>
            </a:pPr>
            <a:r>
              <a:rPr lang="en-US" dirty="0" smtClean="0">
                <a:latin typeface="Consolas"/>
                <a:cs typeface="Consolas"/>
              </a:rPr>
              <a:t>    </a:t>
            </a:r>
            <a:endParaRPr lang="en-US" dirty="0">
              <a:latin typeface="Consolas"/>
              <a:cs typeface="Consolas"/>
            </a:endParaRP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smtClean="0">
                <a:latin typeface="Consolas"/>
                <a:cs typeface="Consolas"/>
              </a:rPr>
              <a:t>Wheel w = new Wheel (17.5);</a:t>
            </a:r>
            <a:endParaRPr lang="en-US" dirty="0">
              <a:latin typeface="Consolas"/>
              <a:cs typeface="Consolas"/>
            </a:endParaRPr>
          </a:p>
          <a:p>
            <a:pPr marL="0" indent="0">
              <a:buNone/>
            </a:pPr>
            <a:endParaRPr lang="en-US" dirty="0">
              <a:latin typeface="Consolas"/>
              <a:cs typeface="Consolas"/>
            </a:endParaRPr>
          </a:p>
          <a:p>
            <a:pPr marL="0" indent="0">
              <a:buNone/>
            </a:pPr>
            <a:r>
              <a:rPr lang="en-US" dirty="0">
                <a:latin typeface="Consolas"/>
                <a:cs typeface="Consolas"/>
              </a:rPr>
              <a:t>        </a:t>
            </a:r>
            <a:r>
              <a:rPr lang="en-US" dirty="0" err="1" smtClean="0">
                <a:latin typeface="Consolas"/>
                <a:cs typeface="Consolas"/>
              </a:rPr>
              <a:t>System.out.println</a:t>
            </a:r>
            <a:r>
              <a:rPr lang="en-US" dirty="0" smtClean="0">
                <a:latin typeface="Consolas"/>
                <a:cs typeface="Consolas"/>
              </a:rPr>
              <a:t>(</a:t>
            </a:r>
            <a:r>
              <a:rPr lang="en-US" dirty="0" err="1" smtClean="0">
                <a:latin typeface="Consolas"/>
                <a:cs typeface="Consolas"/>
              </a:rPr>
              <a:t>w.getRadius</a:t>
            </a:r>
            <a:r>
              <a:rPr lang="en-US" dirty="0" smtClean="0">
                <a:latin typeface="Consolas"/>
                <a:cs typeface="Consolas"/>
              </a:rPr>
              <a:t>());</a:t>
            </a:r>
            <a:endParaRPr lang="en-US" dirty="0">
              <a:latin typeface="Consolas"/>
              <a:cs typeface="Consolas"/>
            </a:endParaRPr>
          </a:p>
          <a:p>
            <a:pPr marL="0" indent="0">
              <a:buNone/>
            </a:pPr>
            <a:r>
              <a:rPr lang="en-US" dirty="0">
                <a:latin typeface="Consolas"/>
                <a:cs typeface="Consolas"/>
              </a:rPr>
              <a:t>        </a:t>
            </a:r>
          </a:p>
          <a:p>
            <a:pPr marL="0" indent="0">
              <a:buNone/>
            </a:pPr>
            <a:r>
              <a:rPr lang="en-US" dirty="0">
                <a:latin typeface="Consolas"/>
                <a:cs typeface="Consolas"/>
              </a:rPr>
              <a:t>        </a:t>
            </a:r>
            <a:r>
              <a:rPr lang="en-US" dirty="0" smtClean="0">
                <a:latin typeface="Consolas"/>
                <a:cs typeface="Consolas"/>
              </a:rPr>
              <a:t>modify(w);</a:t>
            </a:r>
            <a:endParaRPr lang="en-US" dirty="0">
              <a:latin typeface="Consolas"/>
              <a:cs typeface="Consolas"/>
            </a:endParaRPr>
          </a:p>
          <a:p>
            <a:pPr marL="0" indent="0">
              <a:buNone/>
            </a:pPr>
            <a:r>
              <a:rPr lang="en-US" dirty="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System.out.println</a:t>
            </a:r>
            <a:r>
              <a:rPr lang="en-US" dirty="0" smtClean="0">
                <a:latin typeface="Consolas"/>
                <a:cs typeface="Consolas"/>
              </a:rPr>
              <a:t>(</a:t>
            </a:r>
            <a:r>
              <a:rPr lang="en-US" dirty="0" err="1" smtClean="0">
                <a:latin typeface="Consolas"/>
                <a:cs typeface="Consolas"/>
              </a:rPr>
              <a:t>w.getRadius</a:t>
            </a:r>
            <a:r>
              <a:rPr lang="en-US" dirty="0" smtClean="0">
                <a:latin typeface="Consolas"/>
                <a:cs typeface="Consolas"/>
              </a:rPr>
              <a:t>());</a:t>
            </a:r>
          </a:p>
          <a:p>
            <a:pPr marL="0" indent="0">
              <a:buNone/>
            </a:pPr>
            <a:r>
              <a:rPr lang="en-US" dirty="0" smtClean="0">
                <a:latin typeface="Consolas"/>
                <a:cs typeface="Consolas"/>
              </a:rPr>
              <a:t>    }</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33</a:t>
            </a:fld>
            <a:endParaRPr lang="en-US"/>
          </a:p>
        </p:txBody>
      </p:sp>
    </p:spTree>
    <p:extLst>
      <p:ext uri="{BB962C8B-B14F-4D97-AF65-F5344CB8AC3E}">
        <p14:creationId xmlns:p14="http://schemas.microsoft.com/office/powerpoint/2010/main" val="1233979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Overloading Constructors and Methods (1)</a:t>
            </a:r>
          </a:p>
        </p:txBody>
      </p:sp>
      <p:sp>
        <p:nvSpPr>
          <p:cNvPr id="3" name="Content Placeholder 2"/>
          <p:cNvSpPr>
            <a:spLocks noGrp="1"/>
          </p:cNvSpPr>
          <p:nvPr>
            <p:ph idx="1"/>
          </p:nvPr>
        </p:nvSpPr>
        <p:spPr/>
        <p:txBody>
          <a:bodyPr/>
          <a:lstStyle/>
          <a:p>
            <a:r>
              <a:rPr lang="en-US" dirty="0"/>
              <a:t>Term </a:t>
            </a:r>
            <a:r>
              <a:rPr lang="en-US" i="1" dirty="0"/>
              <a:t>signature</a:t>
            </a:r>
            <a:r>
              <a:rPr lang="en-US" dirty="0"/>
              <a:t> refers to the name and parameter types of a method or constructor</a:t>
            </a:r>
          </a:p>
          <a:p>
            <a:pPr marL="0" indent="0">
              <a:buNone/>
            </a:pPr>
            <a:r>
              <a:rPr lang="en-US" sz="2200" b="1" dirty="0" smtClean="0">
                <a:latin typeface="Consolas" panose="020B0609020204030204" pitchFamily="49" charset="0"/>
              </a:rPr>
              <a:t>double </a:t>
            </a:r>
            <a:r>
              <a:rPr lang="en-US" sz="2200" b="1" dirty="0" err="1" smtClean="0">
                <a:latin typeface="Consolas" panose="020B0609020204030204" pitchFamily="49" charset="0"/>
              </a:rPr>
              <a:t>getPayment</a:t>
            </a:r>
            <a:r>
              <a:rPr lang="en-US" sz="2200" b="1" dirty="0" smtClean="0">
                <a:latin typeface="Consolas" panose="020B0609020204030204" pitchFamily="49" charset="0"/>
              </a:rPr>
              <a:t> (</a:t>
            </a:r>
            <a:r>
              <a:rPr lang="en-US" sz="2200" b="1" dirty="0" err="1" smtClean="0">
                <a:latin typeface="Consolas" panose="020B0609020204030204" pitchFamily="49" charset="0"/>
              </a:rPr>
              <a:t>int</a:t>
            </a:r>
            <a:r>
              <a:rPr lang="en-US" sz="2200" b="1" dirty="0" smtClean="0">
                <a:latin typeface="Consolas" panose="020B0609020204030204" pitchFamily="49" charset="0"/>
              </a:rPr>
              <a:t> months, double </a:t>
            </a:r>
            <a:r>
              <a:rPr lang="en-US" sz="2200" b="1" dirty="0" err="1" smtClean="0">
                <a:latin typeface="Consolas" panose="020B0609020204030204" pitchFamily="49" charset="0"/>
              </a:rPr>
              <a:t>interestRate</a:t>
            </a:r>
            <a:r>
              <a:rPr lang="en-US" sz="2200" b="1" dirty="0" smtClean="0">
                <a:latin typeface="Consolas" panose="020B0609020204030204" pitchFamily="49" charset="0"/>
              </a:rPr>
              <a:t>)</a:t>
            </a:r>
          </a:p>
          <a:p>
            <a:r>
              <a:rPr lang="en-US" dirty="0"/>
              <a:t>Each constructor and method in a class must have a unique signature</a:t>
            </a:r>
          </a:p>
          <a:p>
            <a:r>
              <a:rPr lang="en-US" dirty="0"/>
              <a:t>Same names are OK, but parameter types must be </a:t>
            </a:r>
            <a:r>
              <a:rPr lang="en-US" dirty="0" smtClean="0"/>
              <a:t>different</a:t>
            </a:r>
          </a:p>
          <a:p>
            <a:pPr marL="0" indent="0">
              <a:buNone/>
            </a:pPr>
            <a:r>
              <a:rPr lang="en-US" sz="2200" b="1" dirty="0">
                <a:latin typeface="Consolas" panose="020B0609020204030204" pitchFamily="49" charset="0"/>
              </a:rPr>
              <a:t>double </a:t>
            </a:r>
            <a:r>
              <a:rPr lang="en-US" sz="2200" b="1" dirty="0" err="1">
                <a:latin typeface="Consolas" panose="020B0609020204030204" pitchFamily="49" charset="0"/>
              </a:rPr>
              <a:t>getPayment</a:t>
            </a:r>
            <a:r>
              <a:rPr lang="en-US" sz="2200" b="1" dirty="0">
                <a:latin typeface="Consolas" panose="020B0609020204030204" pitchFamily="49" charset="0"/>
              </a:rPr>
              <a:t> (</a:t>
            </a:r>
            <a:r>
              <a:rPr lang="en-US" sz="2200" b="1" dirty="0" err="1">
                <a:latin typeface="Consolas" panose="020B0609020204030204" pitchFamily="49" charset="0"/>
              </a:rPr>
              <a:t>int</a:t>
            </a:r>
            <a:r>
              <a:rPr lang="en-US" sz="2200" b="1" dirty="0">
                <a:latin typeface="Consolas" panose="020B0609020204030204" pitchFamily="49" charset="0"/>
              </a:rPr>
              <a:t> </a:t>
            </a:r>
            <a:r>
              <a:rPr lang="en-US" sz="2200" b="1" dirty="0" smtClean="0">
                <a:latin typeface="Consolas" panose="020B0609020204030204" pitchFamily="49" charset="0"/>
              </a:rPr>
              <a:t>years)</a:t>
            </a:r>
          </a:p>
          <a:p>
            <a:pPr marL="0" indent="0">
              <a:buNone/>
            </a:pPr>
            <a:r>
              <a:rPr lang="en-US" sz="2200" b="1" dirty="0">
                <a:latin typeface="Consolas" panose="020B0609020204030204" pitchFamily="49" charset="0"/>
              </a:rPr>
              <a:t>double </a:t>
            </a:r>
            <a:r>
              <a:rPr lang="en-US" sz="2200" b="1" dirty="0" err="1">
                <a:latin typeface="Consolas" panose="020B0609020204030204" pitchFamily="49" charset="0"/>
              </a:rPr>
              <a:t>getPayment</a:t>
            </a:r>
            <a:r>
              <a:rPr lang="en-US" sz="2200" b="1" dirty="0">
                <a:latin typeface="Consolas" panose="020B0609020204030204" pitchFamily="49" charset="0"/>
              </a:rPr>
              <a:t> </a:t>
            </a:r>
            <a:r>
              <a:rPr lang="en-US" sz="2200" b="1" dirty="0" smtClean="0">
                <a:latin typeface="Consolas" panose="020B0609020204030204" pitchFamily="49" charset="0"/>
              </a:rPr>
              <a:t>()</a:t>
            </a:r>
            <a:endParaRPr lang="en-US" sz="2200" b="1" dirty="0">
              <a:latin typeface="Consolas" panose="020B0609020204030204" pitchFamily="49" charset="0"/>
            </a:endParaRPr>
          </a:p>
          <a:p>
            <a:pPr marL="0" indent="0">
              <a:buNone/>
            </a:pPr>
            <a:endParaRPr lang="en-US" sz="2200" b="1" dirty="0">
              <a:latin typeface="Consolas" panose="020B0609020204030204" pitchFamily="49" charset="0"/>
            </a:endParaRPr>
          </a:p>
          <a:p>
            <a:pPr marL="0" indent="0">
              <a:buNone/>
            </a:pPr>
            <a:endParaRPr lang="en-US" sz="2400" dirty="0"/>
          </a:p>
          <a:p>
            <a:pPr marL="0" indent="0">
              <a:buNone/>
            </a:pPr>
            <a:endParaRPr lang="en-US" sz="2200" b="1"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34</a:t>
            </a:fld>
            <a:endParaRPr lang="en-US"/>
          </a:p>
        </p:txBody>
      </p:sp>
    </p:spTree>
    <p:extLst>
      <p:ext uri="{BB962C8B-B14F-4D97-AF65-F5344CB8AC3E}">
        <p14:creationId xmlns:p14="http://schemas.microsoft.com/office/powerpoint/2010/main" val="189346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Overloading Constructors and Methods (2)</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Java matches argument types with parameter types to choose the right constructor or method to invoke</a:t>
            </a:r>
          </a:p>
          <a:p>
            <a:r>
              <a:rPr lang="en-US" dirty="0" smtClean="0"/>
              <a:t>Called </a:t>
            </a:r>
            <a:r>
              <a:rPr lang="en-US" i="1" dirty="0" smtClean="0"/>
              <a:t>overloading</a:t>
            </a:r>
            <a:r>
              <a:rPr lang="en-US" dirty="0" smtClean="0"/>
              <a:t>: we’re overloading the meaning of the method name</a:t>
            </a:r>
          </a:p>
          <a:p>
            <a:r>
              <a:rPr lang="en-US" dirty="0" smtClean="0"/>
              <a:t>Many built-in classes use constructor and method overloading (see </a:t>
            </a:r>
            <a:r>
              <a:rPr lang="en-US" dirty="0" err="1" smtClean="0">
                <a:latin typeface="Consolas"/>
                <a:cs typeface="Consolas"/>
              </a:rPr>
              <a:t>println</a:t>
            </a:r>
            <a:r>
              <a:rPr lang="en-US" dirty="0"/>
              <a:t> in </a:t>
            </a:r>
            <a:r>
              <a:rPr lang="en-US" dirty="0">
                <a:hlinkClick r:id="rId3"/>
              </a:rPr>
              <a:t>http://docs.oracle.com/javase/6/docs/api/java/io/</a:t>
            </a:r>
            <a:r>
              <a:rPr lang="en-US" dirty="0" smtClean="0">
                <a:hlinkClick r:id="rId3"/>
              </a:rPr>
              <a:t>PrintStream.html</a:t>
            </a:r>
            <a:r>
              <a:rPr lang="en-US" dirty="0" smtClean="0"/>
              <a:t>)</a:t>
            </a:r>
          </a:p>
          <a:p>
            <a:pPr marL="0" indent="0" algn="r">
              <a:buNone/>
            </a:pPr>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35</a:t>
            </a:fld>
            <a:endParaRPr lang="en-US"/>
          </a:p>
        </p:txBody>
      </p:sp>
    </p:spTree>
    <p:extLst>
      <p:ext uri="{BB962C8B-B14F-4D97-AF65-F5344CB8AC3E}">
        <p14:creationId xmlns:p14="http://schemas.microsoft.com/office/powerpoint/2010/main" val="400786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5527" y="5392076"/>
            <a:ext cx="5094647" cy="8541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Improving </a:t>
            </a:r>
            <a:r>
              <a:rPr lang="en-US" dirty="0" err="1" smtClean="0"/>
              <a:t>isPalindrome</a:t>
            </a:r>
            <a:endParaRPr lang="en-US" dirty="0"/>
          </a:p>
        </p:txBody>
      </p:sp>
      <p:sp>
        <p:nvSpPr>
          <p:cNvPr id="3" name="Content Placeholder 2"/>
          <p:cNvSpPr>
            <a:spLocks noGrp="1"/>
          </p:cNvSpPr>
          <p:nvPr>
            <p:ph idx="1"/>
          </p:nvPr>
        </p:nvSpPr>
        <p:spPr>
          <a:xfrm>
            <a:off x="457200" y="1277461"/>
            <a:ext cx="8686800" cy="5580539"/>
          </a:xfrm>
        </p:spPr>
        <p:txBody>
          <a:bodyPr>
            <a:noAutofit/>
          </a:bodyPr>
          <a:lstStyle/>
          <a:p>
            <a:pPr marL="0" indent="0">
              <a:buNone/>
            </a:pPr>
            <a:r>
              <a:rPr lang="en-US" sz="1500" dirty="0">
                <a:latin typeface="Consolas"/>
                <a:cs typeface="Consolas"/>
              </a:rPr>
              <a:t>public class Palindrome {</a:t>
            </a:r>
          </a:p>
          <a:p>
            <a:pPr marL="0" indent="0">
              <a:buNone/>
            </a:pPr>
            <a:r>
              <a:rPr lang="en-US" sz="1500" dirty="0">
                <a:latin typeface="Consolas"/>
                <a:cs typeface="Consolas"/>
              </a:rPr>
              <a:t>    static </a:t>
            </a:r>
            <a:r>
              <a:rPr lang="en-US" sz="1500" dirty="0" err="1">
                <a:latin typeface="Consolas"/>
                <a:cs typeface="Consolas"/>
              </a:rPr>
              <a:t>boolean</a:t>
            </a:r>
            <a:r>
              <a:rPr lang="en-US" sz="1500" dirty="0">
                <a:latin typeface="Consolas"/>
                <a:cs typeface="Consolas"/>
              </a:rPr>
              <a:t> </a:t>
            </a:r>
            <a:r>
              <a:rPr lang="en-US" sz="1500" dirty="0" err="1">
                <a:latin typeface="Consolas"/>
                <a:cs typeface="Consolas"/>
              </a:rPr>
              <a:t>isPalindrome</a:t>
            </a:r>
            <a:r>
              <a:rPr lang="en-US" sz="1500" dirty="0">
                <a:latin typeface="Consolas"/>
                <a:cs typeface="Consolas"/>
              </a:rPr>
              <a:t>(String s) {</a:t>
            </a:r>
          </a:p>
          <a:p>
            <a:pPr marL="0" indent="0">
              <a:buNone/>
            </a:pPr>
            <a:r>
              <a:rPr lang="en-US" sz="1500" dirty="0">
                <a:latin typeface="Consolas"/>
                <a:cs typeface="Consolas"/>
              </a:rPr>
              <a:t>        </a:t>
            </a:r>
            <a:r>
              <a:rPr lang="en-US" sz="1500" dirty="0" smtClean="0">
                <a:latin typeface="Consolas"/>
                <a:cs typeface="Consolas"/>
              </a:rPr>
              <a:t>if </a:t>
            </a:r>
            <a:r>
              <a:rPr lang="en-US" sz="1500" dirty="0">
                <a:latin typeface="Consolas"/>
                <a:cs typeface="Consolas"/>
              </a:rPr>
              <a:t>(s == null || </a:t>
            </a:r>
            <a:r>
              <a:rPr lang="en-US" sz="1500" dirty="0" err="1">
                <a:latin typeface="Consolas"/>
                <a:cs typeface="Consolas"/>
              </a:rPr>
              <a:t>s.length</a:t>
            </a:r>
            <a:r>
              <a:rPr lang="en-US" sz="1500" dirty="0">
                <a:latin typeface="Consolas"/>
                <a:cs typeface="Consolas"/>
              </a:rPr>
              <a:t>() &lt;= 1)</a:t>
            </a:r>
          </a:p>
          <a:p>
            <a:pPr marL="0" indent="0">
              <a:buNone/>
            </a:pPr>
            <a:r>
              <a:rPr lang="en-US" sz="1500" dirty="0">
                <a:latin typeface="Consolas"/>
                <a:cs typeface="Consolas"/>
              </a:rPr>
              <a:t>            return true;</a:t>
            </a:r>
          </a:p>
          <a:p>
            <a:pPr marL="0" indent="0">
              <a:buNone/>
            </a:pPr>
            <a:r>
              <a:rPr lang="en-US" sz="1500" dirty="0">
                <a:latin typeface="Consolas"/>
                <a:cs typeface="Consolas"/>
              </a:rPr>
              <a:t>        </a:t>
            </a:r>
          </a:p>
          <a:p>
            <a:pPr marL="0" indent="0">
              <a:buNone/>
            </a:pPr>
            <a:r>
              <a:rPr lang="en-US" sz="1500" dirty="0">
                <a:latin typeface="Consolas"/>
                <a:cs typeface="Consolas"/>
              </a:rPr>
              <a:t>        while (</a:t>
            </a:r>
            <a:r>
              <a:rPr lang="en-US" sz="1500" dirty="0" err="1">
                <a:latin typeface="Consolas"/>
                <a:cs typeface="Consolas"/>
              </a:rPr>
              <a:t>s.length</a:t>
            </a:r>
            <a:r>
              <a:rPr lang="en-US" sz="1500" dirty="0">
                <a:latin typeface="Consolas"/>
                <a:cs typeface="Consolas"/>
              </a:rPr>
              <a:t>() &gt; 1) {</a:t>
            </a:r>
          </a:p>
          <a:p>
            <a:pPr marL="0" indent="0">
              <a:buNone/>
            </a:pPr>
            <a:r>
              <a:rPr lang="en-US" sz="1500" dirty="0">
                <a:latin typeface="Consolas"/>
                <a:cs typeface="Consolas"/>
              </a:rPr>
              <a:t>            char first = </a:t>
            </a:r>
            <a:r>
              <a:rPr lang="en-US" sz="1500" dirty="0" err="1">
                <a:latin typeface="Consolas"/>
                <a:cs typeface="Consolas"/>
              </a:rPr>
              <a:t>s.charAt</a:t>
            </a:r>
            <a:r>
              <a:rPr lang="en-US" sz="1500" dirty="0">
                <a:latin typeface="Consolas"/>
                <a:cs typeface="Consolas"/>
              </a:rPr>
              <a:t>(0);</a:t>
            </a:r>
          </a:p>
          <a:p>
            <a:pPr marL="0" indent="0">
              <a:buNone/>
            </a:pPr>
            <a:r>
              <a:rPr lang="en-US" sz="1500" dirty="0">
                <a:latin typeface="Consolas"/>
                <a:cs typeface="Consolas"/>
              </a:rPr>
              <a:t>            char last = </a:t>
            </a:r>
            <a:r>
              <a:rPr lang="en-US" sz="1500" dirty="0" err="1">
                <a:latin typeface="Consolas"/>
                <a:cs typeface="Consolas"/>
              </a:rPr>
              <a:t>s.charAt</a:t>
            </a:r>
            <a:r>
              <a:rPr lang="en-US" sz="1500" dirty="0">
                <a:latin typeface="Consolas"/>
                <a:cs typeface="Consolas"/>
              </a:rPr>
              <a:t>(</a:t>
            </a:r>
            <a:r>
              <a:rPr lang="en-US" sz="1500" dirty="0" err="1">
                <a:latin typeface="Consolas"/>
                <a:cs typeface="Consolas"/>
              </a:rPr>
              <a:t>s.length</a:t>
            </a:r>
            <a:r>
              <a:rPr lang="en-US" sz="1500" dirty="0">
                <a:latin typeface="Consolas"/>
                <a:cs typeface="Consolas"/>
              </a:rPr>
              <a:t>() - 1);</a:t>
            </a:r>
          </a:p>
          <a:p>
            <a:pPr marL="0" indent="0">
              <a:buNone/>
            </a:pPr>
            <a:r>
              <a:rPr lang="en-US" sz="1500" dirty="0">
                <a:latin typeface="Consolas"/>
                <a:cs typeface="Consolas"/>
              </a:rPr>
              <a:t>            if (first != last)</a:t>
            </a:r>
          </a:p>
          <a:p>
            <a:pPr marL="0" indent="0">
              <a:buNone/>
            </a:pPr>
            <a:r>
              <a:rPr lang="en-US" sz="1500" dirty="0">
                <a:latin typeface="Consolas"/>
                <a:cs typeface="Consolas"/>
              </a:rPr>
              <a:t>                return false;</a:t>
            </a:r>
          </a:p>
          <a:p>
            <a:pPr marL="0" indent="0">
              <a:buNone/>
            </a:pPr>
            <a:r>
              <a:rPr lang="en-US" sz="1500" dirty="0">
                <a:latin typeface="Consolas"/>
                <a:cs typeface="Consolas"/>
              </a:rPr>
              <a:t>            s = </a:t>
            </a:r>
            <a:r>
              <a:rPr lang="en-US" sz="1500" dirty="0" err="1">
                <a:latin typeface="Consolas"/>
                <a:cs typeface="Consolas"/>
              </a:rPr>
              <a:t>s.substring</a:t>
            </a:r>
            <a:r>
              <a:rPr lang="en-US" sz="1500" dirty="0">
                <a:latin typeface="Consolas"/>
                <a:cs typeface="Consolas"/>
              </a:rPr>
              <a:t>(1, </a:t>
            </a:r>
            <a:r>
              <a:rPr lang="en-US" sz="1500" dirty="0" err="1">
                <a:latin typeface="Consolas"/>
                <a:cs typeface="Consolas"/>
              </a:rPr>
              <a:t>s.length</a:t>
            </a:r>
            <a:r>
              <a:rPr lang="en-US" sz="1500" dirty="0">
                <a:latin typeface="Consolas"/>
                <a:cs typeface="Consolas"/>
              </a:rPr>
              <a:t>() - 1);</a:t>
            </a:r>
          </a:p>
          <a:p>
            <a:pPr marL="0" indent="0">
              <a:buNone/>
            </a:pPr>
            <a:r>
              <a:rPr lang="en-US" sz="1500" dirty="0">
                <a:latin typeface="Consolas"/>
                <a:cs typeface="Consolas"/>
              </a:rPr>
              <a:t>        }</a:t>
            </a:r>
          </a:p>
          <a:p>
            <a:pPr marL="0" indent="0">
              <a:buNone/>
            </a:pPr>
            <a:r>
              <a:rPr lang="en-US" sz="1500" dirty="0">
                <a:latin typeface="Consolas"/>
                <a:cs typeface="Consolas"/>
              </a:rPr>
              <a:t>        return true;</a:t>
            </a:r>
          </a:p>
          <a:p>
            <a:pPr marL="0" indent="0">
              <a:buNone/>
            </a:pPr>
            <a:r>
              <a:rPr lang="en-US" sz="1500" dirty="0">
                <a:latin typeface="Consolas"/>
                <a:cs typeface="Consolas"/>
              </a:rPr>
              <a:t>    }</a:t>
            </a:r>
          </a:p>
          <a:p>
            <a:pPr marL="0" indent="0">
              <a:buNone/>
            </a:pPr>
            <a:r>
              <a:rPr lang="en-US" sz="1500" dirty="0">
                <a:latin typeface="Consolas"/>
                <a:cs typeface="Consolas"/>
              </a:rPr>
              <a:t>    </a:t>
            </a:r>
          </a:p>
          <a:p>
            <a:pPr marL="0" indent="0">
              <a:buNone/>
            </a:pPr>
            <a:r>
              <a:rPr lang="en-US" sz="1500" dirty="0" smtClean="0">
                <a:latin typeface="Consolas"/>
                <a:cs typeface="Consolas"/>
              </a:rPr>
              <a:t>    static </a:t>
            </a:r>
            <a:r>
              <a:rPr lang="en-US" sz="1500" dirty="0" err="1">
                <a:latin typeface="Consolas"/>
                <a:cs typeface="Consolas"/>
              </a:rPr>
              <a:t>boolean</a:t>
            </a:r>
            <a:r>
              <a:rPr lang="en-US" sz="1500" dirty="0">
                <a:latin typeface="Consolas"/>
                <a:cs typeface="Consolas"/>
              </a:rPr>
              <a:t> </a:t>
            </a:r>
            <a:r>
              <a:rPr lang="en-US" sz="1500" dirty="0" err="1">
                <a:latin typeface="Consolas"/>
                <a:cs typeface="Consolas"/>
              </a:rPr>
              <a:t>isPalindrome</a:t>
            </a:r>
            <a:r>
              <a:rPr lang="en-US" sz="1500" dirty="0">
                <a:latin typeface="Consolas"/>
                <a:cs typeface="Consolas"/>
              </a:rPr>
              <a:t>(</a:t>
            </a:r>
            <a:r>
              <a:rPr lang="en-US" sz="1500" dirty="0" err="1">
                <a:latin typeface="Consolas"/>
                <a:cs typeface="Consolas"/>
              </a:rPr>
              <a:t>int</a:t>
            </a:r>
            <a:r>
              <a:rPr lang="en-US" sz="1500" dirty="0">
                <a:latin typeface="Consolas"/>
                <a:cs typeface="Consolas"/>
              </a:rPr>
              <a:t> x) {</a:t>
            </a:r>
          </a:p>
          <a:p>
            <a:pPr marL="0" indent="0">
              <a:buNone/>
            </a:pPr>
            <a:r>
              <a:rPr lang="en-US" sz="1500" dirty="0">
                <a:latin typeface="Consolas"/>
                <a:cs typeface="Consolas"/>
              </a:rPr>
              <a:t>        return </a:t>
            </a:r>
            <a:r>
              <a:rPr lang="en-US" sz="1500" dirty="0" err="1">
                <a:latin typeface="Consolas"/>
                <a:cs typeface="Consolas"/>
              </a:rPr>
              <a:t>isPalindrome</a:t>
            </a:r>
            <a:r>
              <a:rPr lang="en-US" sz="1500" dirty="0">
                <a:latin typeface="Consolas"/>
                <a:cs typeface="Consolas"/>
              </a:rPr>
              <a:t>(</a:t>
            </a:r>
            <a:r>
              <a:rPr lang="en-US" sz="1500" dirty="0" err="1">
                <a:latin typeface="Consolas"/>
                <a:cs typeface="Consolas"/>
              </a:rPr>
              <a:t>Integer.toString</a:t>
            </a:r>
            <a:r>
              <a:rPr lang="en-US" sz="1500" dirty="0">
                <a:latin typeface="Consolas"/>
                <a:cs typeface="Consolas"/>
              </a:rPr>
              <a:t>(x));</a:t>
            </a:r>
          </a:p>
          <a:p>
            <a:pPr marL="0" indent="0">
              <a:buNone/>
            </a:pPr>
            <a:r>
              <a:rPr lang="en-US" sz="1500" dirty="0">
                <a:latin typeface="Consolas"/>
                <a:cs typeface="Consolas"/>
              </a:rPr>
              <a:t>    }</a:t>
            </a:r>
          </a:p>
          <a:p>
            <a:pPr marL="0" indent="0">
              <a:buNone/>
            </a:pPr>
            <a:r>
              <a:rPr lang="en-US" sz="1500" dirty="0" smtClean="0">
                <a:latin typeface="Consolas"/>
                <a:cs typeface="Consolas"/>
              </a:rPr>
              <a:t>}</a:t>
            </a:r>
            <a:endParaRPr lang="en-US" sz="1500" dirty="0">
              <a:latin typeface="Consolas"/>
              <a:cs typeface="Consolas"/>
            </a:endParaRPr>
          </a:p>
          <a:p>
            <a:pPr marL="0" indent="0">
              <a:buNone/>
            </a:pPr>
            <a:endParaRPr lang="en-US" sz="15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36</a:t>
            </a:fld>
            <a:endParaRPr lang="en-US"/>
          </a:p>
        </p:txBody>
      </p:sp>
    </p:spTree>
    <p:extLst>
      <p:ext uri="{BB962C8B-B14F-4D97-AF65-F5344CB8AC3E}">
        <p14:creationId xmlns:p14="http://schemas.microsoft.com/office/powerpoint/2010/main" val="2065040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dissolve">
                                      <p:cBhvr>
                                        <p:cTn id="31" dur="500"/>
                                        <p:tgtEl>
                                          <p:spTgt spid="3">
                                            <p:txEl>
                                              <p:pRg st="8" end="8"/>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dissolve">
                                      <p:cBhvr>
                                        <p:cTn id="34" dur="500"/>
                                        <p:tgtEl>
                                          <p:spTgt spid="3">
                                            <p:txEl>
                                              <p:pRg st="9" end="9"/>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dissolve">
                                      <p:cBhvr>
                                        <p:cTn id="37" dur="500"/>
                                        <p:tgtEl>
                                          <p:spTgt spid="3">
                                            <p:txEl>
                                              <p:pRg st="10" end="10"/>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dissolve">
                                      <p:cBhvr>
                                        <p:cTn id="40" dur="500"/>
                                        <p:tgtEl>
                                          <p:spTgt spid="3">
                                            <p:txEl>
                                              <p:pRg st="11" end="11"/>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dissolve">
                                      <p:cBhvr>
                                        <p:cTn id="43" dur="500"/>
                                        <p:tgtEl>
                                          <p:spTgt spid="3">
                                            <p:txEl>
                                              <p:pRg st="12" end="12"/>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dissolve">
                                      <p:cBhvr>
                                        <p:cTn id="46" dur="500"/>
                                        <p:tgtEl>
                                          <p:spTgt spid="3">
                                            <p:txEl>
                                              <p:pRg st="13" end="13"/>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dissolve">
                                      <p:cBhvr>
                                        <p:cTn id="49" dur="500"/>
                                        <p:tgtEl>
                                          <p:spTgt spid="3">
                                            <p:txEl>
                                              <p:pRg st="14" end="1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dissolve">
                                      <p:cBhvr>
                                        <p:cTn id="52" dur="500"/>
                                        <p:tgtEl>
                                          <p:spTgt spid="3">
                                            <p:txEl>
                                              <p:pRg st="15" end="15"/>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dissolve">
                                      <p:cBhvr>
                                        <p:cTn id="55" dur="500"/>
                                        <p:tgtEl>
                                          <p:spTgt spid="3">
                                            <p:txEl>
                                              <p:pRg st="16" end="16"/>
                                            </p:txEl>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dissolve">
                                      <p:cBhvr>
                                        <p:cTn id="58" dur="500"/>
                                        <p:tgtEl>
                                          <p:spTgt spid="3">
                                            <p:txEl>
                                              <p:pRg st="17" end="17"/>
                                            </p:txEl>
                                          </p:spTgt>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dissolve">
                                      <p:cBhvr>
                                        <p:cTn id="61" dur="500"/>
                                        <p:tgtEl>
                                          <p:spTgt spid="3">
                                            <p:txEl>
                                              <p:pRg st="18" end="1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dissolve">
                                      <p:cBhvr>
                                        <p:cTn id="6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Trick: </a:t>
            </a:r>
            <a:r>
              <a:rPr lang="en-US" dirty="0" smtClean="0">
                <a:latin typeface="Consolas"/>
                <a:cs typeface="Consolas"/>
              </a:rPr>
              <a:t>this()</a:t>
            </a:r>
            <a:r>
              <a:rPr lang="en-US" dirty="0" smtClean="0"/>
              <a:t> in Constructor</a:t>
            </a:r>
            <a:endParaRPr lang="en-US" dirty="0"/>
          </a:p>
        </p:txBody>
      </p:sp>
      <p:sp>
        <p:nvSpPr>
          <p:cNvPr id="3" name="Content Placeholder 2"/>
          <p:cNvSpPr>
            <a:spLocks noGrp="1"/>
          </p:cNvSpPr>
          <p:nvPr>
            <p:ph idx="1"/>
          </p:nvPr>
        </p:nvSpPr>
        <p:spPr/>
        <p:txBody>
          <a:bodyPr/>
          <a:lstStyle/>
          <a:p>
            <a:r>
              <a:rPr lang="en-US" dirty="0"/>
              <a:t>Use this(…) to invoke </a:t>
            </a:r>
            <a:r>
              <a:rPr lang="en-US" dirty="0" smtClean="0"/>
              <a:t>one constructor from another</a:t>
            </a:r>
            <a:endParaRPr lang="en-US" dirty="0"/>
          </a:p>
          <a:p>
            <a:r>
              <a:rPr lang="en-US" dirty="0"/>
              <a:t>Must be first line in current </a:t>
            </a:r>
            <a:r>
              <a:rPr lang="en-US" dirty="0" smtClean="0"/>
              <a:t>constructor</a:t>
            </a:r>
          </a:p>
          <a:p>
            <a:r>
              <a:rPr lang="en-US" dirty="0" smtClean="0"/>
              <a:t>Java matches argument types to determine which constructor to call</a:t>
            </a:r>
            <a:endParaRPr lang="en-US" dirty="0"/>
          </a:p>
          <a:p>
            <a:r>
              <a:rPr lang="en-US" dirty="0"/>
              <a:t>Other constructor </a:t>
            </a:r>
            <a:r>
              <a:rPr lang="en-US" dirty="0" smtClean="0"/>
              <a:t>returns to calling constructor</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37</a:t>
            </a:fld>
            <a:endParaRPr lang="en-US"/>
          </a:p>
        </p:txBody>
      </p:sp>
    </p:spTree>
    <p:extLst>
      <p:ext uri="{BB962C8B-B14F-4D97-AF65-F5344CB8AC3E}">
        <p14:creationId xmlns:p14="http://schemas.microsoft.com/office/powerpoint/2010/main" val="74182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PurdueStudent</a:t>
            </a:r>
            <a:r>
              <a:rPr lang="en-US" dirty="0" smtClean="0"/>
              <a:t> (1)</a:t>
            </a:r>
            <a:endParaRPr lang="en-US" dirty="0"/>
          </a:p>
        </p:txBody>
      </p:sp>
      <p:sp>
        <p:nvSpPr>
          <p:cNvPr id="3" name="Content Placeholder 2"/>
          <p:cNvSpPr>
            <a:spLocks noGrp="1"/>
          </p:cNvSpPr>
          <p:nvPr>
            <p:ph idx="1"/>
          </p:nvPr>
        </p:nvSpPr>
        <p:spPr>
          <a:xfrm>
            <a:off x="457200" y="1600200"/>
            <a:ext cx="8686800" cy="5257800"/>
          </a:xfrm>
        </p:spPr>
        <p:txBody>
          <a:bodyPr>
            <a:normAutofit fontScale="47500" lnSpcReduction="20000"/>
          </a:bodyPr>
          <a:lstStyle/>
          <a:p>
            <a:pPr marL="0" indent="0">
              <a:buNone/>
            </a:pPr>
            <a:r>
              <a:rPr lang="en-US" dirty="0">
                <a:latin typeface="Consolas"/>
                <a:cs typeface="Consolas"/>
              </a:rPr>
              <a:t>public class </a:t>
            </a:r>
            <a:r>
              <a:rPr lang="en-US" dirty="0" err="1">
                <a:latin typeface="Consolas"/>
                <a:cs typeface="Consolas"/>
              </a:rPr>
              <a:t>PurdueStudent</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boolean</a:t>
            </a:r>
            <a:r>
              <a:rPr lang="en-US" dirty="0">
                <a:latin typeface="Consolas"/>
                <a:cs typeface="Consolas"/>
              </a:rPr>
              <a:t> </a:t>
            </a:r>
            <a:r>
              <a:rPr lang="en-US" dirty="0" err="1">
                <a:latin typeface="Consolas"/>
                <a:cs typeface="Consolas"/>
              </a:rPr>
              <a:t>hasName</a:t>
            </a:r>
            <a:r>
              <a:rPr lang="en-US" dirty="0">
                <a:latin typeface="Consolas"/>
                <a:cs typeface="Consolas"/>
              </a:rPr>
              <a:t>;</a:t>
            </a:r>
          </a:p>
          <a:p>
            <a:pPr marL="0" indent="0">
              <a:buNone/>
            </a:pPr>
            <a:r>
              <a:rPr lang="en-US" dirty="0">
                <a:latin typeface="Consolas"/>
                <a:cs typeface="Consolas"/>
              </a:rPr>
              <a:t>    String name;</a:t>
            </a:r>
          </a:p>
          <a:p>
            <a:pPr marL="0" indent="0">
              <a:buNone/>
            </a:pPr>
            <a:r>
              <a:rPr lang="en-US" dirty="0">
                <a:latin typeface="Consolas"/>
                <a:cs typeface="Consolas"/>
              </a:rPr>
              <a:t>    </a:t>
            </a:r>
            <a:r>
              <a:rPr lang="en-US" dirty="0" err="1">
                <a:latin typeface="Consolas"/>
                <a:cs typeface="Consolas"/>
              </a:rPr>
              <a:t>int</a:t>
            </a:r>
            <a:r>
              <a:rPr lang="en-US" dirty="0">
                <a:latin typeface="Consolas"/>
                <a:cs typeface="Consolas"/>
              </a:rPr>
              <a:t> </a:t>
            </a:r>
            <a:r>
              <a:rPr lang="en-US" dirty="0" err="1">
                <a:latin typeface="Consolas"/>
                <a:cs typeface="Consolas"/>
              </a:rPr>
              <a:t>puid</a:t>
            </a:r>
            <a:r>
              <a:rPr lang="en-US" dirty="0">
                <a:latin typeface="Consolas"/>
                <a:cs typeface="Consolas"/>
              </a:rPr>
              <a:t>;</a:t>
            </a:r>
          </a:p>
          <a:p>
            <a:pPr marL="0" indent="0">
              <a:buNone/>
            </a:pPr>
            <a:r>
              <a:rPr lang="en-US" dirty="0">
                <a:latin typeface="Consolas"/>
                <a:cs typeface="Consolas"/>
              </a:rPr>
              <a:t>    </a:t>
            </a:r>
          </a:p>
          <a:p>
            <a:pPr marL="0" indent="0">
              <a:buNone/>
            </a:pPr>
            <a:r>
              <a:rPr lang="en-US" dirty="0" smtClean="0">
                <a:latin typeface="Consolas"/>
                <a:cs typeface="Consolas"/>
              </a:rPr>
              <a:t>    </a:t>
            </a:r>
            <a:r>
              <a:rPr lang="en-US" dirty="0">
                <a:latin typeface="Consolas"/>
                <a:cs typeface="Consolas"/>
              </a:rPr>
              <a:t>// constructor with int...</a:t>
            </a:r>
          </a:p>
          <a:p>
            <a:pPr marL="0" indent="0">
              <a:buNone/>
            </a:pPr>
            <a:r>
              <a:rPr lang="en-US" dirty="0">
                <a:latin typeface="Consolas"/>
                <a:cs typeface="Consolas"/>
              </a:rPr>
              <a:t>    </a:t>
            </a:r>
            <a:r>
              <a:rPr lang="en-US" dirty="0" err="1">
                <a:latin typeface="Consolas"/>
                <a:cs typeface="Consolas"/>
              </a:rPr>
              <a:t>PurdueStudent</a:t>
            </a:r>
            <a:r>
              <a:rPr lang="en-US" dirty="0">
                <a:latin typeface="Consolas"/>
                <a:cs typeface="Consolas"/>
              </a:rPr>
              <a:t>(</a:t>
            </a:r>
            <a:r>
              <a:rPr lang="en-US" dirty="0" err="1">
                <a:latin typeface="Consolas"/>
                <a:cs typeface="Consolas"/>
              </a:rPr>
              <a:t>int</a:t>
            </a:r>
            <a:r>
              <a:rPr lang="en-US" dirty="0">
                <a:latin typeface="Consolas"/>
                <a:cs typeface="Consolas"/>
              </a:rPr>
              <a:t> </a:t>
            </a:r>
            <a:r>
              <a:rPr lang="en-US" dirty="0" err="1">
                <a:latin typeface="Consolas"/>
                <a:cs typeface="Consolas"/>
              </a:rPr>
              <a:t>puid</a:t>
            </a: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this.puid</a:t>
            </a:r>
            <a:r>
              <a:rPr lang="en-US" dirty="0">
                <a:latin typeface="Consolas"/>
                <a:cs typeface="Consolas"/>
              </a:rPr>
              <a:t> = </a:t>
            </a:r>
            <a:r>
              <a:rPr lang="en-US" dirty="0" err="1">
                <a:latin typeface="Consolas"/>
                <a:cs typeface="Consolas"/>
              </a:rPr>
              <a:t>puid</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hasName</a:t>
            </a:r>
            <a:r>
              <a:rPr lang="en-US" dirty="0">
                <a:latin typeface="Consolas"/>
                <a:cs typeface="Consolas"/>
              </a:rPr>
              <a:t> = false;</a:t>
            </a:r>
          </a:p>
          <a:p>
            <a:pPr marL="0" indent="0">
              <a:buNone/>
            </a:pPr>
            <a:r>
              <a:rPr lang="en-US" dirty="0">
                <a:latin typeface="Consolas"/>
                <a:cs typeface="Consolas"/>
              </a:rPr>
              <a:t>    }</a:t>
            </a:r>
          </a:p>
          <a:p>
            <a:pPr marL="0" indent="0">
              <a:buNone/>
            </a:pPr>
            <a:endParaRPr lang="en-US" dirty="0" smtClean="0">
              <a:latin typeface="Consolas"/>
              <a:cs typeface="Consolas"/>
            </a:endParaRPr>
          </a:p>
          <a:p>
            <a:pPr marL="0" indent="0">
              <a:buNone/>
            </a:pPr>
            <a:r>
              <a:rPr lang="en-US" dirty="0" smtClean="0">
                <a:latin typeface="Consolas"/>
                <a:cs typeface="Consolas"/>
              </a:rPr>
              <a:t>    </a:t>
            </a:r>
            <a:r>
              <a:rPr lang="en-US" dirty="0">
                <a:latin typeface="Consolas"/>
                <a:cs typeface="Consolas"/>
              </a:rPr>
              <a:t>// constructor with String and int...</a:t>
            </a:r>
          </a:p>
          <a:p>
            <a:pPr marL="0" indent="0">
              <a:buNone/>
            </a:pPr>
            <a:r>
              <a:rPr lang="en-US" dirty="0">
                <a:latin typeface="Consolas"/>
                <a:cs typeface="Consolas"/>
              </a:rPr>
              <a:t>    </a:t>
            </a:r>
            <a:r>
              <a:rPr lang="en-US" dirty="0" err="1">
                <a:latin typeface="Consolas"/>
                <a:cs typeface="Consolas"/>
              </a:rPr>
              <a:t>PurdueStudent</a:t>
            </a:r>
            <a:r>
              <a:rPr lang="en-US" dirty="0">
                <a:latin typeface="Consolas"/>
                <a:cs typeface="Consolas"/>
              </a:rPr>
              <a:t>(String name, </a:t>
            </a:r>
            <a:r>
              <a:rPr lang="en-US" dirty="0" err="1">
                <a:latin typeface="Consolas"/>
                <a:cs typeface="Consolas"/>
              </a:rPr>
              <a:t>int</a:t>
            </a:r>
            <a:r>
              <a:rPr lang="en-US" dirty="0">
                <a:latin typeface="Consolas"/>
                <a:cs typeface="Consolas"/>
              </a:rPr>
              <a:t> </a:t>
            </a:r>
            <a:r>
              <a:rPr lang="en-US" dirty="0" err="1">
                <a:latin typeface="Consolas"/>
                <a:cs typeface="Consolas"/>
              </a:rPr>
              <a:t>puid</a:t>
            </a:r>
            <a:r>
              <a:rPr lang="en-US" dirty="0">
                <a:latin typeface="Consolas"/>
                <a:cs typeface="Consolas"/>
              </a:rPr>
              <a:t>) </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this(</a:t>
            </a:r>
            <a:r>
              <a:rPr lang="en-US" dirty="0" err="1" smtClean="0">
                <a:latin typeface="Consolas"/>
                <a:cs typeface="Consolas"/>
              </a:rPr>
              <a:t>puid</a:t>
            </a:r>
            <a:r>
              <a:rPr lang="en-US" dirty="0" smtClean="0">
                <a:latin typeface="Consolas"/>
                <a:cs typeface="Consolas"/>
              </a:rPr>
              <a:t>);</a:t>
            </a: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this.name</a:t>
            </a:r>
            <a:r>
              <a:rPr lang="en-US" dirty="0">
                <a:latin typeface="Consolas"/>
                <a:cs typeface="Consolas"/>
              </a:rPr>
              <a:t> = name;</a:t>
            </a:r>
          </a:p>
          <a:p>
            <a:pPr marL="0" indent="0">
              <a:buNone/>
            </a:pPr>
            <a:r>
              <a:rPr lang="en-US" dirty="0">
                <a:latin typeface="Consolas"/>
                <a:cs typeface="Consolas"/>
              </a:rPr>
              <a:t>        </a:t>
            </a:r>
            <a:r>
              <a:rPr lang="en-US" dirty="0" err="1">
                <a:latin typeface="Consolas"/>
                <a:cs typeface="Consolas"/>
              </a:rPr>
              <a:t>hasName</a:t>
            </a:r>
            <a:r>
              <a:rPr lang="en-US" dirty="0">
                <a:latin typeface="Consolas"/>
                <a:cs typeface="Consolas"/>
              </a:rPr>
              <a:t> = true;</a:t>
            </a:r>
          </a:p>
          <a:p>
            <a:pPr marL="0" indent="0">
              <a:buNone/>
            </a:pPr>
            <a:r>
              <a:rPr lang="en-US" dirty="0" smtClean="0">
                <a:latin typeface="Consolas"/>
                <a:cs typeface="Consolas"/>
              </a:rPr>
              <a:t>    }</a:t>
            </a:r>
            <a:endParaRPr lang="en-US" dirty="0">
              <a:latin typeface="Consolas"/>
              <a:cs typeface="Consolas"/>
            </a:endParaRPr>
          </a:p>
          <a:p>
            <a:pPr marL="0" indent="0">
              <a:buNone/>
            </a:pPr>
            <a:r>
              <a:rPr lang="en-US" dirty="0">
                <a:latin typeface="Consolas"/>
                <a:cs typeface="Consolas"/>
              </a:rPr>
              <a:t>    </a:t>
            </a:r>
          </a:p>
          <a:p>
            <a:pPr marL="0" indent="0">
              <a:buNone/>
            </a:pPr>
            <a:r>
              <a:rPr lang="en-US" dirty="0" smtClean="0">
                <a:latin typeface="Consolas"/>
                <a:cs typeface="Consolas"/>
              </a:rPr>
              <a:t>	// [see next slide…]</a:t>
            </a:r>
          </a:p>
          <a:p>
            <a:pPr marL="0" indent="0">
              <a:buNone/>
            </a:pPr>
            <a:r>
              <a:rPr lang="en-US" dirty="0" smtClean="0">
                <a:latin typeface="Consolas"/>
                <a:cs typeface="Consolas"/>
              </a:rPr>
              <a:t>} </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38</a:t>
            </a:fld>
            <a:endParaRPr lang="en-US"/>
          </a:p>
        </p:txBody>
      </p:sp>
    </p:spTree>
    <p:extLst>
      <p:ext uri="{BB962C8B-B14F-4D97-AF65-F5344CB8AC3E}">
        <p14:creationId xmlns:p14="http://schemas.microsoft.com/office/powerpoint/2010/main" val="2794971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PurdueStudent</a:t>
            </a:r>
            <a:r>
              <a:rPr lang="en-US" dirty="0" smtClean="0"/>
              <a:t> (2)</a:t>
            </a:r>
            <a:endParaRPr lang="en-US" dirty="0"/>
          </a:p>
        </p:txBody>
      </p:sp>
      <p:sp>
        <p:nvSpPr>
          <p:cNvPr id="3" name="Content Placeholder 2"/>
          <p:cNvSpPr>
            <a:spLocks noGrp="1"/>
          </p:cNvSpPr>
          <p:nvPr>
            <p:ph idx="1"/>
          </p:nvPr>
        </p:nvSpPr>
        <p:spPr>
          <a:xfrm>
            <a:off x="457200" y="1600200"/>
            <a:ext cx="8686800" cy="5257800"/>
          </a:xfrm>
        </p:spPr>
        <p:txBody>
          <a:bodyPr>
            <a:normAutofit fontScale="47500" lnSpcReduction="20000"/>
          </a:bodyPr>
          <a:lstStyle/>
          <a:p>
            <a:pPr marL="0" indent="0">
              <a:buNone/>
            </a:pPr>
            <a:r>
              <a:rPr lang="en-US" dirty="0">
                <a:latin typeface="Consolas"/>
                <a:cs typeface="Consolas"/>
              </a:rPr>
              <a:t>public class </a:t>
            </a:r>
            <a:r>
              <a:rPr lang="en-US" dirty="0" err="1">
                <a:latin typeface="Consolas"/>
                <a:cs typeface="Consolas"/>
              </a:rPr>
              <a:t>PurdueStudent</a:t>
            </a:r>
            <a:r>
              <a:rPr lang="en-US" dirty="0">
                <a:latin typeface="Consolas"/>
                <a:cs typeface="Consolas"/>
              </a:rPr>
              <a:t> {</a:t>
            </a:r>
          </a:p>
          <a:p>
            <a:pPr marL="0" indent="0">
              <a:buNone/>
            </a:pPr>
            <a:r>
              <a:rPr lang="en-US" dirty="0" smtClean="0">
                <a:latin typeface="Consolas"/>
                <a:cs typeface="Consolas"/>
              </a:rPr>
              <a:t>    // [see previous slide…]</a:t>
            </a:r>
          </a:p>
          <a:p>
            <a:pPr marL="0" indent="0">
              <a:buNone/>
            </a:pP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void </a:t>
            </a:r>
            <a:r>
              <a:rPr lang="en-US" dirty="0" err="1">
                <a:latin typeface="Consolas"/>
                <a:cs typeface="Consolas"/>
              </a:rPr>
              <a:t>printStudent</a:t>
            </a:r>
            <a:r>
              <a:rPr lang="en-US" dirty="0">
                <a:latin typeface="Consolas"/>
                <a:cs typeface="Consolas"/>
              </a:rPr>
              <a:t>() {</a:t>
            </a:r>
          </a:p>
          <a:p>
            <a:pPr marL="0" indent="0">
              <a:buNone/>
            </a:pPr>
            <a:r>
              <a:rPr lang="en-US" dirty="0">
                <a:latin typeface="Consolas"/>
                <a:cs typeface="Consolas"/>
              </a:rPr>
              <a:t>        if (</a:t>
            </a:r>
            <a:r>
              <a:rPr lang="en-US" dirty="0" err="1">
                <a:latin typeface="Consolas"/>
                <a:cs typeface="Consolas"/>
              </a:rPr>
              <a:t>hasName</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(name + ": " + </a:t>
            </a:r>
            <a:r>
              <a:rPr lang="en-US" dirty="0" err="1">
                <a:latin typeface="Consolas"/>
                <a:cs typeface="Consolas"/>
              </a:rPr>
              <a:t>puid</a:t>
            </a:r>
            <a:r>
              <a:rPr lang="en-US" dirty="0">
                <a:latin typeface="Consolas"/>
                <a:cs typeface="Consolas"/>
              </a:rPr>
              <a:t>);</a:t>
            </a:r>
          </a:p>
          <a:p>
            <a:pPr marL="0" indent="0">
              <a:buNone/>
            </a:pPr>
            <a:r>
              <a:rPr lang="en-US" dirty="0">
                <a:latin typeface="Consolas"/>
                <a:cs typeface="Consolas"/>
              </a:rPr>
              <a:t>        else</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("(no name): " + </a:t>
            </a:r>
            <a:r>
              <a:rPr lang="en-US" dirty="0" err="1">
                <a:latin typeface="Consolas"/>
                <a:cs typeface="Consolas"/>
              </a:rPr>
              <a:t>puid</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 call </a:t>
            </a:r>
            <a:r>
              <a:rPr lang="en-US" dirty="0" err="1">
                <a:latin typeface="Consolas"/>
                <a:cs typeface="Consolas"/>
              </a:rPr>
              <a:t>int</a:t>
            </a:r>
            <a:r>
              <a:rPr lang="en-US" dirty="0">
                <a:latin typeface="Consolas"/>
                <a:cs typeface="Consolas"/>
              </a:rPr>
              <a:t>-only constructor...</a:t>
            </a:r>
          </a:p>
          <a:p>
            <a:pPr marL="0" indent="0">
              <a:buNone/>
            </a:pPr>
            <a:r>
              <a:rPr lang="en-US" dirty="0">
                <a:latin typeface="Consolas"/>
                <a:cs typeface="Consolas"/>
              </a:rPr>
              <a:t>        </a:t>
            </a:r>
            <a:r>
              <a:rPr lang="en-US" dirty="0" err="1">
                <a:latin typeface="Consolas"/>
                <a:cs typeface="Consolas"/>
              </a:rPr>
              <a:t>PurdueStudent</a:t>
            </a:r>
            <a:r>
              <a:rPr lang="en-US" dirty="0">
                <a:latin typeface="Consolas"/>
                <a:cs typeface="Consolas"/>
              </a:rPr>
              <a:t> p1 = new </a:t>
            </a:r>
            <a:r>
              <a:rPr lang="en-US" dirty="0" err="1">
                <a:latin typeface="Consolas"/>
                <a:cs typeface="Consolas"/>
              </a:rPr>
              <a:t>PurdueStudent</a:t>
            </a:r>
            <a:r>
              <a:rPr lang="en-US" dirty="0" smtClean="0">
                <a:latin typeface="Consolas"/>
                <a:cs typeface="Consolas"/>
              </a:rPr>
              <a:t>(1010337138)</a:t>
            </a: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 call </a:t>
            </a:r>
            <a:r>
              <a:rPr lang="en-US" dirty="0" smtClean="0">
                <a:latin typeface="Consolas"/>
                <a:cs typeface="Consolas"/>
              </a:rPr>
              <a:t>String</a:t>
            </a:r>
            <a:r>
              <a:rPr lang="en-US" dirty="0">
                <a:latin typeface="Consolas"/>
                <a:cs typeface="Consolas"/>
              </a:rPr>
              <a:t>-</a:t>
            </a:r>
            <a:r>
              <a:rPr lang="en-US" dirty="0" err="1">
                <a:latin typeface="Consolas"/>
                <a:cs typeface="Consolas"/>
              </a:rPr>
              <a:t>int</a:t>
            </a:r>
            <a:r>
              <a:rPr lang="en-US" dirty="0">
                <a:latin typeface="Consolas"/>
                <a:cs typeface="Consolas"/>
              </a:rPr>
              <a:t> constructor...</a:t>
            </a:r>
          </a:p>
          <a:p>
            <a:pPr marL="0" indent="0">
              <a:buNone/>
            </a:pPr>
            <a:r>
              <a:rPr lang="en-US" dirty="0">
                <a:latin typeface="Consolas"/>
                <a:cs typeface="Consolas"/>
              </a:rPr>
              <a:t>        </a:t>
            </a:r>
            <a:r>
              <a:rPr lang="en-US" dirty="0" err="1">
                <a:latin typeface="Consolas"/>
                <a:cs typeface="Consolas"/>
              </a:rPr>
              <a:t>PurdueStudent</a:t>
            </a:r>
            <a:r>
              <a:rPr lang="en-US" dirty="0">
                <a:latin typeface="Consolas"/>
                <a:cs typeface="Consolas"/>
              </a:rPr>
              <a:t> p2 = new </a:t>
            </a:r>
            <a:r>
              <a:rPr lang="en-US" dirty="0" err="1">
                <a:latin typeface="Consolas"/>
                <a:cs typeface="Consolas"/>
              </a:rPr>
              <a:t>PurdueStudent</a:t>
            </a:r>
            <a:r>
              <a:rPr lang="en-US" dirty="0">
                <a:latin typeface="Consolas"/>
                <a:cs typeface="Consolas"/>
              </a:rPr>
              <a:t>("Drake", 1123441245);</a:t>
            </a:r>
          </a:p>
          <a:p>
            <a:pPr marL="0" indent="0">
              <a:buNone/>
            </a:pPr>
            <a:r>
              <a:rPr lang="en-US" dirty="0">
                <a:latin typeface="Consolas"/>
                <a:cs typeface="Consolas"/>
              </a:rPr>
              <a:t>        </a:t>
            </a:r>
          </a:p>
          <a:p>
            <a:pPr marL="0" indent="0">
              <a:buNone/>
            </a:pPr>
            <a:r>
              <a:rPr lang="en-US" dirty="0">
                <a:latin typeface="Consolas"/>
                <a:cs typeface="Consolas"/>
              </a:rPr>
              <a:t>        p1.printStudent();</a:t>
            </a:r>
          </a:p>
          <a:p>
            <a:pPr marL="0" indent="0">
              <a:buNone/>
            </a:pPr>
            <a:r>
              <a:rPr lang="en-US" dirty="0">
                <a:latin typeface="Consolas"/>
                <a:cs typeface="Consolas"/>
              </a:rPr>
              <a:t>        p2.printStudent();</a:t>
            </a:r>
          </a:p>
          <a:p>
            <a:pPr marL="0" indent="0">
              <a:buNone/>
            </a:pPr>
            <a:r>
              <a:rPr lang="en-US" dirty="0">
                <a:latin typeface="Consolas"/>
                <a:cs typeface="Consolas"/>
              </a:rPr>
              <a:t>    }</a:t>
            </a:r>
          </a:p>
          <a:p>
            <a:pPr marL="0" indent="0">
              <a:buNone/>
            </a:pPr>
            <a:r>
              <a:rPr lang="en-US"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39</a:t>
            </a:fld>
            <a:endParaRPr lang="en-US"/>
          </a:p>
        </p:txBody>
      </p:sp>
    </p:spTree>
    <p:extLst>
      <p:ext uri="{BB962C8B-B14F-4D97-AF65-F5344CB8AC3E}">
        <p14:creationId xmlns:p14="http://schemas.microsoft.com/office/powerpoint/2010/main" val="417356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Non-Static Fields</a:t>
            </a:r>
            <a:endParaRPr lang="en-US" dirty="0"/>
          </a:p>
        </p:txBody>
      </p:sp>
      <p:sp>
        <p:nvSpPr>
          <p:cNvPr id="3" name="Content Placeholder 2"/>
          <p:cNvSpPr>
            <a:spLocks noGrp="1"/>
          </p:cNvSpPr>
          <p:nvPr>
            <p:ph idx="1"/>
          </p:nvPr>
        </p:nvSpPr>
        <p:spPr>
          <a:xfrm>
            <a:off x="457200" y="1600200"/>
            <a:ext cx="8686800" cy="4525963"/>
          </a:xfrm>
        </p:spPr>
        <p:txBody>
          <a:bodyPr>
            <a:normAutofit lnSpcReduction="10000"/>
          </a:bodyPr>
          <a:lstStyle/>
          <a:p>
            <a:r>
              <a:rPr lang="en-US" i="1" dirty="0"/>
              <a:t>Static </a:t>
            </a:r>
            <a:r>
              <a:rPr lang="en-US" i="1" dirty="0" smtClean="0"/>
              <a:t>field</a:t>
            </a:r>
            <a:r>
              <a:rPr lang="en-US" dirty="0" smtClean="0"/>
              <a:t>: </a:t>
            </a:r>
          </a:p>
          <a:p>
            <a:pPr lvl="1"/>
            <a:r>
              <a:rPr lang="en-US" dirty="0" smtClean="0"/>
              <a:t>One </a:t>
            </a:r>
            <a:r>
              <a:rPr lang="en-US" dirty="0"/>
              <a:t>memory location shared by all objects of the </a:t>
            </a:r>
            <a:r>
              <a:rPr lang="en-US" dirty="0" smtClean="0"/>
              <a:t>class</a:t>
            </a:r>
          </a:p>
          <a:p>
            <a:pPr lvl="1"/>
            <a:r>
              <a:rPr lang="en-US" dirty="0" smtClean="0"/>
              <a:t>Same value shared by all methods</a:t>
            </a:r>
          </a:p>
          <a:p>
            <a:pPr lvl="1"/>
            <a:r>
              <a:rPr lang="en-US" dirty="0"/>
              <a:t>What is this good for</a:t>
            </a:r>
            <a:r>
              <a:rPr lang="en-US" dirty="0" smtClean="0"/>
              <a:t>?</a:t>
            </a:r>
            <a:endParaRPr lang="en-US" dirty="0"/>
          </a:p>
          <a:p>
            <a:r>
              <a:rPr lang="en-US" i="1" dirty="0"/>
              <a:t>Non-static field</a:t>
            </a:r>
            <a:r>
              <a:rPr lang="en-US" dirty="0"/>
              <a:t>: </a:t>
            </a:r>
            <a:endParaRPr lang="en-US" dirty="0" smtClean="0"/>
          </a:p>
          <a:p>
            <a:pPr lvl="1"/>
            <a:r>
              <a:rPr lang="en-US" dirty="0" smtClean="0"/>
              <a:t>Each </a:t>
            </a:r>
            <a:r>
              <a:rPr lang="en-US" dirty="0"/>
              <a:t>instance of the class (object) has its </a:t>
            </a:r>
            <a:r>
              <a:rPr lang="en-US" dirty="0" smtClean="0"/>
              <a:t>own memory location for the field</a:t>
            </a:r>
          </a:p>
          <a:p>
            <a:pPr lvl="1"/>
            <a:r>
              <a:rPr lang="en-US" dirty="0" smtClean="0"/>
              <a:t>Different value (in general) in each object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a:t>
            </a:fld>
            <a:endParaRPr lang="en-US"/>
          </a:p>
        </p:txBody>
      </p:sp>
    </p:spTree>
    <p:extLst>
      <p:ext uri="{BB962C8B-B14F-4D97-AF65-F5344CB8AC3E}">
        <p14:creationId xmlns:p14="http://schemas.microsoft.com/office/powerpoint/2010/main" val="28803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Overloader</a:t>
            </a:r>
            <a:endParaRPr lang="en-US" dirty="0"/>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class </a:t>
            </a:r>
            <a:r>
              <a:rPr lang="en-US" sz="1200" dirty="0" err="1">
                <a:latin typeface="Consolas"/>
                <a:cs typeface="Consolas"/>
              </a:rPr>
              <a:t>Overloader</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calc</a:t>
            </a:r>
            <a:r>
              <a:rPr lang="en-US" sz="1200" dirty="0">
                <a:latin typeface="Consolas"/>
                <a:cs typeface="Consolas"/>
              </a:rPr>
              <a:t> (double x, </a:t>
            </a:r>
            <a:r>
              <a:rPr lang="en-US" sz="1200" dirty="0" err="1">
                <a:latin typeface="Consolas"/>
                <a:cs typeface="Consolas"/>
              </a:rPr>
              <a:t>int</a:t>
            </a:r>
            <a:r>
              <a:rPr lang="en-US" sz="1200" dirty="0">
                <a:latin typeface="Consolas"/>
                <a:cs typeface="Consolas"/>
              </a:rPr>
              <a:t> y) {</a:t>
            </a:r>
          </a:p>
          <a:p>
            <a:pPr marL="0" indent="0">
              <a:buNone/>
            </a:pPr>
            <a:r>
              <a:rPr lang="en-US" sz="1200" dirty="0">
                <a:latin typeface="Consolas"/>
                <a:cs typeface="Consolas"/>
              </a:rPr>
              <a:t>    ...</a:t>
            </a:r>
          </a:p>
          <a:p>
            <a:pPr marL="0" indent="0">
              <a:buNone/>
            </a:pPr>
            <a:r>
              <a:rPr lang="en-US" sz="1200" dirty="0">
                <a:latin typeface="Consolas"/>
                <a:cs typeface="Consolas"/>
              </a:rPr>
              <a:t>    return z;}</a:t>
            </a:r>
          </a:p>
          <a:p>
            <a:pPr marL="0" indent="0">
              <a:buNone/>
            </a:pPr>
            <a:r>
              <a:rPr lang="en-US" sz="1200" dirty="0" smtClean="0">
                <a:latin typeface="Consolas"/>
                <a:cs typeface="Consolas"/>
              </a:rPr>
              <a:t>// </a:t>
            </a:r>
            <a:r>
              <a:rPr lang="en-US" sz="1200" dirty="0">
                <a:latin typeface="Consolas"/>
                <a:cs typeface="Consolas"/>
              </a:rPr>
              <a:t>valid overload, 3 parameters</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calc</a:t>
            </a:r>
            <a:r>
              <a:rPr lang="en-US" sz="1200" dirty="0">
                <a:latin typeface="Consolas"/>
                <a:cs typeface="Consolas"/>
              </a:rPr>
              <a:t> (double x, </a:t>
            </a:r>
            <a:r>
              <a:rPr lang="en-US" sz="1200" dirty="0" err="1">
                <a:latin typeface="Consolas"/>
                <a:cs typeface="Consolas"/>
              </a:rPr>
              <a:t>int</a:t>
            </a:r>
            <a:r>
              <a:rPr lang="en-US" sz="1200" dirty="0">
                <a:latin typeface="Consolas"/>
                <a:cs typeface="Consolas"/>
              </a:rPr>
              <a:t> y, </a:t>
            </a:r>
            <a:r>
              <a:rPr lang="en-US" sz="1200" dirty="0" err="1">
                <a:latin typeface="Consolas"/>
                <a:cs typeface="Consolas"/>
              </a:rPr>
              <a:t>int</a:t>
            </a:r>
            <a:r>
              <a:rPr lang="en-US" sz="1200" dirty="0">
                <a:latin typeface="Consolas"/>
                <a:cs typeface="Consolas"/>
              </a:rPr>
              <a:t> z) { </a:t>
            </a:r>
          </a:p>
          <a:p>
            <a:pPr marL="0" indent="0">
              <a:buNone/>
            </a:pPr>
            <a:r>
              <a:rPr lang="en-US" sz="1200" dirty="0">
                <a:latin typeface="Consolas"/>
                <a:cs typeface="Consolas"/>
              </a:rPr>
              <a:t>    ...</a:t>
            </a:r>
          </a:p>
          <a:p>
            <a:pPr marL="0" indent="0">
              <a:buNone/>
            </a:pPr>
            <a:r>
              <a:rPr lang="en-US" sz="1200" dirty="0">
                <a:latin typeface="Consolas"/>
                <a:cs typeface="Consolas"/>
              </a:rPr>
              <a:t>    return z;}</a:t>
            </a:r>
          </a:p>
          <a:p>
            <a:pPr marL="0" indent="0">
              <a:buNone/>
            </a:pPr>
            <a:r>
              <a:rPr lang="en-US" sz="1200" dirty="0" smtClean="0">
                <a:latin typeface="Consolas"/>
                <a:cs typeface="Consolas"/>
              </a:rPr>
              <a:t>// </a:t>
            </a:r>
            <a:r>
              <a:rPr lang="en-US" sz="1200" dirty="0">
                <a:latin typeface="Consolas"/>
                <a:cs typeface="Consolas"/>
              </a:rPr>
              <a:t>valid overload, 1 parameter</a:t>
            </a:r>
          </a:p>
          <a:p>
            <a:pPr marL="0" indent="0">
              <a:buNone/>
            </a:pPr>
            <a:r>
              <a:rPr lang="en-US" sz="1200" dirty="0">
                <a:latin typeface="Consolas"/>
                <a:cs typeface="Consolas"/>
              </a:rPr>
              <a:t>    double </a:t>
            </a:r>
            <a:r>
              <a:rPr lang="en-US" sz="1200" dirty="0" err="1">
                <a:latin typeface="Consolas"/>
                <a:cs typeface="Consolas"/>
              </a:rPr>
              <a:t>calc</a:t>
            </a:r>
            <a:r>
              <a:rPr lang="en-US" sz="1200" dirty="0">
                <a:latin typeface="Consolas"/>
                <a:cs typeface="Consolas"/>
              </a:rPr>
              <a:t> (double x) {</a:t>
            </a:r>
          </a:p>
          <a:p>
            <a:pPr marL="0" indent="0">
              <a:buNone/>
            </a:pPr>
            <a:r>
              <a:rPr lang="en-US" sz="1200" dirty="0">
                <a:latin typeface="Consolas"/>
                <a:cs typeface="Consolas"/>
              </a:rPr>
              <a:t>    ...</a:t>
            </a:r>
          </a:p>
          <a:p>
            <a:pPr marL="0" indent="0">
              <a:buNone/>
            </a:pPr>
            <a:r>
              <a:rPr lang="en-US" sz="1200" dirty="0">
                <a:latin typeface="Consolas"/>
                <a:cs typeface="Consolas"/>
              </a:rPr>
              <a:t>    return q;}</a:t>
            </a:r>
          </a:p>
          <a:p>
            <a:pPr marL="0" indent="0">
              <a:buNone/>
            </a:pPr>
            <a:r>
              <a:rPr lang="en-US" sz="1200" dirty="0" smtClean="0">
                <a:latin typeface="Consolas"/>
                <a:cs typeface="Consolas"/>
              </a:rPr>
              <a:t>// </a:t>
            </a:r>
            <a:r>
              <a:rPr lang="en-US" sz="1200" dirty="0">
                <a:latin typeface="Consolas"/>
                <a:cs typeface="Consolas"/>
              </a:rPr>
              <a:t>valid overload, 2 parameters, different types</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calc</a:t>
            </a:r>
            <a:r>
              <a:rPr lang="en-US" sz="1200" dirty="0">
                <a:latin typeface="Consolas"/>
                <a:cs typeface="Consolas"/>
              </a:rPr>
              <a:t> (double x, String s) {</a:t>
            </a:r>
          </a:p>
          <a:p>
            <a:pPr marL="0" indent="0">
              <a:buNone/>
            </a:pPr>
            <a:r>
              <a:rPr lang="en-US" sz="1200" dirty="0">
                <a:latin typeface="Consolas"/>
                <a:cs typeface="Consolas"/>
              </a:rPr>
              <a:t>    ...</a:t>
            </a:r>
          </a:p>
          <a:p>
            <a:pPr marL="0" indent="0">
              <a:buNone/>
            </a:pPr>
            <a:r>
              <a:rPr lang="en-US" sz="1200" dirty="0">
                <a:latin typeface="Consolas"/>
                <a:cs typeface="Consolas"/>
              </a:rPr>
              <a:t>    return z;}</a:t>
            </a:r>
          </a:p>
          <a:p>
            <a:pPr marL="0" indent="0">
              <a:buNone/>
            </a:pPr>
            <a:r>
              <a:rPr lang="en-US" sz="1200" dirty="0" smtClean="0">
                <a:latin typeface="Consolas"/>
                <a:cs typeface="Consolas"/>
              </a:rPr>
              <a:t>// </a:t>
            </a:r>
            <a:r>
              <a:rPr lang="en-US" sz="1200" dirty="0">
                <a:latin typeface="Consolas"/>
                <a:cs typeface="Consolas"/>
              </a:rPr>
              <a:t>INVALID overload, return type is not part of the signature</a:t>
            </a:r>
          </a:p>
          <a:p>
            <a:pPr marL="0" indent="0">
              <a:buNone/>
            </a:pPr>
            <a:r>
              <a:rPr lang="en-US" sz="1200" dirty="0">
                <a:latin typeface="Consolas"/>
                <a:cs typeface="Consolas"/>
              </a:rPr>
              <a:t>    double calc (double </a:t>
            </a:r>
            <a:r>
              <a:rPr lang="en-US" sz="1200" dirty="0" smtClean="0">
                <a:latin typeface="Consolas"/>
                <a:cs typeface="Consolas"/>
              </a:rPr>
              <a:t>a, </a:t>
            </a:r>
            <a:r>
              <a:rPr lang="en-US" sz="1200" dirty="0" err="1">
                <a:latin typeface="Consolas"/>
                <a:cs typeface="Consolas"/>
              </a:rPr>
              <a:t>int</a:t>
            </a:r>
            <a:r>
              <a:rPr lang="en-US" sz="1200" dirty="0">
                <a:latin typeface="Consolas"/>
                <a:cs typeface="Consolas"/>
              </a:rPr>
              <a:t> </a:t>
            </a:r>
            <a:r>
              <a:rPr lang="en-US" sz="1200" dirty="0" smtClean="0">
                <a:latin typeface="Consolas"/>
                <a:cs typeface="Consolas"/>
              </a:rPr>
              <a:t>b) </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return q;}</a:t>
            </a:r>
          </a:p>
          <a:p>
            <a:pPr marL="0" indent="0">
              <a:buNone/>
            </a:pPr>
            <a:r>
              <a:rPr lang="en-US" sz="1200" dirty="0">
                <a:latin typeface="Consolas"/>
                <a:cs typeface="Consolas"/>
              </a:rPr>
              <a:t>    }</a:t>
            </a:r>
          </a:p>
          <a:p>
            <a:pPr marL="0" indent="0">
              <a:buNone/>
            </a:pPr>
            <a:r>
              <a:rPr lang="en-US" sz="1200" dirty="0">
                <a:latin typeface="Consolas"/>
                <a:cs typeface="Consolas"/>
              </a:rPr>
              <a:t>}</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40</a:t>
            </a:fld>
            <a:endParaRPr lang="en-US"/>
          </a:p>
        </p:txBody>
      </p:sp>
    </p:spTree>
    <p:extLst>
      <p:ext uri="{BB962C8B-B14F-4D97-AF65-F5344CB8AC3E}">
        <p14:creationId xmlns:p14="http://schemas.microsoft.com/office/powerpoint/2010/main" val="4007677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a:xfrm>
            <a:off x="457199" y="1600200"/>
            <a:ext cx="8632957" cy="5257800"/>
          </a:xfrm>
        </p:spPr>
        <p:txBody>
          <a:bodyPr>
            <a:normAutofit/>
          </a:bodyPr>
          <a:lstStyle/>
          <a:p>
            <a:r>
              <a:rPr lang="en-US" dirty="0" smtClean="0"/>
              <a:t>Java supports team work through encapsulation</a:t>
            </a:r>
          </a:p>
          <a:p>
            <a:r>
              <a:rPr lang="en-US" dirty="0" smtClean="0"/>
              <a:t>A form of information hiding or “need to know”</a:t>
            </a:r>
          </a:p>
          <a:p>
            <a:r>
              <a:rPr lang="en-US" dirty="0" smtClean="0"/>
              <a:t>Encapsulation serves two purposes</a:t>
            </a:r>
          </a:p>
          <a:p>
            <a:pPr lvl="1"/>
            <a:r>
              <a:rPr lang="en-US" dirty="0" smtClean="0"/>
              <a:t>Hides implementation details from other programmers, allowing the author to make changes without affecting other programmers</a:t>
            </a:r>
          </a:p>
          <a:p>
            <a:pPr lvl="1"/>
            <a:r>
              <a:rPr lang="en-US" dirty="0" smtClean="0"/>
              <a:t>Prevents other programmers from modifying certain fields or calling certain methods that might leave the object in an inconsistent or unexpected state</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41</a:t>
            </a:fld>
            <a:endParaRPr lang="en-US"/>
          </a:p>
        </p:txBody>
      </p:sp>
    </p:spTree>
    <p:extLst>
      <p:ext uri="{BB962C8B-B14F-4D97-AF65-F5344CB8AC3E}">
        <p14:creationId xmlns:p14="http://schemas.microsoft.com/office/powerpoint/2010/main" val="3286829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Access Modifiers</a:t>
            </a:r>
            <a:endParaRPr lang="en-US" dirty="0"/>
          </a:p>
        </p:txBody>
      </p:sp>
      <p:sp>
        <p:nvSpPr>
          <p:cNvPr id="3" name="Content Placeholder 2"/>
          <p:cNvSpPr>
            <a:spLocks noGrp="1"/>
          </p:cNvSpPr>
          <p:nvPr>
            <p:ph idx="1"/>
          </p:nvPr>
        </p:nvSpPr>
        <p:spPr/>
        <p:txBody>
          <a:bodyPr/>
          <a:lstStyle/>
          <a:p>
            <a:r>
              <a:rPr lang="en-US" dirty="0" smtClean="0"/>
              <a:t>Can apply to members: fields and methods</a:t>
            </a:r>
          </a:p>
          <a:p>
            <a:r>
              <a:rPr lang="en-US" dirty="0" smtClean="0"/>
              <a:t>Modifiers control access to members from methods in other classes</a:t>
            </a:r>
          </a:p>
          <a:p>
            <a:r>
              <a:rPr lang="en-US" dirty="0" smtClean="0"/>
              <a:t>This list is from least to most restrictive:</a:t>
            </a:r>
          </a:p>
          <a:p>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42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47442709"/>
              </p:ext>
            </p:extLst>
          </p:nvPr>
        </p:nvGraphicFramePr>
        <p:xfrm>
          <a:off x="1283731" y="4037687"/>
          <a:ext cx="6633237" cy="2392680"/>
        </p:xfrm>
        <a:graphic>
          <a:graphicData uri="http://schemas.openxmlformats.org/drawingml/2006/table">
            <a:tbl>
              <a:tblPr firstRow="1" bandRow="1">
                <a:tableStyleId>{2D5ABB26-0587-4C30-8999-92F81FD0307C}</a:tableStyleId>
              </a:tblPr>
              <a:tblGrid>
                <a:gridCol w="1336195">
                  <a:extLst>
                    <a:ext uri="{9D8B030D-6E8A-4147-A177-3AD203B41FA5}">
                      <a16:colId xmlns:a16="http://schemas.microsoft.com/office/drawing/2014/main" val="20000"/>
                    </a:ext>
                  </a:extLst>
                </a:gridCol>
                <a:gridCol w="5297042">
                  <a:extLst>
                    <a:ext uri="{9D8B030D-6E8A-4147-A177-3AD203B41FA5}">
                      <a16:colId xmlns:a16="http://schemas.microsoft.com/office/drawing/2014/main" val="20001"/>
                    </a:ext>
                  </a:extLst>
                </a:gridCol>
              </a:tblGrid>
              <a:tr h="370840">
                <a:tc>
                  <a:txBody>
                    <a:bodyPr/>
                    <a:lstStyle/>
                    <a:p>
                      <a:r>
                        <a:rPr lang="en-US" b="1" dirty="0" smtClean="0"/>
                        <a:t>Keyword</a:t>
                      </a:r>
                      <a:endParaRPr lang="en-US" b="1" dirty="0"/>
                    </a:p>
                  </a:txBody>
                  <a:tcPr/>
                </a:tc>
                <a:tc>
                  <a:txBody>
                    <a:bodyPr/>
                    <a:lstStyle/>
                    <a:p>
                      <a:r>
                        <a:rPr lang="en-US" b="1" dirty="0" smtClean="0"/>
                        <a:t>Restriction</a:t>
                      </a:r>
                      <a:endParaRPr lang="en-US" b="1" dirty="0"/>
                    </a:p>
                  </a:txBody>
                  <a:tcPr/>
                </a:tc>
                <a:extLst>
                  <a:ext uri="{0D108BD9-81ED-4DB2-BD59-A6C34878D82A}">
                    <a16:rowId xmlns:a16="http://schemas.microsoft.com/office/drawing/2014/main" val="10000"/>
                  </a:ext>
                </a:extLst>
              </a:tr>
              <a:tr h="370840">
                <a:tc>
                  <a:txBody>
                    <a:bodyPr/>
                    <a:lstStyle/>
                    <a:p>
                      <a:r>
                        <a:rPr lang="en-US" dirty="0" smtClean="0">
                          <a:latin typeface="Consolas"/>
                          <a:cs typeface="Consolas"/>
                        </a:rPr>
                        <a:t>public</a:t>
                      </a:r>
                      <a:endParaRPr lang="en-US" dirty="0">
                        <a:latin typeface="Consolas"/>
                        <a:cs typeface="Consolas"/>
                      </a:endParaRPr>
                    </a:p>
                  </a:txBody>
                  <a:tcPr/>
                </a:tc>
                <a:tc>
                  <a:txBody>
                    <a:bodyPr/>
                    <a:lstStyle/>
                    <a:p>
                      <a:r>
                        <a:rPr lang="en-US" dirty="0" smtClean="0"/>
                        <a:t>None (any other</a:t>
                      </a:r>
                      <a:r>
                        <a:rPr lang="en-US" baseline="0" dirty="0" smtClean="0"/>
                        <a:t> method can access)</a:t>
                      </a:r>
                      <a:endParaRPr lang="en-US" dirty="0"/>
                    </a:p>
                  </a:txBody>
                  <a:tcPr/>
                </a:tc>
                <a:extLst>
                  <a:ext uri="{0D108BD9-81ED-4DB2-BD59-A6C34878D82A}">
                    <a16:rowId xmlns:a16="http://schemas.microsoft.com/office/drawing/2014/main" val="10001"/>
                  </a:ext>
                </a:extLst>
              </a:tr>
              <a:tr h="370840">
                <a:tc>
                  <a:txBody>
                    <a:bodyPr/>
                    <a:lstStyle/>
                    <a:p>
                      <a:r>
                        <a:rPr lang="en-US" dirty="0" smtClean="0">
                          <a:latin typeface="Consolas"/>
                          <a:cs typeface="Consolas"/>
                        </a:rPr>
                        <a:t>protected</a:t>
                      </a:r>
                      <a:endParaRPr lang="en-US" dirty="0">
                        <a:latin typeface="Consolas"/>
                        <a:cs typeface="Consolas"/>
                      </a:endParaRPr>
                    </a:p>
                  </a:txBody>
                  <a:tcPr/>
                </a:tc>
                <a:tc>
                  <a:txBody>
                    <a:bodyPr/>
                    <a:lstStyle/>
                    <a:p>
                      <a:r>
                        <a:rPr lang="en-US" dirty="0" smtClean="0"/>
                        <a:t>Only methods in the</a:t>
                      </a:r>
                      <a:r>
                        <a:rPr lang="en-US" baseline="0" dirty="0" smtClean="0"/>
                        <a:t> class, subclasses, or in classes in the same package can access</a:t>
                      </a:r>
                      <a:endParaRPr lang="en-US" dirty="0"/>
                    </a:p>
                  </a:txBody>
                  <a:tcPr/>
                </a:tc>
                <a:extLst>
                  <a:ext uri="{0D108BD9-81ED-4DB2-BD59-A6C34878D82A}">
                    <a16:rowId xmlns:a16="http://schemas.microsoft.com/office/drawing/2014/main" val="10002"/>
                  </a:ext>
                </a:extLst>
              </a:tr>
              <a:tr h="370840">
                <a:tc>
                  <a:txBody>
                    <a:bodyPr/>
                    <a:lstStyle/>
                    <a:p>
                      <a:r>
                        <a:rPr lang="en-US" i="1" dirty="0" smtClean="0"/>
                        <a:t>[none]</a:t>
                      </a:r>
                      <a:endParaRPr lang="en-US" i="1" dirty="0"/>
                    </a:p>
                  </a:txBody>
                  <a:tcPr/>
                </a:tc>
                <a:tc>
                  <a:txBody>
                    <a:bodyPr/>
                    <a:lstStyle/>
                    <a:p>
                      <a:r>
                        <a:rPr lang="en-US" dirty="0" smtClean="0"/>
                        <a:t>Only methods in the class or in classes in the same package can access (called “package private”)</a:t>
                      </a:r>
                      <a:endParaRPr lang="en-US" dirty="0"/>
                    </a:p>
                  </a:txBody>
                  <a:tcPr/>
                </a:tc>
                <a:extLst>
                  <a:ext uri="{0D108BD9-81ED-4DB2-BD59-A6C34878D82A}">
                    <a16:rowId xmlns:a16="http://schemas.microsoft.com/office/drawing/2014/main" val="10003"/>
                  </a:ext>
                </a:extLst>
              </a:tr>
              <a:tr h="370840">
                <a:tc>
                  <a:txBody>
                    <a:bodyPr/>
                    <a:lstStyle/>
                    <a:p>
                      <a:r>
                        <a:rPr lang="en-US" dirty="0" smtClean="0">
                          <a:latin typeface="Consolas"/>
                          <a:cs typeface="Consolas"/>
                        </a:rPr>
                        <a:t>private</a:t>
                      </a:r>
                      <a:endParaRPr lang="en-US" dirty="0">
                        <a:latin typeface="Consolas"/>
                        <a:cs typeface="Consolas"/>
                      </a:endParaRPr>
                    </a:p>
                  </a:txBody>
                  <a:tcPr/>
                </a:tc>
                <a:tc>
                  <a:txBody>
                    <a:bodyPr/>
                    <a:lstStyle/>
                    <a:p>
                      <a:r>
                        <a:rPr lang="en-US" dirty="0" smtClean="0"/>
                        <a:t>Only methods in the class can access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7682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Wisdom</a:t>
            </a:r>
            <a:endParaRPr lang="en-US" dirty="0"/>
          </a:p>
        </p:txBody>
      </p:sp>
      <p:sp>
        <p:nvSpPr>
          <p:cNvPr id="3" name="Content Placeholder 2"/>
          <p:cNvSpPr>
            <a:spLocks noGrp="1"/>
          </p:cNvSpPr>
          <p:nvPr>
            <p:ph idx="1"/>
          </p:nvPr>
        </p:nvSpPr>
        <p:spPr>
          <a:xfrm>
            <a:off x="457200" y="1600200"/>
            <a:ext cx="8686800" cy="5121275"/>
          </a:xfrm>
        </p:spPr>
        <p:txBody>
          <a:bodyPr>
            <a:normAutofit/>
          </a:bodyPr>
          <a:lstStyle/>
          <a:p>
            <a:r>
              <a:rPr lang="en-US" dirty="0" smtClean="0"/>
              <a:t>Make methods public</a:t>
            </a:r>
          </a:p>
          <a:p>
            <a:pPr lvl="1"/>
            <a:r>
              <a:rPr lang="en-US" dirty="0" smtClean="0"/>
              <a:t>Allows anyone to use them</a:t>
            </a:r>
          </a:p>
          <a:p>
            <a:pPr lvl="1"/>
            <a:r>
              <a:rPr lang="en-US" dirty="0" smtClean="0"/>
              <a:t>They should be written defensively to “protect” the object internal state (i.e., attribute fields)</a:t>
            </a:r>
          </a:p>
          <a:p>
            <a:r>
              <a:rPr lang="en-US" dirty="0" smtClean="0"/>
              <a:t>Make fields private</a:t>
            </a:r>
          </a:p>
          <a:p>
            <a:pPr lvl="1"/>
            <a:r>
              <a:rPr lang="en-US" dirty="0" smtClean="0"/>
              <a:t>Keeps them safe from unexpected changes</a:t>
            </a:r>
          </a:p>
          <a:p>
            <a:pPr lvl="1"/>
            <a:r>
              <a:rPr lang="en-US" dirty="0" smtClean="0"/>
              <a:t>Only your methods can modify them</a:t>
            </a:r>
          </a:p>
          <a:p>
            <a:r>
              <a:rPr lang="en-US" dirty="0" smtClean="0"/>
              <a:t>Constants (“</a:t>
            </a:r>
            <a:r>
              <a:rPr lang="en-US" dirty="0" smtClean="0">
                <a:latin typeface="Consolas"/>
                <a:cs typeface="Consolas"/>
              </a:rPr>
              <a:t>final</a:t>
            </a:r>
            <a:r>
              <a:rPr lang="en-US" dirty="0" smtClean="0"/>
              <a:t>” fields) can be made public since they can’t be changed anyway</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43</a:t>
            </a:fld>
            <a:endParaRPr lang="en-US"/>
          </a:p>
        </p:txBody>
      </p:sp>
    </p:spTree>
    <p:extLst>
      <p:ext uri="{BB962C8B-B14F-4D97-AF65-F5344CB8AC3E}">
        <p14:creationId xmlns:p14="http://schemas.microsoft.com/office/powerpoint/2010/main" val="2912451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a:t>
            </a:r>
            <a:r>
              <a:rPr lang="en-US" dirty="0" smtClean="0"/>
              <a:t> and </a:t>
            </a:r>
            <a:r>
              <a:rPr lang="en-US" dirty="0" err="1" smtClean="0"/>
              <a:t>Mutator</a:t>
            </a:r>
            <a:r>
              <a:rPr lang="en-US" dirty="0" smtClean="0"/>
              <a:t> Methods</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With fields being private, all access to them from outside the class is via methods</a:t>
            </a:r>
          </a:p>
          <a:p>
            <a:r>
              <a:rPr lang="en-US" dirty="0"/>
              <a:t>There is no special Java syntax, just naming convention:</a:t>
            </a:r>
          </a:p>
          <a:p>
            <a:pPr lvl="1"/>
            <a:r>
              <a:rPr lang="en-US" dirty="0" err="1"/>
              <a:t>Accessor</a:t>
            </a:r>
            <a:r>
              <a:rPr lang="en-US" dirty="0"/>
              <a:t>: “get…” access (read) field in an object</a:t>
            </a:r>
          </a:p>
          <a:p>
            <a:pPr lvl="1"/>
            <a:r>
              <a:rPr lang="en-US" dirty="0" err="1"/>
              <a:t>Mutator</a:t>
            </a:r>
            <a:r>
              <a:rPr lang="en-US" dirty="0"/>
              <a:t>: “set…” mutate (change) field in an object</a:t>
            </a:r>
          </a:p>
          <a:p>
            <a:r>
              <a:rPr lang="en-US" dirty="0" err="1" smtClean="0"/>
              <a:t>Accessor</a:t>
            </a:r>
            <a:r>
              <a:rPr lang="en-US" dirty="0" smtClean="0"/>
              <a:t> methods allow read-only access</a:t>
            </a:r>
          </a:p>
          <a:p>
            <a:r>
              <a:rPr lang="en-US" dirty="0" err="1" smtClean="0"/>
              <a:t>Mutator</a:t>
            </a:r>
            <a:r>
              <a:rPr lang="en-US" dirty="0" smtClean="0"/>
              <a:t> methods allow “controlled” change</a:t>
            </a:r>
          </a:p>
        </p:txBody>
      </p:sp>
      <p:sp>
        <p:nvSpPr>
          <p:cNvPr id="4" name="Slide Number Placeholder 3"/>
          <p:cNvSpPr>
            <a:spLocks noGrp="1"/>
          </p:cNvSpPr>
          <p:nvPr>
            <p:ph type="sldNum" sz="quarter" idx="12"/>
          </p:nvPr>
        </p:nvSpPr>
        <p:spPr/>
        <p:txBody>
          <a:bodyPr/>
          <a:lstStyle/>
          <a:p>
            <a:fld id="{8A948100-F9AF-674A-BF08-576787DAE645}" type="slidenum">
              <a:rPr lang="en-US" smtClean="0"/>
              <a:pPr/>
              <a:t>44</a:t>
            </a:fld>
            <a:endParaRPr lang="en-US"/>
          </a:p>
        </p:txBody>
      </p:sp>
    </p:spTree>
    <p:extLst>
      <p:ext uri="{BB962C8B-B14F-4D97-AF65-F5344CB8AC3E}">
        <p14:creationId xmlns:p14="http://schemas.microsoft.com/office/powerpoint/2010/main" val="191508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Wheel Class</a:t>
            </a:r>
            <a:endParaRPr lang="en-US" dirty="0"/>
          </a:p>
        </p:txBody>
      </p:sp>
      <p:sp>
        <p:nvSpPr>
          <p:cNvPr id="3" name="Content Placeholder 2"/>
          <p:cNvSpPr>
            <a:spLocks noGrp="1"/>
          </p:cNvSpPr>
          <p:nvPr>
            <p:ph idx="1"/>
          </p:nvPr>
        </p:nvSpPr>
        <p:spPr>
          <a:xfrm>
            <a:off x="457200" y="1600200"/>
            <a:ext cx="8229600" cy="4525963"/>
          </a:xfrm>
        </p:spPr>
        <p:txBody>
          <a:bodyPr>
            <a:noAutofit/>
          </a:bodyPr>
          <a:lstStyle/>
          <a:p>
            <a:pPr marL="0" indent="0">
              <a:buNone/>
            </a:pPr>
            <a:r>
              <a:rPr lang="en-US" sz="1400" dirty="0">
                <a:latin typeface="Consolas"/>
                <a:cs typeface="Consolas"/>
              </a:rPr>
              <a:t>public class Wheel {</a:t>
            </a:r>
          </a:p>
          <a:p>
            <a:pPr marL="0" indent="0">
              <a:buNone/>
            </a:pPr>
            <a:r>
              <a:rPr lang="en-US" sz="1400" dirty="0">
                <a:latin typeface="Consolas"/>
                <a:cs typeface="Consolas"/>
              </a:rPr>
              <a:t>    </a:t>
            </a:r>
            <a:r>
              <a:rPr lang="en-US" sz="1400" dirty="0" smtClean="0">
                <a:latin typeface="Consolas"/>
                <a:cs typeface="Consolas"/>
              </a:rPr>
              <a:t>private double </a:t>
            </a:r>
            <a:r>
              <a:rPr lang="en-US" sz="1400" dirty="0">
                <a:latin typeface="Consolas"/>
                <a:cs typeface="Consolas"/>
              </a:rPr>
              <a:t>radius;</a:t>
            </a:r>
          </a:p>
          <a:p>
            <a:pPr marL="0" indent="0">
              <a:buNone/>
            </a:pPr>
            <a:r>
              <a:rPr lang="en-US" sz="1400" dirty="0">
                <a:latin typeface="Consolas"/>
                <a:cs typeface="Consolas"/>
              </a:rPr>
              <a:t>    </a:t>
            </a:r>
            <a:r>
              <a:rPr lang="en-US" sz="1400" dirty="0" smtClean="0">
                <a:latin typeface="Consolas"/>
                <a:cs typeface="Consolas"/>
              </a:rPr>
              <a:t>public Wheel(double </a:t>
            </a:r>
            <a:r>
              <a:rPr lang="en-US" sz="1400" dirty="0">
                <a:latin typeface="Consolas"/>
                <a:cs typeface="Consolas"/>
              </a:rPr>
              <a:t>radius) {</a:t>
            </a:r>
          </a:p>
          <a:p>
            <a:pPr marL="0" indent="0">
              <a:buNone/>
            </a:pPr>
            <a:r>
              <a:rPr lang="en-US" sz="1400" dirty="0">
                <a:latin typeface="Consolas"/>
                <a:cs typeface="Consolas"/>
              </a:rPr>
              <a:t>        </a:t>
            </a:r>
            <a:r>
              <a:rPr lang="en-US" sz="1400" dirty="0" err="1">
                <a:latin typeface="Consolas"/>
                <a:cs typeface="Consolas"/>
              </a:rPr>
              <a:t>this.radius</a:t>
            </a:r>
            <a:r>
              <a:rPr lang="en-US" sz="1400" dirty="0">
                <a:latin typeface="Consolas"/>
                <a:cs typeface="Consolas"/>
              </a:rPr>
              <a:t> = radius;</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public double </a:t>
            </a:r>
            <a:r>
              <a:rPr lang="en-US" sz="1400" dirty="0" err="1">
                <a:latin typeface="Consolas"/>
                <a:cs typeface="Consolas"/>
              </a:rPr>
              <a:t>getCircumference</a:t>
            </a:r>
            <a:r>
              <a:rPr lang="en-US" sz="1400" dirty="0">
                <a:latin typeface="Consolas"/>
                <a:cs typeface="Consolas"/>
              </a:rPr>
              <a:t>() {</a:t>
            </a:r>
          </a:p>
          <a:p>
            <a:pPr marL="0" indent="0">
              <a:buNone/>
            </a:pPr>
            <a:r>
              <a:rPr lang="en-US" sz="1400" dirty="0">
                <a:latin typeface="Consolas"/>
                <a:cs typeface="Consolas"/>
              </a:rPr>
              <a:t>        return 2 * </a:t>
            </a:r>
            <a:r>
              <a:rPr lang="en-US" sz="1400" dirty="0" err="1">
                <a:latin typeface="Consolas"/>
                <a:cs typeface="Consolas"/>
              </a:rPr>
              <a:t>Math.PI</a:t>
            </a:r>
            <a:r>
              <a:rPr lang="en-US" sz="1400" dirty="0">
                <a:latin typeface="Consolas"/>
                <a:cs typeface="Consolas"/>
              </a:rPr>
              <a:t> * radius;</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public </a:t>
            </a:r>
            <a:r>
              <a:rPr lang="en-US" sz="1400" dirty="0">
                <a:latin typeface="Consolas"/>
                <a:cs typeface="Consolas"/>
              </a:rPr>
              <a:t>double </a:t>
            </a:r>
            <a:r>
              <a:rPr lang="en-US" sz="1400" dirty="0" err="1">
                <a:latin typeface="Consolas"/>
                <a:cs typeface="Consolas"/>
              </a:rPr>
              <a:t>getArea</a:t>
            </a:r>
            <a:r>
              <a:rPr lang="en-US" sz="1400" dirty="0">
                <a:latin typeface="Consolas"/>
                <a:cs typeface="Consolas"/>
              </a:rPr>
              <a:t>() {</a:t>
            </a:r>
          </a:p>
          <a:p>
            <a:pPr marL="0" indent="0">
              <a:buNone/>
            </a:pPr>
            <a:r>
              <a:rPr lang="en-US" sz="1400" dirty="0">
                <a:latin typeface="Consolas"/>
                <a:cs typeface="Consolas"/>
              </a:rPr>
              <a:t>        return </a:t>
            </a:r>
            <a:r>
              <a:rPr lang="en-US" sz="1400" dirty="0" err="1">
                <a:latin typeface="Consolas"/>
                <a:cs typeface="Consolas"/>
              </a:rPr>
              <a:t>Math.PI</a:t>
            </a:r>
            <a:r>
              <a:rPr lang="en-US" sz="1400" dirty="0">
                <a:latin typeface="Consolas"/>
                <a:cs typeface="Consolas"/>
              </a:rPr>
              <a:t> * radius * radius;</a:t>
            </a:r>
          </a:p>
          <a:p>
            <a:pPr marL="0" indent="0">
              <a:buNone/>
            </a:pPr>
            <a:r>
              <a:rPr lang="en-US" sz="1400" dirty="0">
                <a:latin typeface="Consolas"/>
                <a:cs typeface="Consolas"/>
              </a:rPr>
              <a:t>    }</a:t>
            </a:r>
          </a:p>
          <a:p>
            <a:pPr marL="0" indent="0">
              <a:buNone/>
            </a:pPr>
            <a:r>
              <a:rPr lang="en-US" sz="1400" dirty="0">
                <a:latin typeface="Consolas"/>
                <a:cs typeface="Consolas"/>
              </a:rPr>
              <a:t>    </a:t>
            </a:r>
            <a:r>
              <a:rPr lang="en-US" sz="1400" dirty="0" smtClean="0">
                <a:latin typeface="Consolas"/>
                <a:cs typeface="Consolas"/>
              </a:rPr>
              <a:t>public </a:t>
            </a:r>
            <a:r>
              <a:rPr lang="en-US" sz="1400" dirty="0">
                <a:latin typeface="Consolas"/>
                <a:cs typeface="Consolas"/>
              </a:rPr>
              <a:t>double </a:t>
            </a:r>
            <a:r>
              <a:rPr lang="en-US" sz="1400" dirty="0" err="1">
                <a:latin typeface="Consolas"/>
                <a:cs typeface="Consolas"/>
              </a:rPr>
              <a:t>getRadius</a:t>
            </a:r>
            <a:r>
              <a:rPr lang="en-US" sz="1400" dirty="0">
                <a:latin typeface="Consolas"/>
                <a:cs typeface="Consolas"/>
              </a:rPr>
              <a:t>() {</a:t>
            </a:r>
          </a:p>
          <a:p>
            <a:pPr marL="0" indent="0">
              <a:buNone/>
            </a:pPr>
            <a:r>
              <a:rPr lang="en-US" sz="1400" dirty="0">
                <a:latin typeface="Consolas"/>
                <a:cs typeface="Consolas"/>
              </a:rPr>
              <a:t>        return radius;</a:t>
            </a:r>
          </a:p>
          <a:p>
            <a:pPr marL="0" indent="0">
              <a:buNone/>
            </a:pPr>
            <a:r>
              <a:rPr lang="en-US" sz="1400" dirty="0">
                <a:latin typeface="Consolas"/>
                <a:cs typeface="Consolas"/>
              </a:rPr>
              <a:t>    }</a:t>
            </a:r>
          </a:p>
          <a:p>
            <a:pPr marL="0" indent="0">
              <a:buNone/>
            </a:pPr>
            <a:r>
              <a:rPr lang="en-US" sz="1400" dirty="0">
                <a:latin typeface="Consolas"/>
                <a:cs typeface="Consolas"/>
              </a:rPr>
              <a:t>    public void </a:t>
            </a:r>
            <a:r>
              <a:rPr lang="en-US" sz="1400" dirty="0" err="1">
                <a:latin typeface="Consolas"/>
                <a:cs typeface="Consolas"/>
              </a:rPr>
              <a:t>setRadius</a:t>
            </a:r>
            <a:r>
              <a:rPr lang="en-US" sz="1400" dirty="0">
                <a:latin typeface="Consolas"/>
                <a:cs typeface="Consolas"/>
              </a:rPr>
              <a:t>(double r) {</a:t>
            </a:r>
          </a:p>
          <a:p>
            <a:pPr marL="0" indent="0">
              <a:buNone/>
            </a:pPr>
            <a:r>
              <a:rPr lang="en-US" sz="1400" dirty="0">
                <a:latin typeface="Consolas"/>
                <a:cs typeface="Consolas"/>
              </a:rPr>
              <a:t>        if (r&gt;0 &amp;&amp; r&lt;=1000)</a:t>
            </a:r>
          </a:p>
          <a:p>
            <a:pPr marL="0" indent="0">
              <a:buNone/>
            </a:pPr>
            <a:r>
              <a:rPr lang="en-US" sz="1400" dirty="0">
                <a:latin typeface="Consolas"/>
                <a:cs typeface="Consolas"/>
              </a:rPr>
              <a:t>            radius=r;</a:t>
            </a:r>
          </a:p>
          <a:p>
            <a:pPr marL="0" indent="0">
              <a:buNone/>
            </a:pPr>
            <a:r>
              <a:rPr lang="en-US" sz="1400" dirty="0">
                <a:latin typeface="Consolas"/>
                <a:cs typeface="Consolas"/>
              </a:rPr>
              <a:t>    }</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endParaRPr lang="en-US" sz="14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45</a:t>
            </a:fld>
            <a:endParaRPr lang="en-US"/>
          </a:p>
        </p:txBody>
      </p:sp>
    </p:spTree>
    <p:extLst>
      <p:ext uri="{BB962C8B-B14F-4D97-AF65-F5344CB8AC3E}">
        <p14:creationId xmlns:p14="http://schemas.microsoft.com/office/powerpoint/2010/main" val="12886867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t>
            </a:r>
            <a:r>
              <a:rPr lang="en-US" dirty="0" err="1" smtClean="0"/>
              <a:t>Accessor</a:t>
            </a:r>
            <a:r>
              <a:rPr lang="en-US" dirty="0" smtClean="0"/>
              <a:t> </a:t>
            </a:r>
            <a:r>
              <a:rPr lang="en-US" dirty="0"/>
              <a:t>and </a:t>
            </a:r>
            <a:r>
              <a:rPr lang="en-US" dirty="0" err="1"/>
              <a:t>Mutator</a:t>
            </a:r>
            <a:r>
              <a:rPr lang="en-US" dirty="0"/>
              <a:t> Methods</a:t>
            </a:r>
          </a:p>
        </p:txBody>
      </p:sp>
      <p:sp>
        <p:nvSpPr>
          <p:cNvPr id="3" name="Content Placeholder 2"/>
          <p:cNvSpPr>
            <a:spLocks noGrp="1"/>
          </p:cNvSpPr>
          <p:nvPr>
            <p:ph idx="1"/>
          </p:nvPr>
        </p:nvSpPr>
        <p:spPr>
          <a:xfrm>
            <a:off x="457200" y="1600200"/>
            <a:ext cx="8686800" cy="5257800"/>
          </a:xfrm>
        </p:spPr>
        <p:txBody>
          <a:bodyPr>
            <a:normAutofit fontScale="70000" lnSpcReduction="20000"/>
          </a:bodyPr>
          <a:lstStyle/>
          <a:p>
            <a:pPr marL="0" indent="0">
              <a:buNone/>
            </a:pPr>
            <a:r>
              <a:rPr lang="en-US" dirty="0">
                <a:latin typeface="Consolas"/>
                <a:cs typeface="Consolas"/>
              </a:rPr>
              <a:t>public class </a:t>
            </a:r>
            <a:r>
              <a:rPr lang="en-US" dirty="0" smtClean="0">
                <a:latin typeface="Consolas"/>
                <a:cs typeface="Consolas"/>
              </a:rPr>
              <a:t>Transportation {</a:t>
            </a:r>
            <a:endParaRPr lang="en-US" dirty="0">
              <a:latin typeface="Consolas"/>
              <a:cs typeface="Consolas"/>
            </a:endParaRPr>
          </a:p>
          <a:p>
            <a:pPr marL="0" indent="0">
              <a:buNone/>
            </a:pPr>
            <a:r>
              <a:rPr lang="en-US" dirty="0" smtClean="0">
                <a:latin typeface="Consolas"/>
                <a:cs typeface="Consolas"/>
              </a:rPr>
              <a:t>    </a:t>
            </a:r>
            <a:endParaRPr lang="en-US" dirty="0">
              <a:latin typeface="Consolas"/>
              <a:cs typeface="Consolas"/>
            </a:endParaRP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Wheel w = new Wheel (17.5);</a:t>
            </a:r>
          </a:p>
          <a:p>
            <a:pPr marL="0" indent="0">
              <a:buNone/>
            </a:pP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double </a:t>
            </a:r>
            <a:r>
              <a:rPr lang="en-US" dirty="0" err="1" smtClean="0">
                <a:latin typeface="Consolas"/>
                <a:cs typeface="Consolas"/>
              </a:rPr>
              <a:t>circ</a:t>
            </a:r>
            <a:r>
              <a:rPr lang="en-US" dirty="0" smtClean="0">
                <a:latin typeface="Consolas"/>
                <a:cs typeface="Consolas"/>
              </a:rPr>
              <a:t> = </a:t>
            </a:r>
            <a:r>
              <a:rPr lang="en-US" dirty="0" err="1" smtClean="0">
                <a:latin typeface="Consolas"/>
                <a:cs typeface="Consolas"/>
              </a:rPr>
              <a:t>w.getCircumference</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double rad = </a:t>
            </a:r>
            <a:r>
              <a:rPr lang="en-US" dirty="0" err="1" smtClean="0">
                <a:latin typeface="Consolas"/>
                <a:cs typeface="Consolas"/>
              </a:rPr>
              <a:t>w.radius</a:t>
            </a:r>
            <a:r>
              <a:rPr lang="en-US" dirty="0" smtClean="0">
                <a:latin typeface="Consolas"/>
                <a:cs typeface="Consolas"/>
              </a:rPr>
              <a:t>;  // not allowed</a:t>
            </a:r>
          </a:p>
          <a:p>
            <a:pPr marL="0" indent="0">
              <a:buNone/>
            </a:pPr>
            <a:r>
              <a:rPr lang="en-US" dirty="0">
                <a:latin typeface="Consolas"/>
                <a:cs typeface="Consolas"/>
              </a:rPr>
              <a:t> </a:t>
            </a:r>
            <a:r>
              <a:rPr lang="en-US" dirty="0" smtClean="0">
                <a:latin typeface="Consolas"/>
                <a:cs typeface="Consolas"/>
              </a:rPr>
              <a:t>       double rad = </a:t>
            </a:r>
            <a:r>
              <a:rPr lang="en-US" dirty="0" err="1" smtClean="0">
                <a:latin typeface="Consolas"/>
                <a:cs typeface="Consolas"/>
              </a:rPr>
              <a:t>w.getRadius</a:t>
            </a:r>
            <a:r>
              <a:rPr lang="en-US" dirty="0" smtClean="0">
                <a:latin typeface="Consolas"/>
                <a:cs typeface="Consolas"/>
              </a:rPr>
              <a:t>();</a:t>
            </a:r>
          </a:p>
          <a:p>
            <a:pPr marL="0" indent="0">
              <a:buNone/>
            </a:pPr>
            <a:endParaRPr lang="en-US" dirty="0" smtClean="0">
              <a:latin typeface="Consolas"/>
              <a:cs typeface="Consolas"/>
            </a:endParaRPr>
          </a:p>
          <a:p>
            <a:pPr marL="0" indent="0">
              <a:buNone/>
            </a:pPr>
            <a:r>
              <a:rPr lang="en-US" dirty="0">
                <a:latin typeface="Consolas"/>
                <a:cs typeface="Consolas"/>
              </a:rPr>
              <a:t> </a:t>
            </a:r>
            <a:r>
              <a:rPr lang="en-US" dirty="0" smtClean="0">
                <a:latin typeface="Consolas"/>
                <a:cs typeface="Consolas"/>
              </a:rPr>
              <a:t>       </a:t>
            </a:r>
            <a:r>
              <a:rPr lang="en-US" dirty="0" err="1" smtClean="0">
                <a:latin typeface="Consolas"/>
                <a:cs typeface="Consolas"/>
              </a:rPr>
              <a:t>w.radius</a:t>
            </a:r>
            <a:r>
              <a:rPr lang="en-US" dirty="0" smtClean="0">
                <a:latin typeface="Consolas"/>
                <a:cs typeface="Consolas"/>
              </a:rPr>
              <a:t> = 15.4; // not allowed</a:t>
            </a:r>
          </a:p>
          <a:p>
            <a:pPr marL="0" indent="0">
              <a:buNone/>
            </a:pPr>
            <a:r>
              <a:rPr lang="en-US" dirty="0">
                <a:latin typeface="Consolas"/>
                <a:cs typeface="Consolas"/>
              </a:rPr>
              <a:t> </a:t>
            </a:r>
            <a:r>
              <a:rPr lang="en-US" dirty="0" smtClean="0">
                <a:latin typeface="Consolas"/>
                <a:cs typeface="Consolas"/>
              </a:rPr>
              <a:t>       </a:t>
            </a:r>
            <a:r>
              <a:rPr lang="en-US" dirty="0" err="1" smtClean="0">
                <a:latin typeface="Consolas"/>
                <a:cs typeface="Consolas"/>
              </a:rPr>
              <a:t>w.setRadius</a:t>
            </a:r>
            <a:r>
              <a:rPr lang="en-US" dirty="0" smtClean="0">
                <a:latin typeface="Consolas"/>
                <a:cs typeface="Consolas"/>
              </a:rPr>
              <a:t>(15.4);</a:t>
            </a:r>
          </a:p>
          <a:p>
            <a:pPr marL="0" indent="0">
              <a:buNone/>
            </a:pPr>
            <a:r>
              <a:rPr lang="en-US" dirty="0">
                <a:latin typeface="Consolas"/>
                <a:cs typeface="Consolas"/>
              </a:rPr>
              <a:t> </a:t>
            </a:r>
            <a:r>
              <a:rPr lang="en-US" dirty="0" smtClean="0">
                <a:latin typeface="Consolas"/>
                <a:cs typeface="Consolas"/>
              </a:rPr>
              <a:t>    }</a:t>
            </a:r>
            <a:endParaRPr lang="en-US" dirty="0">
              <a:latin typeface="Consolas"/>
              <a:cs typeface="Consolas"/>
            </a:endParaRP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46</a:t>
            </a:fld>
            <a:endParaRPr lang="en-US"/>
          </a:p>
        </p:txBody>
      </p:sp>
    </p:spTree>
    <p:extLst>
      <p:ext uri="{BB962C8B-B14F-4D97-AF65-F5344CB8AC3E}">
        <p14:creationId xmlns:p14="http://schemas.microsoft.com/office/powerpoint/2010/main" val="174813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Terminology: Variables</a:t>
            </a:r>
            <a:endParaRPr lang="en-US" dirty="0"/>
          </a:p>
        </p:txBody>
      </p:sp>
      <p:sp>
        <p:nvSpPr>
          <p:cNvPr id="3" name="Content Placeholder 2"/>
          <p:cNvSpPr>
            <a:spLocks noGrp="1"/>
          </p:cNvSpPr>
          <p:nvPr>
            <p:ph idx="1"/>
          </p:nvPr>
        </p:nvSpPr>
        <p:spPr>
          <a:xfrm>
            <a:off x="457200" y="1600200"/>
            <a:ext cx="8467436" cy="4980709"/>
          </a:xfrm>
        </p:spPr>
        <p:txBody>
          <a:bodyPr>
            <a:normAutofit/>
          </a:bodyPr>
          <a:lstStyle/>
          <a:p>
            <a:r>
              <a:rPr lang="en-US" i="1" dirty="0" smtClean="0"/>
              <a:t>Instance variables</a:t>
            </a:r>
            <a:r>
              <a:rPr lang="en-US" dirty="0" smtClean="0"/>
              <a:t>: non-static fields in a class declaration</a:t>
            </a:r>
          </a:p>
          <a:p>
            <a:r>
              <a:rPr lang="en-US" i="1" dirty="0" smtClean="0"/>
              <a:t>Class variables</a:t>
            </a:r>
            <a:r>
              <a:rPr lang="en-US" dirty="0" smtClean="0"/>
              <a:t>: static fields in a class declaration</a:t>
            </a:r>
          </a:p>
          <a:p>
            <a:r>
              <a:rPr lang="en-US" i="1" dirty="0" smtClean="0"/>
              <a:t>Local variables</a:t>
            </a:r>
            <a:r>
              <a:rPr lang="en-US" dirty="0" smtClean="0"/>
              <a:t>: variables in method or block</a:t>
            </a:r>
          </a:p>
          <a:p>
            <a:r>
              <a:rPr lang="en-US" i="1" dirty="0" smtClean="0"/>
              <a:t>Parameters</a:t>
            </a:r>
            <a:r>
              <a:rPr lang="en-US" dirty="0" smtClean="0"/>
              <a:t>: variables in a method declaration</a:t>
            </a:r>
            <a:endParaRPr lang="en-US" i="1" dirty="0" smtClean="0"/>
          </a:p>
          <a:p>
            <a:endParaRPr lang="en-US" dirty="0" smtClean="0"/>
          </a:p>
          <a:p>
            <a:pPr marL="0" indent="0">
              <a:buNone/>
            </a:pPr>
            <a:endParaRPr lang="en-US" sz="1800" dirty="0" smtClean="0"/>
          </a:p>
          <a:p>
            <a:pPr marL="0" indent="0">
              <a:buNone/>
            </a:pPr>
            <a:endParaRPr lang="en-US" sz="1800" dirty="0" smtClean="0"/>
          </a:p>
          <a:p>
            <a:pPr marL="0" indent="0">
              <a:buNone/>
            </a:pPr>
            <a:r>
              <a:rPr lang="en-US" sz="1800" dirty="0" smtClean="0"/>
              <a:t>Source</a:t>
            </a:r>
            <a:r>
              <a:rPr lang="en-US" sz="1800" dirty="0"/>
              <a:t>: http://</a:t>
            </a:r>
            <a:r>
              <a:rPr lang="en-US" sz="1800" dirty="0" err="1"/>
              <a:t>docs.oracle.com</a:t>
            </a:r>
            <a:r>
              <a:rPr lang="en-US" sz="1800" dirty="0"/>
              <a:t>/</a:t>
            </a:r>
            <a:r>
              <a:rPr lang="en-US" sz="1800" dirty="0" err="1"/>
              <a:t>javase</a:t>
            </a:r>
            <a:r>
              <a:rPr lang="en-US" sz="1800" dirty="0"/>
              <a:t>/tutorial/java/</a:t>
            </a:r>
            <a:r>
              <a:rPr lang="en-US" sz="1800" dirty="0" err="1"/>
              <a:t>nutsandbolts</a:t>
            </a:r>
            <a:r>
              <a:rPr lang="en-US" sz="1800" dirty="0"/>
              <a:t>/</a:t>
            </a:r>
            <a:r>
              <a:rPr lang="en-US" sz="1800" dirty="0" err="1"/>
              <a:t>variables.html</a:t>
            </a:r>
            <a:endParaRPr lang="en-US" sz="1800"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5</a:t>
            </a:fld>
            <a:endParaRPr lang="en-US"/>
          </a:p>
        </p:txBody>
      </p:sp>
    </p:spTree>
    <p:extLst>
      <p:ext uri="{BB962C8B-B14F-4D97-AF65-F5344CB8AC3E}">
        <p14:creationId xmlns:p14="http://schemas.microsoft.com/office/powerpoint/2010/main" val="2296918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Counter</a:t>
            </a:r>
            <a:endParaRPr lang="en-US" dirty="0"/>
          </a:p>
        </p:txBody>
      </p:sp>
      <p:sp>
        <p:nvSpPr>
          <p:cNvPr id="3" name="Content Placeholder 2"/>
          <p:cNvSpPr>
            <a:spLocks noGrp="1"/>
          </p:cNvSpPr>
          <p:nvPr>
            <p:ph idx="1"/>
          </p:nvPr>
        </p:nvSpPr>
        <p:spPr/>
        <p:txBody>
          <a:bodyPr/>
          <a:lstStyle/>
          <a:p>
            <a:r>
              <a:rPr lang="en-US" dirty="0" smtClean="0"/>
              <a:t>Create a class with static and non-static counters</a:t>
            </a:r>
          </a:p>
          <a:p>
            <a:r>
              <a:rPr lang="en-US" dirty="0" smtClean="0"/>
              <a:t>Create objects</a:t>
            </a:r>
          </a:p>
          <a:p>
            <a:r>
              <a:rPr lang="en-US" dirty="0" smtClean="0"/>
              <a:t>Increment the counters</a:t>
            </a:r>
          </a:p>
          <a:p>
            <a:r>
              <a:rPr lang="en-US" dirty="0" smtClean="0"/>
              <a:t>Print values before and after</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6</a:t>
            </a:fld>
            <a:endParaRPr lang="en-US"/>
          </a:p>
        </p:txBody>
      </p:sp>
    </p:spTree>
    <p:extLst>
      <p:ext uri="{BB962C8B-B14F-4D97-AF65-F5344CB8AC3E}">
        <p14:creationId xmlns:p14="http://schemas.microsoft.com/office/powerpoint/2010/main" val="1593556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Counter</a:t>
            </a:r>
            <a:endParaRPr lang="en-US" dirty="0"/>
          </a:p>
        </p:txBody>
      </p:sp>
      <p:sp>
        <p:nvSpPr>
          <p:cNvPr id="3" name="Content Placeholder 2"/>
          <p:cNvSpPr>
            <a:spLocks noGrp="1"/>
          </p:cNvSpPr>
          <p:nvPr>
            <p:ph idx="1"/>
          </p:nvPr>
        </p:nvSpPr>
        <p:spPr>
          <a:xfrm>
            <a:off x="457200" y="1600200"/>
            <a:ext cx="8686800" cy="5257800"/>
          </a:xfrm>
        </p:spPr>
        <p:txBody>
          <a:bodyPr>
            <a:normAutofit fontScale="40000" lnSpcReduction="20000"/>
          </a:bodyPr>
          <a:lstStyle/>
          <a:p>
            <a:pPr marL="0" indent="0">
              <a:buNone/>
            </a:pPr>
            <a:r>
              <a:rPr lang="en-US" dirty="0">
                <a:latin typeface="Consolas"/>
                <a:cs typeface="Consolas"/>
              </a:rPr>
              <a:t>public class </a:t>
            </a:r>
            <a:r>
              <a:rPr lang="en-US" dirty="0" smtClean="0">
                <a:latin typeface="Consolas"/>
                <a:cs typeface="Consolas"/>
              </a:rPr>
              <a:t>Counter </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int</a:t>
            </a:r>
            <a:r>
              <a:rPr lang="en-US" dirty="0">
                <a:latin typeface="Consolas"/>
                <a:cs typeface="Consolas"/>
              </a:rPr>
              <a:t> x;</a:t>
            </a:r>
          </a:p>
          <a:p>
            <a:pPr marL="0" indent="0">
              <a:buNone/>
            </a:pPr>
            <a:r>
              <a:rPr lang="en-US" dirty="0">
                <a:latin typeface="Consolas"/>
                <a:cs typeface="Consolas"/>
              </a:rPr>
              <a:t>    static </a:t>
            </a:r>
            <a:r>
              <a:rPr lang="en-US" dirty="0" err="1">
                <a:latin typeface="Consolas"/>
                <a:cs typeface="Consolas"/>
              </a:rPr>
              <a:t>int</a:t>
            </a:r>
            <a:r>
              <a:rPr lang="en-US" dirty="0">
                <a:latin typeface="Consolas"/>
                <a:cs typeface="Consolas"/>
              </a:rPr>
              <a:t> y;</a:t>
            </a:r>
          </a:p>
          <a:p>
            <a:pPr marL="0" indent="0">
              <a:buNone/>
            </a:pPr>
            <a:r>
              <a:rPr lang="en-US" dirty="0">
                <a:latin typeface="Consolas"/>
                <a:cs typeface="Consolas"/>
              </a:rPr>
              <a:t>    </a:t>
            </a:r>
          </a:p>
          <a:p>
            <a:pPr marL="0" indent="0">
              <a:buNone/>
            </a:pPr>
            <a:r>
              <a:rPr lang="en-US" dirty="0">
                <a:latin typeface="Consolas"/>
                <a:cs typeface="Consolas"/>
              </a:rPr>
              <a:t>    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smtClean="0">
                <a:latin typeface="Consolas"/>
                <a:cs typeface="Consolas"/>
              </a:rPr>
              <a:t>Counter </a:t>
            </a:r>
            <a:r>
              <a:rPr lang="en-US" dirty="0" err="1">
                <a:latin typeface="Consolas"/>
                <a:cs typeface="Consolas"/>
              </a:rPr>
              <a:t>alice</a:t>
            </a:r>
            <a:r>
              <a:rPr lang="en-US" dirty="0">
                <a:latin typeface="Consolas"/>
                <a:cs typeface="Consolas"/>
              </a:rPr>
              <a:t> = new </a:t>
            </a:r>
            <a:r>
              <a:rPr lang="en-US" dirty="0" smtClean="0">
                <a:latin typeface="Consolas"/>
                <a:cs typeface="Consolas"/>
              </a:rPr>
              <a:t>Counter(</a:t>
            </a:r>
            <a:r>
              <a:rPr lang="en-US" dirty="0">
                <a:latin typeface="Consolas"/>
                <a:cs typeface="Consolas"/>
              </a:rPr>
              <a:t>);</a:t>
            </a:r>
          </a:p>
          <a:p>
            <a:pPr marL="0" indent="0">
              <a:buNone/>
            </a:pPr>
            <a:r>
              <a:rPr lang="en-US" dirty="0">
                <a:latin typeface="Consolas"/>
                <a:cs typeface="Consolas"/>
              </a:rPr>
              <a:t>        </a:t>
            </a:r>
            <a:r>
              <a:rPr lang="en-US" dirty="0" smtClean="0">
                <a:latin typeface="Consolas"/>
                <a:cs typeface="Consolas"/>
              </a:rPr>
              <a:t>Counter </a:t>
            </a:r>
            <a:r>
              <a:rPr lang="en-US" dirty="0">
                <a:latin typeface="Consolas"/>
                <a:cs typeface="Consolas"/>
              </a:rPr>
              <a:t>bob = new </a:t>
            </a:r>
            <a:r>
              <a:rPr lang="en-US" dirty="0" smtClean="0">
                <a:latin typeface="Consolas"/>
                <a:cs typeface="Consolas"/>
              </a:rPr>
              <a:t>Counter(</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alice.x</a:t>
            </a:r>
            <a:r>
              <a:rPr lang="en-US" dirty="0">
                <a:latin typeface="Consolas"/>
                <a:cs typeface="Consolas"/>
              </a:rPr>
              <a:t> = 10</a:t>
            </a:r>
            <a:r>
              <a:rPr lang="en-US" dirty="0" smtClean="0">
                <a:latin typeface="Consolas"/>
                <a:cs typeface="Consolas"/>
              </a:rPr>
              <a:t>; </a:t>
            </a:r>
            <a:r>
              <a:rPr lang="en-US" dirty="0" err="1">
                <a:latin typeface="Consolas"/>
                <a:cs typeface="Consolas"/>
              </a:rPr>
              <a:t>alice.y</a:t>
            </a:r>
            <a:r>
              <a:rPr lang="en-US" dirty="0">
                <a:latin typeface="Consolas"/>
                <a:cs typeface="Consolas"/>
              </a:rPr>
              <a:t> = 42;</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bob.x</a:t>
            </a:r>
            <a:r>
              <a:rPr lang="en-US" dirty="0">
                <a:latin typeface="Consolas"/>
                <a:cs typeface="Consolas"/>
              </a:rPr>
              <a:t> = 50</a:t>
            </a:r>
            <a:r>
              <a:rPr lang="en-US" dirty="0" smtClean="0">
                <a:latin typeface="Consolas"/>
                <a:cs typeface="Consolas"/>
              </a:rPr>
              <a:t>; </a:t>
            </a:r>
            <a:r>
              <a:rPr lang="en-US" dirty="0" err="1">
                <a:latin typeface="Consolas"/>
                <a:cs typeface="Consolas"/>
              </a:rPr>
              <a:t>bob.y</a:t>
            </a:r>
            <a:r>
              <a:rPr lang="en-US" dirty="0">
                <a:latin typeface="Consolas"/>
                <a:cs typeface="Consolas"/>
              </a:rPr>
              <a:t> = 99;</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alice.x</a:t>
            </a:r>
            <a:r>
              <a:rPr lang="en-US" dirty="0">
                <a:latin typeface="Consolas"/>
                <a:cs typeface="Consolas"/>
              </a:rPr>
              <a:t>)</a:t>
            </a:r>
            <a:r>
              <a:rPr lang="en-US" dirty="0" smtClean="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alice.y</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bob.x</a:t>
            </a:r>
            <a:r>
              <a:rPr lang="en-US" dirty="0">
                <a:latin typeface="Consolas"/>
                <a:cs typeface="Consolas"/>
              </a:rPr>
              <a:t>)</a:t>
            </a:r>
            <a:r>
              <a:rPr lang="en-US" dirty="0" smtClean="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bob.y</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alice.y</a:t>
            </a:r>
            <a:r>
              <a:rPr lang="en-US" dirty="0">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alice.y</a:t>
            </a:r>
            <a:r>
              <a:rPr lang="en-US" dirty="0">
                <a:latin typeface="Consolas"/>
                <a:cs typeface="Consolas"/>
              </a:rPr>
              <a:t>)</a:t>
            </a:r>
            <a:r>
              <a:rPr lang="en-US" dirty="0" smtClean="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bob.y</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bob.y</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alice.y</a:t>
            </a:r>
            <a:r>
              <a:rPr lang="en-US" dirty="0">
                <a:latin typeface="Consolas"/>
                <a:cs typeface="Consolas"/>
              </a:rPr>
              <a:t>)</a:t>
            </a:r>
            <a:r>
              <a:rPr lang="en-US" dirty="0" smtClean="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bob.y</a:t>
            </a:r>
            <a:r>
              <a:rPr lang="en-US" dirty="0">
                <a:latin typeface="Consolas"/>
                <a:cs typeface="Consolas"/>
              </a:rPr>
              <a:t>);</a:t>
            </a:r>
          </a:p>
          <a:p>
            <a:pPr marL="0" indent="0">
              <a:buNone/>
            </a:pPr>
            <a:r>
              <a:rPr lang="en-US" dirty="0">
                <a:latin typeface="Consolas"/>
                <a:cs typeface="Consolas"/>
              </a:rPr>
              <a:t>    }</a:t>
            </a:r>
          </a:p>
          <a:p>
            <a:pPr marL="0" indent="0">
              <a:buNone/>
            </a:pPr>
            <a:r>
              <a:rPr lang="en-US" dirty="0" smtClean="0">
                <a:latin typeface="Consolas"/>
                <a:cs typeface="Consolas"/>
              </a:rPr>
              <a:t>}</a:t>
            </a: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7</a:t>
            </a:fld>
            <a:endParaRPr lang="en-US"/>
          </a:p>
        </p:txBody>
      </p:sp>
    </p:spTree>
    <p:extLst>
      <p:ext uri="{BB962C8B-B14F-4D97-AF65-F5344CB8AC3E}">
        <p14:creationId xmlns:p14="http://schemas.microsoft.com/office/powerpoint/2010/main" val="164947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457199" y="1600200"/>
            <a:ext cx="8536709" cy="5121275"/>
          </a:xfrm>
        </p:spPr>
        <p:txBody>
          <a:bodyPr>
            <a:normAutofit/>
          </a:bodyPr>
          <a:lstStyle/>
          <a:p>
            <a:r>
              <a:rPr lang="en-US" dirty="0" smtClean="0"/>
              <a:t>Method: a parameterized block of code that may return a value</a:t>
            </a:r>
          </a:p>
          <a:p>
            <a:r>
              <a:rPr lang="en-US" dirty="0" smtClean="0"/>
              <a:t>Every method exists inside some class</a:t>
            </a:r>
          </a:p>
          <a:p>
            <a:r>
              <a:rPr lang="en-US" dirty="0" smtClean="0"/>
              <a:t>Useful for…</a:t>
            </a:r>
          </a:p>
          <a:p>
            <a:pPr lvl="1"/>
            <a:r>
              <a:rPr lang="en-US" dirty="0" smtClean="0"/>
              <a:t>Reusability: Reduce </a:t>
            </a:r>
            <a:r>
              <a:rPr lang="en-US" dirty="0"/>
              <a:t>redundancy in code</a:t>
            </a:r>
          </a:p>
          <a:p>
            <a:pPr lvl="1"/>
            <a:r>
              <a:rPr lang="en-US" dirty="0" smtClean="0"/>
              <a:t>Readability: Identify logical operation by name (abstraction)</a:t>
            </a:r>
          </a:p>
          <a:p>
            <a:pPr lvl="1"/>
            <a:r>
              <a:rPr lang="en-US" dirty="0" smtClean="0"/>
              <a:t>Modularity: software developers can code and test independently</a:t>
            </a:r>
          </a:p>
        </p:txBody>
      </p:sp>
      <p:sp>
        <p:nvSpPr>
          <p:cNvPr id="4" name="Slide Number Placeholder 3"/>
          <p:cNvSpPr>
            <a:spLocks noGrp="1"/>
          </p:cNvSpPr>
          <p:nvPr>
            <p:ph type="sldNum" sz="quarter" idx="12"/>
          </p:nvPr>
        </p:nvSpPr>
        <p:spPr/>
        <p:txBody>
          <a:bodyPr/>
          <a:lstStyle/>
          <a:p>
            <a:fld id="{8A948100-F9AF-674A-BF08-576787DAE645}" type="slidenum">
              <a:rPr lang="en-US" smtClean="0"/>
              <a:pPr/>
              <a:t>8</a:t>
            </a:fld>
            <a:endParaRPr lang="en-US"/>
          </a:p>
        </p:txBody>
      </p:sp>
    </p:spTree>
    <p:extLst>
      <p:ext uri="{BB962C8B-B14F-4D97-AF65-F5344CB8AC3E}">
        <p14:creationId xmlns:p14="http://schemas.microsoft.com/office/powerpoint/2010/main" val="233544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Method Syntax</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i="1" dirty="0" err="1" smtClean="0">
                <a:latin typeface="Consolas"/>
                <a:cs typeface="Consolas"/>
              </a:rPr>
              <a:t>return_type</a:t>
            </a:r>
            <a:r>
              <a:rPr lang="en-US" sz="2800" dirty="0" smtClean="0">
                <a:latin typeface="Consolas"/>
                <a:cs typeface="Consolas"/>
              </a:rPr>
              <a:t> </a:t>
            </a:r>
            <a:r>
              <a:rPr lang="en-US" sz="2800" i="1" dirty="0" err="1" smtClean="0">
                <a:latin typeface="Consolas"/>
                <a:cs typeface="Consolas"/>
              </a:rPr>
              <a:t>methodName</a:t>
            </a:r>
            <a:r>
              <a:rPr lang="en-US" sz="2800" dirty="0" smtClean="0">
                <a:latin typeface="Consolas"/>
                <a:cs typeface="Consolas"/>
              </a:rPr>
              <a:t>(</a:t>
            </a:r>
            <a:r>
              <a:rPr lang="en-US" sz="2800" i="1" dirty="0" err="1" smtClean="0">
                <a:latin typeface="Consolas"/>
                <a:cs typeface="Consolas"/>
              </a:rPr>
              <a:t>param_list</a:t>
            </a:r>
            <a:r>
              <a:rPr lang="en-US" sz="2800" dirty="0" smtClean="0">
                <a:latin typeface="Consolas"/>
                <a:cs typeface="Consolas"/>
              </a:rPr>
              <a:t>) {</a:t>
            </a:r>
          </a:p>
          <a:p>
            <a:pPr marL="0" indent="0">
              <a:buNone/>
            </a:pPr>
            <a:r>
              <a:rPr lang="en-US" sz="2800" dirty="0" smtClean="0">
                <a:latin typeface="Consolas"/>
                <a:cs typeface="Consolas"/>
              </a:rPr>
              <a:t>    </a:t>
            </a:r>
            <a:r>
              <a:rPr lang="en-US" sz="2800" i="1" dirty="0" smtClean="0">
                <a:latin typeface="Consolas"/>
                <a:cs typeface="Consolas"/>
              </a:rPr>
              <a:t>statements</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i="1" dirty="0" err="1" smtClean="0">
                <a:latin typeface="Consolas"/>
                <a:cs typeface="Consolas"/>
              </a:rPr>
              <a:t>return_if_needed</a:t>
            </a:r>
            <a:r>
              <a:rPr lang="en-US" sz="2800" dirty="0" smtClean="0">
                <a:latin typeface="Consolas"/>
                <a:cs typeface="Consolas"/>
              </a:rPr>
              <a:t>;</a:t>
            </a:r>
          </a:p>
          <a:p>
            <a:pPr marL="0" indent="0">
              <a:buNone/>
            </a:pPr>
            <a:r>
              <a:rPr lang="en-US" sz="2800" dirty="0" smtClean="0">
                <a:latin typeface="Consolas"/>
                <a:cs typeface="Consolas"/>
              </a:rPr>
              <a:t>}</a:t>
            </a:r>
          </a:p>
          <a:p>
            <a:endParaRPr lang="en-US" dirty="0" smtClean="0"/>
          </a:p>
          <a:p>
            <a:r>
              <a:rPr lang="en-US" i="1" dirty="0" err="1" smtClean="0"/>
              <a:t>return_type</a:t>
            </a:r>
            <a:r>
              <a:rPr lang="en-US" dirty="0" smtClean="0"/>
              <a:t>: type of value to be returned (</a:t>
            </a:r>
            <a:r>
              <a:rPr lang="en-US" dirty="0" smtClean="0">
                <a:latin typeface="Consolas"/>
                <a:cs typeface="Consolas"/>
              </a:rPr>
              <a:t>void</a:t>
            </a:r>
            <a:r>
              <a:rPr lang="en-US" dirty="0" smtClean="0"/>
              <a:t> if no return value)</a:t>
            </a:r>
            <a:endParaRPr lang="en-US" dirty="0"/>
          </a:p>
          <a:p>
            <a:r>
              <a:rPr lang="en-US" i="1" dirty="0" err="1" smtClean="0"/>
              <a:t>param_list</a:t>
            </a:r>
            <a:r>
              <a:rPr lang="en-US" dirty="0" smtClean="0"/>
              <a:t>: list of parameters expected by method (includes types and local name, can be empty)</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9</a:t>
            </a:fld>
            <a:endParaRPr lang="en-US"/>
          </a:p>
        </p:txBody>
      </p:sp>
    </p:spTree>
    <p:extLst>
      <p:ext uri="{BB962C8B-B14F-4D97-AF65-F5344CB8AC3E}">
        <p14:creationId xmlns:p14="http://schemas.microsoft.com/office/powerpoint/2010/main" val="1285191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63345</TotalTime>
  <Words>3563</Words>
  <Application>Microsoft Office PowerPoint</Application>
  <PresentationFormat>On-screen Show (4:3)</PresentationFormat>
  <Paragraphs>616</Paragraphs>
  <Slides>46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Consolas</vt:lpstr>
      <vt:lpstr>Office Theme</vt:lpstr>
      <vt:lpstr>CS18000: Problem Solving and Object-Oriented Programming</vt:lpstr>
      <vt:lpstr> Methods and Classes</vt:lpstr>
      <vt:lpstr>Java Class</vt:lpstr>
      <vt:lpstr>Static and Non-Static Fields</vt:lpstr>
      <vt:lpstr>Java Terminology: Variables</vt:lpstr>
      <vt:lpstr>Problem: Counter</vt:lpstr>
      <vt:lpstr>Solution 1: Counter</vt:lpstr>
      <vt:lpstr>Methods</vt:lpstr>
      <vt:lpstr>Basic Method Syntax</vt:lpstr>
      <vt:lpstr>Parameters and Arguments</vt:lpstr>
      <vt:lpstr>Flow of Control for Method Calls</vt:lpstr>
      <vt:lpstr>Parameters: Call by Value</vt:lpstr>
      <vt:lpstr>Solution 2: Counter</vt:lpstr>
      <vt:lpstr>Solution 3: Counter</vt:lpstr>
      <vt:lpstr>Static and Non-Static Methods</vt:lpstr>
      <vt:lpstr>Extended Method Syntax</vt:lpstr>
      <vt:lpstr>Constructors</vt:lpstr>
      <vt:lpstr>Scope of Variables</vt:lpstr>
      <vt:lpstr>Example: Scope1a</vt:lpstr>
      <vt:lpstr>Example: Scope1b</vt:lpstr>
      <vt:lpstr>Limitations Because of Scope Rules</vt:lpstr>
      <vt:lpstr>Example: Scope2</vt:lpstr>
      <vt:lpstr>What is this anyway?</vt:lpstr>
      <vt:lpstr>When designing a class… (1)</vt:lpstr>
      <vt:lpstr>When designing a class… (2)</vt:lpstr>
      <vt:lpstr>Problem: Modeling Trees</vt:lpstr>
      <vt:lpstr>Solution: Modeling Trees</vt:lpstr>
      <vt:lpstr>Problem: Making Trees</vt:lpstr>
      <vt:lpstr>Solution: Tracking the Trees</vt:lpstr>
      <vt:lpstr> Methods and Classes</vt:lpstr>
      <vt:lpstr>Extent (vs. Scope)</vt:lpstr>
      <vt:lpstr>Passing References by Value</vt:lpstr>
      <vt:lpstr>Example: Reference by Value</vt:lpstr>
      <vt:lpstr>Overloading Constructors and Methods (1)</vt:lpstr>
      <vt:lpstr>Overloading Constructors and Methods (2)</vt:lpstr>
      <vt:lpstr>Example: Improving isPalindrome</vt:lpstr>
      <vt:lpstr>Special Trick: this() in Constructor</vt:lpstr>
      <vt:lpstr>Example: PurdueStudent (1)</vt:lpstr>
      <vt:lpstr>Example: PurdueStudent (2)</vt:lpstr>
      <vt:lpstr>Example: Overloader</vt:lpstr>
      <vt:lpstr>Encapsulation</vt:lpstr>
      <vt:lpstr>Java Access Modifiers</vt:lpstr>
      <vt:lpstr>Conventional Wisdom</vt:lpstr>
      <vt:lpstr>Accessor and Mutator Methods</vt:lpstr>
      <vt:lpstr>Better Wheel Class</vt:lpstr>
      <vt:lpstr>Using Accessor and Mutator Methods</vt:lpstr>
    </vt:vector>
  </TitlesOfParts>
  <Company>Purdue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CS18000: Problem Solving and Object-Oriented Programming</dc:title>
  <dc:creator>Tim Korb</dc:creator>
  <cp:lastModifiedBy>Dunsmore, Buster</cp:lastModifiedBy>
  <cp:revision>120</cp:revision>
  <dcterms:created xsi:type="dcterms:W3CDTF">2012-12-29T12:15:32Z</dcterms:created>
  <dcterms:modified xsi:type="dcterms:W3CDTF">2019-06-26T01:19:38Z</dcterms:modified>
</cp:coreProperties>
</file>