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47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301" r:id="rId14"/>
    <p:sldId id="302" r:id="rId15"/>
    <p:sldId id="303" r:id="rId16"/>
    <p:sldId id="334" r:id="rId17"/>
    <p:sldId id="305" r:id="rId18"/>
    <p:sldId id="306" r:id="rId19"/>
    <p:sldId id="307" r:id="rId20"/>
    <p:sldId id="308" r:id="rId21"/>
    <p:sldId id="309" r:id="rId22"/>
    <p:sldId id="310" r:id="rId23"/>
    <p:sldId id="337" r:id="rId24"/>
    <p:sldId id="335" r:id="rId25"/>
    <p:sldId id="311" r:id="rId26"/>
    <p:sldId id="312" r:id="rId27"/>
    <p:sldId id="313" r:id="rId28"/>
    <p:sldId id="314" r:id="rId29"/>
    <p:sldId id="315" r:id="rId30"/>
    <p:sldId id="336" r:id="rId31"/>
    <p:sldId id="316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45" r:id="rId43"/>
    <p:sldId id="346" r:id="rId44"/>
    <p:sldId id="338" r:id="rId45"/>
    <p:sldId id="339" r:id="rId46"/>
    <p:sldId id="340" r:id="rId47"/>
    <p:sldId id="341" r:id="rId48"/>
    <p:sldId id="342" r:id="rId49"/>
    <p:sldId id="343" r:id="rId50"/>
    <p:sldId id="34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5372" autoAdjust="0"/>
  </p:normalViewPr>
  <p:slideViewPr>
    <p:cSldViewPr snapToGrid="0" snapToObjects="1">
      <p:cViewPr varScale="1">
        <p:scale>
          <a:sx n="62" d="100"/>
          <a:sy n="62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array declaration, creation, assignment, references (writing and reading)</a:t>
            </a:r>
          </a:p>
          <a:p>
            <a:r>
              <a:rPr lang="en-US" dirty="0" smtClean="0"/>
              <a:t>Illustrate array of reference type (String)</a:t>
            </a:r>
            <a:r>
              <a:rPr lang="en-US" baseline="0" dirty="0" smtClean="0"/>
              <a:t> and array of primitive type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Index out of bounds 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histogram</a:t>
            </a:r>
            <a:r>
              <a:rPr lang="en-US" baseline="0" dirty="0" smtClean="0"/>
              <a:t> variable is initialized with a </a:t>
            </a:r>
            <a:r>
              <a:rPr lang="en-US" baseline="0" smtClean="0"/>
              <a:t>new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9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runtime size determination</a:t>
            </a:r>
          </a:p>
          <a:p>
            <a:r>
              <a:rPr lang="en-US" dirty="0" smtClean="0"/>
              <a:t>Reinforce .length member variable</a:t>
            </a:r>
          </a:p>
          <a:p>
            <a:r>
              <a:rPr lang="en-US" dirty="0" smtClean="0"/>
              <a:t>Illustrate array initialization</a:t>
            </a:r>
          </a:p>
          <a:p>
            <a:r>
              <a:rPr lang="en-US" dirty="0" smtClean="0"/>
              <a:t>Illustrate array of reference type (String, Tree)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1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runtime size determination</a:t>
            </a:r>
          </a:p>
          <a:p>
            <a:r>
              <a:rPr lang="en-US" dirty="0" smtClean="0"/>
              <a:t>Reinforce .length member variable</a:t>
            </a:r>
          </a:p>
          <a:p>
            <a:r>
              <a:rPr lang="en-US" dirty="0" smtClean="0"/>
              <a:t>Illustrate array initialization</a:t>
            </a:r>
          </a:p>
          <a:p>
            <a:r>
              <a:rPr lang="en-US" dirty="0" smtClean="0"/>
              <a:t>Illustrate array of reference type (String, Tree)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8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which subscript is which so they get the closing problem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9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5S is 1 * 13 +</a:t>
            </a:r>
            <a:r>
              <a:rPr lang="en-US" baseline="0" dirty="0" smtClean="0"/>
              <a:t> 4 = 17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alternative representation is value * 4 </a:t>
            </a:r>
            <a:r>
              <a:rPr lang="en-US" baseline="0" smtClean="0"/>
              <a:t>+ suit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4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</a:t>
            </a:r>
            <a:r>
              <a:rPr lang="en-US" baseline="0" dirty="0" smtClean="0"/>
              <a:t> board: Compare “String[] x = new String[10]” to “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&lt;String&gt; x = new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&lt;String&gt;()”.  String maps to String, [] maps to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You’re getting to the point now</a:t>
            </a:r>
            <a:r>
              <a:rPr lang="en-US" baseline="0" dirty="0" smtClean="0"/>
              <a:t> where you can start taking more and more advantage of the rich set of classes that Java has available to you.  Even if you don’t know how to implement a dynamically growing array like this one, you can take advantage of the someone else’s effort.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</a:t>
            </a:r>
            <a:r>
              <a:rPr lang="en-US" baseline="0" dirty="0" smtClean="0"/>
              <a:t> board: Compare “String[] x = new String[10]” to “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&lt;String&gt; x = new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&lt;String&gt;()”.  String maps to String, [] maps to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You’re getting to the point now</a:t>
            </a:r>
            <a:r>
              <a:rPr lang="en-US" baseline="0" dirty="0" smtClean="0"/>
              <a:t> where you can start taking more and more advantage of the rich set of classes that Java has available to you.  Even if you don’t know how to implement a dynamically growing array like this one, you can take advantage of the someone else’s effort.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leveling</a:t>
            </a:r>
            <a:r>
              <a:rPr lang="en-US" baseline="0" dirty="0" smtClean="0"/>
              <a:t> up a character: get a new skill each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leveling</a:t>
            </a:r>
            <a:r>
              <a:rPr lang="en-US" baseline="0" dirty="0" smtClean="0"/>
              <a:t> up a character: get a new skill each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dirty="0" err="1" smtClean="0"/>
              <a:t>Args</a:t>
            </a:r>
            <a:r>
              <a:rPr lang="en-US" dirty="0" smtClean="0"/>
              <a:t> example before</a:t>
            </a:r>
            <a:r>
              <a:rPr lang="en-US" baseline="0" dirty="0" smtClean="0"/>
              <a:t> going through the bullets on this slide.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</a:t>
            </a:r>
            <a:r>
              <a:rPr lang="en-US" dirty="0" err="1" smtClean="0"/>
              <a:t>args.length</a:t>
            </a:r>
            <a:r>
              <a:rPr lang="en-US" dirty="0" smtClean="0"/>
              <a:t> is not a method call,</a:t>
            </a:r>
            <a:r>
              <a:rPr lang="en-US" baseline="0" dirty="0" smtClean="0"/>
              <a:t> but rather a reference to a member variable (field) in the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example both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Interactions Pane and from UNIX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7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three things you need to know about arrays: declaring,</a:t>
            </a:r>
            <a:r>
              <a:rPr lang="en-US" baseline="0" dirty="0" smtClean="0"/>
              <a:t> creating, and accessing.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Convention: array variable name is the plural of the reference type in contains, e.g., an array of Tree references would be named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note: This code does not create 10 Strings,</a:t>
            </a:r>
            <a:r>
              <a:rPr lang="en-US" baseline="0" dirty="0" smtClean="0"/>
              <a:t> only 10 places to hold references to Strings.  The array is initialized with null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took me 45 minutes to make—we’re going to watch it a bunch of times!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5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XXwLs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new String[10]</a:t>
            </a:r>
          </a:p>
          <a:p>
            <a:r>
              <a:rPr lang="en-US" dirty="0" smtClean="0"/>
              <a:t>In general: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new</a:t>
            </a:r>
            <a:r>
              <a:rPr lang="en-US" dirty="0" smtClean="0"/>
              <a:t> </a:t>
            </a:r>
            <a:r>
              <a:rPr lang="en-US" i="1" dirty="0" err="1" smtClean="0"/>
              <a:t>type_name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i="1" dirty="0" smtClean="0"/>
              <a:t>size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i="1" dirty="0" err="1"/>
              <a:t>type_name</a:t>
            </a:r>
            <a:r>
              <a:rPr lang="en-US" dirty="0"/>
              <a:t>: any primitive or reference </a:t>
            </a:r>
            <a:r>
              <a:rPr lang="en-US" dirty="0" smtClean="0"/>
              <a:t>type</a:t>
            </a:r>
          </a:p>
          <a:p>
            <a:r>
              <a:rPr lang="en-US" i="1" dirty="0" smtClean="0"/>
              <a:t>size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/>
              <a:t>-</a:t>
            </a:r>
            <a:r>
              <a:rPr lang="en-US" dirty="0" smtClean="0"/>
              <a:t>valued expression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Consolas"/>
                <a:cs typeface="Consolas"/>
              </a:rPr>
              <a:t>String[] students = new String[10];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or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students </a:t>
            </a:r>
            <a:r>
              <a:rPr lang="en-US" dirty="0">
                <a:latin typeface="Consolas"/>
                <a:cs typeface="Consolas"/>
              </a:rPr>
              <a:t>= new String[10];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>
              <a:latin typeface="Consolas"/>
              <a:cs typeface="Consolas"/>
            </a:endParaRPr>
          </a:p>
          <a:p>
            <a:pPr marL="342900" lvl="1" indent="-342900">
              <a:buFont typeface="Arial"/>
              <a:buChar char="•"/>
            </a:pP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[0] or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dirty="0" smtClean="0"/>
              <a:t>In general:</a:t>
            </a:r>
          </a:p>
          <a:p>
            <a:pPr marL="457200" lvl="1" indent="0">
              <a:buNone/>
            </a:pPr>
            <a:r>
              <a:rPr lang="en-US" i="1" dirty="0" err="1" smtClean="0"/>
              <a:t>array_object_reference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smtClean="0"/>
              <a:t> </a:t>
            </a:r>
            <a:r>
              <a:rPr lang="en-US" i="1" dirty="0" err="1" smtClean="0"/>
              <a:t>int_value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i="1" dirty="0" err="1" smtClean="0"/>
              <a:t>array_object_reference</a:t>
            </a:r>
            <a:r>
              <a:rPr lang="en-US" dirty="0" smtClean="0"/>
              <a:t>: an expression (e.g., variable) that references an array object </a:t>
            </a:r>
          </a:p>
          <a:p>
            <a:r>
              <a:rPr lang="en-US" i="1" dirty="0" err="1" smtClean="0"/>
              <a:t>int_value</a:t>
            </a:r>
            <a:r>
              <a:rPr lang="en-US" dirty="0" smtClean="0"/>
              <a:t>: an expression that yields an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/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866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[] list = new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[5];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15707" y="2923306"/>
            <a:ext cx="1674986" cy="2778699"/>
            <a:chOff x="5715707" y="2923306"/>
            <a:chExt cx="1674986" cy="2778699"/>
          </a:xfrm>
        </p:grpSpPr>
        <p:sp>
          <p:nvSpPr>
            <p:cNvPr id="7" name="Rectangle 6"/>
            <p:cNvSpPr/>
            <p:nvPr/>
          </p:nvSpPr>
          <p:spPr>
            <a:xfrm>
              <a:off x="5715707" y="3543270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707" y="3977011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707" y="4410752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707" y="4844493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707" y="5278233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3999" y="2923306"/>
              <a:ext cx="15384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onsolas"/>
                  <a:cs typeface="Consolas"/>
                </a:rPr>
                <a:t>int</a:t>
              </a:r>
              <a:r>
                <a:rPr lang="en-US" sz="3200" dirty="0">
                  <a:latin typeface="Consolas"/>
                  <a:cs typeface="Consolas"/>
                </a:rPr>
                <a:t>[5]</a:t>
              </a:r>
              <a:endParaRPr lang="en-US" sz="3200" dirty="0"/>
            </a:p>
          </p:txBody>
        </p:sp>
      </p:grpSp>
      <p:sp>
        <p:nvSpPr>
          <p:cNvPr id="21" name="Right Brace 20"/>
          <p:cNvSpPr/>
          <p:nvPr/>
        </p:nvSpPr>
        <p:spPr>
          <a:xfrm>
            <a:off x="7641439" y="2934253"/>
            <a:ext cx="350324" cy="27677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79393" y="4000735"/>
            <a:ext cx="111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733" y="3577096"/>
            <a:ext cx="4253034" cy="809013"/>
            <a:chOff x="8733" y="3577096"/>
            <a:chExt cx="4253034" cy="809013"/>
          </a:xfrm>
        </p:grpSpPr>
        <p:grpSp>
          <p:nvGrpSpPr>
            <p:cNvPr id="20" name="Group 19"/>
            <p:cNvGrpSpPr/>
            <p:nvPr/>
          </p:nvGrpSpPr>
          <p:grpSpPr>
            <a:xfrm>
              <a:off x="1434683" y="3684623"/>
              <a:ext cx="2827084" cy="584776"/>
              <a:chOff x="468148" y="2860841"/>
              <a:chExt cx="2827084" cy="58477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68148" y="2860841"/>
                <a:ext cx="1087157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Consolas"/>
                    <a:cs typeface="Consolas"/>
                  </a:rPr>
                  <a:t>list</a:t>
                </a:r>
                <a:endParaRPr lang="en-US" sz="2800" dirty="0">
                  <a:latin typeface="Consolas"/>
                  <a:cs typeface="Consola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20246" y="2934253"/>
                <a:ext cx="1674986" cy="4237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733" y="3692636"/>
              <a:ext cx="1262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declare</a:t>
              </a:r>
              <a:endParaRPr lang="en-US" sz="2800" dirty="0"/>
            </a:p>
          </p:txBody>
        </p:sp>
        <p:sp>
          <p:nvSpPr>
            <p:cNvPr id="24" name="Left Brace 23"/>
            <p:cNvSpPr/>
            <p:nvPr/>
          </p:nvSpPr>
          <p:spPr>
            <a:xfrm>
              <a:off x="1270792" y="3577096"/>
              <a:ext cx="280134" cy="80901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Brace 25"/>
          <p:cNvSpPr/>
          <p:nvPr/>
        </p:nvSpPr>
        <p:spPr>
          <a:xfrm rot="16200000">
            <a:off x="4350417" y="2352048"/>
            <a:ext cx="335088" cy="2225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73515" y="2797335"/>
            <a:ext cx="107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assign</a:t>
            </a:r>
            <a:endParaRPr lang="en-US" sz="2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066413" y="4700773"/>
            <a:ext cx="1764025" cy="1367826"/>
            <a:chOff x="4066413" y="4700773"/>
            <a:chExt cx="1764025" cy="1367826"/>
          </a:xfrm>
        </p:grpSpPr>
        <p:sp>
          <p:nvSpPr>
            <p:cNvPr id="17" name="TextBox 16"/>
            <p:cNvSpPr txBox="1"/>
            <p:nvPr/>
          </p:nvSpPr>
          <p:spPr>
            <a:xfrm>
              <a:off x="4066413" y="4700773"/>
              <a:ext cx="17640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nsolas"/>
                  <a:cs typeface="Consolas"/>
                </a:rPr>
                <a:t>list[3]</a:t>
              </a:r>
              <a:endParaRPr lang="en-US" sz="3200" dirty="0">
                <a:latin typeface="Consolas"/>
                <a:cs typeface="Consolas"/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5400000">
              <a:off x="4703455" y="4648508"/>
              <a:ext cx="335088" cy="160917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0704" y="5545379"/>
              <a:ext cx="15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reference</a:t>
              </a:r>
              <a:endParaRPr lang="en-US" sz="2800" dirty="0"/>
            </a:p>
          </p:txBody>
        </p:sp>
      </p:grpSp>
      <p:cxnSp>
        <p:nvCxnSpPr>
          <p:cNvPr id="16" name="Curved Connector 15"/>
          <p:cNvCxnSpPr/>
          <p:nvPr/>
        </p:nvCxnSpPr>
        <p:spPr>
          <a:xfrm flipV="1">
            <a:off x="3405294" y="3733511"/>
            <a:ext cx="2265576" cy="2335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" y="1600200"/>
            <a:ext cx="2453596" cy="602451"/>
          </a:xfrm>
          <a:prstGeom prst="rect">
            <a:avLst/>
          </a:prstGeom>
          <a:noFill/>
          <a:effectLst>
            <a:glow rad="50800">
              <a:schemeClr val="accent5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30403" y="1595267"/>
            <a:ext cx="2345182" cy="602451"/>
          </a:xfrm>
          <a:prstGeom prst="rect">
            <a:avLst/>
          </a:prstGeom>
          <a:noFill/>
          <a:effectLst>
            <a:glow rad="50800">
              <a:schemeClr val="accent5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10796" y="1601572"/>
            <a:ext cx="419607" cy="602451"/>
          </a:xfrm>
          <a:prstGeom prst="rect">
            <a:avLst/>
          </a:prstGeom>
          <a:noFill/>
          <a:effectLst>
            <a:glow rad="50800">
              <a:schemeClr val="accent5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/>
      <p:bldP spid="26" grpId="0" animBg="1"/>
      <p:bldP spid="28" grpId="0"/>
      <p:bldP spid="34" grpId="0" animBg="1"/>
      <p:bldP spid="34" grpId="1" animBg="1"/>
      <p:bldP spid="37" grpId="2" animBg="1"/>
      <p:bldP spid="37" grpId="3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</a:p>
          <a:p>
            <a:r>
              <a:rPr lang="en-US" dirty="0" smtClean="0"/>
              <a:t>Ragged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WordList</a:t>
            </a:r>
            <a:r>
              <a:rPr lang="en-US" dirty="0" smtClean="0"/>
              <a:t> class that reads words from a file into an array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computeHistogram</a:t>
            </a:r>
            <a:r>
              <a:rPr lang="en-US" dirty="0" smtClean="0"/>
              <a:t> method in </a:t>
            </a:r>
            <a:r>
              <a:rPr lang="en-US" dirty="0" err="1" smtClean="0"/>
              <a:t>WordList</a:t>
            </a:r>
            <a:r>
              <a:rPr lang="en-US" dirty="0" smtClean="0"/>
              <a:t> that computes the number of words of each length in the </a:t>
            </a:r>
            <a:r>
              <a:rPr lang="en-US" dirty="0" err="1" smtClean="0"/>
              <a:t>WordList</a:t>
            </a:r>
            <a:endParaRPr lang="en-US" dirty="0" smtClean="0"/>
          </a:p>
          <a:p>
            <a:r>
              <a:rPr lang="en-US" dirty="0" smtClean="0"/>
              <a:t>Need to</a:t>
            </a:r>
          </a:p>
          <a:p>
            <a:pPr lvl="1"/>
            <a:r>
              <a:rPr lang="en-US" dirty="0" smtClean="0"/>
              <a:t>Declare array variables for the main word list and to hold the histogram counts</a:t>
            </a:r>
          </a:p>
          <a:p>
            <a:pPr lvl="1"/>
            <a:r>
              <a:rPr lang="en-US" dirty="0" smtClean="0"/>
              <a:t>Choose suitable maximum lengths and allocate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WordList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What information (fields) should be stored in a </a:t>
            </a:r>
            <a:r>
              <a:rPr lang="en-US" dirty="0" err="1" smtClean="0"/>
              <a:t>WordList</a:t>
            </a:r>
            <a:r>
              <a:rPr lang="en-US" dirty="0" smtClean="0"/>
              <a:t> object?</a:t>
            </a:r>
          </a:p>
          <a:p>
            <a:pPr lvl="1"/>
            <a:r>
              <a:rPr lang="en-US" dirty="0" smtClean="0"/>
              <a:t>words: an array containing the words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ize: the number of actual words in the array</a:t>
            </a:r>
          </a:p>
          <a:p>
            <a:r>
              <a:rPr lang="en-US" dirty="0" smtClean="0"/>
              <a:t>How should the object be initialized?</a:t>
            </a:r>
          </a:p>
          <a:p>
            <a:pPr lvl="1"/>
            <a:r>
              <a:rPr lang="en-US" dirty="0" smtClean="0"/>
              <a:t>Constructor takes a Scanner object</a:t>
            </a:r>
          </a:p>
          <a:p>
            <a:pPr lvl="1"/>
            <a:r>
              <a:rPr lang="en-US" dirty="0" smtClean="0"/>
              <a:t>Allocates “big” array</a:t>
            </a:r>
          </a:p>
          <a:p>
            <a:pPr lvl="1"/>
            <a:r>
              <a:rPr lang="en-US" dirty="0" smtClean="0"/>
              <a:t>Reads words from Scanner and stores in array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main method for testing</a:t>
            </a:r>
          </a:p>
          <a:p>
            <a:r>
              <a:rPr lang="en-US" dirty="0" smtClean="0"/>
              <a:t>Create a Scanner object with String of words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WordList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Number of words found</a:t>
            </a:r>
          </a:p>
          <a:p>
            <a:pPr lvl="1"/>
            <a:r>
              <a:rPr lang="en-US" dirty="0" smtClean="0"/>
              <a:t>List of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028"/>
          </a:xfrm>
        </p:spPr>
        <p:txBody>
          <a:bodyPr>
            <a:normAutofit/>
          </a:bodyPr>
          <a:lstStyle/>
          <a:p>
            <a:r>
              <a:rPr lang="en-US" dirty="0" smtClean="0"/>
              <a:t>Add method “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computeHistogram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Allocate an array of </a:t>
            </a:r>
            <a:r>
              <a:rPr lang="en-US" dirty="0" err="1" smtClean="0"/>
              <a:t>ints</a:t>
            </a:r>
            <a:r>
              <a:rPr lang="en-US" dirty="0" smtClean="0"/>
              <a:t> to store the histogram</a:t>
            </a:r>
          </a:p>
          <a:p>
            <a:r>
              <a:rPr lang="en-US" dirty="0" smtClean="0"/>
              <a:t>How big?  Pick a number</a:t>
            </a:r>
          </a:p>
          <a:p>
            <a:r>
              <a:rPr lang="en-US" dirty="0" smtClean="0"/>
              <a:t>Loop through all the words in the list</a:t>
            </a:r>
          </a:p>
          <a:p>
            <a:pPr lvl="1"/>
            <a:r>
              <a:rPr lang="en-US" dirty="0" smtClean="0"/>
              <a:t>Get the length of the word</a:t>
            </a:r>
          </a:p>
          <a:p>
            <a:pPr lvl="1"/>
            <a:r>
              <a:rPr lang="en-US" dirty="0" smtClean="0"/>
              <a:t>Update the histogram counter of that length</a:t>
            </a:r>
          </a:p>
          <a:p>
            <a:r>
              <a:rPr lang="en-US" dirty="0" smtClean="0"/>
              <a:t>Return the histogram array</a:t>
            </a:r>
          </a:p>
          <a:p>
            <a:r>
              <a:rPr lang="en-US" dirty="0" smtClean="0"/>
              <a:t>In main: call, then print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WordList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51"/>
            <a:ext cx="8686800" cy="5587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import </a:t>
            </a:r>
            <a:r>
              <a:rPr lang="en-US" sz="1100" dirty="0" err="1">
                <a:latin typeface="Consolas"/>
                <a:cs typeface="Consolas"/>
              </a:rPr>
              <a:t>java.util.Scanner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public class </a:t>
            </a:r>
            <a:r>
              <a:rPr lang="en-US" sz="1100" dirty="0" err="1">
                <a:latin typeface="Consolas"/>
                <a:cs typeface="Consolas"/>
              </a:rPr>
              <a:t>WordList</a:t>
            </a:r>
            <a:r>
              <a:rPr lang="en-US" sz="11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final static 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MAXWORDS </a:t>
            </a:r>
            <a:r>
              <a:rPr lang="en-US" sz="1100" dirty="0">
                <a:latin typeface="Consolas"/>
                <a:cs typeface="Consolas"/>
              </a:rPr>
              <a:t>= 300000</a:t>
            </a:r>
            <a:r>
              <a:rPr lang="en-US" sz="1100" dirty="0" smtClean="0">
                <a:latin typeface="Consolas"/>
                <a:cs typeface="Consolas"/>
              </a:rPr>
              <a:t>;   //This is a problem we will discuss later!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final static 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MAXHIST </a:t>
            </a:r>
            <a:r>
              <a:rPr lang="en-US" sz="1100" dirty="0">
                <a:latin typeface="Consolas"/>
                <a:cs typeface="Consolas"/>
              </a:rPr>
              <a:t>= 50;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smtClean="0">
                <a:latin typeface="Consolas"/>
                <a:cs typeface="Consolas"/>
              </a:rPr>
              <a:t>private String</a:t>
            </a:r>
            <a:r>
              <a:rPr lang="en-US" sz="1100" dirty="0">
                <a:latin typeface="Consolas"/>
                <a:cs typeface="Consolas"/>
              </a:rPr>
              <a:t>[] words;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smtClean="0">
                <a:latin typeface="Consolas"/>
                <a:cs typeface="Consolas"/>
              </a:rPr>
              <a:t>private 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size;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smtClean="0">
                <a:latin typeface="Consolas"/>
                <a:cs typeface="Consolas"/>
              </a:rPr>
              <a:t>public </a:t>
            </a:r>
            <a:r>
              <a:rPr lang="en-US" sz="1100" dirty="0" err="1" smtClean="0">
                <a:latin typeface="Consolas"/>
                <a:cs typeface="Consolas"/>
              </a:rPr>
              <a:t>WordList</a:t>
            </a:r>
            <a:r>
              <a:rPr lang="en-US" sz="1100" dirty="0" smtClean="0">
                <a:latin typeface="Consolas"/>
                <a:cs typeface="Consolas"/>
              </a:rPr>
              <a:t>(Scanner </a:t>
            </a:r>
            <a:r>
              <a:rPr lang="en-US" sz="1100" dirty="0">
                <a:latin typeface="Consolas"/>
                <a:cs typeface="Consolas"/>
              </a:rPr>
              <a:t>in)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words = new </a:t>
            </a:r>
            <a:r>
              <a:rPr lang="en-US" sz="1100" dirty="0" smtClean="0">
                <a:latin typeface="Consolas"/>
                <a:cs typeface="Consolas"/>
              </a:rPr>
              <a:t>String[MAXWORDS</a:t>
            </a:r>
            <a:r>
              <a:rPr lang="en-US" sz="11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size = 0;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while (</a:t>
            </a:r>
            <a:r>
              <a:rPr lang="en-US" sz="1100" dirty="0" err="1">
                <a:latin typeface="Consolas"/>
                <a:cs typeface="Consolas"/>
              </a:rPr>
              <a:t>in.hasNext</a:t>
            </a:r>
            <a:r>
              <a:rPr lang="en-US" sz="11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words[size++] = </a:t>
            </a:r>
            <a:r>
              <a:rPr lang="en-US" sz="1100" dirty="0" err="1">
                <a:latin typeface="Consolas"/>
                <a:cs typeface="Consolas"/>
              </a:rPr>
              <a:t>in.next</a:t>
            </a:r>
            <a:r>
              <a:rPr lang="en-US" sz="11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smtClean="0">
                <a:latin typeface="Consolas"/>
                <a:cs typeface="Consolas"/>
              </a:rPr>
              <a:t>public 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[] </a:t>
            </a:r>
            <a:r>
              <a:rPr lang="en-US" sz="1100" dirty="0" err="1">
                <a:latin typeface="Consolas"/>
                <a:cs typeface="Consolas"/>
              </a:rPr>
              <a:t>computeHistogram</a:t>
            </a:r>
            <a:r>
              <a:rPr lang="en-US" sz="11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 smtClean="0">
                <a:latin typeface="Consolas"/>
                <a:cs typeface="Consolas"/>
              </a:rPr>
              <a:t>var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histogram </a:t>
            </a:r>
            <a:r>
              <a:rPr lang="en-US" sz="1100" dirty="0">
                <a:latin typeface="Consolas"/>
                <a:cs typeface="Consolas"/>
              </a:rPr>
              <a:t>= new 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[MAXHIST</a:t>
            </a:r>
            <a:r>
              <a:rPr lang="en-US" sz="11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for (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 = 0;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 &lt; size;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histogram[words[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].length()]++;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return histogram;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WordList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latin typeface="Consolas"/>
                <a:cs typeface="Consolas"/>
              </a:rPr>
              <a:t>WordList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… on previous slide …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WordList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w </a:t>
            </a:r>
            <a:r>
              <a:rPr lang="en-US" sz="1400" dirty="0">
                <a:latin typeface="Consolas"/>
                <a:cs typeface="Consolas"/>
              </a:rPr>
              <a:t>= new </a:t>
            </a:r>
            <a:r>
              <a:rPr lang="en-US" sz="1400" dirty="0" err="1">
                <a:latin typeface="Consolas"/>
                <a:cs typeface="Consolas"/>
              </a:rPr>
              <a:t>WordList</a:t>
            </a:r>
            <a:r>
              <a:rPr lang="en-US" sz="1400" dirty="0">
                <a:latin typeface="Consolas"/>
                <a:cs typeface="Consolas"/>
              </a:rPr>
              <a:t>(new Scanner(System.in));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("read %d words\n", </a:t>
            </a:r>
            <a:r>
              <a:rPr lang="en-US" sz="1400" dirty="0" err="1">
                <a:latin typeface="Consolas"/>
                <a:cs typeface="Consolas"/>
              </a:rPr>
              <a:t>w</a:t>
            </a:r>
            <a:r>
              <a:rPr lang="en-US" sz="1400" dirty="0" err="1" smtClean="0">
                <a:latin typeface="Consolas"/>
                <a:cs typeface="Consolas"/>
              </a:rPr>
              <a:t>.size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[] </a:t>
            </a:r>
            <a:r>
              <a:rPr lang="en-US" sz="1400" dirty="0" err="1" smtClean="0">
                <a:latin typeface="Consolas"/>
                <a:cs typeface="Consolas"/>
              </a:rPr>
              <a:t>wordLengths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w</a:t>
            </a:r>
            <a:r>
              <a:rPr lang="en-US" sz="1400" dirty="0" err="1" smtClean="0">
                <a:latin typeface="Consolas"/>
                <a:cs typeface="Consolas"/>
              </a:rPr>
              <a:t>.computeHistogram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smtClean="0">
                <a:latin typeface="Consolas"/>
                <a:cs typeface="Consolas"/>
              </a:rPr>
              <a:t>1;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</a:t>
            </a:r>
            <a:r>
              <a:rPr lang="en-US" sz="1400" dirty="0" smtClean="0">
                <a:latin typeface="Consolas"/>
                <a:cs typeface="Consolas"/>
              </a:rPr>
              <a:t>MAXHIST</a:t>
            </a:r>
            <a:r>
              <a:rPr lang="en-US" sz="1400" dirty="0">
                <a:latin typeface="Consolas"/>
                <a:cs typeface="Consolas"/>
              </a:rPr>
              <a:t>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if 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wordLengths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 &gt; 0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</a:t>
            </a:r>
            <a:r>
              <a:rPr lang="en-US" sz="1400" dirty="0" err="1" smtClean="0">
                <a:latin typeface="Consolas"/>
                <a:cs typeface="Consolas"/>
              </a:rPr>
              <a:t>System.out.printf</a:t>
            </a:r>
            <a:r>
              <a:rPr lang="en-US" sz="1400" dirty="0" smtClean="0">
                <a:latin typeface="Consolas"/>
                <a:cs typeface="Consolas"/>
              </a:rPr>
              <a:t>("%2d: %5d\n",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wordLengths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Default: elements initialized with type-specific default</a:t>
            </a:r>
          </a:p>
          <a:p>
            <a:pPr lvl="1"/>
            <a:r>
              <a:rPr lang="en-US" dirty="0" smtClean="0"/>
              <a:t>Integer types: 0</a:t>
            </a:r>
          </a:p>
          <a:p>
            <a:pPr lvl="1"/>
            <a:r>
              <a:rPr lang="en-US" dirty="0" smtClean="0"/>
              <a:t>Real types: 0.0</a:t>
            </a:r>
          </a:p>
          <a:p>
            <a:pPr lvl="1"/>
            <a:r>
              <a:rPr lang="en-US" dirty="0" smtClean="0"/>
              <a:t>Reference types: null</a:t>
            </a:r>
          </a:p>
          <a:p>
            <a:r>
              <a:rPr lang="en-US" dirty="0" smtClean="0"/>
              <a:t>Compile-time array initialization possible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tr-TR" sz="2400" dirty="0" err="1">
                <a:latin typeface="Consolas"/>
                <a:cs typeface="Consolas"/>
              </a:rPr>
              <a:t>char</a:t>
            </a:r>
            <a:r>
              <a:rPr lang="tr-TR" sz="2400" dirty="0">
                <a:latin typeface="Consolas"/>
                <a:cs typeface="Consolas"/>
              </a:rPr>
              <a:t>[] </a:t>
            </a:r>
            <a:r>
              <a:rPr lang="tr-TR" sz="2400" dirty="0" err="1">
                <a:latin typeface="Consolas"/>
                <a:cs typeface="Consolas"/>
              </a:rPr>
              <a:t>vowels</a:t>
            </a:r>
            <a:r>
              <a:rPr lang="tr-TR" sz="2400" dirty="0">
                <a:latin typeface="Consolas"/>
                <a:cs typeface="Consolas"/>
              </a:rPr>
              <a:t> = { 'a', 'e', 'i', 'o', 'u' </a:t>
            </a:r>
            <a:r>
              <a:rPr lang="tr-TR" sz="2400" dirty="0" smtClean="0">
                <a:latin typeface="Consolas"/>
                <a:cs typeface="Consolas"/>
              </a:rPr>
              <a:t>};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dirty="0" smtClean="0"/>
              <a:t>In general:</a:t>
            </a:r>
          </a:p>
          <a:p>
            <a:pPr marL="400050" lvl="1" indent="0">
              <a:buNone/>
            </a:pPr>
            <a:r>
              <a:rPr lang="en-US" i="1" dirty="0" err="1" smtClean="0"/>
              <a:t>array_declaration</a:t>
            </a:r>
            <a:r>
              <a:rPr lang="en-US" dirty="0" smtClean="0">
                <a:latin typeface="Consolas"/>
                <a:cs typeface="Consolas"/>
              </a:rPr>
              <a:t> = {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i="1" baseline="-25000" dirty="0" smtClean="0"/>
              <a:t>2</a:t>
            </a:r>
            <a:r>
              <a:rPr lang="en-US" dirty="0" smtClean="0"/>
              <a:t>, …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400050" lvl="1" indent="0">
              <a:buNone/>
            </a:pPr>
            <a:r>
              <a:rPr lang="en-US" sz="2600" dirty="0" err="1" smtClean="0">
                <a:latin typeface="Consolas"/>
                <a:cs typeface="Consolas"/>
              </a:rPr>
              <a:t>int</a:t>
            </a:r>
            <a:r>
              <a:rPr lang="en-US" sz="2600" dirty="0" smtClean="0">
                <a:latin typeface="Consolas"/>
                <a:cs typeface="Consolas"/>
              </a:rPr>
              <a:t>[] days = {31,28,31,30,31,30,31,31,30,31,30,31};</a:t>
            </a:r>
          </a:p>
          <a:p>
            <a:pPr marL="457200" indent="-457200"/>
            <a:r>
              <a:rPr lang="en-US" dirty="0" smtClean="0">
                <a:cs typeface="Calibri"/>
              </a:rPr>
              <a:t>Note: Initialization must be done in conjunction with (at time of)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TreeTracker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National Forest Service needs our help…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TreeTracker</a:t>
            </a:r>
            <a:r>
              <a:rPr lang="en-US" dirty="0" smtClean="0"/>
              <a:t> class that creates random Tree objects (for testing)</a:t>
            </a:r>
          </a:p>
          <a:p>
            <a:pPr lvl="1"/>
            <a:r>
              <a:rPr lang="en-US" dirty="0" smtClean="0"/>
              <a:t>Generate random species and circumferences</a:t>
            </a:r>
          </a:p>
          <a:p>
            <a:pPr lvl="1"/>
            <a:r>
              <a:rPr lang="en-US" dirty="0" smtClean="0"/>
              <a:t>Store them in an array and print out using the describe method</a:t>
            </a:r>
          </a:p>
          <a:p>
            <a:r>
              <a:rPr lang="en-US" dirty="0" smtClean="0"/>
              <a:t>Illustrates: array initialization, pseudo-random numbers, length field in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Tree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private </a:t>
            </a:r>
            <a:r>
              <a:rPr lang="en-US" sz="1300" dirty="0" err="1" smtClean="0">
                <a:latin typeface="Consolas"/>
                <a:cs typeface="Consolas"/>
              </a:rPr>
              <a:t>int</a:t>
            </a:r>
            <a:r>
              <a:rPr lang="en-US" sz="1300" dirty="0" smtClean="0">
                <a:latin typeface="Consolas"/>
                <a:cs typeface="Consolas"/>
              </a:rPr>
              <a:t> </a:t>
            </a:r>
            <a:r>
              <a:rPr lang="en-US" sz="1300" dirty="0">
                <a:latin typeface="Consolas"/>
                <a:cs typeface="Consolas"/>
              </a:rPr>
              <a:t>serial;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private double </a:t>
            </a:r>
            <a:r>
              <a:rPr lang="en-US" sz="1300" dirty="0">
                <a:latin typeface="Consolas"/>
                <a:cs typeface="Consolas"/>
              </a:rPr>
              <a:t>circumference;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private String </a:t>
            </a:r>
            <a:r>
              <a:rPr lang="en-US" sz="1300" dirty="0">
                <a:latin typeface="Consolas"/>
                <a:cs typeface="Consolas"/>
              </a:rPr>
              <a:t>species;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</a:t>
            </a:r>
            <a:r>
              <a:rPr lang="en-US" sz="1300" dirty="0" smtClean="0">
                <a:latin typeface="Consolas"/>
                <a:cs typeface="Consolas"/>
              </a:rPr>
              <a:t>public Tree(</a:t>
            </a:r>
            <a:r>
              <a:rPr lang="en-US" sz="1300" dirty="0" err="1" smtClean="0">
                <a:latin typeface="Consolas"/>
                <a:cs typeface="Consolas"/>
              </a:rPr>
              <a:t>int</a:t>
            </a:r>
            <a:r>
              <a:rPr lang="en-US" sz="1300" dirty="0" smtClean="0">
                <a:latin typeface="Consolas"/>
                <a:cs typeface="Consolas"/>
              </a:rPr>
              <a:t> </a:t>
            </a:r>
            <a:r>
              <a:rPr lang="en-US" sz="1300" dirty="0">
                <a:latin typeface="Consolas"/>
                <a:cs typeface="Consolas"/>
              </a:rPr>
              <a:t>serial, double circumference, String species)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this.serial</a:t>
            </a:r>
            <a:r>
              <a:rPr lang="en-US" sz="1300" dirty="0">
                <a:latin typeface="Consolas"/>
                <a:cs typeface="Consolas"/>
              </a:rPr>
              <a:t> = serial;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this.circumference</a:t>
            </a:r>
            <a:r>
              <a:rPr lang="en-US" sz="1300" dirty="0">
                <a:latin typeface="Consolas"/>
                <a:cs typeface="Consolas"/>
              </a:rPr>
              <a:t> = circumference;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this.species</a:t>
            </a:r>
            <a:r>
              <a:rPr lang="en-US" sz="1300" dirty="0">
                <a:latin typeface="Consolas"/>
                <a:cs typeface="Consolas"/>
              </a:rPr>
              <a:t> = species;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public String </a:t>
            </a:r>
            <a:r>
              <a:rPr lang="en-US" sz="1300" dirty="0">
                <a:latin typeface="Consolas"/>
                <a:cs typeface="Consolas"/>
              </a:rPr>
              <a:t>describe()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    </a:t>
            </a:r>
            <a:r>
              <a:rPr lang="en-US" sz="1300" dirty="0">
                <a:latin typeface="Consolas"/>
                <a:cs typeface="Consolas"/>
              </a:rPr>
              <a:t>return </a:t>
            </a:r>
            <a:r>
              <a:rPr lang="en-US" sz="1300" dirty="0" err="1">
                <a:latin typeface="Consolas"/>
                <a:cs typeface="Consolas"/>
              </a:rPr>
              <a:t>String.format</a:t>
            </a:r>
            <a:r>
              <a:rPr lang="en-US" sz="1300" dirty="0">
                <a:latin typeface="Consolas"/>
                <a:cs typeface="Consolas"/>
              </a:rPr>
              <a:t>("Tree number %d has a circumference of %.2f and is of species %s.", serial, circumference, species);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public double </a:t>
            </a:r>
            <a:r>
              <a:rPr lang="en-US" sz="1300" dirty="0" err="1">
                <a:latin typeface="Consolas"/>
                <a:cs typeface="Consolas"/>
              </a:rPr>
              <a:t>getDiameter</a:t>
            </a:r>
            <a:r>
              <a:rPr lang="en-US" sz="13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return circumference / </a:t>
            </a:r>
            <a:r>
              <a:rPr lang="en-US" sz="1300" dirty="0" err="1">
                <a:latin typeface="Consolas"/>
                <a:cs typeface="Consolas"/>
              </a:rPr>
              <a:t>Math.PI</a:t>
            </a:r>
            <a:r>
              <a:rPr lang="en-US" sz="13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public double </a:t>
            </a:r>
            <a:r>
              <a:rPr lang="en-US" sz="1300" dirty="0" err="1">
                <a:latin typeface="Consolas"/>
                <a:cs typeface="Consolas"/>
              </a:rPr>
              <a:t>getCircumference</a:t>
            </a:r>
            <a:r>
              <a:rPr lang="en-US" sz="13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return circumference;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Random Class object can be used to generate a random number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must...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...and declare a Random object...</a:t>
            </a:r>
          </a:p>
          <a:p>
            <a:pPr marL="0" indent="0">
              <a:buNone/>
            </a:pPr>
            <a:r>
              <a:rPr lang="en-US" dirty="0"/>
              <a:t>Random r = new Random();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r.nextDouble</a:t>
            </a:r>
            <a:r>
              <a:rPr lang="en-US" dirty="0"/>
              <a:t>() returns a value in the range [0.0-1.0)</a:t>
            </a:r>
          </a:p>
          <a:p>
            <a:pPr marL="0" indent="0">
              <a:buNone/>
            </a:pPr>
            <a:r>
              <a:rPr lang="en-US" dirty="0" err="1"/>
              <a:t>r.nextInt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returns a value in the range [0-n)</a:t>
            </a:r>
          </a:p>
          <a:p>
            <a:pPr marL="0" indent="0">
              <a:buNone/>
            </a:pPr>
            <a:r>
              <a:rPr lang="en-US" dirty="0" err="1" smtClean="0"/>
              <a:t>r.nextInt</a:t>
            </a:r>
            <a:r>
              <a:rPr lang="en-US" dirty="0" smtClean="0"/>
              <a:t>() </a:t>
            </a:r>
            <a:r>
              <a:rPr lang="en-US" dirty="0"/>
              <a:t>returns any possible integer positive or negative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TreeTracker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java.util.Random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TreeTracker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final static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NUMTREES </a:t>
            </a:r>
            <a:r>
              <a:rPr lang="en-US" sz="1400" dirty="0">
                <a:latin typeface="Consolas"/>
                <a:cs typeface="Consolas"/>
              </a:rPr>
              <a:t>= 100;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Random r = new Random();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String[] species = { "pine", "elm", "spruce", "oak", "walnut" };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trees </a:t>
            </a:r>
            <a:r>
              <a:rPr lang="en-US" sz="1400" dirty="0">
                <a:latin typeface="Consolas"/>
                <a:cs typeface="Consolas"/>
              </a:rPr>
              <a:t>= new </a:t>
            </a:r>
            <a:r>
              <a:rPr lang="en-US" sz="1400" dirty="0" smtClean="0">
                <a:latin typeface="Consolas"/>
                <a:cs typeface="Consolas"/>
              </a:rPr>
              <a:t>Tree[NUMTREES</a:t>
            </a:r>
            <a:r>
              <a:rPr lang="en-US" sz="14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latin typeface="Consolas"/>
                <a:cs typeface="Consolas"/>
              </a:rPr>
              <a:t>trees.length</a:t>
            </a:r>
            <a:r>
              <a:rPr lang="en-US" sz="1400" dirty="0" smtClean="0">
                <a:latin typeface="Consolas"/>
                <a:cs typeface="Consolas"/>
              </a:rPr>
              <a:t>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String specie = species[</a:t>
            </a:r>
            <a:r>
              <a:rPr lang="en-US" sz="1400" dirty="0" err="1">
                <a:latin typeface="Consolas"/>
                <a:cs typeface="Consolas"/>
              </a:rPr>
              <a:t>r.nextInt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species.length</a:t>
            </a:r>
            <a:r>
              <a:rPr lang="en-US" sz="1400" dirty="0">
                <a:latin typeface="Consolas"/>
                <a:cs typeface="Consolas"/>
              </a:rPr>
              <a:t>)];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trees[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 = new Tree(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r.nextDouble</a:t>
            </a:r>
            <a:r>
              <a:rPr lang="en-US" sz="1400" dirty="0">
                <a:latin typeface="Consolas"/>
                <a:cs typeface="Consolas"/>
              </a:rPr>
              <a:t>()*100, specie);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latin typeface="Consolas"/>
                <a:cs typeface="Consolas"/>
              </a:rPr>
              <a:t>trees.length</a:t>
            </a:r>
            <a:r>
              <a:rPr lang="en-US" sz="1400" dirty="0" smtClean="0">
                <a:latin typeface="Consolas"/>
                <a:cs typeface="Consolas"/>
              </a:rPr>
              <a:t>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(trees[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].describe());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can take an array as parameter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a)</a:t>
            </a:r>
          </a:p>
          <a:p>
            <a:pPr lvl="1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method can return an array as return value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sortIntegers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a)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computeHistogram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 array of type </a:t>
            </a:r>
            <a:r>
              <a:rPr lang="en-US" dirty="0" smtClean="0">
                <a:latin typeface="Consolas"/>
                <a:cs typeface="Consolas"/>
              </a:rPr>
              <a:t>T[]</a:t>
            </a:r>
            <a:r>
              <a:rPr lang="en-US" dirty="0" smtClean="0"/>
              <a:t>, has elements of type </a:t>
            </a:r>
            <a:r>
              <a:rPr lang="en-US" dirty="0" smtClean="0">
                <a:latin typeface="Consolas"/>
                <a:cs typeface="Consolas"/>
              </a:rPr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Elements Can Be Other Arrays!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[][] matrix = new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[5][10];</a:t>
            </a:r>
          </a:p>
          <a:p>
            <a:r>
              <a:rPr lang="en-US" dirty="0" smtClean="0"/>
              <a:t>Creates a 2D matrix with 5 rows and 10 columns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{ { 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 }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Elements of matrix[</a:t>
            </a:r>
            <a:r>
              <a:rPr lang="en-US" dirty="0" err="1" smtClean="0"/>
              <a:t>i</a:t>
            </a:r>
            <a:r>
              <a:rPr lang="en-US" dirty="0" smtClean="0"/>
              <a:t>] are arrays of (10)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5x10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417638"/>
            <a:ext cx="28921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m</a:t>
            </a:r>
            <a:r>
              <a:rPr lang="en-US" sz="3200" dirty="0" smtClean="0">
                <a:latin typeface="Consolas"/>
                <a:cs typeface="Consolas"/>
              </a:rPr>
              <a:t>atrix[</a:t>
            </a:r>
            <a:r>
              <a:rPr lang="en-US" sz="3200" dirty="0" err="1" smtClean="0">
                <a:latin typeface="Consolas"/>
                <a:cs typeface="Consolas"/>
              </a:rPr>
              <a:t>i</a:t>
            </a:r>
            <a:r>
              <a:rPr lang="en-US" sz="3200" dirty="0" smtClean="0">
                <a:latin typeface="Consolas"/>
                <a:cs typeface="Consolas"/>
              </a:rPr>
              <a:t>][j]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57040" y="2884679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040" y="3318420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7040" y="3752161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7040" y="4185902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7040" y="4619642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5" name="Group 26"/>
          <p:cNvGrpSpPr/>
          <p:nvPr/>
        </p:nvGrpSpPr>
        <p:grpSpPr>
          <a:xfrm>
            <a:off x="1795425" y="2884679"/>
            <a:ext cx="7090319" cy="423772"/>
            <a:chOff x="1520853" y="2869570"/>
            <a:chExt cx="7090319" cy="423772"/>
          </a:xfrm>
        </p:grpSpPr>
        <p:sp>
          <p:nvSpPr>
            <p:cNvPr id="17" name="Rectangle 16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1795425" y="3318420"/>
            <a:ext cx="7090319" cy="423772"/>
            <a:chOff x="1520853" y="2869570"/>
            <a:chExt cx="7090319" cy="423772"/>
          </a:xfrm>
        </p:grpSpPr>
        <p:sp>
          <p:nvSpPr>
            <p:cNvPr id="29" name="Rectangle 28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1795425" y="3752161"/>
            <a:ext cx="7090319" cy="423772"/>
            <a:chOff x="1520853" y="2869570"/>
            <a:chExt cx="7090319" cy="423772"/>
          </a:xfrm>
        </p:grpSpPr>
        <p:sp>
          <p:nvSpPr>
            <p:cNvPr id="40" name="Rectangle 39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1795425" y="4185902"/>
            <a:ext cx="7090319" cy="423772"/>
            <a:chOff x="1520853" y="2869570"/>
            <a:chExt cx="7090319" cy="423772"/>
          </a:xfrm>
        </p:grpSpPr>
        <p:sp>
          <p:nvSpPr>
            <p:cNvPr id="51" name="Rectangle 50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9" name="Group 60"/>
          <p:cNvGrpSpPr/>
          <p:nvPr/>
        </p:nvGrpSpPr>
        <p:grpSpPr>
          <a:xfrm>
            <a:off x="1795425" y="4619642"/>
            <a:ext cx="7090319" cy="423772"/>
            <a:chOff x="1520853" y="2869570"/>
            <a:chExt cx="7090319" cy="423772"/>
          </a:xfrm>
        </p:grpSpPr>
        <p:sp>
          <p:nvSpPr>
            <p:cNvPr id="62" name="Rectangle 61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1007181" y="3096565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07181" y="3528157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07181" y="3959749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07181" y="4391341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07181" y="4822933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6370" y="29118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06370" y="33479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6370" y="3784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06370" y="42201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6370" y="46562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1007183" y="2002414"/>
            <a:ext cx="1215184" cy="756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ight Brace 85"/>
          <p:cNvSpPr/>
          <p:nvPr/>
        </p:nvSpPr>
        <p:spPr>
          <a:xfrm rot="16200000">
            <a:off x="5181827" y="-1010528"/>
            <a:ext cx="317513" cy="70903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>
            <a:off x="2868277" y="2002414"/>
            <a:ext cx="2472307" cy="37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71537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385140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73048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474559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176070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79092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683625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77581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82114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280603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424140"/>
            <a:ext cx="7801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matrix.length</a:t>
            </a:r>
            <a:r>
              <a:rPr lang="en-US" sz="2800" dirty="0" smtClean="0"/>
              <a:t> is 5</a:t>
            </a:r>
          </a:p>
          <a:p>
            <a:r>
              <a:rPr lang="en-US" sz="2800" dirty="0">
                <a:latin typeface="Consolas"/>
                <a:cs typeface="Consolas"/>
              </a:rPr>
              <a:t>m</a:t>
            </a:r>
            <a:r>
              <a:rPr lang="en-US" sz="2800" dirty="0" smtClean="0">
                <a:latin typeface="Consolas"/>
                <a:cs typeface="Consolas"/>
              </a:rPr>
              <a:t>atrix[</a:t>
            </a:r>
            <a:r>
              <a:rPr lang="en-US" sz="2800" dirty="0" err="1" smtClean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].length</a:t>
            </a:r>
            <a:r>
              <a:rPr lang="en-US" sz="2800" dirty="0" smtClean="0"/>
              <a:t> is 10 (for all </a:t>
            </a:r>
            <a:r>
              <a:rPr lang="en-US" sz="2800" dirty="0" err="1" smtClean="0">
                <a:latin typeface="Consolas"/>
                <a:cs typeface="Consolas"/>
              </a:rPr>
              <a:t>i</a:t>
            </a:r>
            <a:r>
              <a:rPr lang="en-US" sz="2800" dirty="0" smtClean="0"/>
              <a:t> in this example)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91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2D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Representing</a:t>
            </a:r>
          </a:p>
          <a:p>
            <a:pPr lvl="1"/>
            <a:r>
              <a:rPr lang="en-US" dirty="0" smtClean="0"/>
              <a:t>A grid-based game, like tic-tac-toe or chess</a:t>
            </a:r>
          </a:p>
          <a:p>
            <a:pPr lvl="1"/>
            <a:r>
              <a:rPr lang="en-US" dirty="0" smtClean="0"/>
              <a:t>A set of distances between pairs of cities</a:t>
            </a:r>
          </a:p>
          <a:p>
            <a:pPr lvl="1"/>
            <a:r>
              <a:rPr lang="en-US" dirty="0" smtClean="0"/>
              <a:t>Matrices in linear algebra</a:t>
            </a:r>
          </a:p>
          <a:p>
            <a:pPr lvl="1"/>
            <a:r>
              <a:rPr lang="en-US" dirty="0" smtClean="0"/>
              <a:t>Other tabular data</a:t>
            </a:r>
          </a:p>
          <a:p>
            <a:r>
              <a:rPr lang="en-US" dirty="0" smtClean="0"/>
              <a:t>Generalizable to additional dimensions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cs typeface="Consolas"/>
              </a:rPr>
              <a:t>double[][][][] </a:t>
            </a:r>
            <a:r>
              <a:rPr lang="en-US" sz="1800" dirty="0" err="1">
                <a:latin typeface="Consolas"/>
                <a:cs typeface="Consolas"/>
              </a:rPr>
              <a:t>spaceTime</a:t>
            </a:r>
            <a:r>
              <a:rPr lang="en-US" sz="1800" dirty="0">
                <a:latin typeface="Consolas"/>
                <a:cs typeface="Consolas"/>
              </a:rPr>
              <a:t> = new double[100][100][100][100</a:t>
            </a:r>
            <a:r>
              <a:rPr lang="en-US" sz="1800" dirty="0" smtClean="0">
                <a:latin typeface="Consolas"/>
                <a:cs typeface="Consolas"/>
              </a:rPr>
              <a:t>];</a:t>
            </a:r>
          </a:p>
          <a:p>
            <a:pPr marL="400050"/>
            <a:r>
              <a:rPr lang="en-US" dirty="0" smtClean="0">
                <a:cs typeface="Consolas"/>
              </a:rPr>
              <a:t>Note: Above requires 100,000,000 storage locations</a:t>
            </a:r>
            <a:endParaRPr lang="en-US" dirty="0"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585535" cy="4525963"/>
          </a:xfrm>
        </p:spPr>
        <p:txBody>
          <a:bodyPr/>
          <a:lstStyle/>
          <a:p>
            <a:r>
              <a:rPr lang="en-US" dirty="0" smtClean="0"/>
              <a:t>There is no requirement in Java that all rows of a 2-D matrix have the same number of elements (“columns”)</a:t>
            </a:r>
          </a:p>
          <a:p>
            <a:r>
              <a:rPr lang="en-US" dirty="0" smtClean="0"/>
              <a:t>Allows “ragged right” arrays (aka “jagged right”)</a:t>
            </a:r>
          </a:p>
          <a:p>
            <a:r>
              <a:rPr lang="en-US" dirty="0" smtClean="0"/>
              <a:t>Useful for saving storage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Three temperatures: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</a:rPr>
              <a:t>tempAM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tempNoon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tempPM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24  temperatures: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double temp1AM, temp2AM, ... </a:t>
            </a:r>
            <a:r>
              <a:rPr lang="en-US" sz="2600" dirty="0" err="1">
                <a:latin typeface="Consolas" panose="020B0609020204030204" pitchFamily="49" charset="0"/>
              </a:rPr>
              <a:t>tempNoon</a:t>
            </a:r>
            <a:r>
              <a:rPr lang="en-US" sz="2600" dirty="0">
                <a:latin typeface="Consolas" panose="020B0609020204030204" pitchFamily="49" charset="0"/>
              </a:rPr>
              <a:t>, temp1PM, ... </a:t>
            </a:r>
            <a:r>
              <a:rPr lang="en-US" sz="2600" dirty="0" err="1">
                <a:latin typeface="Consolas" panose="020B0609020204030204" pitchFamily="49" charset="0"/>
              </a:rPr>
              <a:t>tempMidnight</a:t>
            </a:r>
            <a:r>
              <a:rPr lang="en-US" sz="26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Mathematicians have solved this problem</a:t>
            </a:r>
          </a:p>
          <a:p>
            <a:pPr marL="0" indent="0">
              <a:buNone/>
            </a:pPr>
            <a:r>
              <a:rPr lang="en-US" dirty="0"/>
              <a:t>Subscripted variables</a:t>
            </a:r>
          </a:p>
          <a:p>
            <a:pPr marL="0" indent="0">
              <a:buNone/>
            </a:pPr>
            <a:r>
              <a:rPr lang="en-US" sz="3800" dirty="0" smtClean="0"/>
              <a:t>temp</a:t>
            </a:r>
            <a:r>
              <a:rPr lang="en-US" sz="3800" baseline="-25000" dirty="0" smtClean="0"/>
              <a:t>1</a:t>
            </a:r>
            <a:r>
              <a:rPr lang="en-US" sz="3800" dirty="0"/>
              <a:t>, </a:t>
            </a:r>
            <a:r>
              <a:rPr lang="en-US" sz="3800" dirty="0" smtClean="0"/>
              <a:t>temp</a:t>
            </a:r>
            <a:r>
              <a:rPr lang="en-US" sz="3800" baseline="-25000" dirty="0" smtClean="0"/>
              <a:t>2</a:t>
            </a:r>
            <a:r>
              <a:rPr lang="en-US" sz="3800" dirty="0"/>
              <a:t>, ... </a:t>
            </a:r>
            <a:r>
              <a:rPr lang="en-US" sz="3800" dirty="0" smtClean="0"/>
              <a:t>temp</a:t>
            </a:r>
            <a:r>
              <a:rPr lang="en-US" sz="3800" baseline="-25000" dirty="0" smtClean="0"/>
              <a:t>24</a:t>
            </a:r>
            <a:endParaRPr lang="en-US" sz="3800" baseline="-25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Java uses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double[] temp = new double [24];</a:t>
            </a:r>
          </a:p>
          <a:p>
            <a:pPr marL="0" indent="0">
              <a:buNone/>
            </a:pPr>
            <a:r>
              <a:rPr lang="en-US" dirty="0"/>
              <a:t>which creates temp[0], temp[1], ..., temp[23]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Ragged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58553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][];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matrix[0]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matrix[1]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matrix[2]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matrix[3]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[6];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matrix[4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Compute the sum of a 2D array…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computeSum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sum = 0;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for 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</a:t>
            </a:r>
            <a:r>
              <a:rPr lang="en-US" sz="2400" dirty="0" err="1">
                <a:latin typeface="Consolas"/>
                <a:cs typeface="Consolas"/>
              </a:rPr>
              <a:t>matrix.length</a:t>
            </a:r>
            <a:r>
              <a:rPr lang="en-US" sz="2400" dirty="0">
                <a:latin typeface="Consolas"/>
                <a:cs typeface="Consolas"/>
              </a:rPr>
              <a:t>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j = 0; j &lt; matrix[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].length; j++)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    </a:t>
            </a:r>
            <a:r>
              <a:rPr lang="en-US" sz="2400" dirty="0">
                <a:latin typeface="Consolas"/>
                <a:cs typeface="Consolas"/>
              </a:rPr>
              <a:t>sum += matrix[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][j];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return </a:t>
            </a:r>
            <a:r>
              <a:rPr lang="en-US" sz="2400" dirty="0">
                <a:latin typeface="Consolas"/>
                <a:cs typeface="Consolas"/>
              </a:rPr>
              <a:t>sum;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500" dirty="0" smtClean="0">
                <a:cs typeface="Calibri"/>
              </a:rPr>
              <a:t>Note: This solution works </a:t>
            </a:r>
            <a:r>
              <a:rPr lang="en-US" sz="3500" dirty="0">
                <a:cs typeface="Calibri"/>
              </a:rPr>
              <a:t>even for ragged </a:t>
            </a:r>
            <a:r>
              <a:rPr lang="en-US" sz="3500" dirty="0" smtClean="0">
                <a:cs typeface="Calibri"/>
              </a:rPr>
              <a:t>arrays.</a:t>
            </a:r>
            <a:endParaRPr lang="en-US" sz="35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</a:p>
          <a:p>
            <a:r>
              <a:rPr lang="en-US" dirty="0" smtClean="0"/>
              <a:t>Arrays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Designed for use with arrays (and, more importantly, other data structures to come)</a:t>
            </a:r>
          </a:p>
          <a:p>
            <a:r>
              <a:rPr lang="en-US" dirty="0" smtClean="0"/>
              <a:t>Allows simplified iteration through an array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[] </a:t>
            </a:r>
            <a:r>
              <a:rPr lang="en-US" dirty="0" err="1" smtClean="0">
                <a:latin typeface="Consolas"/>
                <a:cs typeface="Consolas"/>
              </a:rPr>
              <a:t>bloodPressure</a:t>
            </a:r>
            <a:r>
              <a:rPr lang="en-US" dirty="0" smtClean="0">
                <a:latin typeface="Consolas"/>
                <a:cs typeface="Consolas"/>
              </a:rPr>
              <a:t> = new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[500];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sum = 0;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or 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=0;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bloodPressure.length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sum += </a:t>
            </a:r>
            <a:r>
              <a:rPr lang="en-US" dirty="0" err="1" smtClean="0">
                <a:latin typeface="Consolas"/>
                <a:cs typeface="Consolas"/>
              </a:rPr>
              <a:t>bloodPressure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value : </a:t>
            </a:r>
            <a:r>
              <a:rPr lang="en-US" dirty="0" err="1" smtClean="0">
                <a:latin typeface="Consolas"/>
                <a:cs typeface="Consolas"/>
              </a:rPr>
              <a:t>bloodPressure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    sum += value;</a:t>
            </a:r>
          </a:p>
          <a:p>
            <a:r>
              <a:rPr lang="en-US" dirty="0" smtClean="0"/>
              <a:t>Limitation: only read-access to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7618"/>
          </a:xfrm>
        </p:spPr>
        <p:txBody>
          <a:bodyPr>
            <a:normAutofit/>
          </a:bodyPr>
          <a:lstStyle/>
          <a:p>
            <a:r>
              <a:rPr lang="en-US" dirty="0" smtClean="0"/>
              <a:t>Useful utility methods for dealing with arrays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dirty="0" err="1" smtClean="0">
                <a:latin typeface="Consolas" panose="020B0609020204030204" pitchFamily="49" charset="0"/>
              </a:rPr>
              <a:t>java.util.Arrays</a:t>
            </a:r>
            <a:r>
              <a:rPr lang="en-US" sz="2400" smtClean="0">
                <a:latin typeface="Consolas" panose="020B0609020204030204" pitchFamily="49" charset="0"/>
              </a:rPr>
              <a:t>;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Work with arrays of many types (not just </a:t>
            </a:r>
            <a:r>
              <a:rPr lang="en-US" dirty="0" err="1" smtClean="0"/>
              <a:t>int</a:t>
            </a:r>
            <a:r>
              <a:rPr lang="en-US" dirty="0" smtClean="0"/>
              <a:t> and double)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Arrays.binarySearch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[] array,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value)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Arrays.copyOf</a:t>
            </a:r>
            <a:r>
              <a:rPr lang="en-US" sz="2200" dirty="0" smtClean="0">
                <a:latin typeface="Consolas"/>
                <a:cs typeface="Consolas"/>
              </a:rPr>
              <a:t>(double[] array,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length)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Arrays.copyOfRange</a:t>
            </a:r>
            <a:r>
              <a:rPr lang="en-US" sz="2200" dirty="0" smtClean="0">
                <a:latin typeface="Consolas"/>
                <a:cs typeface="Consolas"/>
              </a:rPr>
              <a:t>(double[] array,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from,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to)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Arrays.equals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[] array1,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[] array2)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Arrays.fill</a:t>
            </a:r>
            <a:r>
              <a:rPr lang="en-US" sz="2200" dirty="0" smtClean="0">
                <a:latin typeface="Consolas"/>
                <a:cs typeface="Consolas"/>
              </a:rPr>
              <a:t>(double[] array, double value)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Arrays.sort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[] array)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Arrays.toString</a:t>
            </a:r>
            <a:r>
              <a:rPr lang="en-US" sz="2200" dirty="0" smtClean="0">
                <a:latin typeface="Consolas"/>
                <a:cs typeface="Consolas"/>
              </a:rPr>
              <a:t>(double[] array)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Model Playing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6709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Create a class that models a deck of playing cards</a:t>
            </a:r>
          </a:p>
          <a:p>
            <a:r>
              <a:rPr lang="en-US" dirty="0" smtClean="0"/>
              <a:t>Features needed:</a:t>
            </a:r>
          </a:p>
          <a:p>
            <a:pPr lvl="1"/>
            <a:r>
              <a:rPr lang="en-US" dirty="0" smtClean="0"/>
              <a:t>Draw cards at random from the deck</a:t>
            </a:r>
          </a:p>
          <a:p>
            <a:pPr lvl="1"/>
            <a:r>
              <a:rPr lang="en-US" dirty="0" smtClean="0"/>
              <a:t>Shuffle</a:t>
            </a:r>
          </a:p>
          <a:p>
            <a:pPr lvl="1"/>
            <a:r>
              <a:rPr lang="en-US" dirty="0" smtClean="0"/>
              <a:t>Convert card representation to suit and value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3618" cy="5121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Represent suits as </a:t>
            </a:r>
            <a:r>
              <a:rPr lang="en-US" dirty="0" err="1" smtClean="0"/>
              <a:t>ints</a:t>
            </a:r>
            <a:r>
              <a:rPr lang="en-US" dirty="0" smtClean="0"/>
              <a:t> 0-3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H, S, D, C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0, 1, 2, 3</a:t>
            </a:r>
          </a:p>
          <a:p>
            <a:r>
              <a:rPr lang="en-US" dirty="0" smtClean="0"/>
              <a:t>Represent card values as </a:t>
            </a:r>
            <a:r>
              <a:rPr lang="en-US" dirty="0" err="1" smtClean="0"/>
              <a:t>ints</a:t>
            </a:r>
            <a:r>
              <a:rPr lang="en-US" dirty="0" smtClean="0"/>
              <a:t> 0-12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A, 2, 3, 4, 5, 6, 7, 8, 9, T,  J,  Q,  K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0, 1, 2, 3, 4, 5, 6, 7, 8, 9, 10, 11, 12</a:t>
            </a:r>
          </a:p>
          <a:p>
            <a:r>
              <a:rPr lang="en-US" dirty="0" smtClean="0"/>
              <a:t>Represent a card in a single </a:t>
            </a:r>
            <a:r>
              <a:rPr lang="en-US" dirty="0" err="1" smtClean="0"/>
              <a:t>int</a:t>
            </a:r>
            <a:r>
              <a:rPr lang="en-US" dirty="0" smtClean="0"/>
              <a:t> as</a:t>
            </a:r>
          </a:p>
          <a:p>
            <a:pPr lvl="1"/>
            <a:r>
              <a:rPr lang="en-US" dirty="0" smtClean="0"/>
              <a:t>suit * 13 + value</a:t>
            </a:r>
          </a:p>
          <a:p>
            <a:pPr lvl="1"/>
            <a:r>
              <a:rPr lang="en-US" dirty="0" smtClean="0"/>
              <a:t>Each card is a value in the range 0-51 (inclusive)</a:t>
            </a:r>
          </a:p>
          <a:p>
            <a:pPr lvl="1"/>
            <a:r>
              <a:rPr lang="en-US" dirty="0" smtClean="0"/>
              <a:t>suit is (</a:t>
            </a:r>
            <a:r>
              <a:rPr lang="en-US" dirty="0" smtClean="0">
                <a:latin typeface="Consolas"/>
                <a:cs typeface="Consolas"/>
              </a:rPr>
              <a:t>card / 13)</a:t>
            </a:r>
            <a:r>
              <a:rPr lang="en-US" dirty="0" smtClean="0"/>
              <a:t>; value is (</a:t>
            </a:r>
            <a:r>
              <a:rPr lang="en-US" dirty="0" smtClean="0">
                <a:latin typeface="Consolas"/>
                <a:cs typeface="Consolas"/>
              </a:rPr>
              <a:t>card % 13)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Deck of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an </a:t>
            </a:r>
            <a:r>
              <a:rPr lang="en-US" dirty="0" err="1" smtClean="0"/>
              <a:t>int</a:t>
            </a:r>
            <a:r>
              <a:rPr lang="en-US" dirty="0" smtClean="0"/>
              <a:t> array with 52 locations</a:t>
            </a:r>
          </a:p>
          <a:p>
            <a:r>
              <a:rPr lang="en-US" dirty="0" smtClean="0"/>
              <a:t>Locations are (initially) values 0-51</a:t>
            </a:r>
          </a:p>
          <a:p>
            <a:r>
              <a:rPr lang="en-US" dirty="0" smtClean="0"/>
              <a:t>That is: </a:t>
            </a:r>
            <a:r>
              <a:rPr lang="en-US" dirty="0" smtClean="0">
                <a:latin typeface="Consolas"/>
                <a:cs typeface="Consolas"/>
              </a:rPr>
              <a:t>deck[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==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/>
              <a:t> for all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Thus, deck is initially </a:t>
            </a:r>
          </a:p>
          <a:p>
            <a:pPr lvl="1"/>
            <a:r>
              <a:rPr lang="en-US" dirty="0" smtClean="0"/>
              <a:t>Sorted by suits then by value</a:t>
            </a:r>
          </a:p>
          <a:p>
            <a:pPr lvl="1"/>
            <a:r>
              <a:rPr lang="en-US" dirty="0" smtClean="0"/>
              <a:t>All cards are available to be drawn</a:t>
            </a:r>
          </a:p>
          <a:p>
            <a:r>
              <a:rPr lang="en-US" dirty="0" smtClean="0"/>
              <a:t>To draw a card</a:t>
            </a:r>
          </a:p>
          <a:p>
            <a:pPr lvl="1"/>
            <a:r>
              <a:rPr lang="en-US" dirty="0" smtClean="0"/>
              <a:t>Choose card at random from available cards</a:t>
            </a:r>
          </a:p>
          <a:p>
            <a:pPr lvl="1"/>
            <a:r>
              <a:rPr lang="en-US" dirty="0" smtClean="0"/>
              <a:t>Swap chosen card with last card in deck</a:t>
            </a:r>
          </a:p>
          <a:p>
            <a:pPr lvl="1"/>
            <a:r>
              <a:rPr lang="en-US" dirty="0" smtClean="0"/>
              <a:t>Reduce available cards by 1</a:t>
            </a:r>
          </a:p>
          <a:p>
            <a:r>
              <a:rPr lang="en-US" dirty="0" smtClean="0"/>
              <a:t>To shuffle</a:t>
            </a:r>
          </a:p>
          <a:p>
            <a:pPr lvl="1"/>
            <a:r>
              <a:rPr lang="en-US" dirty="0" smtClean="0"/>
              <a:t>Set available cards to 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Deck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3" y="269007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7544" y="2805397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4248" y="22535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4248" y="2540301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4248" y="2827072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4248" y="3113843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4248" y="3400614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4248" y="4932538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4248" y="3687386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319" y="2214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3319" y="2498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319" y="2782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3319" y="30667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3319" y="3350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3319" y="3634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4049" y="48952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51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2681" y="179186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6978" y="393700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4248" y="3981000"/>
            <a:ext cx="914400" cy="951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3319" y="395086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0356" y="2207350"/>
            <a:ext cx="60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(AH)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24" y="2491363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(2H)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6924" y="2775376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6924" y="3059389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96924" y="3343402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(5H)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6924" y="3627415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(6H)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4733" y="4887908"/>
            <a:ext cx="56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(KC)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4733" y="3943518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2505334" y="2353233"/>
            <a:ext cx="2318900" cy="599928"/>
          </a:xfrm>
          <a:prstGeom prst="curvedConnector4">
            <a:avLst>
              <a:gd name="adj1" fmla="val 46748"/>
              <a:gd name="adj2" fmla="val 1381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2973" y="3400004"/>
            <a:ext cx="65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1917544" y="35153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Card at Random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3" y="269007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7544" y="2805397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4248" y="22535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4248" y="2540301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4248" y="2827072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4248" y="3113843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4248" y="3400614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4248" y="4932538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4248" y="3687386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319" y="2214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3319" y="2498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319" y="2782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3319" y="30667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3319" y="3350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3319" y="3634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4049" y="48952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51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2681" y="179186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6978" y="393700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4248" y="3981000"/>
            <a:ext cx="914400" cy="951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3319" y="395086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0356" y="2207350"/>
            <a:ext cx="60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(AH)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24" y="2491363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(2H)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6924" y="2775376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6924" y="3059389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96924" y="3343402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(5H)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6924" y="3627415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(6H)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4733" y="4887908"/>
            <a:ext cx="56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(KC)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4733" y="3943518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2505334" y="2353233"/>
            <a:ext cx="2318900" cy="599928"/>
          </a:xfrm>
          <a:prstGeom prst="curvedConnector4">
            <a:avLst>
              <a:gd name="adj1" fmla="val 46748"/>
              <a:gd name="adj2" fmla="val 1381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2973" y="3400004"/>
            <a:ext cx="65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917544" y="35153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272" y="4332374"/>
            <a:ext cx="380314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r.nextInt</a:t>
            </a:r>
            <a:r>
              <a:rPr lang="en-US" sz="2400" dirty="0" smtClean="0"/>
              <a:t>(size) -&gt; 5</a:t>
            </a:r>
          </a:p>
          <a:p>
            <a:r>
              <a:rPr lang="en-US" sz="2400" dirty="0" smtClean="0"/>
              <a:t>Swap card 5 (6H) and 51 (KC)</a:t>
            </a:r>
          </a:p>
          <a:p>
            <a:r>
              <a:rPr lang="en-US" sz="2400" dirty="0" smtClean="0"/>
              <a:t>Decrement size by 1</a:t>
            </a:r>
            <a:endParaRPr lang="en-US" sz="2400" dirty="0"/>
          </a:p>
        </p:txBody>
      </p:sp>
      <p:cxnSp>
        <p:nvCxnSpPr>
          <p:cNvPr id="36" name="Curved Connector 35"/>
          <p:cNvCxnSpPr>
            <a:stCxn id="18" idx="1"/>
            <a:endCxn id="20" idx="1"/>
          </p:cNvCxnSpPr>
          <p:nvPr/>
        </p:nvCxnSpPr>
        <p:spPr>
          <a:xfrm rot="10800000" flipV="1">
            <a:off x="4454049" y="3819423"/>
            <a:ext cx="69270" cy="1260493"/>
          </a:xfrm>
          <a:prstGeom prst="curvedConnector3">
            <a:avLst>
              <a:gd name="adj1" fmla="val 43001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Next Advance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variables holding single values is not enough</a:t>
            </a:r>
          </a:p>
          <a:p>
            <a:r>
              <a:rPr lang="en-US" dirty="0" smtClean="0"/>
              <a:t>Need…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ays to deal with data in bulk</a:t>
            </a:r>
          </a:p>
          <a:p>
            <a:pPr lvl="1"/>
            <a:r>
              <a:rPr lang="en-US" dirty="0" smtClean="0"/>
              <a:t>Treat a collection of values as single unit</a:t>
            </a:r>
          </a:p>
          <a:p>
            <a:r>
              <a:rPr lang="en-US" dirty="0" smtClean="0"/>
              <a:t>Also known as “data structures” and “aggregate data types”</a:t>
            </a:r>
          </a:p>
          <a:p>
            <a:r>
              <a:rPr lang="en-US" dirty="0" smtClean="0"/>
              <a:t>Arrays are just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Card at Random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3" y="269007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7544" y="2805397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4248" y="22535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4248" y="2540301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4248" y="2827072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4248" y="3113843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4248" y="3400614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4248" y="4932538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4248" y="3687386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319" y="2214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3319" y="2498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319" y="2782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3319" y="30667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3319" y="3350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3319" y="3634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4049" y="48952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51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2681" y="179186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6978" y="393700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4248" y="3981000"/>
            <a:ext cx="914400" cy="951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3319" y="395086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0356" y="2207350"/>
            <a:ext cx="60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(AH)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24" y="2491363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(2H)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6924" y="2775376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6924" y="3059389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96924" y="3343402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(5H)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6924" y="3627415"/>
            <a:ext cx="56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(KC)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96924" y="4887908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(6H)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4733" y="3943518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2505334" y="2353233"/>
            <a:ext cx="2318900" cy="599928"/>
          </a:xfrm>
          <a:prstGeom prst="curvedConnector4">
            <a:avLst>
              <a:gd name="adj1" fmla="val 46748"/>
              <a:gd name="adj2" fmla="val 1381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2973" y="3400004"/>
            <a:ext cx="65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917544" y="35153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272" y="4332374"/>
            <a:ext cx="380314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r.nextInt</a:t>
            </a:r>
            <a:r>
              <a:rPr lang="en-US" sz="2400" dirty="0" smtClean="0"/>
              <a:t>(size) -&gt; 5</a:t>
            </a:r>
          </a:p>
          <a:p>
            <a:r>
              <a:rPr lang="en-US" sz="2400" dirty="0" smtClean="0"/>
              <a:t>Swap card 5 (6H) and 51 (KC)</a:t>
            </a:r>
          </a:p>
          <a:p>
            <a:r>
              <a:rPr lang="en-US" sz="2400" dirty="0" smtClean="0"/>
              <a:t>Decrement size by 1</a:t>
            </a:r>
            <a:endParaRPr lang="en-US" sz="2400" dirty="0"/>
          </a:p>
        </p:txBody>
      </p:sp>
      <p:cxnSp>
        <p:nvCxnSpPr>
          <p:cNvPr id="36" name="Curved Connector 35"/>
          <p:cNvCxnSpPr>
            <a:stCxn id="18" idx="1"/>
            <a:endCxn id="20" idx="1"/>
          </p:cNvCxnSpPr>
          <p:nvPr/>
        </p:nvCxnSpPr>
        <p:spPr>
          <a:xfrm rot="10800000" flipV="1">
            <a:off x="4454049" y="3819423"/>
            <a:ext cx="69270" cy="1260493"/>
          </a:xfrm>
          <a:prstGeom prst="curvedConnector3">
            <a:avLst>
              <a:gd name="adj1" fmla="val 43001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DeckOfCards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code at </a:t>
            </a:r>
            <a:r>
              <a:rPr lang="en-US" dirty="0" smtClean="0">
                <a:latin typeface="Consolas"/>
                <a:cs typeface="Consolas"/>
                <a:hlinkClick r:id="rId2"/>
              </a:rPr>
              <a:t>http://bit.ly/XXwLsK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varargs</a:t>
            </a:r>
            <a:r>
              <a:rPr lang="en-US" dirty="0"/>
              <a:t> is short for variable-length 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/>
              <a:t>method that takes a variable number of arguments is a </a:t>
            </a:r>
            <a:r>
              <a:rPr lang="en-US" dirty="0" err="1"/>
              <a:t>varargs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/>
              <a:t>A variable-length argument is specified by three periods</a:t>
            </a:r>
            <a:r>
              <a:rPr lang="en-US" dirty="0" smtClean="0"/>
              <a:t>(...)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 a)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// method body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dirty="0" smtClean="0"/>
              <a:t>tells </a:t>
            </a:r>
            <a:r>
              <a:rPr lang="en-US" dirty="0"/>
              <a:t>the compiler that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can </a:t>
            </a:r>
            <a:r>
              <a:rPr lang="en-US" dirty="0"/>
              <a:t>be called with zero or more 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is implicitly declared as an array of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 (String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(100);         // sends array {100}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(1, 2, 3, 4);  // sends array {1,2,3,4}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();            // sends array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/>
              <a:t>has been used and these </a:t>
            </a:r>
            <a:r>
              <a:rPr lang="en-US" dirty="0" smtClean="0"/>
              <a:t>arguments should </a:t>
            </a:r>
            <a:r>
              <a:rPr lang="en-US" dirty="0"/>
              <a:t>be stored in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array referred to by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dirty="0"/>
              <a:t> can be used to find the length of the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A method can have variable length parameters with other parameters too, but </a:t>
            </a:r>
            <a:r>
              <a:rPr lang="en-US" dirty="0" smtClean="0"/>
              <a:t>the </a:t>
            </a:r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/>
              <a:t>parameter should be last in the parameter list of the method </a:t>
            </a:r>
            <a:r>
              <a:rPr lang="en-US" dirty="0" smtClean="0"/>
              <a:t>declaration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a, float b, double ...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An advanced topic to be covered more fully later</a:t>
            </a:r>
          </a:p>
          <a:p>
            <a:r>
              <a:rPr lang="en-US" dirty="0" smtClean="0"/>
              <a:t>Basic idea: A generic class is one that can be parameterized with another class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&lt;E&gt; is parameterized with class (or type) E.  It can only “hold” elements that are references to objects of class E</a:t>
            </a:r>
          </a:p>
          <a:p>
            <a:r>
              <a:rPr lang="en-US" dirty="0" smtClean="0"/>
              <a:t>E must be a reference type; primitive types are not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class provided in the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Dynamic array: automatically grows to accommodate new items</a:t>
            </a:r>
          </a:p>
          <a:p>
            <a:r>
              <a:rPr lang="en-US" dirty="0" smtClean="0"/>
              <a:t>Works with any type of object, but you must specify the type when the </a:t>
            </a:r>
            <a:r>
              <a:rPr lang="en-US" dirty="0" err="1" smtClean="0"/>
              <a:t>ArrayList</a:t>
            </a:r>
            <a:r>
              <a:rPr lang="en-US" dirty="0" smtClean="0"/>
              <a:t> object is created (just like a Java array)</a:t>
            </a:r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sz="2000" dirty="0" err="1" smtClean="0">
                <a:latin typeface="Consolas"/>
                <a:cs typeface="Consolas"/>
              </a:rPr>
              <a:t>ArrayList</a:t>
            </a:r>
            <a:r>
              <a:rPr lang="en-US" sz="2000" dirty="0" smtClean="0">
                <a:latin typeface="Consolas"/>
                <a:cs typeface="Consolas"/>
              </a:rPr>
              <a:t>&lt;String&gt; list = new </a:t>
            </a:r>
            <a:r>
              <a:rPr lang="en-US" sz="2000" dirty="0" err="1" smtClean="0">
                <a:latin typeface="Consolas"/>
                <a:cs typeface="Consolas"/>
              </a:rPr>
              <a:t>ArrayList</a:t>
            </a:r>
            <a:r>
              <a:rPr lang="en-US" sz="2000" dirty="0" smtClean="0">
                <a:latin typeface="Consolas"/>
                <a:cs typeface="Consolas"/>
              </a:rPr>
              <a:t>&lt;String&gt;();</a:t>
            </a:r>
            <a:endParaRPr lang="en-US" dirty="0" smtClean="0">
              <a:latin typeface="Consolas"/>
              <a:cs typeface="Consolas"/>
            </a:endParaRPr>
          </a:p>
          <a:p>
            <a:pPr lvl="1">
              <a:buNone/>
            </a:pPr>
            <a:r>
              <a:rPr lang="en-US" dirty="0" smtClean="0"/>
              <a:t>Creates an empty array of String objects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new String[10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err="1" smtClean="0">
                <a:latin typeface="Consolas"/>
                <a:cs typeface="Consolas"/>
              </a:rPr>
              <a:t>ArrayList</a:t>
            </a:r>
            <a:r>
              <a:rPr lang="en-US" sz="2400" dirty="0" smtClean="0">
                <a:latin typeface="Consolas"/>
                <a:cs typeface="Consolas"/>
              </a:rPr>
              <a:t>&lt;String&gt; list = new </a:t>
            </a:r>
            <a:r>
              <a:rPr lang="en-US" sz="2400" dirty="0" err="1" smtClean="0">
                <a:latin typeface="Consolas"/>
                <a:cs typeface="Consolas"/>
              </a:rPr>
              <a:t>ArrayList</a:t>
            </a:r>
            <a:r>
              <a:rPr lang="en-US" sz="2400" dirty="0" smtClean="0">
                <a:latin typeface="Consolas"/>
                <a:cs typeface="Consolas"/>
              </a:rPr>
              <a:t>&lt;String&gt;();</a:t>
            </a: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 correct and complete, but we can use Local </a:t>
            </a:r>
            <a:r>
              <a:rPr lang="en-US" dirty="0"/>
              <a:t>Variable Type </a:t>
            </a:r>
            <a:r>
              <a:rPr lang="en-US" dirty="0" smtClean="0"/>
              <a:t>Inference</a:t>
            </a:r>
          </a:p>
          <a:p>
            <a:pPr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list = new </a:t>
            </a:r>
            <a:r>
              <a:rPr lang="en-US" sz="2400" dirty="0" err="1" smtClean="0">
                <a:latin typeface="Consolas"/>
                <a:cs typeface="Consolas"/>
              </a:rPr>
              <a:t>ArrayList</a:t>
            </a:r>
            <a:r>
              <a:rPr lang="en-US" sz="2400" smtClean="0">
                <a:latin typeface="Consolas"/>
                <a:cs typeface="Consolas"/>
              </a:rPr>
              <a:t>&lt;String&gt;();</a:t>
            </a:r>
          </a:p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cs typeface="Consolas"/>
              </a:rPr>
              <a:t>o</a:t>
            </a:r>
            <a:r>
              <a:rPr lang="en-US" dirty="0" smtClean="0">
                <a:cs typeface="Consolas"/>
              </a:rPr>
              <a:t>r the second argument can be inferred</a:t>
            </a:r>
          </a:p>
          <a:p>
            <a:pPr>
              <a:buNone/>
            </a:pPr>
            <a:r>
              <a:rPr lang="en-US" sz="2400" dirty="0" err="1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&lt;String&gt; list = new </a:t>
            </a:r>
            <a:r>
              <a:rPr lang="en-US" sz="2400" dirty="0" err="1" smtClean="0">
                <a:latin typeface="Consolas"/>
                <a:cs typeface="Consolas"/>
              </a:rPr>
              <a:t>ArrayList</a:t>
            </a:r>
            <a:r>
              <a:rPr lang="en-US" sz="2400" dirty="0" smtClean="0">
                <a:latin typeface="Consolas"/>
                <a:cs typeface="Consolas"/>
              </a:rPr>
              <a:t>&lt;&gt;();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Java arrays, </a:t>
            </a:r>
            <a:r>
              <a:rPr lang="en-US" dirty="0" err="1"/>
              <a:t>ArrayList</a:t>
            </a:r>
            <a:r>
              <a:rPr lang="en-US" dirty="0"/>
              <a:t> does not work with primitive types, only reference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Can’t say “</a:t>
            </a:r>
            <a:r>
              <a:rPr lang="en-US" sz="2800" dirty="0" err="1" smtClean="0">
                <a:latin typeface="Consolas"/>
                <a:cs typeface="Consolas"/>
              </a:rPr>
              <a:t>ArrayList</a:t>
            </a:r>
            <a:r>
              <a:rPr lang="en-US" sz="2800" dirty="0" smtClean="0">
                <a:latin typeface="Consolas"/>
                <a:cs typeface="Consolas"/>
              </a:rPr>
              <a:t>&lt;</a:t>
            </a:r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&gt; list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Fortunately, Java provides special “wrapper” classes for each primitive type</a:t>
            </a:r>
          </a:p>
          <a:p>
            <a:r>
              <a:rPr lang="en-US" dirty="0" smtClean="0"/>
              <a:t>Can say </a:t>
            </a:r>
            <a:r>
              <a:rPr lang="en-US" dirty="0"/>
              <a:t>“</a:t>
            </a:r>
            <a:r>
              <a:rPr lang="en-US" sz="2800" dirty="0" err="1">
                <a:latin typeface="Consolas"/>
                <a:cs typeface="Consolas"/>
              </a:rPr>
              <a:t>ArrayList</a:t>
            </a:r>
            <a:r>
              <a:rPr lang="en-US" sz="2800" dirty="0" smtClean="0">
                <a:latin typeface="Consolas"/>
                <a:cs typeface="Consolas"/>
              </a:rPr>
              <a:t>&lt;Integer&gt; list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Java handles the conversion between wrapper class and corresponding primitive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add(e)</a:t>
            </a:r>
            <a:r>
              <a:rPr lang="en-US" dirty="0" smtClean="0"/>
              <a:t> – adds e to end of list</a:t>
            </a:r>
          </a:p>
          <a:p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dd(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e)</a:t>
            </a:r>
            <a:r>
              <a:rPr lang="en-US" dirty="0" smtClean="0"/>
              <a:t> – adds e at index </a:t>
            </a:r>
            <a:r>
              <a:rPr lang="en-US" dirty="0" err="1" smtClean="0"/>
              <a:t>i</a:t>
            </a:r>
            <a:r>
              <a:rPr lang="en-US" dirty="0" smtClean="0"/>
              <a:t> (0-based), pushing others down</a:t>
            </a:r>
          </a:p>
          <a:p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ontains(e)</a:t>
            </a:r>
            <a:r>
              <a:rPr lang="en-US" dirty="0" smtClean="0"/>
              <a:t> – returns true if e is in the list</a:t>
            </a:r>
          </a:p>
          <a:p>
            <a:r>
              <a:rPr lang="en-US" dirty="0" smtClean="0">
                <a:latin typeface="Consolas"/>
                <a:cs typeface="Consolas"/>
              </a:rPr>
              <a:t>get(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 smtClean="0"/>
              <a:t> – returns the value at index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>
                <a:latin typeface="Consolas"/>
                <a:cs typeface="Consolas"/>
              </a:rPr>
              <a:t>r</a:t>
            </a:r>
            <a:r>
              <a:rPr lang="en-US" dirty="0" smtClean="0">
                <a:latin typeface="Consolas"/>
                <a:cs typeface="Consolas"/>
              </a:rPr>
              <a:t>emove(e)</a:t>
            </a:r>
            <a:r>
              <a:rPr lang="en-US" dirty="0" smtClean="0"/>
              <a:t> – removes e from the list</a:t>
            </a:r>
          </a:p>
          <a:p>
            <a:r>
              <a:rPr lang="en-US" dirty="0" smtClean="0">
                <a:latin typeface="Consolas"/>
                <a:cs typeface="Consolas"/>
              </a:rPr>
              <a:t>set(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e)</a:t>
            </a:r>
            <a:r>
              <a:rPr lang="en-US" dirty="0" smtClean="0"/>
              <a:t> – adds e at index </a:t>
            </a:r>
            <a:r>
              <a:rPr lang="en-US" dirty="0" err="1" smtClean="0"/>
              <a:t>i</a:t>
            </a:r>
            <a:r>
              <a:rPr lang="en-US" dirty="0" smtClean="0"/>
              <a:t>, replacing what </a:t>
            </a:r>
            <a:r>
              <a:rPr lang="en-US" smtClean="0"/>
              <a:t>was there</a:t>
            </a:r>
            <a:endParaRPr lang="en-US" dirty="0" smtClean="0"/>
          </a:p>
          <a:p>
            <a:r>
              <a:rPr lang="en-US" dirty="0" smtClean="0">
                <a:latin typeface="Consolas"/>
                <a:cs typeface="Consolas"/>
              </a:rPr>
              <a:t>size()</a:t>
            </a:r>
            <a:r>
              <a:rPr lang="en-US" dirty="0" smtClean="0"/>
              <a:t> – returns the current size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ArrayListDemo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java.util.ArrayList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ArrayListDemo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list = new </a:t>
            </a: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&lt;String&gt;();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</a:t>
            </a:r>
            <a:r>
              <a:rPr lang="en-US" dirty="0" err="1">
                <a:latin typeface="Consolas"/>
                <a:cs typeface="Consolas"/>
              </a:rPr>
              <a:t>in.hasNextLine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String s = </a:t>
            </a:r>
            <a:r>
              <a:rPr lang="en-US" dirty="0" err="1">
                <a:latin typeface="Consolas"/>
                <a:cs typeface="Consolas"/>
              </a:rPr>
              <a:t>in.nextLine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list.add</a:t>
            </a:r>
            <a:r>
              <a:rPr lang="en-US" dirty="0">
                <a:latin typeface="Consolas"/>
                <a:cs typeface="Consolas"/>
              </a:rPr>
              <a:t>(s);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("read %d lines\n", </a:t>
            </a:r>
            <a:r>
              <a:rPr lang="en-US" dirty="0" err="1">
                <a:latin typeface="Consolas"/>
                <a:cs typeface="Consolas"/>
              </a:rPr>
              <a:t>list.size</a:t>
            </a:r>
            <a:r>
              <a:rPr lang="en-US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list.size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("%s\n", </a:t>
            </a:r>
            <a:r>
              <a:rPr lang="en-US" dirty="0" err="1">
                <a:latin typeface="Consolas"/>
                <a:cs typeface="Consolas"/>
              </a:rPr>
              <a:t>list.get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Contents: types of the values</a:t>
            </a:r>
          </a:p>
          <a:p>
            <a:pPr lvl="1"/>
            <a:r>
              <a:rPr lang="en-US" dirty="0" smtClean="0"/>
              <a:t>heterogeneous data values, or </a:t>
            </a:r>
          </a:p>
          <a:p>
            <a:pPr lvl="1"/>
            <a:r>
              <a:rPr lang="en-US" dirty="0" smtClean="0"/>
              <a:t>homogeneous data values</a:t>
            </a:r>
          </a:p>
          <a:p>
            <a:r>
              <a:rPr lang="en-US" dirty="0" smtClean="0"/>
              <a:t>Size: number of data values it contains</a:t>
            </a:r>
          </a:p>
          <a:p>
            <a:pPr lvl="1"/>
            <a:r>
              <a:rPr lang="en-US" dirty="0" smtClean="0"/>
              <a:t>static (fixed size)</a:t>
            </a:r>
          </a:p>
          <a:p>
            <a:pPr lvl="1"/>
            <a:r>
              <a:rPr lang="en-US" dirty="0" smtClean="0"/>
              <a:t>dynamic (can grow or shrink)</a:t>
            </a:r>
          </a:p>
          <a:p>
            <a:r>
              <a:rPr lang="en-US" dirty="0" smtClean="0"/>
              <a:t>Element access: how efficiently can different elements be inserted, deleted, or changed?</a:t>
            </a:r>
          </a:p>
          <a:p>
            <a:pPr lvl="1"/>
            <a:r>
              <a:rPr lang="en-US" dirty="0" smtClean="0"/>
              <a:t>Sequential access</a:t>
            </a:r>
          </a:p>
          <a:p>
            <a:pPr lvl="1"/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import </a:t>
            </a:r>
            <a:r>
              <a:rPr lang="en-US" sz="1600" dirty="0" err="1">
                <a:latin typeface="Consolas"/>
                <a:cs typeface="Consolas"/>
              </a:rPr>
              <a:t>java.util.ArrayList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</a:t>
            </a:r>
            <a:r>
              <a:rPr lang="en-US" sz="1600" dirty="0" err="1">
                <a:latin typeface="Consolas"/>
                <a:cs typeface="Consolas"/>
              </a:rPr>
              <a:t>TreeList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 forest </a:t>
            </a:r>
            <a:r>
              <a:rPr lang="en-US" sz="1600" dirty="0">
                <a:latin typeface="Consolas"/>
                <a:cs typeface="Consolas"/>
              </a:rPr>
              <a:t>= new </a:t>
            </a:r>
            <a:r>
              <a:rPr lang="en-US" sz="1600" dirty="0" err="1" smtClean="0">
                <a:latin typeface="Consolas"/>
                <a:cs typeface="Consolas"/>
              </a:rPr>
              <a:t>ArrayList</a:t>
            </a:r>
            <a:r>
              <a:rPr lang="en-US" sz="1600" dirty="0" smtClean="0">
                <a:latin typeface="Consolas"/>
                <a:cs typeface="Consolas"/>
              </a:rPr>
              <a:t>&lt;Tree&gt;();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while (</a:t>
            </a:r>
            <a:r>
              <a:rPr lang="en-US" sz="1600" dirty="0" err="1">
                <a:latin typeface="Consolas"/>
                <a:cs typeface="Consolas"/>
              </a:rPr>
              <a:t>Math.random</a:t>
            </a:r>
            <a:r>
              <a:rPr lang="en-US" sz="1600" dirty="0">
                <a:latin typeface="Consolas"/>
                <a:cs typeface="Consolas"/>
              </a:rPr>
              <a:t>() &lt; 0.9)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Tree t = new Tree(</a:t>
            </a:r>
            <a:r>
              <a:rPr lang="en-US" sz="1600" dirty="0" err="1">
                <a:latin typeface="Consolas"/>
                <a:cs typeface="Consolas"/>
              </a:rPr>
              <a:t>Math.random</a:t>
            </a:r>
            <a:r>
              <a:rPr lang="en-US" sz="1600" dirty="0">
                <a:latin typeface="Consolas"/>
                <a:cs typeface="Consolas"/>
              </a:rPr>
              <a:t>() * 100);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</a:t>
            </a:r>
            <a:r>
              <a:rPr lang="en-US" sz="1600" dirty="0" err="1">
                <a:latin typeface="Consolas"/>
                <a:cs typeface="Consolas"/>
              </a:rPr>
              <a:t>System.out.printf</a:t>
            </a:r>
            <a:r>
              <a:rPr lang="en-US" sz="1600" dirty="0">
                <a:latin typeface="Consolas"/>
                <a:cs typeface="Consolas"/>
              </a:rPr>
              <a:t>("tree has radius %.3f\n", </a:t>
            </a:r>
            <a:r>
              <a:rPr lang="en-US" sz="1600" dirty="0" err="1">
                <a:latin typeface="Consolas"/>
                <a:cs typeface="Consolas"/>
              </a:rPr>
              <a:t>t.getRadius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</a:t>
            </a:r>
            <a:r>
              <a:rPr lang="en-US" sz="1600" dirty="0" err="1" smtClean="0">
                <a:latin typeface="Consolas"/>
                <a:cs typeface="Consolas"/>
              </a:rPr>
              <a:t>forest.add</a:t>
            </a:r>
            <a:r>
              <a:rPr lang="en-US" sz="1600" dirty="0" smtClean="0">
                <a:latin typeface="Consolas"/>
                <a:cs typeface="Consolas"/>
              </a:rPr>
              <a:t>(t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System.out.printf</a:t>
            </a:r>
            <a:r>
              <a:rPr lang="en-US" sz="1600" dirty="0">
                <a:latin typeface="Consolas"/>
                <a:cs typeface="Consolas"/>
              </a:rPr>
              <a:t>("created %d trees\n", </a:t>
            </a:r>
            <a:r>
              <a:rPr lang="en-US" sz="1600" dirty="0" err="1">
                <a:latin typeface="Consolas"/>
                <a:cs typeface="Consolas"/>
              </a:rPr>
              <a:t>Tree.getNumberOfTrees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System.out.printf</a:t>
            </a:r>
            <a:r>
              <a:rPr lang="en-US" sz="1600" dirty="0">
                <a:latin typeface="Consolas"/>
                <a:cs typeface="Consolas"/>
              </a:rPr>
              <a:t>("list has %d trees:\n", </a:t>
            </a:r>
            <a:r>
              <a:rPr lang="en-US" sz="1600" dirty="0" err="1" smtClean="0">
                <a:latin typeface="Consolas"/>
                <a:cs typeface="Consolas"/>
              </a:rPr>
              <a:t>forest.size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for (Tree t : </a:t>
            </a:r>
            <a:r>
              <a:rPr lang="en-US" sz="1600" dirty="0" smtClean="0">
                <a:latin typeface="Consolas"/>
                <a:cs typeface="Consolas"/>
              </a:rPr>
              <a:t>forest) 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</a:t>
            </a:r>
            <a:r>
              <a:rPr lang="en-US" sz="1600" dirty="0" err="1">
                <a:latin typeface="Consolas"/>
                <a:cs typeface="Consolas"/>
              </a:rPr>
              <a:t>System.out.printf</a:t>
            </a:r>
            <a:r>
              <a:rPr lang="en-US" sz="1600" dirty="0">
                <a:latin typeface="Consolas"/>
                <a:cs typeface="Consolas"/>
              </a:rPr>
              <a:t>("tree with radius %.3f\n", </a:t>
            </a:r>
            <a:r>
              <a:rPr lang="en-US" sz="1600" dirty="0" err="1">
                <a:latin typeface="Consolas"/>
                <a:cs typeface="Consolas"/>
              </a:rPr>
              <a:t>t.getRadius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is a list of values</a:t>
            </a:r>
          </a:p>
          <a:p>
            <a:r>
              <a:rPr lang="en-US" dirty="0" smtClean="0"/>
              <a:t>A kind of “container object” in Java</a:t>
            </a:r>
          </a:p>
          <a:p>
            <a:r>
              <a:rPr lang="en-US" dirty="0" smtClean="0"/>
              <a:t>In Java, arrays are</a:t>
            </a:r>
          </a:p>
          <a:p>
            <a:pPr lvl="1"/>
            <a:r>
              <a:rPr lang="en-US" dirty="0" smtClean="0"/>
              <a:t>homogeneous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 access</a:t>
            </a:r>
          </a:p>
          <a:p>
            <a:pPr lvl="1"/>
            <a:r>
              <a:rPr lang="en-US" dirty="0"/>
              <a:t>reference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Analogy: a String is like an array of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Familiar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public static void main(String[] </a:t>
            </a:r>
            <a:r>
              <a:rPr lang="en-US" sz="2600" dirty="0" err="1" smtClean="0">
                <a:latin typeface="Consolas"/>
                <a:cs typeface="Consolas"/>
              </a:rPr>
              <a:t>args</a:t>
            </a:r>
            <a:r>
              <a:rPr lang="en-US" sz="2600" dirty="0" smtClean="0">
                <a:latin typeface="Consolas"/>
                <a:cs typeface="Consolas"/>
              </a:rPr>
              <a:t>) { }</a:t>
            </a:r>
          </a:p>
          <a:p>
            <a:r>
              <a:rPr lang="en-US" dirty="0" smtClean="0"/>
              <a:t>The parameter to </a:t>
            </a:r>
            <a:r>
              <a:rPr lang="en-US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is an array of </a:t>
            </a:r>
            <a:r>
              <a:rPr lang="en-US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s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args</a:t>
            </a:r>
            <a:r>
              <a:rPr lang="en-US" dirty="0" smtClean="0"/>
              <a:t> initialized from the space-separated “words” on the command line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&gt;java Calculate add 5 17.25</a:t>
            </a:r>
          </a:p>
          <a:p>
            <a:r>
              <a:rPr lang="en-US" dirty="0" smtClean="0"/>
              <a:t>This will work </a:t>
            </a:r>
            <a:r>
              <a:rPr lang="en-US" dirty="0"/>
              <a:t>just </a:t>
            </a:r>
            <a:r>
              <a:rPr lang="en-US" dirty="0" smtClean="0"/>
              <a:t>like…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[] </a:t>
            </a:r>
            <a:r>
              <a:rPr lang="en-US" sz="2800" dirty="0" err="1">
                <a:latin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= new </a:t>
            </a:r>
            <a:r>
              <a:rPr lang="en-US" sz="2800" dirty="0">
                <a:latin typeface="Consolas" panose="020B0609020204030204" pitchFamily="49" charset="0"/>
              </a:rPr>
              <a:t>String [3</a:t>
            </a:r>
            <a:r>
              <a:rPr lang="en-US" sz="28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 smtClean="0"/>
              <a:t>args</a:t>
            </a:r>
            <a:r>
              <a:rPr lang="en-US" dirty="0" smtClean="0"/>
              <a:t>[0</a:t>
            </a:r>
            <a:r>
              <a:rPr lang="en-US" dirty="0"/>
              <a:t>]: first </a:t>
            </a:r>
            <a:r>
              <a:rPr lang="en-US" dirty="0" smtClean="0"/>
              <a:t>argument</a:t>
            </a:r>
          </a:p>
          <a:p>
            <a:r>
              <a:rPr lang="en-US" dirty="0" err="1" smtClean="0"/>
              <a:t>args</a:t>
            </a:r>
            <a:r>
              <a:rPr lang="en-US" dirty="0" smtClean="0"/>
              <a:t>[1]: second argument </a:t>
            </a:r>
            <a:endParaRPr lang="en-US" dirty="0"/>
          </a:p>
          <a:p>
            <a:r>
              <a:rPr lang="en-US" dirty="0" err="1" smtClean="0"/>
              <a:t>args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]: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argument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rgs.length</a:t>
            </a:r>
            <a:r>
              <a:rPr lang="en-US" dirty="0" smtClean="0"/>
              <a:t> == number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the Familiar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Calculate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</a:t>
            </a:r>
            <a:r>
              <a:rPr lang="en-US" sz="2400" dirty="0" err="1">
                <a:latin typeface="Consolas"/>
                <a:cs typeface="Consolas"/>
              </a:rPr>
              <a:t>args.length</a:t>
            </a:r>
            <a:r>
              <a:rPr lang="en-US" sz="2400" dirty="0">
                <a:latin typeface="Consolas"/>
                <a:cs typeface="Consolas"/>
              </a:rPr>
              <a:t>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  "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[%d] = %s\n",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]);          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String[]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In general:</a:t>
            </a:r>
          </a:p>
          <a:p>
            <a:pPr marL="457200" lvl="1" indent="0">
              <a:buNone/>
            </a:pPr>
            <a:r>
              <a:rPr lang="en-US" i="1" dirty="0" err="1" smtClean="0">
                <a:latin typeface="Calibri"/>
                <a:cs typeface="Calibri"/>
              </a:rPr>
              <a:t>type_name</a:t>
            </a:r>
            <a:r>
              <a:rPr lang="en-US" dirty="0" smtClean="0">
                <a:latin typeface="Consolas"/>
                <a:cs typeface="Consolas"/>
              </a:rPr>
              <a:t> [ ] </a:t>
            </a:r>
            <a:r>
              <a:rPr lang="en-US" i="1" dirty="0" err="1" smtClean="0">
                <a:latin typeface="Calibri"/>
                <a:cs typeface="Calibri"/>
              </a:rPr>
              <a:t>variable_name</a:t>
            </a:r>
            <a:endParaRPr lang="en-US" i="1" dirty="0" smtClean="0">
              <a:latin typeface="Calibri"/>
              <a:cs typeface="Calibri"/>
            </a:endParaRPr>
          </a:p>
          <a:p>
            <a:r>
              <a:rPr lang="en-US" i="1" dirty="0" err="1" smtClean="0"/>
              <a:t>type_name</a:t>
            </a:r>
            <a:r>
              <a:rPr lang="en-US" dirty="0" smtClean="0"/>
              <a:t>: any primitive or reference type</a:t>
            </a:r>
          </a:p>
          <a:p>
            <a:r>
              <a:rPr lang="en-US" i="1" dirty="0" err="1" smtClean="0"/>
              <a:t>variable_name</a:t>
            </a:r>
            <a:r>
              <a:rPr lang="en-US" dirty="0" smtClean="0"/>
              <a:t>: a standard Java 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63382</TotalTime>
  <Words>3562</Words>
  <Application>Microsoft Office PowerPoint</Application>
  <PresentationFormat>On-screen Show (4:3)</PresentationFormat>
  <Paragraphs>737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Office Theme</vt:lpstr>
      <vt:lpstr>CS18000: Problem Solving and Object-Oriented Programming</vt:lpstr>
      <vt:lpstr>Arrays</vt:lpstr>
      <vt:lpstr>Lots of Temperatures</vt:lpstr>
      <vt:lpstr>Our Next Advance</vt:lpstr>
      <vt:lpstr>Data Structure Characteristics</vt:lpstr>
      <vt:lpstr>Arrays</vt:lpstr>
      <vt:lpstr>A Familiar Example</vt:lpstr>
      <vt:lpstr>An Example of the Familiar</vt:lpstr>
      <vt:lpstr>Declaring an Array Variable</vt:lpstr>
      <vt:lpstr>Creating an Array Object</vt:lpstr>
      <vt:lpstr>Accessing an Array Element</vt:lpstr>
      <vt:lpstr>Array Picture</vt:lpstr>
      <vt:lpstr>Arrays</vt:lpstr>
      <vt:lpstr>Problem: WordList</vt:lpstr>
      <vt:lpstr>Step 1: WordList</vt:lpstr>
      <vt:lpstr>Step 2: WordList</vt:lpstr>
      <vt:lpstr>Step 3: Create Histogram</vt:lpstr>
      <vt:lpstr>Solution: WordList (1)</vt:lpstr>
      <vt:lpstr>Solution: WordList (2)</vt:lpstr>
      <vt:lpstr>Array Initialization</vt:lpstr>
      <vt:lpstr>Problem: TreeTracker</vt:lpstr>
      <vt:lpstr>Tree class</vt:lpstr>
      <vt:lpstr>Random Class</vt:lpstr>
      <vt:lpstr>Solution: TreeTracker</vt:lpstr>
      <vt:lpstr>Generalizations</vt:lpstr>
      <vt:lpstr>Array Elements Can Be Other Arrays!</vt:lpstr>
      <vt:lpstr>A Java 5x10 Matrix</vt:lpstr>
      <vt:lpstr>Uses of 2D Arrays</vt:lpstr>
      <vt:lpstr>Quirks</vt:lpstr>
      <vt:lpstr>Declaring a Ragged Array</vt:lpstr>
      <vt:lpstr>Problem: Sum Matrix</vt:lpstr>
      <vt:lpstr>Arrays</vt:lpstr>
      <vt:lpstr>The for-each Loop</vt:lpstr>
      <vt:lpstr>Arrays Class</vt:lpstr>
      <vt:lpstr>Problem: Model Playing Cards</vt:lpstr>
      <vt:lpstr>Representing Cards</vt:lpstr>
      <vt:lpstr>Representing a Deck of Cards</vt:lpstr>
      <vt:lpstr>Initial Deck Representation</vt:lpstr>
      <vt:lpstr>Drawing a Card at Random</vt:lpstr>
      <vt:lpstr>Drawing a Card at Random</vt:lpstr>
      <vt:lpstr>Solution: DeckOfCards</vt:lpstr>
      <vt:lpstr>varargs</vt:lpstr>
      <vt:lpstr>varargs</vt:lpstr>
      <vt:lpstr>Generic Classes</vt:lpstr>
      <vt:lpstr>ArrayList Class</vt:lpstr>
      <vt:lpstr>ArrayList Class</vt:lpstr>
      <vt:lpstr>ArrayList Class</vt:lpstr>
      <vt:lpstr>Useful ArrayList Methods</vt:lpstr>
      <vt:lpstr>Example: ArrayListDemo</vt:lpstr>
      <vt:lpstr>TreeList Class</vt:lpstr>
    </vt:vector>
  </TitlesOfParts>
  <Company>Purdue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Dunsmore, Buster</cp:lastModifiedBy>
  <cp:revision>135</cp:revision>
  <dcterms:created xsi:type="dcterms:W3CDTF">2012-12-29T12:15:32Z</dcterms:created>
  <dcterms:modified xsi:type="dcterms:W3CDTF">2019-09-24T00:31:38Z</dcterms:modified>
</cp:coreProperties>
</file>