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75" r:id="rId4"/>
    <p:sldId id="276" r:id="rId5"/>
    <p:sldId id="292" r:id="rId6"/>
    <p:sldId id="285" r:id="rId7"/>
    <p:sldId id="286" r:id="rId8"/>
    <p:sldId id="291" r:id="rId9"/>
    <p:sldId id="277" r:id="rId10"/>
    <p:sldId id="280" r:id="rId11"/>
    <p:sldId id="282" r:id="rId12"/>
    <p:sldId id="287" r:id="rId13"/>
    <p:sldId id="284" r:id="rId14"/>
    <p:sldId id="290" r:id="rId15"/>
    <p:sldId id="288" r:id="rId16"/>
    <p:sldId id="278" r:id="rId17"/>
    <p:sldId id="279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4" r:id="rId39"/>
    <p:sldId id="31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 autoAdjust="0"/>
    <p:restoredTop sz="85372" autoAdjust="0"/>
  </p:normalViewPr>
  <p:slideViewPr>
    <p:cSldViewPr snapToGrid="0" snapToObjects="1">
      <p:cViewPr varScale="1">
        <p:scale>
          <a:sx n="76" d="100"/>
          <a:sy n="76" d="100"/>
        </p:scale>
        <p:origin x="15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return from method2 to method1</a:t>
            </a:r>
            <a:r>
              <a:rPr lang="en-US" baseline="0" dirty="0" smtClean="0"/>
              <a:t> (as an aside).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63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only remember</a:t>
            </a:r>
            <a:r>
              <a:rPr lang="en-US" baseline="0" dirty="0" smtClean="0"/>
              <a:t> one slide from this lecture, this one is it!  It is the basic pattern for using exceptions in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6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Revisit the </a:t>
            </a:r>
            <a:r>
              <a:rPr lang="en-US" dirty="0" err="1" smtClean="0"/>
              <a:t>ImageUtility</a:t>
            </a:r>
            <a:r>
              <a:rPr lang="en-US" dirty="0" smtClean="0"/>
              <a:t> methods to see</a:t>
            </a:r>
            <a:r>
              <a:rPr lang="en-US" baseline="0" dirty="0" smtClean="0"/>
              <a:t> how they re-throw checked Exceptions as unchecked Exceptions.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0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, run EOF main and main1 methods to try this example and one that catches the exception.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33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coming in a minute…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</a:t>
            </a:r>
            <a:r>
              <a:rPr lang="en-US" dirty="0" err="1" smtClean="0"/>
              <a:t>ExceptionDemo</a:t>
            </a:r>
            <a:r>
              <a:rPr lang="en-US" baseline="0" dirty="0" smtClean="0"/>
              <a:t> for complete but ugly example.  From the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command line try no arguments, 0, 1, and hello to cycle through all the exceptions.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8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</a:t>
            </a:r>
            <a:r>
              <a:rPr lang="en-US" dirty="0" err="1" smtClean="0"/>
              <a:t>ExceptionDemo</a:t>
            </a:r>
            <a:r>
              <a:rPr lang="en-US" baseline="0" dirty="0" smtClean="0"/>
              <a:t> for complete but ugly example.  From the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command line try no arguments, 0, 1, and hello to cycle through all the exceptions.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9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</a:t>
            </a:r>
            <a:r>
              <a:rPr lang="en-US" dirty="0" err="1" smtClean="0"/>
              <a:t>ExceptionDemo</a:t>
            </a:r>
            <a:r>
              <a:rPr lang="en-US" baseline="0" dirty="0" smtClean="0"/>
              <a:t> for complete but ugly example.  From the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command line try no arguments, 0, 1, and hello to cycle through all the exceptions.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0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</a:t>
            </a:r>
            <a:r>
              <a:rPr lang="en-US" dirty="0" err="1" smtClean="0"/>
              <a:t>ExceptionDemo</a:t>
            </a:r>
            <a:r>
              <a:rPr lang="en-US" baseline="0" dirty="0" smtClean="0"/>
              <a:t> for complete but ugly example.  From the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command line try no arguments, 0, 1, and hello to cycle through all the exceptions.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6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File</a:t>
            </a:r>
            <a:r>
              <a:rPr lang="en-US" baseline="0" dirty="0" smtClean="0"/>
              <a:t> class notes:</a:t>
            </a:r>
            <a:endParaRPr lang="en-US" dirty="0" smtClean="0"/>
          </a:p>
          <a:p>
            <a:pPr lvl="1"/>
            <a:r>
              <a:rPr lang="en-US" dirty="0" smtClean="0"/>
              <a:t>Abstract representation of file or directory</a:t>
            </a:r>
          </a:p>
          <a:p>
            <a:pPr lvl="1"/>
            <a:r>
              <a:rPr lang="en-US" dirty="0" smtClean="0"/>
              <a:t>Useful methods: </a:t>
            </a:r>
            <a:r>
              <a:rPr lang="en-US" dirty="0" err="1" smtClean="0"/>
              <a:t>isDirectory</a:t>
            </a:r>
            <a:r>
              <a:rPr lang="en-US" dirty="0" smtClean="0"/>
              <a:t>(), </a:t>
            </a:r>
            <a:r>
              <a:rPr lang="en-US" dirty="0" err="1" smtClean="0"/>
              <a:t>listFiles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useful notes: Objects, of course, includes</a:t>
            </a:r>
            <a:r>
              <a:rPr lang="en-US" baseline="0" dirty="0" smtClean="0"/>
              <a:t> arrays and Strings, so these can be written as well.  Many built-in Java classes are </a:t>
            </a:r>
            <a:r>
              <a:rPr lang="en-US" baseline="0" dirty="0" err="1" smtClean="0"/>
              <a:t>serializable</a:t>
            </a:r>
            <a:r>
              <a:rPr lang="en-US" baseline="0" dirty="0" smtClean="0"/>
              <a:t>, including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.  Can always tell in the documentation because the class implements </a:t>
            </a:r>
            <a:r>
              <a:rPr lang="en-US" baseline="0" dirty="0" err="1" smtClean="0"/>
              <a:t>Serializable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text files are also represented</a:t>
            </a:r>
            <a:r>
              <a:rPr lang="en-US" baseline="0" dirty="0" smtClean="0"/>
              <a:t> in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previous examples were binary files: low-level, high-level, and object IO.  This</a:t>
            </a:r>
            <a:r>
              <a:rPr lang="en-US" baseline="0" dirty="0" smtClean="0"/>
              <a:t> example is of text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53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c++</a:t>
            </a:r>
            <a:r>
              <a:rPr lang="en-US" dirty="0" smtClean="0"/>
              <a:t> and sum += n, to be introduced</a:t>
            </a:r>
            <a:r>
              <a:rPr lang="en-US" baseline="0" dirty="0" smtClean="0"/>
              <a:t> in a few slides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Stops execution and search for an exception</a:t>
            </a:r>
            <a:r>
              <a:rPr lang="en-US" baseline="0" dirty="0" smtClean="0"/>
              <a:t> handler: Yet another form of flow control in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Low-Level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6828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java.io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5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LowLevelIO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File f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File(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500" b="1" dirty="0" err="1">
                <a:solidFill>
                  <a:srgbClr val="2A00FF"/>
                </a:solidFill>
                <a:latin typeface="Consolas"/>
                <a:cs typeface="Consolas"/>
              </a:rPr>
              <a:t>lowlevel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fos.write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(42);	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da-DK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da-DK" sz="1500" b="1" dirty="0" err="1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da-DK" sz="1500" b="1" dirty="0">
                <a:solidFill>
                  <a:srgbClr val="000000"/>
                </a:solidFill>
                <a:latin typeface="Consolas"/>
                <a:cs typeface="Consolas"/>
              </a:rPr>
              <a:t> i = </a:t>
            </a:r>
            <a:r>
              <a:rPr lang="da-DK" sz="1500" b="1" dirty="0" err="1">
                <a:solidFill>
                  <a:srgbClr val="000000"/>
                </a:solidFill>
                <a:latin typeface="Consolas"/>
                <a:cs typeface="Consolas"/>
              </a:rPr>
              <a:t>fis.read</a:t>
            </a:r>
            <a:r>
              <a:rPr lang="da-DK" sz="1500" b="1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da-DK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da-DK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da-DK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da-DK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da-DK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da-DK" sz="1500" i="1" dirty="0">
                <a:solidFill>
                  <a:srgbClr val="2A00FF"/>
                </a:solidFill>
                <a:latin typeface="Consolas"/>
                <a:cs typeface="Consolas"/>
              </a:rPr>
              <a:t>"Read %d\n"</a:t>
            </a:r>
            <a:r>
              <a:rPr lang="da-DK" sz="1500" i="1" dirty="0">
                <a:solidFill>
                  <a:srgbClr val="000000"/>
                </a:solidFill>
                <a:latin typeface="Consolas"/>
                <a:cs typeface="Consolas"/>
              </a:rPr>
              <a:t>, i);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  <a:cs typeface="Consolas"/>
              </a:rPr>
              <a:t>fis.close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da-DK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da-DK" sz="15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0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High-Level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  <a:cs typeface="Consolas"/>
              </a:rPr>
              <a:t>import </a:t>
            </a:r>
            <a:r>
              <a:rPr lang="en-US" sz="1500" b="1" dirty="0" err="1" smtClean="0">
                <a:solidFill>
                  <a:srgbClr val="7F0055"/>
                </a:solidFill>
                <a:latin typeface="Consolas"/>
                <a:cs typeface="Consolas"/>
              </a:rPr>
              <a:t>java.io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  <a:cs typeface="Consolas"/>
              </a:rPr>
              <a:t>.*;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HighLevelIO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File f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File(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500" b="1" dirty="0" err="1">
                <a:solidFill>
                  <a:srgbClr val="2A00FF"/>
                </a:solidFill>
                <a:latin typeface="Consolas"/>
                <a:cs typeface="Consolas"/>
              </a:rPr>
              <a:t>highlevel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DataOutputStream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dos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DataOutputStream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dos.writeInt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dos.close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DataInputStream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dis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DataInputStream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 err="1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dis.readInt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  <a:cs typeface="Consolas"/>
              </a:rPr>
              <a:t>"Read %d\n"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  <a:cs typeface="Consolas"/>
              </a:rPr>
              <a:t>dis.close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96534" y="334627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dos builds on </a:t>
            </a:r>
            <a:r>
              <a:rPr lang="en-US" dirty="0" err="1" smtClean="0"/>
              <a:t>fos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6534" y="472152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 builds on </a:t>
            </a:r>
            <a:r>
              <a:rPr lang="en-US" dirty="0" err="1" smtClean="0"/>
              <a:t>fis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2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Tricky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keep track of what you’re doing!</a:t>
            </a:r>
          </a:p>
          <a:p>
            <a:r>
              <a:rPr lang="en-US" dirty="0" smtClean="0"/>
              <a:t>Data values must be read in the same order in which they were written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int</a:t>
            </a:r>
            <a:r>
              <a:rPr lang="en-US" dirty="0" smtClean="0"/>
              <a:t>, long, long, </a:t>
            </a:r>
            <a:r>
              <a:rPr lang="en-US" dirty="0" err="1" smtClean="0"/>
              <a:t>boolean</a:t>
            </a:r>
            <a:r>
              <a:rPr lang="en-US" dirty="0" smtClean="0"/>
              <a:t>, double, float, char</a:t>
            </a:r>
          </a:p>
          <a:p>
            <a:pPr lvl="1"/>
            <a:r>
              <a:rPr lang="en-US" dirty="0" smtClean="0"/>
              <a:t>read </a:t>
            </a:r>
            <a:r>
              <a:rPr lang="en-US" dirty="0" err="1" smtClean="0"/>
              <a:t>int</a:t>
            </a:r>
            <a:r>
              <a:rPr lang="en-US" dirty="0" smtClean="0"/>
              <a:t>, long, long, </a:t>
            </a:r>
            <a:r>
              <a:rPr lang="en-US" dirty="0" err="1" smtClean="0"/>
              <a:t>boolean</a:t>
            </a:r>
            <a:r>
              <a:rPr lang="en-US" dirty="0" smtClean="0"/>
              <a:t>, double, float, char</a:t>
            </a:r>
          </a:p>
          <a:p>
            <a:r>
              <a:rPr lang="en-US" dirty="0" smtClean="0"/>
              <a:t>If you try to read an </a:t>
            </a:r>
            <a:r>
              <a:rPr lang="en-US" dirty="0" err="1" smtClean="0"/>
              <a:t>int</a:t>
            </a:r>
            <a:r>
              <a:rPr lang="en-US" dirty="0" smtClean="0"/>
              <a:t>, but a double is next in the stream, you’ll get garbage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5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I/O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3450"/>
            <a:ext cx="8686801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java.io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5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ObjectIO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Exception 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File f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File(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"object"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oos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Tree tree1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Tree(42, 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"elm"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oos.writeObject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(tree1)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;                 // write the object out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oos.close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ois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Tree tree2 = (Tree)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ois.readObject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;   // read the object back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ois.close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  <a:cs typeface="Consolas"/>
              </a:rPr>
              <a:t>"tree1 = %s\n"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tree1);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  <a:cs typeface="Consolas"/>
              </a:rPr>
              <a:t>"tree2 = %s\n"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tree2);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49499" y="2648318"/>
            <a:ext cx="2077171" cy="697957"/>
            <a:chOff x="6681384" y="3203737"/>
            <a:chExt cx="2077171" cy="697957"/>
          </a:xfrm>
        </p:grpSpPr>
        <p:sp>
          <p:nvSpPr>
            <p:cNvPr id="6" name="Right Brace 5"/>
            <p:cNvSpPr/>
            <p:nvPr/>
          </p:nvSpPr>
          <p:spPr>
            <a:xfrm>
              <a:off x="6681384" y="3203737"/>
              <a:ext cx="279874" cy="6979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96534" y="3346275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oos</a:t>
              </a:r>
              <a:r>
                <a:rPr lang="en-US" dirty="0" smtClean="0"/>
                <a:t> builds on </a:t>
              </a:r>
              <a:r>
                <a:rPr lang="en-US" dirty="0" err="1" smtClean="0"/>
                <a:t>fos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49499" y="4176433"/>
            <a:ext cx="1936883" cy="697957"/>
            <a:chOff x="6681384" y="3203737"/>
            <a:chExt cx="1936883" cy="697957"/>
          </a:xfrm>
        </p:grpSpPr>
        <p:sp>
          <p:nvSpPr>
            <p:cNvPr id="9" name="Right Brace 8"/>
            <p:cNvSpPr/>
            <p:nvPr/>
          </p:nvSpPr>
          <p:spPr>
            <a:xfrm>
              <a:off x="6681384" y="3203737"/>
              <a:ext cx="279874" cy="6979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96534" y="3346275"/>
              <a:ext cx="162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ois</a:t>
              </a:r>
              <a:r>
                <a:rPr lang="en-US" dirty="0" smtClean="0"/>
                <a:t> builds on </a:t>
              </a:r>
              <a:r>
                <a:rPr lang="en-US" dirty="0" err="1" smtClean="0"/>
                <a:t>fis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124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I/O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7760"/>
            <a:ext cx="8686801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Tree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implements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Serializable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long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0000C0"/>
                </a:solidFill>
                <a:latin typeface="Consolas"/>
                <a:cs typeface="Consolas"/>
              </a:rPr>
              <a:t>circumference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String </a:t>
            </a:r>
            <a:r>
              <a:rPr lang="en-US" sz="1500" dirty="0">
                <a:solidFill>
                  <a:srgbClr val="0000C0"/>
                </a:solidFill>
                <a:latin typeface="Consolas"/>
                <a:cs typeface="Consolas"/>
              </a:rPr>
              <a:t>species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Tree(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long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circumference, String species)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 err="1">
                <a:solidFill>
                  <a:srgbClr val="7F0055"/>
                </a:solidFill>
                <a:latin typeface="Consolas"/>
                <a:cs typeface="Consolas"/>
              </a:rPr>
              <a:t>this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sz="1500" b="1" dirty="0" err="1">
                <a:solidFill>
                  <a:srgbClr val="0000C0"/>
                </a:solidFill>
                <a:latin typeface="Consolas"/>
                <a:cs typeface="Consolas"/>
              </a:rPr>
              <a:t>circumference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= circumference;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 err="1">
                <a:solidFill>
                  <a:srgbClr val="7F0055"/>
                </a:solidFill>
                <a:latin typeface="Consolas"/>
                <a:cs typeface="Consolas"/>
              </a:rPr>
              <a:t>this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sz="1500" b="1" dirty="0" err="1">
                <a:solidFill>
                  <a:srgbClr val="0000C0"/>
                </a:solidFill>
                <a:latin typeface="Consolas"/>
                <a:cs typeface="Consolas"/>
              </a:rPr>
              <a:t>species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= species;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String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toString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String.</a:t>
            </a:r>
            <a:r>
              <a:rPr lang="en-US" sz="1500" b="1" i="1" dirty="0" err="1">
                <a:solidFill>
                  <a:srgbClr val="000000"/>
                </a:solidFill>
                <a:latin typeface="Consolas"/>
                <a:cs typeface="Consolas"/>
              </a:rPr>
              <a:t>format</a:t>
            </a:r>
            <a:r>
              <a:rPr lang="en-US" sz="1500" b="1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i="1" dirty="0">
                <a:solidFill>
                  <a:srgbClr val="2A00FF"/>
                </a:solidFill>
                <a:latin typeface="Consolas"/>
                <a:cs typeface="Consolas"/>
              </a:rPr>
              <a:t>"%x: circumference = %d,  species = %s"</a:t>
            </a:r>
            <a:r>
              <a:rPr lang="en-US" sz="1500" b="1" i="1" dirty="0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500" b="1" i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i="1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</a:t>
            </a:r>
            <a:r>
              <a:rPr lang="en-US" sz="1500" b="1" i="1" dirty="0" err="1" smtClean="0">
                <a:solidFill>
                  <a:srgbClr val="000000"/>
                </a:solidFill>
                <a:latin typeface="Consolas"/>
                <a:cs typeface="Consolas"/>
              </a:rPr>
              <a:t>hashCode</a:t>
            </a:r>
            <a:r>
              <a:rPr lang="en-US" sz="1500" b="1" i="1" dirty="0">
                <a:solidFill>
                  <a:srgbClr val="000000"/>
                </a:solidFill>
                <a:latin typeface="Consolas"/>
                <a:cs typeface="Consolas"/>
              </a:rPr>
              <a:t>(), </a:t>
            </a:r>
            <a:r>
              <a:rPr lang="en-US" sz="1500" b="1" i="1" dirty="0">
                <a:solidFill>
                  <a:srgbClr val="0000C0"/>
                </a:solidFill>
                <a:latin typeface="Consolas"/>
                <a:cs typeface="Consolas"/>
              </a:rPr>
              <a:t>circumference</a:t>
            </a:r>
            <a:r>
              <a:rPr lang="en-US" sz="1500" b="1" i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500" b="1" i="1" dirty="0">
                <a:solidFill>
                  <a:srgbClr val="0000C0"/>
                </a:solidFill>
                <a:latin typeface="Consolas"/>
                <a:cs typeface="Consolas"/>
              </a:rPr>
              <a:t>species</a:t>
            </a:r>
            <a:r>
              <a:rPr lang="en-US" sz="1500" b="1" i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7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I/O: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2436" cy="4987753"/>
          </a:xfrm>
        </p:spPr>
        <p:txBody>
          <a:bodyPr>
            <a:normAutofit/>
          </a:bodyPr>
          <a:lstStyle/>
          <a:p>
            <a:r>
              <a:rPr lang="en-US" dirty="0" smtClean="0"/>
              <a:t>Fields declared static or transient are not written out</a:t>
            </a:r>
          </a:p>
          <a:p>
            <a:pPr lvl="1"/>
            <a:r>
              <a:rPr lang="en-US" dirty="0" smtClean="0"/>
              <a:t>static: logical, since doesn’t apply to specific object</a:t>
            </a:r>
          </a:p>
          <a:p>
            <a:pPr lvl="1"/>
            <a:r>
              <a:rPr lang="en-US" dirty="0" smtClean="0"/>
              <a:t>transient: useful for fields that need to be regenerated anyway</a:t>
            </a:r>
          </a:p>
          <a:p>
            <a:r>
              <a:rPr lang="en-US" dirty="0" smtClean="0"/>
              <a:t>Graphs of objects can be written</a:t>
            </a:r>
          </a:p>
          <a:p>
            <a:pPr lvl="1"/>
            <a:r>
              <a:rPr lang="en-US" dirty="0" smtClean="0"/>
              <a:t>writing one object also writes all </a:t>
            </a:r>
            <a:r>
              <a:rPr lang="en-US" dirty="0" err="1" smtClean="0"/>
              <a:t>serializable</a:t>
            </a:r>
            <a:r>
              <a:rPr lang="en-US" dirty="0" smtClean="0"/>
              <a:t> objects connected to it</a:t>
            </a:r>
          </a:p>
          <a:p>
            <a:pPr lvl="1"/>
            <a:r>
              <a:rPr lang="en-US" dirty="0" smtClean="0"/>
              <a:t>only writes one copy of each object, even when there are multiple references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34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consider file contents in two categories</a:t>
            </a:r>
          </a:p>
          <a:p>
            <a:r>
              <a:rPr lang="en-US" dirty="0" smtClean="0"/>
              <a:t>Text (e.g., *.java, *.txt)</a:t>
            </a:r>
          </a:p>
          <a:p>
            <a:pPr lvl="1"/>
            <a:r>
              <a:rPr lang="en-US" dirty="0" smtClean="0"/>
              <a:t>Store human-readable, character data</a:t>
            </a:r>
          </a:p>
          <a:p>
            <a:pPr lvl="1"/>
            <a:r>
              <a:rPr lang="en-US" dirty="0" smtClean="0"/>
              <a:t>Mostly platform independent (except EOL)</a:t>
            </a:r>
          </a:p>
          <a:p>
            <a:r>
              <a:rPr lang="en-US" dirty="0" smtClean="0"/>
              <a:t>Binary (e.g., *.class, *.exe)</a:t>
            </a:r>
          </a:p>
          <a:p>
            <a:pPr lvl="1"/>
            <a:r>
              <a:rPr lang="en-US" dirty="0" smtClean="0"/>
              <a:t>Not (generally) human readable</a:t>
            </a:r>
          </a:p>
          <a:p>
            <a:pPr lvl="1"/>
            <a:r>
              <a:rPr lang="en-US" dirty="0" smtClean="0"/>
              <a:t>Store any kind of data</a:t>
            </a:r>
          </a:p>
          <a:p>
            <a:pPr lvl="1"/>
            <a:r>
              <a:rPr lang="en-US" dirty="0" smtClean="0"/>
              <a:t>Requires specific programs to “make sense” of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4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and Reading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232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handles translation from internal primitive format to human-readable text</a:t>
            </a:r>
          </a:p>
          <a:p>
            <a:r>
              <a:rPr lang="en-US" dirty="0"/>
              <a:t>Writing</a:t>
            </a:r>
          </a:p>
          <a:p>
            <a:pPr lvl="1"/>
            <a:r>
              <a:rPr lang="en-US" dirty="0"/>
              <a:t>Class: </a:t>
            </a:r>
            <a:r>
              <a:rPr lang="en-US" dirty="0" err="1" smtClean="0"/>
              <a:t>PrintWriter</a:t>
            </a:r>
            <a:r>
              <a:rPr lang="en-US" dirty="0"/>
              <a:t> </a:t>
            </a:r>
            <a:r>
              <a:rPr lang="en-US" dirty="0" smtClean="0"/>
              <a:t>(favored, more platform independent)</a:t>
            </a:r>
          </a:p>
          <a:p>
            <a:pPr lvl="1"/>
            <a:r>
              <a:rPr lang="en-US" dirty="0" smtClean="0"/>
              <a:t>Class: </a:t>
            </a:r>
            <a:r>
              <a:rPr lang="en-US" dirty="0" err="1" smtClean="0"/>
              <a:t>PrintStream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System.out</a:t>
            </a:r>
            <a:r>
              <a:rPr lang="en-US" dirty="0" smtClean="0"/>
              <a:t> (but out of favor)</a:t>
            </a:r>
            <a:endParaRPr lang="en-US" dirty="0"/>
          </a:p>
          <a:p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Classes: </a:t>
            </a:r>
            <a:r>
              <a:rPr lang="en-US" dirty="0" err="1" smtClean="0"/>
              <a:t>FileReader</a:t>
            </a:r>
            <a:r>
              <a:rPr lang="en-US" dirty="0" smtClean="0"/>
              <a:t> and </a:t>
            </a:r>
            <a:r>
              <a:rPr lang="en-US" dirty="0" err="1" smtClean="0"/>
              <a:t>BufferedReader</a:t>
            </a:r>
            <a:endParaRPr lang="en-US" dirty="0" smtClean="0"/>
          </a:p>
          <a:p>
            <a:pPr lvl="1"/>
            <a:r>
              <a:rPr lang="en-US" dirty="0" smtClean="0"/>
              <a:t>Also, Scanner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BufferedReader</a:t>
            </a:r>
            <a:r>
              <a:rPr lang="en-US" dirty="0" smtClean="0"/>
              <a:t> is more efficient than Scanner (only important for high volumes of I/O)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7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TextIO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java.io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5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TextIO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File f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File</a:t>
            </a:r>
            <a:r>
              <a:rPr lang="en-US" sz="1500" b="1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500" b="1" smtClean="0">
                <a:solidFill>
                  <a:srgbClr val="2A00FF"/>
                </a:solidFill>
                <a:latin typeface="Consolas"/>
                <a:cs typeface="Consolas"/>
              </a:rPr>
              <a:t>textio.txt"</a:t>
            </a:r>
            <a:r>
              <a:rPr lang="en-US" sz="1500" b="1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sz="15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// open </a:t>
            </a:r>
            <a:r>
              <a:rPr lang="en-US" sz="1500" dirty="0" err="1">
                <a:solidFill>
                  <a:srgbClr val="3F7F5F"/>
                </a:solidFill>
                <a:latin typeface="Consolas"/>
                <a:cs typeface="Consolas"/>
              </a:rPr>
              <a:t>FileOutputStream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 in append mode (true)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(f,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true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// use </a:t>
            </a:r>
            <a:r>
              <a:rPr lang="en-US" sz="1500" dirty="0" err="1">
                <a:solidFill>
                  <a:srgbClr val="3F7F5F"/>
                </a:solidFill>
                <a:latin typeface="Consolas"/>
                <a:cs typeface="Consolas"/>
              </a:rPr>
              <a:t>PrintWriter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--similar to </a:t>
            </a:r>
            <a:r>
              <a:rPr lang="en-US" sz="1500" dirty="0" err="1">
                <a:solidFill>
                  <a:srgbClr val="3F7F5F"/>
                </a:solidFill>
                <a:latin typeface="Consolas"/>
                <a:cs typeface="Consolas"/>
              </a:rPr>
              <a:t>PrintStream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 (like </a:t>
            </a:r>
            <a:r>
              <a:rPr lang="en-US" sz="1500" dirty="0" err="1">
                <a:solidFill>
                  <a:srgbClr val="3F7F5F"/>
                </a:solidFill>
                <a:latin typeface="Consolas"/>
                <a:cs typeface="Consolas"/>
              </a:rPr>
              <a:t>System.out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)...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PrintWriter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pw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PrintWriter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pw.println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  <a:cs typeface="Consolas"/>
              </a:rPr>
              <a:t>"our old friend"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pw.close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0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TextIO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... continued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// read what we just wrote...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FileReader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FileReader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BufferedReader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bfr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BufferedReader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while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true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String s =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bfr.readLine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(s ==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null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break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ro-RO" sz="1500" dirty="0">
                <a:solidFill>
                  <a:srgbClr val="000000"/>
                </a:solidFill>
                <a:latin typeface="Consolas"/>
                <a:cs typeface="Consolas"/>
              </a:rPr>
              <a:t>            System.</a:t>
            </a:r>
            <a:r>
              <a:rPr lang="ro-RO" sz="1500" i="1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ro-RO" sz="1500" i="1" dirty="0">
                <a:solidFill>
                  <a:srgbClr val="000000"/>
                </a:solidFill>
                <a:latin typeface="Consolas"/>
                <a:cs typeface="Consolas"/>
              </a:rPr>
              <a:t>.println(s);</a:t>
            </a:r>
          </a:p>
          <a:p>
            <a:pPr marL="0" indent="0">
              <a:buNone/>
            </a:pPr>
            <a:r>
              <a:rPr lang="ro-RO" sz="1500" dirty="0">
                <a:solidFill>
                  <a:srgbClr val="000000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bfr.close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5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External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try-catch</a:t>
            </a:r>
          </a:p>
          <a:p>
            <a:r>
              <a:rPr lang="en-US" dirty="0" smtClean="0"/>
              <a:t>throw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06"/>
            <a:ext cx="8229600" cy="5002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class Summer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Scanner in = new Scanner(</a:t>
            </a:r>
            <a:r>
              <a:rPr lang="en-US" sz="1400" dirty="0" err="1">
                <a:latin typeface="Consolas"/>
                <a:cs typeface="Consolas"/>
              </a:rPr>
              <a:t>System.in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number;  //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number that is input 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sum = 0</a:t>
            </a:r>
            <a:r>
              <a:rPr lang="en-US" sz="1400" dirty="0" smtClean="0">
                <a:latin typeface="Consolas"/>
                <a:cs typeface="Consolas"/>
              </a:rPr>
              <a:t>; // sum of values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c = 0</a:t>
            </a:r>
            <a:r>
              <a:rPr lang="en-US" sz="1400" dirty="0" smtClean="0">
                <a:latin typeface="Consolas"/>
                <a:cs typeface="Consolas"/>
              </a:rPr>
              <a:t>; // how many values read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smtClean="0">
                <a:latin typeface="Consolas"/>
                <a:cs typeface="Consolas"/>
              </a:rPr>
              <a:t>double average; // average value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while (</a:t>
            </a:r>
            <a:r>
              <a:rPr lang="en-US" sz="1400" dirty="0" err="1">
                <a:latin typeface="Consolas"/>
                <a:cs typeface="Consolas"/>
              </a:rPr>
              <a:t>in.hasNextInt</a:t>
            </a:r>
            <a:r>
              <a:rPr lang="en-US" sz="14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smtClean="0">
                <a:latin typeface="Consolas"/>
                <a:cs typeface="Consolas"/>
              </a:rPr>
              <a:t>number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>
                <a:latin typeface="Consolas"/>
                <a:cs typeface="Consolas"/>
              </a:rPr>
              <a:t>in.nextInt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c = c + 1;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sum = sum + </a:t>
            </a:r>
            <a:r>
              <a:rPr lang="en-US" sz="1400" dirty="0" smtClean="0">
                <a:latin typeface="Consolas"/>
                <a:cs typeface="Consolas"/>
              </a:rPr>
              <a:t>number;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smtClean="0">
                <a:latin typeface="Consolas"/>
                <a:cs typeface="Consolas"/>
              </a:rPr>
              <a:t>if (c &gt; 0)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    average = sum / c;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 smtClean="0">
                <a:latin typeface="Consolas"/>
                <a:cs typeface="Consolas"/>
              </a:rPr>
              <a:t>("%</a:t>
            </a:r>
            <a:r>
              <a:rPr lang="en-US" sz="1400" dirty="0">
                <a:latin typeface="Consolas"/>
                <a:cs typeface="Consolas"/>
              </a:rPr>
              <a:t>d </a:t>
            </a:r>
            <a:r>
              <a:rPr lang="en-US" sz="1400" dirty="0" smtClean="0">
                <a:latin typeface="Consolas"/>
                <a:cs typeface="Consolas"/>
              </a:rPr>
              <a:t>values, sum </a:t>
            </a:r>
            <a:r>
              <a:rPr lang="en-US" sz="1400" dirty="0">
                <a:latin typeface="Consolas"/>
                <a:cs typeface="Consolas"/>
              </a:rPr>
              <a:t>%</a:t>
            </a:r>
            <a:r>
              <a:rPr lang="en-US" sz="1400" dirty="0" smtClean="0">
                <a:latin typeface="Consolas"/>
                <a:cs typeface="Consolas"/>
              </a:rPr>
              <a:t>d, average %f", </a:t>
            </a:r>
            <a:r>
              <a:rPr lang="en-US" sz="1400" dirty="0">
                <a:latin typeface="Consolas"/>
                <a:cs typeface="Consolas"/>
              </a:rPr>
              <a:t>c, </a:t>
            </a:r>
            <a:r>
              <a:rPr lang="en-US" sz="1400" dirty="0" smtClean="0">
                <a:latin typeface="Consolas"/>
                <a:cs typeface="Consolas"/>
              </a:rPr>
              <a:t>sum, average);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} else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 smtClean="0">
                <a:latin typeface="Consolas"/>
                <a:cs typeface="Consolas"/>
              </a:rPr>
              <a:t>(“no </a:t>
            </a:r>
            <a:r>
              <a:rPr lang="en-US" sz="1400" dirty="0">
                <a:latin typeface="Consolas"/>
                <a:cs typeface="Consolas"/>
              </a:rPr>
              <a:t>values, </a:t>
            </a:r>
            <a:r>
              <a:rPr lang="en-US" sz="1400" dirty="0" smtClean="0">
                <a:latin typeface="Consolas"/>
                <a:cs typeface="Consolas"/>
              </a:rPr>
              <a:t>no sum, no average");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when an error occurs?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937"/>
          </a:xfrm>
        </p:spPr>
        <p:txBody>
          <a:bodyPr/>
          <a:lstStyle/>
          <a:p>
            <a:r>
              <a:rPr lang="en-US" dirty="0" smtClean="0"/>
              <a:t>Old style: return an “error code”</a:t>
            </a:r>
          </a:p>
          <a:p>
            <a:r>
              <a:rPr lang="en-US" dirty="0" smtClean="0"/>
              <a:t>Caller must check on each call</a:t>
            </a:r>
          </a:p>
          <a:p>
            <a:pPr lvl="1"/>
            <a:r>
              <a:rPr lang="en-US" dirty="0" smtClean="0"/>
              <a:t>Did the method return an error?</a:t>
            </a:r>
          </a:p>
          <a:p>
            <a:pPr lvl="1"/>
            <a:r>
              <a:rPr lang="en-US" dirty="0" smtClean="0"/>
              <a:t>Requires a special value to indicate error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open(“</a:t>
            </a:r>
            <a:r>
              <a:rPr lang="en-US" dirty="0" err="1" smtClean="0"/>
              <a:t>file.txt</a:t>
            </a:r>
            <a:r>
              <a:rPr lang="en-US" dirty="0" smtClean="0"/>
              <a:t>”) in C returns a “file descriptor” that allows reading from the file</a:t>
            </a:r>
          </a:p>
          <a:p>
            <a:pPr lvl="1"/>
            <a:r>
              <a:rPr lang="en-US" dirty="0" smtClean="0"/>
              <a:t>Returns -1 (an invalid file descriptor) if open fails</a:t>
            </a:r>
          </a:p>
          <a:p>
            <a:pPr lvl="1"/>
            <a:r>
              <a:rPr lang="en-US" dirty="0" smtClean="0"/>
              <a:t>Programmer must remember to check for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Approach: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code without worrying about checking for errors</a:t>
            </a:r>
          </a:p>
          <a:p>
            <a:r>
              <a:rPr lang="en-US" dirty="0" smtClean="0"/>
              <a:t>When an error is detected, an exception is “thrown”…</a:t>
            </a:r>
          </a:p>
          <a:p>
            <a:pPr lvl="1"/>
            <a:r>
              <a:rPr lang="en-US" dirty="0" smtClean="0"/>
              <a:t>Java system stops execution of the current method</a:t>
            </a:r>
          </a:p>
          <a:p>
            <a:pPr lvl="1"/>
            <a:r>
              <a:rPr lang="en-US" dirty="0" smtClean="0"/>
              <a:t>Searches for an “exception handler” to deal with the problem</a:t>
            </a:r>
          </a:p>
          <a:p>
            <a:r>
              <a:rPr lang="en-US" dirty="0" smtClean="0"/>
              <a:t>Search begins in the current method and continues to </a:t>
            </a:r>
          </a:p>
          <a:p>
            <a:pPr lvl="1"/>
            <a:r>
              <a:rPr lang="en-US" dirty="0" smtClean="0"/>
              <a:t>caller -&gt; caller’s caller -&gt; caller’s caller’s caller -&gt;</a:t>
            </a:r>
          </a:p>
          <a:p>
            <a:pPr lvl="1"/>
            <a:r>
              <a:rPr lang="en-US" dirty="0" smtClean="0"/>
              <a:t>…-&gt; main -&gt;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0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10076" y="5509509"/>
            <a:ext cx="2304740" cy="576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0076" y="4677385"/>
            <a:ext cx="2304740" cy="576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076" y="3845260"/>
            <a:ext cx="2304740" cy="576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076" y="3013135"/>
            <a:ext cx="2304740" cy="576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076" y="2181010"/>
            <a:ext cx="2304740" cy="576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method4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0"/>
            <a:endCxn id="5" idx="2"/>
          </p:cNvCxnSpPr>
          <p:nvPr/>
        </p:nvCxnSpPr>
        <p:spPr>
          <a:xfrm flipV="1">
            <a:off x="4562446" y="5253539"/>
            <a:ext cx="0" cy="255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2"/>
          </p:cNvCxnSpPr>
          <p:nvPr/>
        </p:nvCxnSpPr>
        <p:spPr>
          <a:xfrm flipV="1">
            <a:off x="4562446" y="4421414"/>
            <a:ext cx="0" cy="255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4562446" y="3589289"/>
            <a:ext cx="0" cy="255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8" idx="2"/>
          </p:cNvCxnSpPr>
          <p:nvPr/>
        </p:nvCxnSpPr>
        <p:spPr>
          <a:xfrm flipV="1">
            <a:off x="4562446" y="2757164"/>
            <a:ext cx="0" cy="255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2916202" y="3316139"/>
            <a:ext cx="352767" cy="17516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3419" y="3433410"/>
            <a:ext cx="2656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Each method “frame”  on the “stack” contains storage for the parameters and local variables of the method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3200" y="1992879"/>
            <a:ext cx="138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executing method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  <a:endCxn id="8" idx="3"/>
          </p:cNvCxnSpPr>
          <p:nvPr/>
        </p:nvCxnSpPr>
        <p:spPr>
          <a:xfrm flipH="1">
            <a:off x="5714816" y="2454544"/>
            <a:ext cx="838384" cy="14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65057" y="3939636"/>
            <a:ext cx="171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 waiting for called method to complete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>
          <a:xfrm>
            <a:off x="5914251" y="2996577"/>
            <a:ext cx="352767" cy="308908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/>
      <p:bldP spid="19" grpId="0"/>
      <p:bldP spid="23" grpId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Handler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10076" y="5509509"/>
            <a:ext cx="2304740" cy="576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0076" y="4677385"/>
            <a:ext cx="2304740" cy="576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076" y="3845260"/>
            <a:ext cx="2304740" cy="576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076" y="3013135"/>
            <a:ext cx="2304740" cy="576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076" y="2181010"/>
            <a:ext cx="2304740" cy="576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method4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0"/>
            <a:endCxn id="5" idx="2"/>
          </p:cNvCxnSpPr>
          <p:nvPr/>
        </p:nvCxnSpPr>
        <p:spPr>
          <a:xfrm flipV="1">
            <a:off x="4562446" y="5253539"/>
            <a:ext cx="0" cy="255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2"/>
          </p:cNvCxnSpPr>
          <p:nvPr/>
        </p:nvCxnSpPr>
        <p:spPr>
          <a:xfrm flipV="1">
            <a:off x="4562446" y="4421414"/>
            <a:ext cx="0" cy="255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4562446" y="3589289"/>
            <a:ext cx="0" cy="255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8" idx="2"/>
          </p:cNvCxnSpPr>
          <p:nvPr/>
        </p:nvCxnSpPr>
        <p:spPr>
          <a:xfrm flipV="1">
            <a:off x="4562446" y="2757164"/>
            <a:ext cx="0" cy="255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2916202" y="3701449"/>
            <a:ext cx="352767" cy="9759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3419" y="3701449"/>
            <a:ext cx="2656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Each method can either “catch” the exception or “throw” it on to its caller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8" idx="3"/>
          </p:cNvCxnSpPr>
          <p:nvPr/>
        </p:nvCxnSpPr>
        <p:spPr>
          <a:xfrm flipH="1">
            <a:off x="5714816" y="1992879"/>
            <a:ext cx="1249945" cy="476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64761" y="3145276"/>
            <a:ext cx="1713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searches for an exception handler starting with the current method, then caller, caller’s caller, etc.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079342" y="2551541"/>
            <a:ext cx="473858" cy="3280552"/>
          </a:xfrm>
          <a:prstGeom prst="downArrow">
            <a:avLst/>
          </a:prstGeom>
          <a:gradFill flip="none" rotWithShape="1">
            <a:gsLst>
              <a:gs pos="48000">
                <a:srgbClr val="FFFF00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2 12"/>
          <p:cNvSpPr/>
          <p:nvPr/>
        </p:nvSpPr>
        <p:spPr>
          <a:xfrm>
            <a:off x="6553200" y="823680"/>
            <a:ext cx="2810372" cy="1804746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occurs here</a:t>
            </a:r>
          </a:p>
        </p:txBody>
      </p:sp>
    </p:spTree>
    <p:extLst>
      <p:ext uri="{BB962C8B-B14F-4D97-AF65-F5344CB8AC3E}">
        <p14:creationId xmlns:p14="http://schemas.microsoft.com/office/powerpoint/2010/main" val="236521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/>
      <p:bldP spid="23" grpId="0"/>
      <p:bldP spid="9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an Exception: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Basic syntax of the try-catch statement…</a:t>
            </a: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t</a:t>
            </a:r>
            <a:r>
              <a:rPr lang="en-US" sz="2400" dirty="0" smtClean="0">
                <a:latin typeface="Consolas"/>
                <a:cs typeface="Consolas"/>
              </a:rPr>
              <a:t>ry {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statements-that-might-throw-exception;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 catch (Exception e) {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statements-to-recover-from-exception;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400050" lvl="1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Note: “Exception” is a class name, not a reserved word; e is an object reference.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85072" y="2363409"/>
            <a:ext cx="2301728" cy="493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clause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5072" y="4432403"/>
            <a:ext cx="2301728" cy="493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catch clause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785865" y="2610333"/>
            <a:ext cx="1599207" cy="399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785865" y="4221212"/>
            <a:ext cx="1599207" cy="458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the Buck: 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method can declare that it throws an exception without catching it…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p</a:t>
            </a:r>
            <a:r>
              <a:rPr lang="en-US" sz="2400" dirty="0" smtClean="0">
                <a:latin typeface="Consolas"/>
                <a:cs typeface="Consolas"/>
              </a:rPr>
              <a:t>ublic void </a:t>
            </a:r>
            <a:r>
              <a:rPr lang="en-US" sz="2400" dirty="0" err="1" smtClean="0">
                <a:latin typeface="Consolas"/>
                <a:cs typeface="Consolas"/>
              </a:rPr>
              <a:t>doit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x) throws Exception {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statements-that-might-throw-an-exception;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3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Note: “throws” is a keyword, “Exception” is a class name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27</a:t>
            </a:fld>
            <a:endParaRPr lang="en-US"/>
          </a:p>
        </p:txBody>
      </p:sp>
      <p:cxnSp>
        <p:nvCxnSpPr>
          <p:cNvPr id="7" name="Straight Arrow Connector 6"/>
          <p:cNvCxnSpPr>
            <a:stCxn id="11" idx="2"/>
            <a:endCxn id="8" idx="1"/>
          </p:cNvCxnSpPr>
          <p:nvPr/>
        </p:nvCxnSpPr>
        <p:spPr>
          <a:xfrm flipH="1">
            <a:off x="6301297" y="2578239"/>
            <a:ext cx="1446299" cy="337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16200000">
            <a:off x="6171956" y="1750445"/>
            <a:ext cx="258681" cy="25898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08392" y="2092969"/>
            <a:ext cx="1878408" cy="485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syntax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01297" y="4161964"/>
            <a:ext cx="2385503" cy="485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try-catch needed!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006353" y="3962531"/>
            <a:ext cx="1294944" cy="493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8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are objects</a:t>
            </a:r>
          </a:p>
          <a:p>
            <a:r>
              <a:rPr lang="en-US" dirty="0" smtClean="0"/>
              <a:t>The exception object is an instance of </a:t>
            </a:r>
          </a:p>
          <a:p>
            <a:pPr lvl="1"/>
            <a:r>
              <a:rPr lang="en-US" dirty="0" smtClean="0"/>
              <a:t>class </a:t>
            </a:r>
            <a:r>
              <a:rPr lang="en-US" dirty="0" smtClean="0">
                <a:latin typeface="Consolas"/>
                <a:cs typeface="Consolas"/>
              </a:rPr>
              <a:t>Exception</a:t>
            </a:r>
            <a:r>
              <a:rPr lang="en-US" dirty="0" smtClean="0"/>
              <a:t>, or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subclass of </a:t>
            </a:r>
            <a:r>
              <a:rPr lang="en-US" dirty="0" smtClean="0">
                <a:latin typeface="Consolas"/>
                <a:cs typeface="Consolas"/>
              </a:rPr>
              <a:t>Exception</a:t>
            </a:r>
          </a:p>
          <a:p>
            <a:r>
              <a:rPr lang="en-US" dirty="0" smtClean="0"/>
              <a:t>Created using </a:t>
            </a:r>
            <a:r>
              <a:rPr lang="en-US" dirty="0" smtClean="0">
                <a:latin typeface="Consolas"/>
                <a:cs typeface="Consolas"/>
              </a:rPr>
              <a:t>new</a:t>
            </a:r>
            <a:r>
              <a:rPr lang="en-US" dirty="0" smtClean="0"/>
              <a:t> (just like any object)</a:t>
            </a:r>
          </a:p>
          <a:p>
            <a:r>
              <a:rPr lang="en-US" dirty="0" smtClean="0"/>
              <a:t>Two useful methods…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.getMessage</a:t>
            </a:r>
            <a:r>
              <a:rPr lang="en-US" dirty="0" smtClean="0"/>
              <a:t>() get the associated text message</a:t>
            </a:r>
          </a:p>
          <a:p>
            <a:pPr lvl="1"/>
            <a:r>
              <a:rPr lang="en-US" dirty="0" err="1" smtClean="0"/>
              <a:t>e.printStackTrace</a:t>
            </a:r>
            <a:r>
              <a:rPr lang="en-US" dirty="0" smtClean="0"/>
              <a:t>() prints the current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Class Hierarchy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27410" y="1575610"/>
            <a:ext cx="2926080" cy="55778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330" y="2762731"/>
            <a:ext cx="2926080" cy="55778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IOException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03343" y="4154526"/>
            <a:ext cx="2926080" cy="55778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RuntimeException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3490" y="5248931"/>
            <a:ext cx="2926080" cy="55778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NullPointerException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1836" y="6135030"/>
            <a:ext cx="2926563" cy="55172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IndexOutOfBoundsException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53490" y="2762731"/>
            <a:ext cx="2926080" cy="55778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YourException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1330" y="4154526"/>
            <a:ext cx="2926080" cy="55778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FileNotFoundException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flipH="1">
            <a:off x="1810868" y="2133394"/>
            <a:ext cx="2779582" cy="629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590450" y="2133394"/>
            <a:ext cx="1075933" cy="2021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>
            <a:off x="4590450" y="2133394"/>
            <a:ext cx="2926080" cy="629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>
            <a:off x="1664370" y="3320515"/>
            <a:ext cx="0" cy="834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>
            <a:off x="5666383" y="4712310"/>
            <a:ext cx="1850147" cy="536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 flipH="1">
            <a:off x="4885118" y="4712310"/>
            <a:ext cx="781265" cy="142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40146" y="5254992"/>
            <a:ext cx="2926563" cy="55172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ArithmeticException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2"/>
            <a:endCxn id="32" idx="0"/>
          </p:cNvCxnSpPr>
          <p:nvPr/>
        </p:nvCxnSpPr>
        <p:spPr>
          <a:xfrm flipH="1">
            <a:off x="2603428" y="4712310"/>
            <a:ext cx="3062955" cy="542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of File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RAM comes and goes</a:t>
            </a:r>
          </a:p>
          <a:p>
            <a:pPr lvl="1"/>
            <a:r>
              <a:rPr lang="en-US" dirty="0" smtClean="0"/>
              <a:t>Programs crash</a:t>
            </a:r>
          </a:p>
          <a:p>
            <a:pPr lvl="1"/>
            <a:r>
              <a:rPr lang="en-US" dirty="0" smtClean="0"/>
              <a:t>Systems reboot</a:t>
            </a:r>
          </a:p>
          <a:p>
            <a:r>
              <a:rPr lang="en-US" dirty="0" smtClean="0"/>
              <a:t>Files last </a:t>
            </a:r>
            <a:r>
              <a:rPr lang="en-US" smtClean="0"/>
              <a:t>(well … </a:t>
            </a:r>
            <a:r>
              <a:rPr lang="en-US" dirty="0" smtClean="0"/>
              <a:t>comparatively speaking…)</a:t>
            </a:r>
          </a:p>
          <a:p>
            <a:r>
              <a:rPr lang="en-US" dirty="0" smtClean="0"/>
              <a:t>Programs save data to files to</a:t>
            </a:r>
          </a:p>
          <a:p>
            <a:pPr lvl="1"/>
            <a:r>
              <a:rPr lang="en-US" dirty="0" smtClean="0"/>
              <a:t>recover from program crashes and system reboots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as input to other programs</a:t>
            </a:r>
          </a:p>
          <a:p>
            <a:r>
              <a:rPr lang="en-US" dirty="0" smtClean="0"/>
              <a:t>File I/O operations extend naturally to communication between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vs. Unchecked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32514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RuntimeException</a:t>
            </a:r>
            <a:r>
              <a:rPr lang="en-US" dirty="0" smtClean="0"/>
              <a:t> class and its subclasses are “unchecked” exceptions:</a:t>
            </a:r>
          </a:p>
          <a:p>
            <a:pPr lvl="1"/>
            <a:r>
              <a:rPr lang="en-US" dirty="0" smtClean="0"/>
              <a:t>Generally indicate program or JVM error (null pointer, arithmetic, invalid array index, etc.) </a:t>
            </a:r>
          </a:p>
          <a:p>
            <a:pPr lvl="1"/>
            <a:r>
              <a:rPr lang="en-US" dirty="0" smtClean="0"/>
              <a:t>Typically: no recovery is possible; program crashes</a:t>
            </a:r>
          </a:p>
          <a:p>
            <a:r>
              <a:rPr lang="en-US" dirty="0" smtClean="0"/>
              <a:t>All other Exceptions are “checked”</a:t>
            </a:r>
          </a:p>
          <a:p>
            <a:pPr lvl="1"/>
            <a:r>
              <a:rPr lang="en-US" dirty="0" smtClean="0"/>
              <a:t>Generally indicate “user” error (e.g., file not found)</a:t>
            </a:r>
          </a:p>
          <a:p>
            <a:pPr lvl="1"/>
            <a:r>
              <a:rPr lang="en-US" dirty="0" smtClean="0"/>
              <a:t>Must check for them (try-catch or throws)</a:t>
            </a:r>
          </a:p>
          <a:p>
            <a:pPr lvl="1"/>
            <a:r>
              <a:rPr lang="en-US" dirty="0" smtClean="0"/>
              <a:t>Typically: recoverable (e.g., prompt user again)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EOF: Unchecked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EOF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s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(true)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String word = </a:t>
            </a:r>
            <a:r>
              <a:rPr lang="en-US" dirty="0" err="1">
                <a:latin typeface="Consolas"/>
                <a:cs typeface="Consolas"/>
              </a:rPr>
              <a:t>s.next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(word);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i="1" dirty="0" smtClean="0">
                <a:latin typeface="Calibri"/>
                <a:cs typeface="Calibri"/>
              </a:rPr>
              <a:t>Throws </a:t>
            </a:r>
            <a:r>
              <a:rPr lang="en-US" b="1" i="1" dirty="0" err="1" smtClean="0">
                <a:latin typeface="Calibri"/>
                <a:cs typeface="Calibri"/>
              </a:rPr>
              <a:t>NoSuchElementException</a:t>
            </a:r>
            <a:r>
              <a:rPr lang="en-US" b="1" i="1" dirty="0" smtClean="0">
                <a:latin typeface="Calibri"/>
                <a:cs typeface="Calibri"/>
              </a:rPr>
              <a:t> at end of file</a:t>
            </a:r>
            <a:endParaRPr lang="en-US" b="1" i="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EOF: Catching </a:t>
            </a:r>
            <a:r>
              <a:rPr lang="en-US" dirty="0" err="1" smtClean="0"/>
              <a:t>NoSuchElement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java.util.Scanner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java.util.NoSuchElementException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public class EOF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public </a:t>
            </a:r>
            <a:r>
              <a:rPr lang="en-US" sz="1500" dirty="0">
                <a:latin typeface="Consolas"/>
                <a:cs typeface="Consolas"/>
              </a:rPr>
              <a:t>static void </a:t>
            </a:r>
            <a:r>
              <a:rPr lang="en-US" sz="1500" dirty="0" smtClean="0">
                <a:latin typeface="Consolas"/>
                <a:cs typeface="Consolas"/>
              </a:rPr>
              <a:t>main(</a:t>
            </a:r>
            <a:r>
              <a:rPr lang="en-US" sz="1500" dirty="0">
                <a:latin typeface="Consolas"/>
                <a:cs typeface="Consolas"/>
              </a:rPr>
              <a:t>String[] </a:t>
            </a:r>
            <a:r>
              <a:rPr lang="en-US" sz="1500" dirty="0" err="1">
                <a:latin typeface="Consolas"/>
                <a:cs typeface="Consolas"/>
              </a:rPr>
              <a:t>args</a:t>
            </a:r>
            <a:r>
              <a:rPr lang="en-US" sz="15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Scanner s = new Scanner(</a:t>
            </a:r>
            <a:r>
              <a:rPr lang="en-US" sz="1500" dirty="0" err="1">
                <a:latin typeface="Consolas"/>
                <a:cs typeface="Consolas"/>
              </a:rPr>
              <a:t>System.in</a:t>
            </a:r>
            <a:r>
              <a:rPr lang="en-US" sz="15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while (true)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try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String word = </a:t>
            </a:r>
            <a:r>
              <a:rPr lang="en-US" sz="1500" dirty="0" err="1">
                <a:latin typeface="Consolas"/>
                <a:cs typeface="Consolas"/>
              </a:rPr>
              <a:t>s.next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dirty="0" err="1">
                <a:latin typeface="Consolas"/>
                <a:cs typeface="Consolas"/>
              </a:rPr>
              <a:t>System.out.println</a:t>
            </a:r>
            <a:r>
              <a:rPr lang="en-US" sz="1500" dirty="0">
                <a:latin typeface="Consolas"/>
                <a:cs typeface="Consolas"/>
              </a:rPr>
              <a:t>(word);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} catch (</a:t>
            </a:r>
            <a:r>
              <a:rPr lang="en-US" sz="1500" dirty="0" err="1">
                <a:latin typeface="Consolas"/>
                <a:cs typeface="Consolas"/>
              </a:rPr>
              <a:t>NoSuchElementException</a:t>
            </a:r>
            <a:r>
              <a:rPr lang="en-US" sz="1500" dirty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dirty="0" err="1">
                <a:latin typeface="Consolas"/>
                <a:cs typeface="Consolas"/>
              </a:rPr>
              <a:t>System.out.printf</a:t>
            </a:r>
            <a:r>
              <a:rPr lang="en-US" sz="1500" dirty="0">
                <a:latin typeface="Consolas"/>
                <a:cs typeface="Consolas"/>
              </a:rPr>
              <a:t>("</a:t>
            </a:r>
            <a:r>
              <a:rPr lang="en-US" sz="1500" dirty="0" err="1">
                <a:latin typeface="Consolas"/>
                <a:cs typeface="Consolas"/>
              </a:rPr>
              <a:t>NoSuchElementException</a:t>
            </a:r>
            <a:r>
              <a:rPr lang="en-US" sz="1500" dirty="0">
                <a:latin typeface="Consolas"/>
                <a:cs typeface="Consolas"/>
              </a:rPr>
              <a:t>: %s\</a:t>
            </a:r>
            <a:r>
              <a:rPr lang="en-US" sz="1500" dirty="0" smtClean="0">
                <a:latin typeface="Consolas"/>
                <a:cs typeface="Consolas"/>
              </a:rPr>
              <a:t>n”,</a:t>
            </a:r>
            <a:r>
              <a:rPr lang="en-US" sz="1500" dirty="0" err="1" smtClean="0">
                <a:latin typeface="Consolas"/>
                <a:cs typeface="Consolas"/>
              </a:rPr>
              <a:t>e.getMessage</a:t>
            </a:r>
            <a:r>
              <a:rPr lang="en-US" sz="15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break;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Scanner: Catching </a:t>
            </a:r>
            <a:r>
              <a:rPr lang="en-US" dirty="0" err="1" smtClean="0"/>
              <a:t>FileNotFound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import </a:t>
            </a:r>
            <a:r>
              <a:rPr lang="en-US" sz="1200" dirty="0" err="1">
                <a:latin typeface="Consolas"/>
                <a:cs typeface="Consolas"/>
              </a:rPr>
              <a:t>java.util.Scanner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import </a:t>
            </a:r>
            <a:r>
              <a:rPr lang="en-US" sz="1200" dirty="0" err="1">
                <a:latin typeface="Consolas"/>
                <a:cs typeface="Consolas"/>
              </a:rPr>
              <a:t>java.io.File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import </a:t>
            </a:r>
            <a:r>
              <a:rPr lang="en-US" sz="1200" dirty="0" err="1">
                <a:latin typeface="Consolas"/>
                <a:cs typeface="Consolas"/>
              </a:rPr>
              <a:t>java.io.FileNotFoundException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public class </a:t>
            </a:r>
            <a:r>
              <a:rPr lang="en-US" sz="1200" dirty="0" err="1" smtClean="0">
                <a:latin typeface="Consolas"/>
                <a:cs typeface="Consolas"/>
              </a:rPr>
              <a:t>LineCounter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public static void main(String[] </a:t>
            </a:r>
            <a:r>
              <a:rPr lang="en-US" sz="1200" dirty="0" err="1">
                <a:latin typeface="Consolas"/>
                <a:cs typeface="Consolas"/>
              </a:rPr>
              <a:t>args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File f = new File(</a:t>
            </a:r>
            <a:r>
              <a:rPr lang="en-US" sz="1200" dirty="0" err="1">
                <a:latin typeface="Consolas"/>
                <a:cs typeface="Consolas"/>
              </a:rPr>
              <a:t>args</a:t>
            </a:r>
            <a:r>
              <a:rPr lang="en-US" sz="1200" dirty="0">
                <a:latin typeface="Consolas"/>
                <a:cs typeface="Consolas"/>
              </a:rPr>
              <a:t>[0]);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try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Scanner s = new Scanner(f);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c = 0;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while (</a:t>
            </a:r>
            <a:r>
              <a:rPr lang="en-US" sz="1200" dirty="0" err="1">
                <a:latin typeface="Consolas"/>
                <a:cs typeface="Consolas"/>
              </a:rPr>
              <a:t>s.hasNextLine</a:t>
            </a:r>
            <a:r>
              <a:rPr lang="en-US" sz="12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s.nextLine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c++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System.out.printf</a:t>
            </a:r>
            <a:r>
              <a:rPr lang="en-US" sz="1200" dirty="0">
                <a:latin typeface="Consolas"/>
                <a:cs typeface="Consolas"/>
              </a:rPr>
              <a:t>("read %d lines from file %s\n", c, f);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} catch (</a:t>
            </a:r>
            <a:r>
              <a:rPr lang="en-US" sz="1200" dirty="0" err="1">
                <a:latin typeface="Consolas"/>
                <a:cs typeface="Consolas"/>
              </a:rPr>
              <a:t>FileNotFoundException</a:t>
            </a:r>
            <a:r>
              <a:rPr lang="en-US" sz="1200" dirty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System.out.printf</a:t>
            </a:r>
            <a:r>
              <a:rPr lang="en-US" sz="1200" dirty="0">
                <a:latin typeface="Consolas"/>
                <a:cs typeface="Consolas"/>
              </a:rPr>
              <a:t>("Exception: %s\n", </a:t>
            </a:r>
            <a:r>
              <a:rPr lang="en-US" sz="1200" dirty="0" err="1">
                <a:latin typeface="Consolas"/>
                <a:cs typeface="Consolas"/>
              </a:rPr>
              <a:t>e.getMessage</a:t>
            </a:r>
            <a:r>
              <a:rPr lang="en-US" sz="12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Own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public class </a:t>
            </a:r>
            <a:r>
              <a:rPr lang="en-US" sz="1800" dirty="0" err="1">
                <a:latin typeface="Consolas"/>
                <a:cs typeface="Consolas"/>
              </a:rPr>
              <a:t>StudentNotFoundException</a:t>
            </a:r>
            <a:r>
              <a:rPr lang="en-US" sz="1800" dirty="0">
                <a:latin typeface="Consolas"/>
                <a:cs typeface="Consolas"/>
              </a:rPr>
              <a:t> extends Exception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public </a:t>
            </a:r>
            <a:r>
              <a:rPr lang="en-US" sz="1800" dirty="0" err="1">
                <a:latin typeface="Consolas"/>
                <a:cs typeface="Consolas"/>
              </a:rPr>
              <a:t>StudentNotFoundException</a:t>
            </a:r>
            <a:r>
              <a:rPr lang="en-US" sz="1800" dirty="0">
                <a:latin typeface="Consolas"/>
                <a:cs typeface="Consolas"/>
              </a:rPr>
              <a:t> (String message)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super (message);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public class </a:t>
            </a:r>
            <a:r>
              <a:rPr lang="en-US" sz="1800" dirty="0" err="1" smtClean="0">
                <a:latin typeface="Consolas"/>
                <a:cs typeface="Consolas"/>
              </a:rPr>
              <a:t>FindStudent</a:t>
            </a:r>
            <a:r>
              <a:rPr lang="en-US" sz="1800" dirty="0" smtClean="0">
                <a:latin typeface="Consolas"/>
                <a:cs typeface="Consolas"/>
              </a:rPr>
              <a:t> {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public Student search (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student) throws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     </a:t>
            </a:r>
            <a:r>
              <a:rPr lang="en-US" sz="1800" dirty="0" err="1" smtClean="0">
                <a:latin typeface="Consolas"/>
                <a:cs typeface="Consolas"/>
              </a:rPr>
              <a:t>StudentNotFoundException</a:t>
            </a:r>
            <a:r>
              <a:rPr lang="en-US" sz="1800" dirty="0" smtClean="0">
                <a:latin typeface="Consolas"/>
                <a:cs typeface="Consolas"/>
              </a:rPr>
              <a:t> {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if </a:t>
            </a:r>
            <a:r>
              <a:rPr lang="en-US" sz="1800" dirty="0">
                <a:latin typeface="Consolas"/>
                <a:cs typeface="Consolas"/>
              </a:rPr>
              <a:t>(...)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</a:t>
            </a:r>
            <a:r>
              <a:rPr lang="en-US" sz="1800" dirty="0" smtClean="0">
                <a:latin typeface="Consolas"/>
                <a:cs typeface="Consolas"/>
              </a:rPr>
              <a:t>   throw </a:t>
            </a:r>
            <a:r>
              <a:rPr lang="en-US" sz="1800" dirty="0">
                <a:latin typeface="Consolas"/>
                <a:cs typeface="Consolas"/>
              </a:rPr>
              <a:t>new </a:t>
            </a:r>
            <a:r>
              <a:rPr lang="en-US" sz="1800" dirty="0" err="1">
                <a:latin typeface="Consolas"/>
                <a:cs typeface="Consolas"/>
              </a:rPr>
              <a:t>StudentNotFoundException</a:t>
            </a:r>
            <a:r>
              <a:rPr lang="en-US" sz="1800" dirty="0">
                <a:latin typeface="Consolas"/>
                <a:cs typeface="Consolas"/>
              </a:rPr>
              <a:t>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(</a:t>
            </a:r>
            <a:r>
              <a:rPr lang="en-US" sz="1800" dirty="0" err="1" smtClean="0">
                <a:latin typeface="Consolas"/>
                <a:cs typeface="Consolas"/>
              </a:rPr>
              <a:t>Integer.toString</a:t>
            </a:r>
            <a:r>
              <a:rPr lang="en-US" sz="1800" dirty="0" smtClean="0">
                <a:latin typeface="Consolas"/>
                <a:cs typeface="Consolas"/>
              </a:rPr>
              <a:t>(student));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Multiple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possible to catch multiple exceptions from one </a:t>
            </a:r>
            <a:r>
              <a:rPr lang="en-US" dirty="0" smtClean="0">
                <a:latin typeface="Consolas"/>
                <a:cs typeface="Consolas"/>
              </a:rPr>
              <a:t>try</a:t>
            </a:r>
          </a:p>
          <a:p>
            <a:r>
              <a:rPr lang="en-US" dirty="0" smtClean="0"/>
              <a:t>Catches must be ordered from lowest subclass to highest superclass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ry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… statements-that-may-throw-exceptions;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catch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StudentNotFoundException</a:t>
            </a:r>
            <a:r>
              <a:rPr lang="en-US" dirty="0">
                <a:latin typeface="Consolas"/>
                <a:cs typeface="Consolas"/>
              </a:rPr>
              <a:t> e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// code to handle student not found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catch (</a:t>
            </a:r>
            <a:r>
              <a:rPr lang="en-US" dirty="0" err="1" smtClean="0">
                <a:latin typeface="Consolas"/>
                <a:cs typeface="Consolas"/>
              </a:rPr>
              <a:t>NullPointerException</a:t>
            </a:r>
            <a:r>
              <a:rPr lang="en-US" dirty="0" smtClean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// code to handle null pointer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catch (Exception e)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// code to handle all other exceptions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Finally, if present, a “</a:t>
            </a:r>
            <a:r>
              <a:rPr lang="en-US" dirty="0" smtClean="0">
                <a:latin typeface="Consolas"/>
                <a:cs typeface="Consolas"/>
              </a:rPr>
              <a:t>finally</a:t>
            </a:r>
            <a:r>
              <a:rPr lang="en-US" dirty="0" smtClean="0"/>
              <a:t>” clause is executed after all other try/catch statements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nsolas"/>
                <a:cs typeface="Consolas"/>
              </a:rPr>
              <a:t>finally</a:t>
            </a:r>
            <a:r>
              <a:rPr lang="en-US" dirty="0" smtClean="0"/>
              <a:t> clause is guaranteed to execute, even if earlier clause returns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… statements-that-may-throw-exceptions;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catch (</a:t>
            </a:r>
            <a:r>
              <a:rPr lang="en-US" dirty="0" err="1">
                <a:latin typeface="Consolas"/>
                <a:cs typeface="Consolas"/>
              </a:rPr>
              <a:t>StudentNotFoundException</a:t>
            </a:r>
            <a:r>
              <a:rPr lang="en-US" dirty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// code to handle student not </a:t>
            </a:r>
            <a:r>
              <a:rPr lang="en-US" dirty="0" smtClean="0">
                <a:latin typeface="Consolas"/>
                <a:cs typeface="Consolas"/>
              </a:rPr>
              <a:t>found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…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</a:t>
            </a:r>
            <a:r>
              <a:rPr lang="en-US" dirty="0" smtClean="0">
                <a:latin typeface="Consolas"/>
                <a:cs typeface="Consolas"/>
              </a:rPr>
              <a:t>finally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// code to </a:t>
            </a:r>
            <a:r>
              <a:rPr lang="en-US" dirty="0" smtClean="0">
                <a:latin typeface="Consolas"/>
                <a:cs typeface="Consolas"/>
              </a:rPr>
              <a:t>clean things up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a finally block to ensure that a resource is closed you can use a try-with-resources statement</a:t>
            </a:r>
          </a:p>
          <a:p>
            <a:endParaRPr lang="en-US" dirty="0"/>
          </a:p>
          <a:p>
            <a:r>
              <a:rPr lang="en-US" dirty="0"/>
              <a:t>A resource is an object that must be closed after the program is finished with </a:t>
            </a:r>
            <a:r>
              <a:rPr lang="en-US" dirty="0" smtClean="0"/>
              <a:t>it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static </a:t>
            </a:r>
            <a:r>
              <a:rPr lang="en-US" sz="2000" dirty="0">
                <a:latin typeface="Consolas"/>
                <a:cs typeface="Consolas"/>
              </a:rPr>
              <a:t>String </a:t>
            </a:r>
            <a:r>
              <a:rPr lang="en-US" sz="2000" dirty="0" err="1">
                <a:latin typeface="Consolas"/>
                <a:cs typeface="Consolas"/>
              </a:rPr>
              <a:t>readFirstLineFromFile</a:t>
            </a:r>
            <a:r>
              <a:rPr lang="en-US" sz="2000" dirty="0">
                <a:latin typeface="Consolas"/>
                <a:cs typeface="Consolas"/>
              </a:rPr>
              <a:t>(String path) throws </a:t>
            </a:r>
            <a:r>
              <a:rPr lang="en-US" sz="2000" dirty="0" err="1">
                <a:latin typeface="Consolas"/>
                <a:cs typeface="Consolas"/>
              </a:rPr>
              <a:t>IOException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try (</a:t>
            </a:r>
            <a:r>
              <a:rPr lang="en-US" sz="2000" dirty="0" err="1">
                <a:latin typeface="Consolas"/>
                <a:cs typeface="Consolas"/>
              </a:rPr>
              <a:t>BufferedReader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br</a:t>
            </a:r>
            <a:r>
              <a:rPr lang="en-US" sz="2000" dirty="0">
                <a:latin typeface="Consolas"/>
                <a:cs typeface="Consolas"/>
              </a:rPr>
              <a:t> =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smtClean="0">
                <a:latin typeface="Consolas"/>
                <a:cs typeface="Consolas"/>
              </a:rPr>
              <a:t> new </a:t>
            </a:r>
            <a:r>
              <a:rPr lang="en-US" sz="2000" dirty="0" err="1">
                <a:latin typeface="Consolas"/>
                <a:cs typeface="Consolas"/>
              </a:rPr>
              <a:t>BufferedReader</a:t>
            </a:r>
            <a:r>
              <a:rPr lang="en-US" sz="2000" dirty="0">
                <a:latin typeface="Consolas"/>
                <a:cs typeface="Consolas"/>
              </a:rPr>
              <a:t>(new </a:t>
            </a:r>
            <a:r>
              <a:rPr lang="en-US" sz="2000" dirty="0" err="1">
                <a:latin typeface="Consolas"/>
                <a:cs typeface="Consolas"/>
              </a:rPr>
              <a:t>FileReader</a:t>
            </a:r>
            <a:r>
              <a:rPr lang="en-US" sz="2000" dirty="0">
                <a:latin typeface="Consolas"/>
                <a:cs typeface="Consolas"/>
              </a:rPr>
              <a:t>(path))) </a:t>
            </a:r>
            <a:r>
              <a:rPr lang="en-US" sz="2000" dirty="0" smtClean="0">
                <a:latin typeface="Consolas"/>
                <a:cs typeface="Consolas"/>
              </a:rPr>
              <a:t>     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return </a:t>
            </a:r>
            <a:r>
              <a:rPr lang="en-US" sz="2000" dirty="0" err="1">
                <a:latin typeface="Consolas"/>
                <a:cs typeface="Consolas"/>
              </a:rPr>
              <a:t>br.readLine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 smtClean="0">
                <a:latin typeface="Consolas"/>
                <a:cs typeface="Consolas"/>
              </a:rPr>
              <a:t>   catch 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StudentNotFoundException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e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// code to handle </a:t>
            </a:r>
            <a:r>
              <a:rPr lang="en-US" sz="2000" dirty="0" smtClean="0">
                <a:latin typeface="Consolas"/>
                <a:cs typeface="Consolas"/>
              </a:rPr>
              <a:t>other </a:t>
            </a:r>
            <a:r>
              <a:rPr lang="en-US" sz="2000" dirty="0">
                <a:latin typeface="Consolas"/>
                <a:cs typeface="Consolas"/>
              </a:rPr>
              <a:t>exceptions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3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Resource declared in the try-with-resources statement is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/>
              <a:t> must be closed after the program is finished with it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/>
              <a:t> will be closed regardless of whether the try statement completes normally or abruptly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9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is (or tries to be) platform independent</a:t>
            </a:r>
          </a:p>
          <a:p>
            <a:r>
              <a:rPr lang="en-US" dirty="0" smtClean="0"/>
              <a:t>Provides abstractions for files and file systems</a:t>
            </a:r>
          </a:p>
          <a:p>
            <a:r>
              <a:rPr lang="en-US" dirty="0" smtClean="0"/>
              <a:t>File class</a:t>
            </a:r>
          </a:p>
          <a:p>
            <a:pPr lvl="1"/>
            <a:r>
              <a:rPr lang="en-US" dirty="0" smtClean="0"/>
              <a:t>But, file name is operating system (OS) dependent</a:t>
            </a:r>
          </a:p>
          <a:p>
            <a:pPr lvl="1"/>
            <a:r>
              <a:rPr lang="en-US" dirty="0" smtClean="0"/>
              <a:t>And, file directory conventions are OS-dependent (e.g., path name of user home directory)</a:t>
            </a:r>
          </a:p>
          <a:p>
            <a:pPr lvl="1"/>
            <a:r>
              <a:rPr lang="en-US" dirty="0" smtClean="0"/>
              <a:t>So, there are limits to O</a:t>
            </a:r>
            <a:r>
              <a:rPr lang="en-US" dirty="0"/>
              <a:t>S</a:t>
            </a:r>
            <a:r>
              <a:rPr lang="en-US" dirty="0" smtClean="0"/>
              <a:t> independence</a:t>
            </a:r>
          </a:p>
          <a:p>
            <a:r>
              <a:rPr lang="en-US" dirty="0" smtClean="0"/>
              <a:t>Three layers of abstraction in Java for file I/O</a:t>
            </a:r>
          </a:p>
          <a:p>
            <a:r>
              <a:rPr lang="en-US" dirty="0"/>
              <a:t>Ultimately, all data stored as </a:t>
            </a:r>
            <a:r>
              <a:rPr lang="en-US" dirty="0" smtClean="0"/>
              <a:t>a stream </a:t>
            </a:r>
            <a:r>
              <a:rPr lang="en-US" dirty="0"/>
              <a:t>of </a:t>
            </a:r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601728" y="6126163"/>
            <a:ext cx="914400" cy="612648"/>
          </a:xfrm>
          <a:prstGeom prst="wedgeRectCallout">
            <a:avLst>
              <a:gd name="adj1" fmla="val 96777"/>
              <a:gd name="adj2" fmla="val -570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39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DirectoryList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    // proxy method to setup recursion...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endParaRPr lang="en-US" sz="15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ArrayList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&lt;File&gt;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directoryList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(File root)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ArrayList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&lt;File&gt; list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ArrayList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&lt;File&gt;();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directoryList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(list, root);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   /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/ recursive method to walk the directory tree (preorder traversal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ArrayList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&lt;File&gt;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directoryList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ArrayList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&lt;File&gt; </a:t>
            </a:r>
            <a:r>
              <a:rPr lang="en-US" sz="15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  <a:cs typeface="Consolas"/>
              </a:rPr>
              <a:t>list, File root)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Consolas"/>
              </a:rPr>
              <a:t>list.add</a:t>
            </a:r>
            <a:r>
              <a:rPr lang="en-US" sz="15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Consolas"/>
              </a:rPr>
              <a:t>(root);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root.isDirectory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(File f :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root.listFiles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directoryList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Consolas"/>
              </a:rPr>
              <a:t>list, f);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Consolas"/>
              </a:rPr>
              <a:t>list;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841554" y="1417638"/>
            <a:ext cx="1845246" cy="469119"/>
          </a:xfrm>
          <a:prstGeom prst="wedgeRectCallout">
            <a:avLst>
              <a:gd name="adj1" fmla="val -112871"/>
              <a:gd name="adj2" fmla="val 795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method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841553" y="3850206"/>
            <a:ext cx="1967805" cy="537770"/>
          </a:xfrm>
          <a:prstGeom prst="wedgeRectCallout">
            <a:avLst>
              <a:gd name="adj1" fmla="val -239761"/>
              <a:gd name="adj2" fmla="val -226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 node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841554" y="4954351"/>
            <a:ext cx="1967805" cy="629305"/>
          </a:xfrm>
          <a:prstGeom prst="wedgeRectCallout">
            <a:avLst>
              <a:gd name="adj1" fmla="val -145833"/>
              <a:gd name="adj2" fmla="val -738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6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File Operations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8"/>
            <a:ext cx="8686800" cy="52578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Open: </a:t>
            </a:r>
          </a:p>
          <a:p>
            <a:pPr lvl="1"/>
            <a:r>
              <a:rPr lang="en-US" dirty="0" smtClean="0"/>
              <a:t>Files must be opened before they can be used</a:t>
            </a:r>
          </a:p>
          <a:p>
            <a:pPr lvl="1"/>
            <a:r>
              <a:rPr lang="en-US" dirty="0" smtClean="0"/>
              <a:t>Open method indicates </a:t>
            </a:r>
            <a:r>
              <a:rPr lang="en-US" dirty="0"/>
              <a:t>“for reading”, “for writing”, or “both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May also indicate “append” mode</a:t>
            </a:r>
            <a:endParaRPr lang="en-US" dirty="0"/>
          </a:p>
          <a:p>
            <a:pPr lvl="1"/>
            <a:r>
              <a:rPr lang="en-US" dirty="0" smtClean="0"/>
              <a:t>Allows operating system to establish “buffers” and other state information about the file being read or written</a:t>
            </a:r>
          </a:p>
          <a:p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Transfers data from the file (or input stream) to the user process</a:t>
            </a:r>
          </a:p>
          <a:p>
            <a:pPr lvl="1"/>
            <a:r>
              <a:rPr lang="en-US" dirty="0" smtClean="0"/>
              <a:t>Specific method signatures indicate the type of data being transferred (byte, </a:t>
            </a:r>
            <a:r>
              <a:rPr lang="en-US" dirty="0" err="1" smtClean="0"/>
              <a:t>int</a:t>
            </a:r>
            <a:r>
              <a:rPr lang="en-US" dirty="0" smtClean="0"/>
              <a:t>, String, Tree, etc.)</a:t>
            </a:r>
          </a:p>
          <a:p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Transfers data from the user process to the file (or output stream)</a:t>
            </a:r>
          </a:p>
          <a:p>
            <a:pPr lvl="1"/>
            <a:r>
              <a:rPr lang="en-US" dirty="0"/>
              <a:t>Specific method signatures indicate the type of data being transferred (byte, </a:t>
            </a:r>
            <a:r>
              <a:rPr lang="en-US" dirty="0" err="1"/>
              <a:t>int</a:t>
            </a:r>
            <a:r>
              <a:rPr lang="en-US" dirty="0"/>
              <a:t>, String, Tree, etc.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File Operations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File position</a:t>
            </a:r>
          </a:p>
          <a:p>
            <a:pPr lvl="1"/>
            <a:r>
              <a:rPr lang="en-US" dirty="0" smtClean="0"/>
              <a:t>Sets the “current input position” to a specific byte address in the file</a:t>
            </a:r>
          </a:p>
          <a:p>
            <a:pPr lvl="1"/>
            <a:r>
              <a:rPr lang="en-US" dirty="0" smtClean="0"/>
              <a:t>Can be used to skip over data in the file; or back up to read data again</a:t>
            </a:r>
          </a:p>
          <a:p>
            <a:pPr lvl="1"/>
            <a:r>
              <a:rPr lang="en-US" dirty="0" smtClean="0"/>
              <a:t>Can be used to “rewind” the file to start reading from the beginning again</a:t>
            </a:r>
          </a:p>
          <a:p>
            <a:r>
              <a:rPr lang="en-US" dirty="0" smtClean="0"/>
              <a:t>Close</a:t>
            </a:r>
          </a:p>
          <a:p>
            <a:pPr lvl="1"/>
            <a:r>
              <a:rPr lang="en-US" dirty="0" smtClean="0"/>
              <a:t>Ensures that any “queued data” is “flushed” from the operating system buffers</a:t>
            </a:r>
          </a:p>
          <a:p>
            <a:pPr lvl="1"/>
            <a:r>
              <a:rPr lang="en-US" dirty="0" smtClean="0"/>
              <a:t>Frees any operating system resources being dedicated to managing the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4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7393" cy="4952143"/>
          </a:xfrm>
        </p:spPr>
        <p:txBody>
          <a:bodyPr>
            <a:normAutofit/>
          </a:bodyPr>
          <a:lstStyle/>
          <a:p>
            <a:r>
              <a:rPr lang="en-US" dirty="0" smtClean="0"/>
              <a:t>Without buffering, each read or write may generate physical disk access</a:t>
            </a:r>
          </a:p>
          <a:p>
            <a:r>
              <a:rPr lang="en-US" dirty="0" smtClean="0"/>
              <a:t>Can be extremely slow for large volumes of data</a:t>
            </a:r>
          </a:p>
          <a:p>
            <a:r>
              <a:rPr lang="en-US" dirty="0" smtClean="0"/>
              <a:t>Buffering has OS create internal array</a:t>
            </a:r>
          </a:p>
          <a:p>
            <a:pPr lvl="1"/>
            <a:r>
              <a:rPr lang="en-US" dirty="0" smtClean="0"/>
              <a:t>OS reads “more than needed” on input, keeps rest for next call to read method</a:t>
            </a:r>
          </a:p>
          <a:p>
            <a:pPr lvl="1"/>
            <a:r>
              <a:rPr lang="en-US" dirty="0" smtClean="0"/>
              <a:t>OS doesn’t send output “right away” to disk drive, waits a while in case another write comes along</a:t>
            </a:r>
          </a:p>
          <a:p>
            <a:pPr lvl="1"/>
            <a:r>
              <a:rPr lang="en-US" dirty="0" smtClean="0"/>
              <a:t>Important to close file (or flush buffers) when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0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Layers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641" cy="49314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Low-Level</a:t>
            </a:r>
          </a:p>
          <a:p>
            <a:pPr lvl="1"/>
            <a:r>
              <a:rPr lang="en-US" dirty="0" smtClean="0"/>
              <a:t>“Raw” data transfer: byte-oriented</a:t>
            </a:r>
          </a:p>
          <a:p>
            <a:pPr lvl="1"/>
            <a:r>
              <a:rPr lang="en-US" dirty="0" smtClean="0"/>
              <a:t>Classes: </a:t>
            </a:r>
            <a:r>
              <a:rPr lang="en-US" dirty="0" err="1" smtClean="0"/>
              <a:t>FileOutputStream</a:t>
            </a:r>
            <a:r>
              <a:rPr lang="en-US" dirty="0" smtClean="0"/>
              <a:t>, </a:t>
            </a:r>
            <a:r>
              <a:rPr lang="en-US" dirty="0" err="1" smtClean="0"/>
              <a:t>FileInputStream</a:t>
            </a:r>
            <a:endParaRPr lang="en-US" dirty="0" smtClean="0"/>
          </a:p>
          <a:p>
            <a:r>
              <a:rPr lang="en-US" dirty="0" smtClean="0"/>
              <a:t>High-Level</a:t>
            </a:r>
          </a:p>
          <a:p>
            <a:pPr lvl="1"/>
            <a:r>
              <a:rPr lang="en-US" dirty="0" smtClean="0"/>
              <a:t>Java primitive types</a:t>
            </a:r>
          </a:p>
          <a:p>
            <a:pPr lvl="1"/>
            <a:r>
              <a:rPr lang="en-US" dirty="0" smtClean="0"/>
              <a:t>Classes: </a:t>
            </a:r>
            <a:r>
              <a:rPr lang="en-US" dirty="0" err="1" smtClean="0"/>
              <a:t>DataOutputStream</a:t>
            </a:r>
            <a:r>
              <a:rPr lang="en-US" dirty="0" smtClean="0"/>
              <a:t>, </a:t>
            </a:r>
            <a:r>
              <a:rPr lang="en-US" dirty="0" err="1" smtClean="0"/>
              <a:t>DataInputStream</a:t>
            </a:r>
            <a:endParaRPr lang="en-US" dirty="0" smtClean="0"/>
          </a:p>
          <a:p>
            <a:r>
              <a:rPr lang="en-US" dirty="0" smtClean="0"/>
              <a:t>Object I/O</a:t>
            </a:r>
          </a:p>
          <a:p>
            <a:pPr lvl="1"/>
            <a:r>
              <a:rPr lang="en-US" dirty="0" smtClean="0"/>
              <a:t>Java object types</a:t>
            </a:r>
          </a:p>
          <a:p>
            <a:pPr lvl="1"/>
            <a:r>
              <a:rPr lang="en-US" dirty="0" smtClean="0"/>
              <a:t>Classes: </a:t>
            </a:r>
            <a:r>
              <a:rPr lang="en-US" dirty="0" err="1" smtClean="0"/>
              <a:t>ObjectOutputStream</a:t>
            </a:r>
            <a:r>
              <a:rPr lang="en-US" dirty="0" smtClean="0"/>
              <a:t>, </a:t>
            </a:r>
            <a:r>
              <a:rPr lang="en-US" dirty="0" err="1" smtClean="0"/>
              <a:t>ObjectInputStream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Ultimately</a:t>
            </a:r>
            <a:r>
              <a:rPr lang="en-US" i="1" dirty="0"/>
              <a:t>, all data stored as </a:t>
            </a:r>
            <a:r>
              <a:rPr lang="en-US" i="1" dirty="0" smtClean="0"/>
              <a:t>a sequence of bytes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3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24636</TotalTime>
  <Words>2534</Words>
  <Application>Microsoft Office PowerPoint</Application>
  <PresentationFormat>On-screen Show (4:3)</PresentationFormat>
  <Paragraphs>522</Paragraphs>
  <Slides>39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CS18000: Problem Solving and Object-Oriented Programming</vt:lpstr>
      <vt:lpstr> External Communication</vt:lpstr>
      <vt:lpstr>Persistence of File Storage</vt:lpstr>
      <vt:lpstr>Files and Java</vt:lpstr>
      <vt:lpstr>Example: DirectoryList</vt:lpstr>
      <vt:lpstr>Generic File Operations (1)</vt:lpstr>
      <vt:lpstr>Generic File Operations (2)</vt:lpstr>
      <vt:lpstr>The Importance of Buffering</vt:lpstr>
      <vt:lpstr>File I/O Layers in Java</vt:lpstr>
      <vt:lpstr>Example: Low-Level I/O</vt:lpstr>
      <vt:lpstr>Example: High-Level I/O</vt:lpstr>
      <vt:lpstr>Tricky Bits</vt:lpstr>
      <vt:lpstr>Example: Object I/O (1)</vt:lpstr>
      <vt:lpstr>Example: Object I/O (2)</vt:lpstr>
      <vt:lpstr>Object I/O: Notes</vt:lpstr>
      <vt:lpstr>File Content Types</vt:lpstr>
      <vt:lpstr>Writing and Reading Text</vt:lpstr>
      <vt:lpstr>Example: TextIO (1)</vt:lpstr>
      <vt:lpstr>Example: TextIO (2)</vt:lpstr>
      <vt:lpstr>Exceptions</vt:lpstr>
      <vt:lpstr>Handling Error Situations</vt:lpstr>
      <vt:lpstr>What to do when an error occurs?</vt:lpstr>
      <vt:lpstr>Java Approach: Exceptions</vt:lpstr>
      <vt:lpstr>The Call Stack</vt:lpstr>
      <vt:lpstr>Searching for a Handler</vt:lpstr>
      <vt:lpstr>Catching an Exception: Basic Syntax</vt:lpstr>
      <vt:lpstr>Passing the Buck: Throws</vt:lpstr>
      <vt:lpstr>Exception Class</vt:lpstr>
      <vt:lpstr>Exception Class Hierarchy</vt:lpstr>
      <vt:lpstr>Checked vs. Unchecked Exceptions</vt:lpstr>
      <vt:lpstr>EOF: Unchecked Exception</vt:lpstr>
      <vt:lpstr>EOF: Catching NoSuchElement</vt:lpstr>
      <vt:lpstr>Scanner: Catching FileNotFound</vt:lpstr>
      <vt:lpstr>Making Your Own Exception Class</vt:lpstr>
      <vt:lpstr>Catching Multiple Exceptions</vt:lpstr>
      <vt:lpstr>Finally Clause</vt:lpstr>
      <vt:lpstr>try-with-resources statement</vt:lpstr>
      <vt:lpstr>try-with-resources statement</vt:lpstr>
      <vt:lpstr>try-with-resources statement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105</cp:revision>
  <dcterms:created xsi:type="dcterms:W3CDTF">2012-12-29T12:15:32Z</dcterms:created>
  <dcterms:modified xsi:type="dcterms:W3CDTF">2019-05-25T20:26:47Z</dcterms:modified>
</cp:coreProperties>
</file>