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58"/>
  </p:notesMasterIdLst>
  <p:handoutMasterIdLst>
    <p:handoutMasterId r:id="rId59"/>
  </p:handoutMasterIdLst>
  <p:sldIdLst>
    <p:sldId id="256" r:id="rId2"/>
    <p:sldId id="258" r:id="rId3"/>
    <p:sldId id="282" r:id="rId4"/>
    <p:sldId id="283" r:id="rId5"/>
    <p:sldId id="279" r:id="rId6"/>
    <p:sldId id="284" r:id="rId7"/>
    <p:sldId id="333" r:id="rId8"/>
    <p:sldId id="305" r:id="rId9"/>
    <p:sldId id="306" r:id="rId10"/>
    <p:sldId id="315" r:id="rId11"/>
    <p:sldId id="316" r:id="rId12"/>
    <p:sldId id="317"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85372" autoAdjust="0"/>
  </p:normalViewPr>
  <p:slideViewPr>
    <p:cSldViewPr snapToGrid="0" snapToObjects="1">
      <p:cViewPr varScale="1">
        <p:scale>
          <a:sx n="76" d="100"/>
          <a:sy n="76" d="100"/>
        </p:scale>
        <p:origin x="1584"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t>5/16/2019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t>5/16/2019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Any class can be a Player by implementing the method </a:t>
            </a:r>
            <a:r>
              <a:rPr lang="en-US" dirty="0" err="1" smtClean="0"/>
              <a:t>makeMove</a:t>
            </a:r>
            <a:r>
              <a:rPr lang="en-US" dirty="0" smtClean="0"/>
              <a:t>.</a:t>
            </a:r>
          </a:p>
          <a:p>
            <a:endParaRPr lang="en-US" dirty="0" smtClean="0"/>
          </a:p>
          <a:p>
            <a:r>
              <a:rPr lang="en-US" dirty="0" smtClean="0"/>
              <a:t>The Game</a:t>
            </a:r>
            <a:r>
              <a:rPr lang="en-US" baseline="0" dirty="0" smtClean="0"/>
              <a:t> controller communicates with the Player classes through the </a:t>
            </a:r>
            <a:r>
              <a:rPr lang="en-US" baseline="0" dirty="0" err="1" smtClean="0"/>
              <a:t>makeMove</a:t>
            </a:r>
            <a:r>
              <a:rPr lang="en-US" baseline="0" dirty="0" smtClean="0"/>
              <a:t>() method, calling upon the Player strategy to make its move.  With the interface approach, the Game controller </a:t>
            </a:r>
            <a:r>
              <a:rPr lang="en-US" baseline="0" dirty="0" err="1" smtClean="0"/>
              <a:t>doesn</a:t>
            </a:r>
            <a:r>
              <a:rPr lang="fr-FR" baseline="0" dirty="0" smtClean="0"/>
              <a:t>’</a:t>
            </a:r>
            <a:r>
              <a:rPr lang="en-US" baseline="0" dirty="0" smtClean="0"/>
              <a:t>t need to “know” what the actual class of the Player is only, that it implements (in this case) the </a:t>
            </a:r>
            <a:r>
              <a:rPr lang="en-US" baseline="0" dirty="0" err="1" smtClean="0"/>
              <a:t>makeMove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16</a:t>
            </a:fld>
            <a:endParaRPr lang="en-US"/>
          </a:p>
        </p:txBody>
      </p:sp>
    </p:spTree>
    <p:extLst>
      <p:ext uri="{BB962C8B-B14F-4D97-AF65-F5344CB8AC3E}">
        <p14:creationId xmlns:p14="http://schemas.microsoft.com/office/powerpoint/2010/main" val="225954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implementing the Player interface, this class is declaring that it can communicate with a game controller.  Obviously, the Player1 class will likely have a number of other methods to carry out its tasks, but those methods are not directly accessible by the Game controller, which knows only about the </a:t>
            </a:r>
            <a:r>
              <a:rPr lang="en-US" baseline="0" dirty="0" err="1" smtClean="0"/>
              <a:t>makeMove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17</a:t>
            </a:fld>
            <a:endParaRPr lang="en-US"/>
          </a:p>
        </p:txBody>
      </p:sp>
    </p:spTree>
    <p:extLst>
      <p:ext uri="{BB962C8B-B14F-4D97-AF65-F5344CB8AC3E}">
        <p14:creationId xmlns:p14="http://schemas.microsoft.com/office/powerpoint/2010/main" val="267314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it is the Main class only that knows the actual classes of the Player strategies.  It passes objects to the Game class, but the Game class only knows about the Player interface, so only the methods defined in that interface.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19</a:t>
            </a:fld>
            <a:endParaRPr lang="en-US"/>
          </a:p>
        </p:txBody>
      </p:sp>
    </p:spTree>
    <p:extLst>
      <p:ext uri="{BB962C8B-B14F-4D97-AF65-F5344CB8AC3E}">
        <p14:creationId xmlns:p14="http://schemas.microsoft.com/office/powerpoint/2010/main" val="389179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 Main class in</a:t>
            </a:r>
            <a:r>
              <a:rPr lang="en-US" baseline="0" dirty="0" smtClean="0"/>
              <a:t> </a:t>
            </a:r>
            <a:r>
              <a:rPr lang="en-US" baseline="0" dirty="0" err="1" smtClean="0"/>
              <a:t>DrJava</a:t>
            </a:r>
            <a:r>
              <a:rPr lang="en-US" baseline="0" dirty="0" smtClean="0"/>
              <a:t> to show the (simple) output.</a:t>
            </a:r>
          </a:p>
          <a:p>
            <a:endParaRPr lang="en-US" baseline="0" dirty="0" smtClean="0"/>
          </a:p>
          <a:p>
            <a:r>
              <a:rPr lang="en-US" baseline="0" dirty="0" smtClean="0"/>
              <a:t>The Game controller is started in two steps: (1) constructor that just keep track of things in the newly created Game object, and (2) the play() method that actually carries out the competition.</a:t>
            </a:r>
          </a:p>
          <a:p>
            <a:endParaRPr lang="en-US" baseline="0" dirty="0" smtClean="0"/>
          </a:p>
          <a:p>
            <a:r>
              <a:rPr lang="en-US" baseline="0" dirty="0" smtClean="0"/>
              <a:t>Obviously, this example is greatly simplified.  The play() method would be in a loop until the game completes.  The Game class in general will have a lot of game state associated with it, e.g., the current deck of cards, pieces on the game board, dice state, hands held by the player characters, etc.</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20</a:t>
            </a:fld>
            <a:endParaRPr lang="en-US"/>
          </a:p>
        </p:txBody>
      </p:sp>
    </p:spTree>
    <p:extLst>
      <p:ext uri="{BB962C8B-B14F-4D97-AF65-F5344CB8AC3E}">
        <p14:creationId xmlns:p14="http://schemas.microsoft.com/office/powerpoint/2010/main" val="2962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hasNext</a:t>
            </a:r>
            <a:r>
              <a:rPr lang="en-US" dirty="0" smtClean="0"/>
              <a:t>() and next() methods are a useful</a:t>
            </a:r>
            <a:r>
              <a:rPr lang="en-US" baseline="0" dirty="0" smtClean="0"/>
              <a:t> idiom for iterating over a collection of objects or values.</a:t>
            </a:r>
          </a:p>
          <a:p>
            <a:endParaRPr lang="en-US" baseline="0" dirty="0" smtClean="0"/>
          </a:p>
          <a:p>
            <a:r>
              <a:rPr lang="en-US" baseline="0" dirty="0" smtClean="0"/>
              <a:t>This decision to use </a:t>
            </a:r>
            <a:r>
              <a:rPr lang="en-US" baseline="0" dirty="0" err="1" smtClean="0"/>
              <a:t>hasNext</a:t>
            </a:r>
            <a:r>
              <a:rPr lang="en-US" baseline="0" dirty="0" smtClean="0"/>
              <a:t>() and next() is somewhat arbitrary on my part—it is done to fit in with the standard approach used in Java to iterate through data structures, e.g., the Scanner input stream.</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21</a:t>
            </a:fld>
            <a:endParaRPr lang="en-US"/>
          </a:p>
        </p:txBody>
      </p:sp>
    </p:spTree>
    <p:extLst>
      <p:ext uri="{BB962C8B-B14F-4D97-AF65-F5344CB8AC3E}">
        <p14:creationId xmlns:p14="http://schemas.microsoft.com/office/powerpoint/2010/main" val="322467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write these both out on the chalkboard to for</a:t>
            </a:r>
            <a:r>
              <a:rPr lang="en-US" baseline="0" dirty="0" smtClean="0"/>
              <a:t> future discussion.</a:t>
            </a:r>
          </a:p>
          <a:p>
            <a:endParaRPr lang="en-US" baseline="0" dirty="0" smtClean="0"/>
          </a:p>
          <a:p>
            <a:r>
              <a:rPr lang="en-US" baseline="0" dirty="0" smtClean="0"/>
              <a:t>These interfaces are used heavily in Java collections.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22</a:t>
            </a:fld>
            <a:endParaRPr lang="en-US"/>
          </a:p>
        </p:txBody>
      </p:sp>
    </p:spTree>
    <p:extLst>
      <p:ext uri="{BB962C8B-B14F-4D97-AF65-F5344CB8AC3E}">
        <p14:creationId xmlns:p14="http://schemas.microsoft.com/office/powerpoint/2010/main" val="3334123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this one down, too, with an arrow pointing</a:t>
            </a:r>
            <a:r>
              <a:rPr lang="en-US" baseline="0" dirty="0" smtClean="0"/>
              <a:t> to list saying that it is an </a:t>
            </a:r>
            <a:r>
              <a:rPr lang="en-US" baseline="0" dirty="0" err="1" smtClean="0"/>
              <a:t>Iterable</a:t>
            </a:r>
            <a:r>
              <a:rPr lang="en-US" baseline="0" dirty="0" smtClean="0"/>
              <a:t>.</a:t>
            </a:r>
          </a:p>
          <a:p>
            <a:endParaRPr lang="en-US" baseline="0" dirty="0" smtClean="0"/>
          </a:p>
          <a:p>
            <a:r>
              <a:rPr lang="en-US" baseline="0" dirty="0" smtClean="0"/>
              <a:t>From here, develop the Fibonacci class in three stages: basic, implements Iterator, and implements </a:t>
            </a:r>
            <a:r>
              <a:rPr lang="en-US" baseline="0" dirty="0" err="1" smtClean="0"/>
              <a:t>Iterable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23</a:t>
            </a:fld>
            <a:endParaRPr lang="en-US"/>
          </a:p>
        </p:txBody>
      </p:sp>
    </p:spTree>
    <p:extLst>
      <p:ext uri="{BB962C8B-B14F-4D97-AF65-F5344CB8AC3E}">
        <p14:creationId xmlns:p14="http://schemas.microsoft.com/office/powerpoint/2010/main" val="3151003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27</a:t>
            </a:fld>
            <a:endParaRPr lang="en-US"/>
          </a:p>
        </p:txBody>
      </p:sp>
    </p:spTree>
    <p:extLst>
      <p:ext uri="{BB962C8B-B14F-4D97-AF65-F5344CB8AC3E}">
        <p14:creationId xmlns:p14="http://schemas.microsoft.com/office/powerpoint/2010/main" val="249854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constructors are not inherited.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32</a:t>
            </a:fld>
            <a:endParaRPr lang="en-US"/>
          </a:p>
        </p:txBody>
      </p:sp>
    </p:spTree>
    <p:extLst>
      <p:ext uri="{BB962C8B-B14F-4D97-AF65-F5344CB8AC3E}">
        <p14:creationId xmlns:p14="http://schemas.microsoft.com/office/powerpoint/2010/main" val="3632882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explain what “inherits” means—accessible, available</a:t>
            </a:r>
            <a:r>
              <a:rPr lang="en-US" baseline="0" dirty="0" smtClean="0"/>
              <a:t> as part of the object of the subclass.  A memory diagram might help, showing the Person and Student objects, and the Student object with both Person and Student fields.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33</a:t>
            </a:fld>
            <a:endParaRPr lang="en-US"/>
          </a:p>
        </p:txBody>
      </p:sp>
    </p:spTree>
    <p:extLst>
      <p:ext uri="{BB962C8B-B14F-4D97-AF65-F5344CB8AC3E}">
        <p14:creationId xmlns:p14="http://schemas.microsoft.com/office/powerpoint/2010/main" val="34874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 to super(name, address) is a gross forward reference.</a:t>
            </a:r>
          </a:p>
          <a:p>
            <a:endParaRPr lang="en-US" dirty="0" smtClean="0"/>
          </a:p>
          <a:p>
            <a:r>
              <a:rPr lang="en-US" dirty="0" smtClean="0"/>
              <a:t>Point out that the subclass can access public and protected members in the superclass,</a:t>
            </a:r>
            <a:r>
              <a:rPr lang="en-US" baseline="0" dirty="0" smtClean="0"/>
              <a:t> but not private members.</a:t>
            </a:r>
          </a:p>
          <a:p>
            <a:endParaRPr lang="en-US" baseline="0" dirty="0" smtClean="0"/>
          </a:p>
          <a:p>
            <a:r>
              <a:rPr lang="en-US" baseline="0" dirty="0" smtClean="0"/>
              <a:t>Also point out that the subclass object contains all the fields of the superclass object.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34</a:t>
            </a:fld>
            <a:endParaRPr lang="en-US"/>
          </a:p>
        </p:txBody>
      </p:sp>
    </p:spTree>
    <p:extLst>
      <p:ext uri="{BB962C8B-B14F-4D97-AF65-F5344CB8AC3E}">
        <p14:creationId xmlns:p14="http://schemas.microsoft.com/office/powerpoint/2010/main" val="360556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Tire</a:t>
            </a:r>
            <a:r>
              <a:rPr lang="en-US" baseline="0" dirty="0" smtClean="0"/>
              <a:t> -&gt; Wheel -&gt; Object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38</a:t>
            </a:fld>
            <a:endParaRPr lang="en-US"/>
          </a:p>
        </p:txBody>
      </p:sp>
    </p:spTree>
    <p:extLst>
      <p:ext uri="{BB962C8B-B14F-4D97-AF65-F5344CB8AC3E}">
        <p14:creationId xmlns:p14="http://schemas.microsoft.com/office/powerpoint/2010/main" val="2449082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Tire</a:t>
            </a:r>
            <a:r>
              <a:rPr lang="en-US" baseline="0" dirty="0" smtClean="0"/>
              <a:t> -&gt; Wheel -&gt; Object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39</a:t>
            </a:fld>
            <a:endParaRPr lang="en-US"/>
          </a:p>
        </p:txBody>
      </p:sp>
    </p:spTree>
    <p:extLst>
      <p:ext uri="{BB962C8B-B14F-4D97-AF65-F5344CB8AC3E}">
        <p14:creationId xmlns:p14="http://schemas.microsoft.com/office/powerpoint/2010/main" val="173946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it implements constructor chaining.</a:t>
            </a:r>
          </a:p>
        </p:txBody>
      </p:sp>
      <p:sp>
        <p:nvSpPr>
          <p:cNvPr id="4" name="Slide Number Placeholder 3"/>
          <p:cNvSpPr>
            <a:spLocks noGrp="1"/>
          </p:cNvSpPr>
          <p:nvPr>
            <p:ph type="sldNum" sz="quarter" idx="10"/>
          </p:nvPr>
        </p:nvSpPr>
        <p:spPr/>
        <p:txBody>
          <a:bodyPr/>
          <a:lstStyle/>
          <a:p>
            <a:fld id="{0BA44966-34AF-8741-B199-20C4F0722A30}" type="slidenum">
              <a:rPr lang="en-US" smtClean="0"/>
              <a:t>40</a:t>
            </a:fld>
            <a:endParaRPr lang="en-US"/>
          </a:p>
        </p:txBody>
      </p:sp>
    </p:spTree>
    <p:extLst>
      <p:ext uri="{BB962C8B-B14F-4D97-AF65-F5344CB8AC3E}">
        <p14:creationId xmlns:p14="http://schemas.microsoft.com/office/powerpoint/2010/main" val="4134652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the students of what this(…) does.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42</a:t>
            </a:fld>
            <a:endParaRPr lang="en-US"/>
          </a:p>
        </p:txBody>
      </p:sp>
    </p:spTree>
    <p:extLst>
      <p:ext uri="{BB962C8B-B14F-4D97-AF65-F5344CB8AC3E}">
        <p14:creationId xmlns:p14="http://schemas.microsoft.com/office/powerpoint/2010/main" val="1935113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the students of what this(…) does.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43</a:t>
            </a:fld>
            <a:endParaRPr lang="en-US"/>
          </a:p>
        </p:txBody>
      </p:sp>
    </p:spTree>
    <p:extLst>
      <p:ext uri="{BB962C8B-B14F-4D97-AF65-F5344CB8AC3E}">
        <p14:creationId xmlns:p14="http://schemas.microsoft.com/office/powerpoint/2010/main" val="3996725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 of abstractions here.  Many</a:t>
            </a:r>
            <a:r>
              <a:rPr lang="en-US" baseline="0" dirty="0" smtClean="0"/>
              <a:t> of the concepts we are discussing apply when writing large programs or using Java libraries or other APIs.  You will get to apply these concepts more over the remaining projects and labs.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49</a:t>
            </a:fld>
            <a:endParaRPr lang="en-US"/>
          </a:p>
        </p:txBody>
      </p:sp>
    </p:spTree>
    <p:extLst>
      <p:ext uri="{BB962C8B-B14F-4D97-AF65-F5344CB8AC3E}">
        <p14:creationId xmlns:p14="http://schemas.microsoft.com/office/powerpoint/2010/main" val="2950921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 up Person</a:t>
            </a:r>
            <a:r>
              <a:rPr lang="en-US" baseline="0" dirty="0" smtClean="0"/>
              <a:t> and Student classes in </a:t>
            </a:r>
            <a:r>
              <a:rPr lang="en-US" baseline="0" dirty="0" err="1" smtClean="0"/>
              <a:t>people.drjava</a:t>
            </a:r>
            <a:r>
              <a:rPr lang="en-US" baseline="0" dirty="0" smtClean="0"/>
              <a:t>, showing that Student cannot access the name or address fields of Person.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50</a:t>
            </a:fld>
            <a:endParaRPr lang="en-US"/>
          </a:p>
        </p:txBody>
      </p:sp>
    </p:spTree>
    <p:extLst>
      <p:ext uri="{BB962C8B-B14F-4D97-AF65-F5344CB8AC3E}">
        <p14:creationId xmlns:p14="http://schemas.microsoft.com/office/powerpoint/2010/main" val="582937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Modify Person</a:t>
            </a:r>
            <a:r>
              <a:rPr lang="en-US" baseline="0" dirty="0" smtClean="0"/>
              <a:t> and Student to illustrate use of protected.</a:t>
            </a:r>
          </a:p>
          <a:p>
            <a:endParaRPr lang="en-US" baseline="0" dirty="0" smtClean="0"/>
          </a:p>
          <a:p>
            <a:r>
              <a:rPr lang="en-US" baseline="0" dirty="0" smtClean="0"/>
              <a:t>Also, illustrate error when no call to super(…) is provided in Student.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51</a:t>
            </a:fld>
            <a:endParaRPr lang="en-US"/>
          </a:p>
        </p:txBody>
      </p:sp>
    </p:spTree>
    <p:extLst>
      <p:ext uri="{BB962C8B-B14F-4D97-AF65-F5344CB8AC3E}">
        <p14:creationId xmlns:p14="http://schemas.microsoft.com/office/powerpoint/2010/main" val="461558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just shown</a:t>
            </a:r>
            <a:r>
              <a:rPr lang="en-US" baseline="0" dirty="0" smtClean="0"/>
              <a:t> the </a:t>
            </a:r>
            <a:r>
              <a:rPr lang="en-US" baseline="0" dirty="0" err="1" smtClean="0"/>
              <a:t>toString</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54</a:t>
            </a:fld>
            <a:endParaRPr lang="en-US"/>
          </a:p>
        </p:txBody>
      </p:sp>
    </p:spTree>
    <p:extLst>
      <p:ext uri="{BB962C8B-B14F-4D97-AF65-F5344CB8AC3E}">
        <p14:creationId xmlns:p14="http://schemas.microsoft.com/office/powerpoint/2010/main" val="282130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interface is like a class in which you forgot to declare the fields and left out the method bodies</a:t>
            </a:r>
          </a:p>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6</a:t>
            </a:fld>
            <a:endParaRPr lang="en-US"/>
          </a:p>
        </p:txBody>
      </p:sp>
    </p:spTree>
    <p:extLst>
      <p:ext uri="{BB962C8B-B14F-4D97-AF65-F5344CB8AC3E}">
        <p14:creationId xmlns:p14="http://schemas.microsoft.com/office/powerpoint/2010/main" val="293883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explain where this might be useful.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56</a:t>
            </a:fld>
            <a:endParaRPr lang="en-US"/>
          </a:p>
        </p:txBody>
      </p:sp>
    </p:spTree>
    <p:extLst>
      <p:ext uri="{BB962C8B-B14F-4D97-AF65-F5344CB8AC3E}">
        <p14:creationId xmlns:p14="http://schemas.microsoft.com/office/powerpoint/2010/main" val="10439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interface is like a class in which you forgot to declare the fields and left out the method bodies</a:t>
            </a:r>
          </a:p>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7</a:t>
            </a:fld>
            <a:endParaRPr lang="en-US"/>
          </a:p>
        </p:txBody>
      </p:sp>
    </p:spTree>
    <p:extLst>
      <p:ext uri="{BB962C8B-B14F-4D97-AF65-F5344CB8AC3E}">
        <p14:creationId xmlns:p14="http://schemas.microsoft.com/office/powerpoint/2010/main" val="116086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Booyah.java</a:t>
            </a:r>
            <a:r>
              <a:rPr lang="en-US" baseline="0" dirty="0" smtClean="0"/>
              <a:t> for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10</a:t>
            </a:fld>
            <a:endParaRPr lang="en-US"/>
          </a:p>
        </p:txBody>
      </p:sp>
    </p:spTree>
    <p:extLst>
      <p:ext uri="{BB962C8B-B14F-4D97-AF65-F5344CB8AC3E}">
        <p14:creationId xmlns:p14="http://schemas.microsoft.com/office/powerpoint/2010/main" val="208139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due to the way Java</a:t>
            </a:r>
            <a:r>
              <a:rPr lang="en-US" baseline="0" dirty="0" smtClean="0"/>
              <a:t> compiles dependent files, if you change the Constants interface by modifying one of the value, all the classes that implement that interface will be recompiled and so get the new values.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11</a:t>
            </a:fld>
            <a:endParaRPr lang="en-US"/>
          </a:p>
        </p:txBody>
      </p:sp>
    </p:spTree>
    <p:extLst>
      <p:ext uri="{BB962C8B-B14F-4D97-AF65-F5344CB8AC3E}">
        <p14:creationId xmlns:p14="http://schemas.microsoft.com/office/powerpoint/2010/main" val="273267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12</a:t>
            </a:fld>
            <a:endParaRPr lang="en-US"/>
          </a:p>
        </p:txBody>
      </p:sp>
    </p:spTree>
    <p:extLst>
      <p:ext uri="{BB962C8B-B14F-4D97-AF65-F5344CB8AC3E}">
        <p14:creationId xmlns:p14="http://schemas.microsoft.com/office/powerpoint/2010/main" val="41472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another example:</a:t>
            </a:r>
            <a:r>
              <a:rPr lang="en-US" baseline="0" dirty="0" smtClean="0"/>
              <a:t> We might have an interface Trainable that is used for animals that can be trained.  In that case, Horse would implement both </a:t>
            </a:r>
            <a:r>
              <a:rPr lang="en-US" baseline="0" dirty="0" err="1" smtClean="0"/>
              <a:t>Rideable</a:t>
            </a:r>
            <a:r>
              <a:rPr lang="en-US" baseline="0" dirty="0" smtClean="0"/>
              <a:t> and Trainable interfaces.</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t>13</a:t>
            </a:fld>
            <a:endParaRPr lang="en-US"/>
          </a:p>
        </p:txBody>
      </p:sp>
    </p:spTree>
    <p:extLst>
      <p:ext uri="{BB962C8B-B14F-4D97-AF65-F5344CB8AC3E}">
        <p14:creationId xmlns:p14="http://schemas.microsoft.com/office/powerpoint/2010/main" val="205092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the picture on the next slide while going through this</a:t>
            </a:r>
            <a:r>
              <a:rPr lang="en-US" baseline="0" dirty="0" smtClean="0"/>
              <a:t> slide.</a:t>
            </a:r>
          </a:p>
          <a:p>
            <a:endParaRPr lang="en-US" baseline="0" dirty="0" smtClean="0"/>
          </a:p>
          <a:p>
            <a:r>
              <a:rPr lang="en-US" baseline="0" dirty="0" smtClean="0"/>
              <a:t>Project 5 will be based on this design.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14</a:t>
            </a:fld>
            <a:endParaRPr lang="en-US"/>
          </a:p>
        </p:txBody>
      </p:sp>
    </p:spTree>
    <p:extLst>
      <p:ext uri="{BB962C8B-B14F-4D97-AF65-F5344CB8AC3E}">
        <p14:creationId xmlns:p14="http://schemas.microsoft.com/office/powerpoint/2010/main" val="382031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t>5/16/2019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in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Interfaces may include fields</a:t>
            </a:r>
          </a:p>
          <a:p>
            <a:r>
              <a:rPr lang="en-US" dirty="0" smtClean="0"/>
              <a:t>Fields </a:t>
            </a:r>
            <a:r>
              <a:rPr lang="en-US" dirty="0"/>
              <a:t>are implicitly declared </a:t>
            </a:r>
            <a:endParaRPr lang="en-US" dirty="0" smtClean="0"/>
          </a:p>
          <a:p>
            <a:pPr lvl="1"/>
            <a:r>
              <a:rPr lang="en-US" dirty="0" smtClean="0"/>
              <a:t>public</a:t>
            </a:r>
            <a:r>
              <a:rPr lang="en-US" dirty="0"/>
              <a:t>, </a:t>
            </a:r>
            <a:endParaRPr lang="en-US" dirty="0" smtClean="0"/>
          </a:p>
          <a:p>
            <a:pPr lvl="1"/>
            <a:r>
              <a:rPr lang="en-US" dirty="0" smtClean="0"/>
              <a:t>final</a:t>
            </a:r>
            <a:r>
              <a:rPr lang="en-US" dirty="0"/>
              <a:t>, and </a:t>
            </a:r>
            <a:endParaRPr lang="en-US" dirty="0" smtClean="0"/>
          </a:p>
          <a:p>
            <a:pPr lvl="1"/>
            <a:r>
              <a:rPr lang="en-US" dirty="0" smtClean="0"/>
              <a:t>static</a:t>
            </a:r>
            <a:endParaRPr lang="en-US" dirty="0"/>
          </a:p>
          <a:p>
            <a:r>
              <a:rPr lang="en-US" dirty="0" smtClean="0"/>
              <a:t>That is, fields in interfaces are constants, and so must be declared with an initializer (=)</a:t>
            </a:r>
          </a:p>
          <a:p>
            <a:r>
              <a:rPr lang="en-US" dirty="0" smtClean="0"/>
              <a:t>Allows easy use of shared constants</a:t>
            </a:r>
          </a:p>
          <a:p>
            <a:r>
              <a:rPr lang="en-US" dirty="0"/>
              <a:t>Methods are implicitly declared public</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10</a:t>
            </a:fld>
            <a:endParaRPr lang="en-US"/>
          </a:p>
        </p:txBody>
      </p:sp>
    </p:spTree>
    <p:extLst>
      <p:ext uri="{BB962C8B-B14F-4D97-AF65-F5344CB8AC3E}">
        <p14:creationId xmlns:p14="http://schemas.microsoft.com/office/powerpoint/2010/main" val="100907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Constants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interface Constants {</a:t>
            </a:r>
          </a:p>
          <a:p>
            <a:pPr marL="0" indent="0">
              <a:buNone/>
            </a:pPr>
            <a:r>
              <a:rPr lang="en-US" dirty="0">
                <a:latin typeface="Consolas"/>
                <a:cs typeface="Consolas"/>
              </a:rPr>
              <a:t>    double X = 1234.56;</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Y = -1;</a:t>
            </a:r>
          </a:p>
          <a:p>
            <a:pPr marL="0" indent="0">
              <a:buNone/>
            </a:pPr>
            <a:r>
              <a:rPr lang="en-US" dirty="0">
                <a:latin typeface="Consolas"/>
                <a:cs typeface="Consolas"/>
              </a:rPr>
              <a:t>    String Z = "hello there";</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a:t>
            </a:r>
            <a:r>
              <a:rPr lang="en-US" dirty="0" err="1">
                <a:latin typeface="Consolas"/>
                <a:cs typeface="Consolas"/>
              </a:rPr>
              <a:t>Booyah</a:t>
            </a:r>
            <a:r>
              <a:rPr lang="en-US" dirty="0">
                <a:latin typeface="Consolas"/>
                <a:cs typeface="Consolas"/>
              </a:rPr>
              <a:t> implements Constants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(X);</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(Y);</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(Z);</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11</a:t>
            </a:fld>
            <a:endParaRPr lang="en-US"/>
          </a:p>
        </p:txBody>
      </p:sp>
    </p:spTree>
    <p:extLst>
      <p:ext uri="{BB962C8B-B14F-4D97-AF65-F5344CB8AC3E}">
        <p14:creationId xmlns:p14="http://schemas.microsoft.com/office/powerpoint/2010/main" val="377640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Multiple Interfaces</a:t>
            </a:r>
            <a:endParaRPr lang="en-US" dirty="0"/>
          </a:p>
        </p:txBody>
      </p:sp>
      <p:sp>
        <p:nvSpPr>
          <p:cNvPr id="3" name="Content Placeholder 2"/>
          <p:cNvSpPr>
            <a:spLocks noGrp="1"/>
          </p:cNvSpPr>
          <p:nvPr>
            <p:ph idx="1"/>
          </p:nvPr>
        </p:nvSpPr>
        <p:spPr>
          <a:xfrm>
            <a:off x="457199" y="1600200"/>
            <a:ext cx="8410373" cy="4525963"/>
          </a:xfrm>
        </p:spPr>
        <p:txBody>
          <a:bodyPr/>
          <a:lstStyle/>
          <a:p>
            <a:r>
              <a:rPr lang="en-US" dirty="0" smtClean="0"/>
              <a:t>A class can implement multiple interfaces</a:t>
            </a:r>
          </a:p>
          <a:p>
            <a:r>
              <a:rPr lang="en-US" dirty="0" smtClean="0"/>
              <a:t>The methods implemented are the union of the methods specified in the interfaces</a:t>
            </a:r>
          </a:p>
          <a:p>
            <a:r>
              <a:rPr lang="en-US" dirty="0" smtClean="0"/>
              <a:t>Examples:</a:t>
            </a:r>
          </a:p>
          <a:p>
            <a:pPr marL="0" indent="0">
              <a:buNone/>
            </a:pPr>
            <a:endParaRPr lang="en-US" sz="2400" dirty="0" smtClean="0">
              <a:latin typeface="Consolas"/>
              <a:cs typeface="Consolas"/>
            </a:endParaRPr>
          </a:p>
          <a:p>
            <a:pPr marL="0" indent="0">
              <a:buNone/>
            </a:pPr>
            <a:r>
              <a:rPr lang="en-US" sz="2400" dirty="0">
                <a:latin typeface="Consolas"/>
                <a:cs typeface="Consolas"/>
              </a:rPr>
              <a:t>class </a:t>
            </a:r>
            <a:r>
              <a:rPr lang="en-US" sz="2400" dirty="0" err="1">
                <a:latin typeface="Consolas"/>
                <a:cs typeface="Consolas"/>
              </a:rPr>
              <a:t>SoapOpera</a:t>
            </a:r>
            <a:r>
              <a:rPr lang="en-US" sz="2400" dirty="0">
                <a:latin typeface="Consolas"/>
                <a:cs typeface="Consolas"/>
              </a:rPr>
              <a:t> implements </a:t>
            </a:r>
            <a:r>
              <a:rPr lang="en-US" sz="2400" dirty="0" err="1">
                <a:latin typeface="Consolas"/>
                <a:cs typeface="Consolas"/>
              </a:rPr>
              <a:t>Cryable</a:t>
            </a:r>
            <a:r>
              <a:rPr lang="en-US" sz="2400" dirty="0">
                <a:latin typeface="Consolas"/>
                <a:cs typeface="Consolas"/>
              </a:rPr>
              <a:t> { … }</a:t>
            </a:r>
          </a:p>
          <a:p>
            <a:pPr marL="0" indent="0">
              <a:buNone/>
            </a:pPr>
            <a:r>
              <a:rPr lang="en-US" sz="2400" dirty="0">
                <a:latin typeface="Consolas"/>
                <a:cs typeface="Consolas"/>
              </a:rPr>
              <a:t>class </a:t>
            </a:r>
            <a:r>
              <a:rPr lang="en-US" sz="2400" dirty="0" err="1">
                <a:latin typeface="Consolas"/>
                <a:cs typeface="Consolas"/>
              </a:rPr>
              <a:t>SitCom</a:t>
            </a:r>
            <a:r>
              <a:rPr lang="en-US" sz="2400" dirty="0">
                <a:latin typeface="Consolas"/>
                <a:cs typeface="Consolas"/>
              </a:rPr>
              <a:t> implements Laughable { … }</a:t>
            </a:r>
          </a:p>
          <a:p>
            <a:pPr marL="0" indent="0">
              <a:buNone/>
            </a:pPr>
            <a:r>
              <a:rPr lang="en-US" sz="2400" dirty="0" smtClean="0">
                <a:latin typeface="Consolas"/>
                <a:cs typeface="Consolas"/>
              </a:rPr>
              <a:t>class Movie implements Laughable, </a:t>
            </a:r>
            <a:r>
              <a:rPr lang="en-US" sz="2400" dirty="0" err="1" smtClean="0">
                <a:latin typeface="Consolas"/>
                <a:cs typeface="Consolas"/>
              </a:rPr>
              <a:t>Cryable</a:t>
            </a:r>
            <a:r>
              <a:rPr lang="en-US" sz="2400" dirty="0" smtClean="0">
                <a:latin typeface="Consolas"/>
                <a:cs typeface="Consolas"/>
              </a:rPr>
              <a:t> { … }</a:t>
            </a:r>
          </a:p>
        </p:txBody>
      </p:sp>
      <p:sp>
        <p:nvSpPr>
          <p:cNvPr id="4" name="Slide Number Placeholder 3"/>
          <p:cNvSpPr>
            <a:spLocks noGrp="1"/>
          </p:cNvSpPr>
          <p:nvPr>
            <p:ph type="sldNum" sz="quarter" idx="12"/>
          </p:nvPr>
        </p:nvSpPr>
        <p:spPr/>
        <p:txBody>
          <a:bodyPr/>
          <a:lstStyle/>
          <a:p>
            <a:fld id="{8A948100-F9AF-674A-BF08-576787DAE645}" type="slidenum">
              <a:rPr lang="en-US" smtClean="0"/>
              <a:t>12</a:t>
            </a:fld>
            <a:endParaRPr lang="en-US"/>
          </a:p>
        </p:txBody>
      </p:sp>
    </p:spTree>
    <p:extLst>
      <p:ext uri="{BB962C8B-B14F-4D97-AF65-F5344CB8AC3E}">
        <p14:creationId xmlns:p14="http://schemas.microsoft.com/office/powerpoint/2010/main" val="165894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Rideable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Rideable</a:t>
            </a:r>
            <a:r>
              <a:rPr lang="en-US" dirty="0"/>
              <a:t> </a:t>
            </a:r>
            <a:r>
              <a:rPr lang="en-US" dirty="0" smtClean="0"/>
              <a:t>defines an interface to something you ride:</a:t>
            </a:r>
          </a:p>
          <a:p>
            <a:pPr marL="457200" lvl="1" indent="0">
              <a:buNone/>
            </a:pPr>
            <a:r>
              <a:rPr lang="en-US" sz="2600" dirty="0" smtClean="0">
                <a:latin typeface="Consolas"/>
                <a:cs typeface="Consolas"/>
              </a:rPr>
              <a:t>void mount();</a:t>
            </a:r>
          </a:p>
          <a:p>
            <a:pPr marL="457200" lvl="1" indent="0">
              <a:buNone/>
            </a:pPr>
            <a:r>
              <a:rPr lang="en-US" sz="2600" dirty="0" smtClean="0">
                <a:latin typeface="Consolas"/>
                <a:cs typeface="Consolas"/>
              </a:rPr>
              <a:t>void dismount();</a:t>
            </a:r>
          </a:p>
          <a:p>
            <a:pPr marL="457200" lvl="1" indent="0">
              <a:buNone/>
            </a:pPr>
            <a:r>
              <a:rPr lang="en-US" sz="2600" dirty="0" smtClean="0">
                <a:latin typeface="Consolas"/>
                <a:cs typeface="Consolas"/>
              </a:rPr>
              <a:t>void move(</a:t>
            </a:r>
            <a:r>
              <a:rPr lang="en-US" sz="2600" dirty="0" err="1" smtClean="0">
                <a:latin typeface="Consolas"/>
                <a:cs typeface="Consolas"/>
              </a:rPr>
              <a:t>boolean</a:t>
            </a:r>
            <a:r>
              <a:rPr lang="en-US" sz="2600" dirty="0" smtClean="0">
                <a:latin typeface="Consolas"/>
                <a:cs typeface="Consolas"/>
              </a:rPr>
              <a:t> forward);</a:t>
            </a:r>
          </a:p>
          <a:p>
            <a:pPr marL="457200" lvl="1" indent="0">
              <a:buNone/>
            </a:pPr>
            <a:r>
              <a:rPr lang="en-US" sz="2600" dirty="0">
                <a:latin typeface="Consolas"/>
                <a:cs typeface="Consolas"/>
              </a:rPr>
              <a:t>v</a:t>
            </a:r>
            <a:r>
              <a:rPr lang="en-US" sz="2600" dirty="0" smtClean="0">
                <a:latin typeface="Consolas"/>
                <a:cs typeface="Consolas"/>
              </a:rPr>
              <a:t>oid turn(</a:t>
            </a:r>
            <a:r>
              <a:rPr lang="en-US" sz="2600" dirty="0" err="1" smtClean="0">
                <a:latin typeface="Consolas"/>
                <a:cs typeface="Consolas"/>
              </a:rPr>
              <a:t>int</a:t>
            </a:r>
            <a:r>
              <a:rPr lang="en-US" sz="2600" dirty="0" smtClean="0">
                <a:latin typeface="Consolas"/>
                <a:cs typeface="Consolas"/>
              </a:rPr>
              <a:t> direction);</a:t>
            </a:r>
          </a:p>
          <a:p>
            <a:pPr marL="457200" lvl="1" indent="0">
              <a:buNone/>
            </a:pPr>
            <a:r>
              <a:rPr lang="en-US" sz="2600" dirty="0" smtClean="0">
                <a:latin typeface="Consolas"/>
                <a:cs typeface="Consolas"/>
              </a:rPr>
              <a:t>void </a:t>
            </a:r>
            <a:r>
              <a:rPr lang="en-US" sz="2600" dirty="0" err="1" smtClean="0">
                <a:latin typeface="Consolas"/>
                <a:cs typeface="Consolas"/>
              </a:rPr>
              <a:t>setSpeed</a:t>
            </a:r>
            <a:r>
              <a:rPr lang="en-US" sz="2600" dirty="0" smtClean="0">
                <a:latin typeface="Consolas"/>
                <a:cs typeface="Consolas"/>
              </a:rPr>
              <a:t>(double mph);</a:t>
            </a:r>
          </a:p>
          <a:p>
            <a:r>
              <a:rPr lang="en-US" dirty="0" smtClean="0"/>
              <a:t>Implementations:</a:t>
            </a:r>
          </a:p>
          <a:p>
            <a:pPr marL="457200" lvl="1" indent="0">
              <a:buNone/>
            </a:pPr>
            <a:r>
              <a:rPr lang="en-US" sz="2600" dirty="0">
                <a:latin typeface="Consolas"/>
                <a:cs typeface="Consolas"/>
              </a:rPr>
              <a:t>c</a:t>
            </a:r>
            <a:r>
              <a:rPr lang="en-US" sz="2600" dirty="0" smtClean="0">
                <a:latin typeface="Consolas"/>
                <a:cs typeface="Consolas"/>
              </a:rPr>
              <a:t>lass Motorcycle implements </a:t>
            </a:r>
            <a:r>
              <a:rPr lang="en-US" sz="2600" dirty="0" err="1" smtClean="0">
                <a:latin typeface="Consolas"/>
                <a:cs typeface="Consolas"/>
              </a:rPr>
              <a:t>Rideable</a:t>
            </a:r>
            <a:r>
              <a:rPr lang="en-US" sz="2600" dirty="0" smtClean="0">
                <a:latin typeface="Consolas"/>
                <a:cs typeface="Consolas"/>
              </a:rPr>
              <a:t> { … }</a:t>
            </a:r>
          </a:p>
          <a:p>
            <a:pPr marL="457200" lvl="1" indent="0">
              <a:buNone/>
            </a:pPr>
            <a:r>
              <a:rPr lang="en-US" sz="2600" dirty="0">
                <a:latin typeface="Consolas"/>
                <a:cs typeface="Consolas"/>
              </a:rPr>
              <a:t>c</a:t>
            </a:r>
            <a:r>
              <a:rPr lang="en-US" sz="2600" dirty="0" smtClean="0">
                <a:latin typeface="Consolas"/>
                <a:cs typeface="Consolas"/>
              </a:rPr>
              <a:t>lass Horse implements </a:t>
            </a:r>
            <a:r>
              <a:rPr lang="en-US" sz="2600" dirty="0" err="1" smtClean="0">
                <a:latin typeface="Consolas"/>
                <a:cs typeface="Consolas"/>
              </a:rPr>
              <a:t>Rideable</a:t>
            </a:r>
            <a:r>
              <a:rPr lang="en-US" sz="2600" dirty="0" smtClean="0">
                <a:latin typeface="Consolas"/>
                <a:cs typeface="Consolas"/>
              </a:rPr>
              <a:t>, Trainable { … }</a:t>
            </a:r>
          </a:p>
          <a:p>
            <a:pPr marL="457200" lvl="1" indent="0">
              <a:buNone/>
            </a:pPr>
            <a:r>
              <a:rPr lang="en-US" sz="2600" dirty="0">
                <a:latin typeface="Consolas"/>
                <a:cs typeface="Consolas"/>
              </a:rPr>
              <a:t>c</a:t>
            </a:r>
            <a:r>
              <a:rPr lang="en-US" sz="2600" dirty="0" smtClean="0">
                <a:latin typeface="Consolas"/>
                <a:cs typeface="Consolas"/>
              </a:rPr>
              <a:t>lass Bicycle implements </a:t>
            </a:r>
            <a:r>
              <a:rPr lang="en-US" sz="2600" dirty="0" err="1" smtClean="0">
                <a:latin typeface="Consolas"/>
                <a:cs typeface="Consolas"/>
              </a:rPr>
              <a:t>Rideable</a:t>
            </a:r>
            <a:r>
              <a:rPr lang="en-US" sz="2600" dirty="0" smtClean="0">
                <a:latin typeface="Consolas"/>
                <a:cs typeface="Consolas"/>
              </a:rPr>
              <a:t> { … }</a:t>
            </a:r>
            <a:endParaRPr lang="en-US" sz="2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13</a:t>
            </a:fld>
            <a:endParaRPr lang="en-US"/>
          </a:p>
        </p:txBody>
      </p:sp>
    </p:spTree>
    <p:extLst>
      <p:ext uri="{BB962C8B-B14F-4D97-AF65-F5344CB8AC3E}">
        <p14:creationId xmlns:p14="http://schemas.microsoft.com/office/powerpoint/2010/main" val="1307771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Building a Game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Problem: Implement a turn-based game in which players can pick up </a:t>
            </a:r>
            <a:r>
              <a:rPr lang="en-US" smtClean="0"/>
              <a:t>valuable objects</a:t>
            </a:r>
            <a:endParaRPr lang="en-US" dirty="0" smtClean="0"/>
          </a:p>
          <a:p>
            <a:r>
              <a:rPr lang="en-US" dirty="0" smtClean="0"/>
              <a:t>Multiple players, each with own strategy</a:t>
            </a:r>
          </a:p>
          <a:p>
            <a:r>
              <a:rPr lang="en-US" dirty="0" smtClean="0"/>
              <a:t>Rules enforced by game controller</a:t>
            </a:r>
          </a:p>
          <a:p>
            <a:r>
              <a:rPr lang="en-US" dirty="0" smtClean="0"/>
              <a:t>Use of Java interface:</a:t>
            </a:r>
          </a:p>
          <a:p>
            <a:pPr lvl="1"/>
            <a:r>
              <a:rPr lang="en-US" dirty="0" smtClean="0"/>
              <a:t>Each player class implements Player interface</a:t>
            </a:r>
          </a:p>
          <a:p>
            <a:pPr lvl="1"/>
            <a:r>
              <a:rPr lang="en-US" dirty="0" smtClean="0"/>
              <a:t>Game controller expects parameters of type Player</a:t>
            </a:r>
          </a:p>
          <a:p>
            <a:r>
              <a:rPr lang="en-US" dirty="0" smtClean="0"/>
              <a:t>Main program:</a:t>
            </a:r>
          </a:p>
          <a:p>
            <a:pPr lvl="1"/>
            <a:r>
              <a:rPr lang="en-US" dirty="0" smtClean="0"/>
              <a:t>Creates player objects from classes</a:t>
            </a:r>
          </a:p>
          <a:p>
            <a:pPr lvl="1"/>
            <a:r>
              <a:rPr lang="en-US" dirty="0" smtClean="0"/>
              <a:t>Creates game controller with player objects</a:t>
            </a:r>
          </a:p>
          <a:p>
            <a:pPr lvl="1"/>
            <a:r>
              <a:rPr lang="en-US" dirty="0" smtClean="0"/>
              <a:t>Starts game controller</a:t>
            </a:r>
          </a:p>
          <a:p>
            <a:pPr lvl="1"/>
            <a:r>
              <a:rPr lang="en-US" dirty="0" smtClean="0"/>
              <a:t>Prints results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14</a:t>
            </a:fld>
            <a:endParaRPr lang="en-US"/>
          </a:p>
        </p:txBody>
      </p:sp>
    </p:spTree>
    <p:extLst>
      <p:ext uri="{BB962C8B-B14F-4D97-AF65-F5344CB8AC3E}">
        <p14:creationId xmlns:p14="http://schemas.microsoft.com/office/powerpoint/2010/main" val="96378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Program Class Diagram</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15</a:t>
            </a:fld>
            <a:endParaRPr lang="en-US"/>
          </a:p>
        </p:txBody>
      </p:sp>
      <p:sp>
        <p:nvSpPr>
          <p:cNvPr id="5" name="Process 4"/>
          <p:cNvSpPr/>
          <p:nvPr/>
        </p:nvSpPr>
        <p:spPr>
          <a:xfrm>
            <a:off x="1904453" y="335248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a:t>
            </a:r>
            <a:br>
              <a:rPr lang="en-US" sz="2400" dirty="0" smtClean="0"/>
            </a:br>
            <a:r>
              <a:rPr lang="en-US" sz="2400" dirty="0" smtClean="0"/>
              <a:t>(interface)</a:t>
            </a:r>
            <a:endParaRPr lang="en-US" sz="2400" dirty="0"/>
          </a:p>
        </p:txBody>
      </p:sp>
      <p:sp>
        <p:nvSpPr>
          <p:cNvPr id="6" name="Process 5"/>
          <p:cNvSpPr/>
          <p:nvPr/>
        </p:nvSpPr>
        <p:spPr>
          <a:xfrm>
            <a:off x="457200" y="534946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 1</a:t>
            </a:r>
          </a:p>
          <a:p>
            <a:pPr algn="ctr"/>
            <a:r>
              <a:rPr lang="en-US" sz="2400" dirty="0" smtClean="0"/>
              <a:t>(strategy 1)</a:t>
            </a:r>
            <a:endParaRPr lang="en-US" sz="2400" dirty="0"/>
          </a:p>
        </p:txBody>
      </p:sp>
      <p:sp>
        <p:nvSpPr>
          <p:cNvPr id="7" name="Process 6"/>
          <p:cNvSpPr/>
          <p:nvPr/>
        </p:nvSpPr>
        <p:spPr>
          <a:xfrm>
            <a:off x="4341328" y="534946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Player 2</a:t>
            </a:r>
          </a:p>
          <a:p>
            <a:pPr algn="ctr"/>
            <a:r>
              <a:rPr lang="en-US" sz="2400" dirty="0" smtClean="0"/>
              <a:t>(strategy 2)</a:t>
            </a:r>
            <a:endParaRPr lang="en-US" sz="2400" dirty="0"/>
          </a:p>
        </p:txBody>
      </p:sp>
      <p:sp>
        <p:nvSpPr>
          <p:cNvPr id="8" name="Process 7"/>
          <p:cNvSpPr/>
          <p:nvPr/>
        </p:nvSpPr>
        <p:spPr>
          <a:xfrm>
            <a:off x="6249925" y="3352481"/>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Main</a:t>
            </a:r>
          </a:p>
          <a:p>
            <a:pPr algn="ctr"/>
            <a:r>
              <a:rPr lang="en-US" sz="2400" dirty="0" smtClean="0"/>
              <a:t>(start up)</a:t>
            </a:r>
            <a:endParaRPr lang="en-US" sz="2400" dirty="0"/>
          </a:p>
        </p:txBody>
      </p:sp>
      <p:sp>
        <p:nvSpPr>
          <p:cNvPr id="9" name="Process 8"/>
          <p:cNvSpPr/>
          <p:nvPr/>
        </p:nvSpPr>
        <p:spPr>
          <a:xfrm>
            <a:off x="3378398" y="1513986"/>
            <a:ext cx="2436875" cy="1006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Game</a:t>
            </a:r>
          </a:p>
          <a:p>
            <a:pPr algn="ctr"/>
            <a:r>
              <a:rPr lang="en-US" sz="2400" dirty="0" smtClean="0"/>
              <a:t>(rules and logic)</a:t>
            </a:r>
            <a:endParaRPr lang="en-US" sz="2400" dirty="0"/>
          </a:p>
        </p:txBody>
      </p:sp>
      <p:cxnSp>
        <p:nvCxnSpPr>
          <p:cNvPr id="11" name="Straight Arrow Connector 10"/>
          <p:cNvCxnSpPr>
            <a:stCxn id="6" idx="0"/>
            <a:endCxn id="5" idx="2"/>
          </p:cNvCxnSpPr>
          <p:nvPr/>
        </p:nvCxnSpPr>
        <p:spPr>
          <a:xfrm flipV="1">
            <a:off x="1675638" y="4359370"/>
            <a:ext cx="1447253"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0"/>
            <a:endCxn id="5" idx="2"/>
          </p:cNvCxnSpPr>
          <p:nvPr/>
        </p:nvCxnSpPr>
        <p:spPr>
          <a:xfrm flipH="1" flipV="1">
            <a:off x="3122891" y="4359370"/>
            <a:ext cx="2436875"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9" idx="2"/>
          </p:cNvCxnSpPr>
          <p:nvPr/>
        </p:nvCxnSpPr>
        <p:spPr>
          <a:xfrm flipH="1" flipV="1">
            <a:off x="4596836" y="2520875"/>
            <a:ext cx="2871527" cy="83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6" idx="0"/>
          </p:cNvCxnSpPr>
          <p:nvPr/>
        </p:nvCxnSpPr>
        <p:spPr>
          <a:xfrm flipH="1">
            <a:off x="1675638" y="4359370"/>
            <a:ext cx="5792725"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7" idx="0"/>
          </p:cNvCxnSpPr>
          <p:nvPr/>
        </p:nvCxnSpPr>
        <p:spPr>
          <a:xfrm flipH="1">
            <a:off x="5559766" y="4359370"/>
            <a:ext cx="1908597" cy="990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28766" y="4462346"/>
            <a:ext cx="870626" cy="369332"/>
          </a:xfrm>
          <a:prstGeom prst="rect">
            <a:avLst/>
          </a:prstGeom>
          <a:noFill/>
        </p:spPr>
        <p:txBody>
          <a:bodyPr wrap="none" rtlCol="0">
            <a:spAutoFit/>
          </a:bodyPr>
          <a:lstStyle/>
          <a:p>
            <a:r>
              <a:rPr lang="en-US" dirty="0" smtClean="0"/>
              <a:t>creates</a:t>
            </a:r>
            <a:endParaRPr lang="en-US" dirty="0"/>
          </a:p>
        </p:txBody>
      </p:sp>
      <p:sp>
        <p:nvSpPr>
          <p:cNvPr id="37" name="TextBox 36"/>
          <p:cNvSpPr txBox="1"/>
          <p:nvPr/>
        </p:nvSpPr>
        <p:spPr>
          <a:xfrm>
            <a:off x="6534384" y="2772599"/>
            <a:ext cx="870626" cy="369332"/>
          </a:xfrm>
          <a:prstGeom prst="rect">
            <a:avLst/>
          </a:prstGeom>
          <a:noFill/>
        </p:spPr>
        <p:txBody>
          <a:bodyPr wrap="none" rtlCol="0">
            <a:spAutoFit/>
          </a:bodyPr>
          <a:lstStyle/>
          <a:p>
            <a:r>
              <a:rPr lang="en-US" dirty="0" smtClean="0"/>
              <a:t>creates</a:t>
            </a:r>
            <a:endParaRPr lang="en-US" dirty="0"/>
          </a:p>
        </p:txBody>
      </p:sp>
      <p:sp>
        <p:nvSpPr>
          <p:cNvPr id="38" name="TextBox 37"/>
          <p:cNvSpPr txBox="1"/>
          <p:nvPr/>
        </p:nvSpPr>
        <p:spPr>
          <a:xfrm>
            <a:off x="1209104" y="4484286"/>
            <a:ext cx="1300356" cy="369332"/>
          </a:xfrm>
          <a:prstGeom prst="rect">
            <a:avLst/>
          </a:prstGeom>
          <a:noFill/>
        </p:spPr>
        <p:txBody>
          <a:bodyPr wrap="none" rtlCol="0">
            <a:spAutoFit/>
          </a:bodyPr>
          <a:lstStyle/>
          <a:p>
            <a:r>
              <a:rPr lang="en-US" dirty="0" smtClean="0"/>
              <a:t>implements</a:t>
            </a:r>
            <a:endParaRPr lang="en-US" dirty="0"/>
          </a:p>
        </p:txBody>
      </p:sp>
      <p:sp>
        <p:nvSpPr>
          <p:cNvPr id="39" name="TextBox 38"/>
          <p:cNvSpPr txBox="1"/>
          <p:nvPr/>
        </p:nvSpPr>
        <p:spPr>
          <a:xfrm>
            <a:off x="3422320" y="2519930"/>
            <a:ext cx="601359" cy="369332"/>
          </a:xfrm>
          <a:prstGeom prst="rect">
            <a:avLst/>
          </a:prstGeom>
          <a:noFill/>
        </p:spPr>
        <p:txBody>
          <a:bodyPr wrap="none" rtlCol="0">
            <a:spAutoFit/>
          </a:bodyPr>
          <a:lstStyle/>
          <a:p>
            <a:r>
              <a:rPr lang="en-US" dirty="0" smtClean="0"/>
              <a:t>uses</a:t>
            </a:r>
            <a:endParaRPr lang="en-US" dirty="0"/>
          </a:p>
        </p:txBody>
      </p:sp>
      <p:cxnSp>
        <p:nvCxnSpPr>
          <p:cNvPr id="41" name="Straight Arrow Connector 40"/>
          <p:cNvCxnSpPr>
            <a:stCxn id="9" idx="2"/>
            <a:endCxn id="5" idx="0"/>
          </p:cNvCxnSpPr>
          <p:nvPr/>
        </p:nvCxnSpPr>
        <p:spPr>
          <a:xfrm flipH="1">
            <a:off x="3122891" y="2520875"/>
            <a:ext cx="1473945" cy="83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685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Interface</a:t>
            </a:r>
            <a:endParaRPr lang="en-US" dirty="0"/>
          </a:p>
        </p:txBody>
      </p:sp>
      <p:sp>
        <p:nvSpPr>
          <p:cNvPr id="3" name="Content Placeholder 2"/>
          <p:cNvSpPr>
            <a:spLocks noGrp="1"/>
          </p:cNvSpPr>
          <p:nvPr>
            <p:ph idx="1"/>
          </p:nvPr>
        </p:nvSpPr>
        <p:spPr/>
        <p:txBody>
          <a:bodyPr/>
          <a:lstStyle/>
          <a:p>
            <a:pPr marL="0" indent="0">
              <a:buNone/>
            </a:pPr>
            <a:r>
              <a:rPr lang="en-US" dirty="0">
                <a:latin typeface="Consolas"/>
                <a:cs typeface="Consolas"/>
              </a:rPr>
              <a:t>interface Player {</a:t>
            </a:r>
          </a:p>
          <a:p>
            <a:pPr marL="0" indent="0">
              <a:buNone/>
            </a:pPr>
            <a:r>
              <a:rPr lang="en-US" dirty="0">
                <a:latin typeface="Consolas"/>
                <a:cs typeface="Consolas"/>
              </a:rPr>
              <a:t>    void </a:t>
            </a:r>
            <a:r>
              <a:rPr lang="en-US" dirty="0" err="1">
                <a:latin typeface="Consolas"/>
                <a:cs typeface="Consolas"/>
              </a:rPr>
              <a:t>makeMove</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void </a:t>
            </a:r>
            <a:r>
              <a:rPr lang="en-US" dirty="0" err="1" smtClean="0">
                <a:latin typeface="Consolas"/>
                <a:cs typeface="Consolas"/>
              </a:rPr>
              <a:t>getItems</a:t>
            </a: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16</a:t>
            </a:fld>
            <a:endParaRPr lang="en-US"/>
          </a:p>
        </p:txBody>
      </p:sp>
    </p:spTree>
    <p:extLst>
      <p:ext uri="{BB962C8B-B14F-4D97-AF65-F5344CB8AC3E}">
        <p14:creationId xmlns:p14="http://schemas.microsoft.com/office/powerpoint/2010/main" val="388313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Dragon Class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nsolas"/>
                <a:cs typeface="Consolas"/>
              </a:rPr>
              <a:t>public class </a:t>
            </a:r>
            <a:r>
              <a:rPr lang="en-US" sz="2800" dirty="0" smtClean="0">
                <a:latin typeface="Consolas"/>
                <a:cs typeface="Consolas"/>
              </a:rPr>
              <a:t>Dragon implements </a:t>
            </a:r>
            <a:r>
              <a:rPr lang="en-US" sz="2800" dirty="0">
                <a:latin typeface="Consolas"/>
                <a:cs typeface="Consolas"/>
              </a:rPr>
              <a:t>Player {</a:t>
            </a:r>
          </a:p>
          <a:p>
            <a:pPr marL="0" indent="0">
              <a:buNone/>
            </a:pPr>
            <a:r>
              <a:rPr lang="en-US" sz="2800" dirty="0">
                <a:latin typeface="Consolas"/>
                <a:cs typeface="Consolas"/>
              </a:rPr>
              <a:t>    public void </a:t>
            </a:r>
            <a:r>
              <a:rPr lang="en-US" sz="2800" dirty="0" err="1">
                <a:latin typeface="Consolas"/>
                <a:cs typeface="Consolas"/>
              </a:rPr>
              <a:t>makeMove</a:t>
            </a:r>
            <a:r>
              <a:rPr lang="en-US" sz="2800" dirty="0">
                <a:latin typeface="Consolas"/>
                <a:cs typeface="Consolas"/>
              </a:rPr>
              <a:t>() </a:t>
            </a:r>
            <a:r>
              <a:rPr lang="en-US" sz="2800" dirty="0" smtClean="0">
                <a:latin typeface="Consolas"/>
                <a:cs typeface="Consolas"/>
              </a:rPr>
              <a:t>{…}; </a:t>
            </a:r>
          </a:p>
          <a:p>
            <a:pPr marL="0" indent="0">
              <a:buNone/>
            </a:pPr>
            <a:r>
              <a:rPr lang="en-US" sz="2800" dirty="0" smtClean="0">
                <a:latin typeface="Consolas"/>
                <a:cs typeface="Consolas"/>
              </a:rPr>
              <a:t>    </a:t>
            </a:r>
            <a:r>
              <a:rPr lang="en-US" sz="2800" dirty="0">
                <a:latin typeface="Consolas"/>
                <a:cs typeface="Consolas"/>
              </a:rPr>
              <a:t>public void </a:t>
            </a:r>
            <a:r>
              <a:rPr lang="en-US" sz="2800" dirty="0" err="1" smtClean="0">
                <a:latin typeface="Consolas"/>
                <a:cs typeface="Consolas"/>
              </a:rPr>
              <a:t>getItems</a:t>
            </a:r>
            <a:r>
              <a:rPr lang="en-US" sz="2800" dirty="0" smtClean="0">
                <a:latin typeface="Consolas"/>
                <a:cs typeface="Consolas"/>
              </a:rPr>
              <a:t>() </a:t>
            </a:r>
            <a:r>
              <a:rPr lang="en-US" sz="2800" dirty="0">
                <a:latin typeface="Consolas"/>
                <a:cs typeface="Consolas"/>
              </a:rPr>
              <a:t>{…}; </a:t>
            </a:r>
            <a:endParaRPr lang="en-US" sz="2800" dirty="0" smtClean="0">
              <a:latin typeface="Consolas"/>
              <a:cs typeface="Consolas"/>
            </a:endParaRPr>
          </a:p>
          <a:p>
            <a:pPr marL="0" indent="0">
              <a:buNone/>
            </a:pPr>
            <a:r>
              <a:rPr lang="en-US" sz="2800" dirty="0">
                <a:latin typeface="Consolas"/>
                <a:cs typeface="Consolas"/>
              </a:rPr>
              <a:t> </a:t>
            </a:r>
            <a:r>
              <a:rPr lang="en-US" sz="2800" dirty="0" smtClean="0">
                <a:latin typeface="Consolas"/>
                <a:cs typeface="Consolas"/>
              </a:rPr>
              <a:t>   …other methods…</a:t>
            </a:r>
          </a:p>
          <a:p>
            <a:pPr marL="0" indent="0">
              <a:buNone/>
            </a:pPr>
            <a:r>
              <a:rPr lang="en-US" sz="2800" dirty="0" smtClean="0">
                <a:latin typeface="Consolas"/>
                <a:cs typeface="Consolas"/>
              </a:rPr>
              <a:t>    }</a:t>
            </a:r>
            <a:endParaRPr lang="en-US" sz="2800" dirty="0">
              <a:latin typeface="Consolas"/>
              <a:cs typeface="Consolas"/>
            </a:endParaRPr>
          </a:p>
          <a:p>
            <a:pPr marL="0" indent="0">
              <a:buNone/>
            </a:pPr>
            <a:r>
              <a:rPr lang="en-US" sz="2800" dirty="0">
                <a:latin typeface="Consolas"/>
                <a:cs typeface="Consolas"/>
              </a:rPr>
              <a:t>}</a:t>
            </a:r>
          </a:p>
          <a:p>
            <a:pPr marL="0" indent="0">
              <a:buNone/>
            </a:pPr>
            <a:endParaRPr lang="en-US" sz="28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17</a:t>
            </a:fld>
            <a:endParaRPr lang="en-US"/>
          </a:p>
        </p:txBody>
      </p:sp>
    </p:spTree>
    <p:extLst>
      <p:ext uri="{BB962C8B-B14F-4D97-AF65-F5344CB8AC3E}">
        <p14:creationId xmlns:p14="http://schemas.microsoft.com/office/powerpoint/2010/main" val="364454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Butterfly Class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nsolas"/>
                <a:cs typeface="Consolas"/>
              </a:rPr>
              <a:t>public class </a:t>
            </a:r>
            <a:r>
              <a:rPr lang="en-US" sz="2800" dirty="0" smtClean="0">
                <a:latin typeface="Consolas"/>
                <a:cs typeface="Consolas"/>
              </a:rPr>
              <a:t>Butterfly implements </a:t>
            </a:r>
            <a:r>
              <a:rPr lang="en-US" sz="2800" dirty="0">
                <a:latin typeface="Consolas"/>
                <a:cs typeface="Consolas"/>
              </a:rPr>
              <a:t>Player {</a:t>
            </a:r>
          </a:p>
          <a:p>
            <a:pPr marL="0" indent="0">
              <a:buNone/>
            </a:pPr>
            <a:r>
              <a:rPr lang="en-US" sz="2800" dirty="0">
                <a:latin typeface="Consolas"/>
                <a:cs typeface="Consolas"/>
              </a:rPr>
              <a:t>    public void </a:t>
            </a:r>
            <a:r>
              <a:rPr lang="en-US" sz="2800" dirty="0" err="1">
                <a:latin typeface="Consolas"/>
                <a:cs typeface="Consolas"/>
              </a:rPr>
              <a:t>makeMove</a:t>
            </a:r>
            <a:r>
              <a:rPr lang="en-US" sz="2800" dirty="0">
                <a:latin typeface="Consolas"/>
                <a:cs typeface="Consolas"/>
              </a:rPr>
              <a:t>() {…}; </a:t>
            </a:r>
          </a:p>
          <a:p>
            <a:pPr marL="0" indent="0">
              <a:buNone/>
            </a:pPr>
            <a:r>
              <a:rPr lang="en-US" sz="2800" dirty="0">
                <a:latin typeface="Consolas"/>
                <a:cs typeface="Consolas"/>
              </a:rPr>
              <a:t>    public void </a:t>
            </a:r>
            <a:r>
              <a:rPr lang="en-US" sz="2800" dirty="0" err="1">
                <a:latin typeface="Consolas"/>
                <a:cs typeface="Consolas"/>
              </a:rPr>
              <a:t>getItems</a:t>
            </a:r>
            <a:r>
              <a:rPr lang="en-US" sz="2800" dirty="0">
                <a:latin typeface="Consolas"/>
                <a:cs typeface="Consolas"/>
              </a:rPr>
              <a:t>() {…}; </a:t>
            </a:r>
            <a:endParaRPr lang="en-US" sz="2800" dirty="0" smtClean="0">
              <a:latin typeface="Consolas"/>
              <a:cs typeface="Consolas"/>
            </a:endParaRPr>
          </a:p>
          <a:p>
            <a:pPr marL="0" indent="0">
              <a:buNone/>
            </a:pPr>
            <a:r>
              <a:rPr lang="en-US" sz="2800" dirty="0" smtClean="0">
                <a:latin typeface="Consolas"/>
                <a:cs typeface="Consolas"/>
              </a:rPr>
              <a:t>    </a:t>
            </a:r>
            <a:r>
              <a:rPr lang="en-US" sz="2800" dirty="0">
                <a:latin typeface="Consolas"/>
                <a:cs typeface="Consolas"/>
              </a:rPr>
              <a:t>…other methods…</a:t>
            </a:r>
          </a:p>
          <a:p>
            <a:pPr marL="0" indent="0">
              <a:buNone/>
            </a:pPr>
            <a:r>
              <a:rPr lang="en-US" sz="2800" dirty="0">
                <a:latin typeface="Consolas"/>
                <a:cs typeface="Consolas"/>
              </a:rPr>
              <a:t>    }</a:t>
            </a:r>
          </a:p>
          <a:p>
            <a:pPr marL="0" indent="0">
              <a:buNone/>
            </a:pPr>
            <a:r>
              <a:rPr lang="en-US" sz="28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18</a:t>
            </a:fld>
            <a:endParaRPr lang="en-US"/>
          </a:p>
        </p:txBody>
      </p:sp>
    </p:spTree>
    <p:extLst>
      <p:ext uri="{BB962C8B-B14F-4D97-AF65-F5344CB8AC3E}">
        <p14:creationId xmlns:p14="http://schemas.microsoft.com/office/powerpoint/2010/main" val="23165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Class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public class Main {</a:t>
            </a:r>
          </a:p>
          <a:p>
            <a:pPr marL="0" indent="0">
              <a:buNone/>
            </a:pPr>
            <a:r>
              <a:rPr lang="en-US" sz="2400" dirty="0">
                <a:latin typeface="Consolas"/>
                <a:cs typeface="Consolas"/>
              </a:rPr>
              <a:t>    public static void main(String[] </a:t>
            </a:r>
            <a:r>
              <a:rPr lang="en-US" sz="2400" dirty="0" err="1">
                <a:latin typeface="Consolas"/>
                <a:cs typeface="Consolas"/>
              </a:rPr>
              <a:t>args</a:t>
            </a:r>
            <a:r>
              <a:rPr lang="en-US" sz="2400" dirty="0">
                <a:latin typeface="Consolas"/>
                <a:cs typeface="Consolas"/>
              </a:rPr>
              <a:t>) {</a:t>
            </a:r>
          </a:p>
          <a:p>
            <a:pPr marL="0" indent="0">
              <a:buNone/>
            </a:pPr>
            <a:r>
              <a:rPr lang="en-US" sz="2400" dirty="0">
                <a:latin typeface="Consolas"/>
                <a:cs typeface="Consolas"/>
              </a:rPr>
              <a:t>        </a:t>
            </a:r>
            <a:r>
              <a:rPr lang="en-US" sz="2400" dirty="0" smtClean="0">
                <a:latin typeface="Consolas"/>
                <a:cs typeface="Consolas"/>
              </a:rPr>
              <a:t>Dragon bob </a:t>
            </a:r>
            <a:r>
              <a:rPr lang="en-US" sz="2400" dirty="0">
                <a:latin typeface="Consolas"/>
                <a:cs typeface="Consolas"/>
              </a:rPr>
              <a:t>= new </a:t>
            </a:r>
            <a:r>
              <a:rPr lang="en-US" sz="2400" dirty="0" smtClean="0">
                <a:latin typeface="Consolas"/>
                <a:cs typeface="Consolas"/>
              </a:rPr>
              <a:t>Dragon();</a:t>
            </a:r>
            <a:endParaRPr lang="en-US" sz="2400" dirty="0">
              <a:latin typeface="Consolas"/>
              <a:cs typeface="Consolas"/>
            </a:endParaRPr>
          </a:p>
          <a:p>
            <a:pPr marL="0" indent="0">
              <a:buNone/>
            </a:pPr>
            <a:r>
              <a:rPr lang="en-US" sz="2400" dirty="0">
                <a:latin typeface="Consolas"/>
                <a:cs typeface="Consolas"/>
              </a:rPr>
              <a:t>        </a:t>
            </a:r>
            <a:r>
              <a:rPr lang="en-US" sz="2400" dirty="0" smtClean="0">
                <a:latin typeface="Consolas"/>
                <a:cs typeface="Consolas"/>
              </a:rPr>
              <a:t>Butterfly </a:t>
            </a:r>
            <a:r>
              <a:rPr lang="en-US" sz="2400" dirty="0" err="1" smtClean="0">
                <a:latin typeface="Consolas"/>
                <a:cs typeface="Consolas"/>
              </a:rPr>
              <a:t>ann</a:t>
            </a:r>
            <a:r>
              <a:rPr lang="en-US" sz="2400" dirty="0" smtClean="0">
                <a:latin typeface="Consolas"/>
                <a:cs typeface="Consolas"/>
              </a:rPr>
              <a:t> </a:t>
            </a:r>
            <a:r>
              <a:rPr lang="en-US" sz="2400" dirty="0">
                <a:latin typeface="Consolas"/>
                <a:cs typeface="Consolas"/>
              </a:rPr>
              <a:t>= new </a:t>
            </a:r>
            <a:r>
              <a:rPr lang="en-US" sz="2400" dirty="0" smtClean="0">
                <a:latin typeface="Consolas"/>
                <a:cs typeface="Consolas"/>
              </a:rPr>
              <a:t>Butterfly();</a:t>
            </a:r>
            <a:endParaRPr lang="en-US" sz="2400" dirty="0">
              <a:latin typeface="Consolas"/>
              <a:cs typeface="Consolas"/>
            </a:endParaRPr>
          </a:p>
          <a:p>
            <a:pPr marL="0" indent="0">
              <a:buNone/>
            </a:pPr>
            <a:r>
              <a:rPr lang="en-US" sz="2400" dirty="0">
                <a:latin typeface="Consolas"/>
                <a:cs typeface="Consolas"/>
              </a:rPr>
              <a:t>        Game game = new </a:t>
            </a:r>
            <a:r>
              <a:rPr lang="en-US" sz="2400" dirty="0" smtClean="0">
                <a:latin typeface="Consolas"/>
                <a:cs typeface="Consolas"/>
              </a:rPr>
              <a:t>Game(bob, </a:t>
            </a:r>
            <a:r>
              <a:rPr lang="en-US" sz="2400" dirty="0" err="1" smtClean="0">
                <a:latin typeface="Consolas"/>
                <a:cs typeface="Consolas"/>
              </a:rPr>
              <a:t>ann</a:t>
            </a:r>
            <a:r>
              <a:rPr lang="en-US" sz="2400" dirty="0" smtClean="0">
                <a:latin typeface="Consolas"/>
                <a:cs typeface="Consolas"/>
              </a:rPr>
              <a:t>);</a:t>
            </a:r>
            <a:endParaRPr lang="en-US" sz="2400" dirty="0">
              <a:latin typeface="Consolas"/>
              <a:cs typeface="Consolas"/>
            </a:endParaRPr>
          </a:p>
          <a:p>
            <a:pPr marL="0" indent="0">
              <a:buNone/>
            </a:pPr>
            <a:r>
              <a:rPr lang="en-US" sz="2400" dirty="0">
                <a:latin typeface="Consolas"/>
                <a:cs typeface="Consolas"/>
              </a:rPr>
              <a:t>        </a:t>
            </a:r>
            <a:r>
              <a:rPr lang="en-US" sz="2400" dirty="0" err="1">
                <a:latin typeface="Consolas"/>
                <a:cs typeface="Consolas"/>
              </a:rPr>
              <a:t>game.play</a:t>
            </a:r>
            <a:r>
              <a:rPr lang="en-US" sz="2400" dirty="0">
                <a:latin typeface="Consolas"/>
                <a:cs typeface="Consolas"/>
              </a:rPr>
              <a:t>();</a:t>
            </a:r>
          </a:p>
          <a:p>
            <a:pPr marL="0" indent="0">
              <a:buNone/>
            </a:pPr>
            <a:r>
              <a:rPr lang="en-US" sz="2400" dirty="0">
                <a:latin typeface="Consolas"/>
                <a:cs typeface="Consolas"/>
              </a:rPr>
              <a:t>        </a:t>
            </a:r>
            <a:r>
              <a:rPr lang="en-US" sz="2400" dirty="0" err="1">
                <a:latin typeface="Consolas"/>
                <a:cs typeface="Consolas"/>
              </a:rPr>
              <a:t>System.out.println</a:t>
            </a:r>
            <a:r>
              <a:rPr lang="en-US" sz="2400" dirty="0">
                <a:latin typeface="Consolas"/>
                <a:cs typeface="Consolas"/>
              </a:rPr>
              <a:t>("game over");</a:t>
            </a:r>
          </a:p>
          <a:p>
            <a:pPr marL="0" indent="0">
              <a:buNone/>
            </a:pPr>
            <a:r>
              <a:rPr lang="en-US" sz="2400" dirty="0">
                <a:latin typeface="Consolas"/>
                <a:cs typeface="Consolas"/>
              </a:rPr>
              <a:t>    }</a:t>
            </a:r>
          </a:p>
          <a:p>
            <a:pPr marL="0" indent="0">
              <a:buNone/>
            </a:pP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19</a:t>
            </a:fld>
            <a:endParaRPr lang="en-US"/>
          </a:p>
        </p:txBody>
      </p:sp>
    </p:spTree>
    <p:extLst>
      <p:ext uri="{BB962C8B-B14F-4D97-AF65-F5344CB8AC3E}">
        <p14:creationId xmlns:p14="http://schemas.microsoft.com/office/powerpoint/2010/main" val="376287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8"/>
            <a:ext cx="7772400" cy="1470025"/>
          </a:xfrm>
        </p:spPr>
        <p:txBody>
          <a:bodyPr>
            <a:normAutofit/>
          </a:bodyPr>
          <a:lstStyle/>
          <a:p>
            <a:r>
              <a:rPr lang="en-US" dirty="0" smtClean="0"/>
              <a:t/>
            </a:r>
            <a:br>
              <a:rPr lang="en-US" dirty="0" smtClean="0"/>
            </a:br>
            <a:r>
              <a:rPr lang="en-US" dirty="0" smtClean="0"/>
              <a:t>Interfaces</a:t>
            </a:r>
            <a:endParaRPr lang="en-US" dirty="0"/>
          </a:p>
        </p:txBody>
      </p:sp>
      <p:sp>
        <p:nvSpPr>
          <p:cNvPr id="3" name="Subtitle 2"/>
          <p:cNvSpPr>
            <a:spLocks noGrp="1"/>
          </p:cNvSpPr>
          <p:nvPr>
            <p:ph type="subTitle" idx="1"/>
          </p:nvPr>
        </p:nvSpPr>
        <p:spPr/>
        <p:txBody>
          <a:bodyPr/>
          <a:lstStyle/>
          <a:p>
            <a:r>
              <a:rPr lang="en-US" dirty="0" smtClean="0"/>
              <a:t>Interfaces</a:t>
            </a:r>
            <a:endParaRPr lang="en-US" dirty="0"/>
          </a:p>
          <a:p>
            <a:r>
              <a:rPr lang="en-US" dirty="0" smtClean="0"/>
              <a:t>Encapsulation</a:t>
            </a:r>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Game {</a:t>
            </a:r>
          </a:p>
          <a:p>
            <a:pPr marL="0" indent="0">
              <a:buNone/>
            </a:pPr>
            <a:r>
              <a:rPr lang="en-US" dirty="0">
                <a:latin typeface="Consolas"/>
                <a:cs typeface="Consolas"/>
              </a:rPr>
              <a:t>    private Player p1;</a:t>
            </a:r>
          </a:p>
          <a:p>
            <a:pPr marL="0" indent="0">
              <a:buNone/>
            </a:pPr>
            <a:r>
              <a:rPr lang="en-US" dirty="0">
                <a:latin typeface="Consolas"/>
                <a:cs typeface="Consolas"/>
              </a:rPr>
              <a:t>    private Player p2;</a:t>
            </a:r>
          </a:p>
          <a:p>
            <a:pPr marL="0" indent="0">
              <a:buNone/>
            </a:pPr>
            <a:r>
              <a:rPr lang="en-US" dirty="0">
                <a:latin typeface="Consolas"/>
                <a:cs typeface="Consolas"/>
              </a:rPr>
              <a:t>    </a:t>
            </a:r>
          </a:p>
          <a:p>
            <a:pPr marL="0" indent="0">
              <a:buNone/>
            </a:pPr>
            <a:r>
              <a:rPr lang="en-US" dirty="0">
                <a:latin typeface="Consolas"/>
                <a:cs typeface="Consolas"/>
              </a:rPr>
              <a:t>    Game(Player p1, Player p2) {</a:t>
            </a:r>
          </a:p>
          <a:p>
            <a:pPr marL="0" indent="0">
              <a:buNone/>
            </a:pPr>
            <a:r>
              <a:rPr lang="en-US" dirty="0">
                <a:latin typeface="Consolas"/>
                <a:cs typeface="Consolas"/>
              </a:rPr>
              <a:t>        this.p1 = p1;</a:t>
            </a:r>
          </a:p>
          <a:p>
            <a:pPr marL="0" indent="0">
              <a:buNone/>
            </a:pPr>
            <a:r>
              <a:rPr lang="en-US" dirty="0">
                <a:latin typeface="Consolas"/>
                <a:cs typeface="Consolas"/>
              </a:rPr>
              <a:t>        this.p2 = p2;</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void play() {</a:t>
            </a:r>
          </a:p>
          <a:p>
            <a:pPr marL="0" indent="0">
              <a:buNone/>
            </a:pPr>
            <a:r>
              <a:rPr lang="en-US" dirty="0">
                <a:latin typeface="Consolas"/>
                <a:cs typeface="Consolas"/>
              </a:rPr>
              <a:t>        p1.makeMove</a:t>
            </a: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p2.makeMove</a:t>
            </a:r>
            <a:r>
              <a:rPr lang="en-US" dirty="0" smtClean="0">
                <a:latin typeface="Consolas"/>
                <a:cs typeface="Consolas"/>
              </a:rPr>
              <a:t>(); …</a:t>
            </a:r>
          </a:p>
          <a:p>
            <a:pPr marL="0" indent="0">
              <a:buNone/>
            </a:pPr>
            <a:r>
              <a:rPr lang="en-US" dirty="0" smtClean="0">
                <a:latin typeface="Consolas"/>
                <a:cs typeface="Consolas"/>
              </a:rPr>
              <a:t>        p1.getItems(); … </a:t>
            </a:r>
            <a:endParaRPr lang="en-US" dirty="0">
              <a:latin typeface="Consolas"/>
              <a:cs typeface="Consolas"/>
            </a:endParaRPr>
          </a:p>
          <a:p>
            <a:pPr marL="0" indent="0">
              <a:buNone/>
            </a:pPr>
            <a:r>
              <a:rPr lang="en-US" dirty="0">
                <a:latin typeface="Consolas"/>
                <a:cs typeface="Consolas"/>
              </a:rPr>
              <a:t>        </a:t>
            </a:r>
            <a:r>
              <a:rPr lang="en-US" dirty="0" smtClean="0">
                <a:latin typeface="Consolas"/>
                <a:cs typeface="Consolas"/>
              </a:rPr>
              <a:t>p2.getItems();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20</a:t>
            </a:fld>
            <a:endParaRPr lang="en-US"/>
          </a:p>
        </p:txBody>
      </p:sp>
    </p:spTree>
    <p:extLst>
      <p:ext uri="{BB962C8B-B14F-4D97-AF65-F5344CB8AC3E}">
        <p14:creationId xmlns:p14="http://schemas.microsoft.com/office/powerpoint/2010/main" val="39507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Fibonacci Generator</a:t>
            </a:r>
            <a:endParaRPr lang="en-US" dirty="0"/>
          </a:p>
        </p:txBody>
      </p:sp>
      <p:sp>
        <p:nvSpPr>
          <p:cNvPr id="3" name="Content Placeholder 2"/>
          <p:cNvSpPr>
            <a:spLocks noGrp="1"/>
          </p:cNvSpPr>
          <p:nvPr>
            <p:ph idx="1"/>
          </p:nvPr>
        </p:nvSpPr>
        <p:spPr/>
        <p:txBody>
          <a:bodyPr/>
          <a:lstStyle/>
          <a:p>
            <a:r>
              <a:rPr lang="en-US" dirty="0" smtClean="0"/>
              <a:t>Write a class to generate the Fibonacci sequence</a:t>
            </a:r>
          </a:p>
          <a:p>
            <a:r>
              <a:rPr lang="en-US" dirty="0" smtClean="0"/>
              <a:t>Each value is sum of two previous values</a:t>
            </a:r>
          </a:p>
          <a:p>
            <a:r>
              <a:rPr lang="en-US" dirty="0" smtClean="0"/>
              <a:t>1, 1, 2, 3, 5, 8, 13, 21, …</a:t>
            </a:r>
          </a:p>
          <a:p>
            <a:r>
              <a:rPr lang="en-US" dirty="0" smtClean="0"/>
              <a:t>Constructor takes an </a:t>
            </a:r>
            <a:r>
              <a:rPr lang="en-US" dirty="0" err="1" smtClean="0">
                <a:latin typeface="Consolas"/>
                <a:cs typeface="Consolas"/>
              </a:rPr>
              <a:t>int</a:t>
            </a:r>
            <a:r>
              <a:rPr lang="en-US" dirty="0" smtClean="0"/>
              <a:t> n that specifies the (finite) number of values to generate</a:t>
            </a:r>
          </a:p>
          <a:p>
            <a:r>
              <a:rPr lang="en-US" dirty="0" smtClean="0"/>
              <a:t>Fibonacci object provides </a:t>
            </a:r>
            <a:r>
              <a:rPr lang="en-US" dirty="0" err="1" smtClean="0">
                <a:latin typeface="Consolas"/>
                <a:cs typeface="Consolas"/>
              </a:rPr>
              <a:t>hasNext</a:t>
            </a:r>
            <a:r>
              <a:rPr lang="en-US" dirty="0" smtClean="0">
                <a:latin typeface="Consolas"/>
                <a:cs typeface="Consolas"/>
              </a:rPr>
              <a:t>()</a:t>
            </a:r>
            <a:r>
              <a:rPr lang="en-US" dirty="0" smtClean="0"/>
              <a:t> and </a:t>
            </a:r>
            <a:r>
              <a:rPr lang="en-US" dirty="0" smtClean="0">
                <a:latin typeface="Consolas"/>
                <a:cs typeface="Consolas"/>
              </a:rPr>
              <a:t>next()</a:t>
            </a:r>
            <a:r>
              <a:rPr lang="en-US" dirty="0" smtClean="0"/>
              <a:t> methods to generate the n values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21</a:t>
            </a:fld>
            <a:endParaRPr lang="en-US"/>
          </a:p>
        </p:txBody>
      </p:sp>
    </p:spTree>
    <p:extLst>
      <p:ext uri="{BB962C8B-B14F-4D97-AF65-F5344CB8AC3E}">
        <p14:creationId xmlns:p14="http://schemas.microsoft.com/office/powerpoint/2010/main" val="196598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Standard Java Interfaces (simplified)</a:t>
            </a:r>
            <a:endParaRPr lang="en-US" dirty="0"/>
          </a:p>
        </p:txBody>
      </p:sp>
      <p:sp>
        <p:nvSpPr>
          <p:cNvPr id="3" name="Content Placeholder 2"/>
          <p:cNvSpPr>
            <a:spLocks noGrp="1"/>
          </p:cNvSpPr>
          <p:nvPr>
            <p:ph idx="1"/>
          </p:nvPr>
        </p:nvSpPr>
        <p:spPr>
          <a:xfrm>
            <a:off x="457200" y="1945126"/>
            <a:ext cx="8229600" cy="4656861"/>
          </a:xfrm>
        </p:spPr>
        <p:txBody>
          <a:bodyPr>
            <a:normAutofit/>
          </a:bodyPr>
          <a:lstStyle/>
          <a:p>
            <a:pPr marL="0" indent="0">
              <a:buNone/>
            </a:pPr>
            <a:r>
              <a:rPr lang="en-US" sz="2800" dirty="0">
                <a:latin typeface="Consolas"/>
                <a:cs typeface="Consolas"/>
              </a:rPr>
              <a:t>i</a:t>
            </a:r>
            <a:r>
              <a:rPr lang="en-US" sz="2800" dirty="0" smtClean="0">
                <a:latin typeface="Consolas"/>
                <a:cs typeface="Consolas"/>
              </a:rPr>
              <a:t>nterface Iterator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boolean</a:t>
            </a:r>
            <a:r>
              <a:rPr lang="en-US" sz="2800" dirty="0" smtClean="0">
                <a:latin typeface="Consolas"/>
                <a:cs typeface="Consolas"/>
              </a:rPr>
              <a:t> </a:t>
            </a:r>
            <a:r>
              <a:rPr lang="en-US" sz="2800" dirty="0" err="1" smtClean="0">
                <a:latin typeface="Consolas"/>
                <a:cs typeface="Consolas"/>
              </a:rPr>
              <a:t>hasNext</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Object next();</a:t>
            </a:r>
          </a:p>
          <a:p>
            <a:pPr marL="0" indent="0">
              <a:buNone/>
            </a:pPr>
            <a:r>
              <a:rPr lang="en-US" sz="2800" dirty="0">
                <a:latin typeface="Consolas"/>
                <a:cs typeface="Consolas"/>
              </a:rPr>
              <a:t> </a:t>
            </a:r>
            <a:r>
              <a:rPr lang="en-US" sz="2800" dirty="0" smtClean="0">
                <a:latin typeface="Consolas"/>
                <a:cs typeface="Consolas"/>
              </a:rPr>
              <a:t>   void remove();</a:t>
            </a:r>
          </a:p>
          <a:p>
            <a:pPr marL="0" indent="0">
              <a:buNone/>
            </a:pPr>
            <a:r>
              <a:rPr lang="en-US" sz="2800" dirty="0" smtClean="0">
                <a:latin typeface="Consolas"/>
                <a:cs typeface="Consolas"/>
              </a:rPr>
              <a:t>}</a:t>
            </a:r>
          </a:p>
          <a:p>
            <a:pPr marL="0" indent="0">
              <a:buNone/>
            </a:pPr>
            <a:endParaRPr lang="en-US" sz="2800" dirty="0" smtClean="0">
              <a:latin typeface="Consolas"/>
              <a:cs typeface="Consolas"/>
            </a:endParaRPr>
          </a:p>
          <a:p>
            <a:pPr marL="0" indent="0">
              <a:buNone/>
            </a:pPr>
            <a:r>
              <a:rPr lang="en-US" sz="2800" dirty="0" smtClean="0">
                <a:latin typeface="Consolas"/>
                <a:cs typeface="Consolas"/>
              </a:rPr>
              <a:t>interface </a:t>
            </a:r>
            <a:r>
              <a:rPr lang="en-US" sz="2800" dirty="0" err="1" smtClean="0">
                <a:latin typeface="Consolas"/>
                <a:cs typeface="Consolas"/>
              </a:rPr>
              <a:t>Iterable</a:t>
            </a:r>
            <a:r>
              <a:rPr lang="en-US" sz="2800" dirty="0" smtClean="0">
                <a:latin typeface="Consolas"/>
                <a:cs typeface="Consolas"/>
              </a:rPr>
              <a:t> {</a:t>
            </a:r>
          </a:p>
          <a:p>
            <a:pPr marL="0" indent="0">
              <a:buNone/>
            </a:pPr>
            <a:r>
              <a:rPr lang="en-US" sz="2800" dirty="0">
                <a:latin typeface="Consolas"/>
                <a:cs typeface="Consolas"/>
              </a:rPr>
              <a:t> </a:t>
            </a:r>
            <a:r>
              <a:rPr lang="en-US" sz="2800" dirty="0" smtClean="0">
                <a:latin typeface="Consolas"/>
                <a:cs typeface="Consolas"/>
              </a:rPr>
              <a:t>   Iterator iterator();</a:t>
            </a:r>
          </a:p>
          <a:p>
            <a:pPr marL="0" indent="0">
              <a:buNone/>
            </a:pPr>
            <a:r>
              <a:rPr lang="en-US" sz="2800" dirty="0" smtClean="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22</a:t>
            </a:fld>
            <a:endParaRPr lang="en-US"/>
          </a:p>
        </p:txBody>
      </p:sp>
    </p:spTree>
    <p:extLst>
      <p:ext uri="{BB962C8B-B14F-4D97-AF65-F5344CB8AC3E}">
        <p14:creationId xmlns:p14="http://schemas.microsoft.com/office/powerpoint/2010/main" val="81137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for-each Loop</a:t>
            </a:r>
            <a:endParaRPr lang="en-US" dirty="0"/>
          </a:p>
        </p:txBody>
      </p:sp>
      <p:sp>
        <p:nvSpPr>
          <p:cNvPr id="3" name="Content Placeholder 2"/>
          <p:cNvSpPr>
            <a:spLocks noGrp="1"/>
          </p:cNvSpPr>
          <p:nvPr>
            <p:ph idx="1"/>
          </p:nvPr>
        </p:nvSpPr>
        <p:spPr/>
        <p:txBody>
          <a:bodyPr/>
          <a:lstStyle/>
          <a:p>
            <a:r>
              <a:rPr lang="en-US" dirty="0" smtClean="0"/>
              <a:t>Uses </a:t>
            </a:r>
            <a:r>
              <a:rPr lang="en-US" dirty="0" err="1" smtClean="0">
                <a:latin typeface="Consolas"/>
                <a:cs typeface="Consolas"/>
              </a:rPr>
              <a:t>Iterable</a:t>
            </a:r>
            <a:r>
              <a:rPr lang="en-US" dirty="0" smtClean="0"/>
              <a:t> interface</a:t>
            </a:r>
          </a:p>
          <a:p>
            <a:pPr marL="0" indent="0">
              <a:buNone/>
            </a:pPr>
            <a:endParaRPr lang="en-US" dirty="0" smtClean="0">
              <a:latin typeface="Consolas"/>
              <a:cs typeface="Consolas"/>
            </a:endParaRPr>
          </a:p>
          <a:p>
            <a:pPr marL="0" indent="0">
              <a:buNone/>
            </a:pPr>
            <a:r>
              <a:rPr lang="en-US" dirty="0" smtClean="0">
                <a:latin typeface="Consolas"/>
                <a:cs typeface="Consolas"/>
              </a:rPr>
              <a:t>	for (Tree t : list) { … }</a:t>
            </a:r>
          </a:p>
          <a:p>
            <a:pPr marL="0" indent="0">
              <a:buNone/>
            </a:pPr>
            <a:endParaRPr lang="en-US" dirty="0" smtClean="0">
              <a:latin typeface="Consolas"/>
              <a:cs typeface="Consolas"/>
            </a:endParaRPr>
          </a:p>
          <a:p>
            <a:r>
              <a:rPr lang="en-US" dirty="0" smtClean="0"/>
              <a:t>The </a:t>
            </a:r>
            <a:r>
              <a:rPr lang="en-US" dirty="0" smtClean="0">
                <a:latin typeface="Consolas"/>
                <a:cs typeface="Consolas"/>
              </a:rPr>
              <a:t>list</a:t>
            </a:r>
            <a:r>
              <a:rPr lang="en-US" dirty="0" smtClean="0"/>
              <a:t> must implement the </a:t>
            </a:r>
            <a:r>
              <a:rPr lang="en-US" dirty="0" err="1" smtClean="0">
                <a:latin typeface="Consolas"/>
                <a:cs typeface="Consolas"/>
              </a:rPr>
              <a:t>Iterable</a:t>
            </a:r>
            <a:r>
              <a:rPr lang="en-US" dirty="0" smtClean="0"/>
              <a:t> interface</a:t>
            </a:r>
          </a:p>
          <a:p>
            <a:r>
              <a:rPr lang="en-US" dirty="0" smtClean="0"/>
              <a:t>That is, it must have a method that returns an </a:t>
            </a:r>
            <a:r>
              <a:rPr lang="en-US" dirty="0" smtClean="0">
                <a:latin typeface="Consolas"/>
                <a:cs typeface="Consolas"/>
              </a:rPr>
              <a:t>Iterator</a:t>
            </a:r>
            <a:r>
              <a:rPr lang="en-US" dirty="0" smtClean="0"/>
              <a:t> over elements of the collection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23</a:t>
            </a:fld>
            <a:endParaRPr lang="en-US"/>
          </a:p>
        </p:txBody>
      </p:sp>
    </p:spTree>
    <p:extLst>
      <p:ext uri="{BB962C8B-B14F-4D97-AF65-F5344CB8AC3E}">
        <p14:creationId xmlns:p14="http://schemas.microsoft.com/office/powerpoint/2010/main" val="344427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(1)</a:t>
            </a:r>
            <a:endParaRPr lang="en-US" dirty="0"/>
          </a:p>
        </p:txBody>
      </p:sp>
      <p:sp>
        <p:nvSpPr>
          <p:cNvPr id="3" name="Content Placeholder 2"/>
          <p:cNvSpPr>
            <a:spLocks noGrp="1"/>
          </p:cNvSpPr>
          <p:nvPr>
            <p:ph idx="1"/>
          </p:nvPr>
        </p:nvSpPr>
        <p:spPr>
          <a:xfrm>
            <a:off x="457200" y="1175657"/>
            <a:ext cx="8686800" cy="5682343"/>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java.util.Iterator</a:t>
            </a:r>
            <a:r>
              <a:rPr lang="en-US" sz="1500" dirty="0" smtClean="0">
                <a:latin typeface="Consolas"/>
                <a:cs typeface="Consolas"/>
              </a:rPr>
              <a:t>;</a:t>
            </a:r>
          </a:p>
          <a:p>
            <a:pPr marL="0" indent="0">
              <a:buNone/>
            </a:pPr>
            <a:r>
              <a:rPr lang="en-US" sz="1500" dirty="0" smtClean="0">
                <a:latin typeface="Consolas"/>
                <a:cs typeface="Consolas"/>
              </a:rPr>
              <a:t>Import </a:t>
            </a:r>
            <a:r>
              <a:rPr lang="en-US" sz="1500" dirty="0" err="1" smtClean="0">
                <a:latin typeface="Consolas"/>
                <a:cs typeface="Consolas"/>
              </a:rPr>
              <a:t>java.lang.Iterable</a:t>
            </a:r>
            <a:r>
              <a:rPr lang="en-US" sz="1500" smtClean="0">
                <a:latin typeface="Consolas"/>
                <a:cs typeface="Consolas"/>
              </a:rPr>
              <a:t>;</a:t>
            </a:r>
            <a:endParaRPr lang="en-US" sz="1500" dirty="0">
              <a:latin typeface="Consolas"/>
              <a:cs typeface="Consolas"/>
            </a:endParaRPr>
          </a:p>
          <a:p>
            <a:pPr marL="0" indent="0">
              <a:buNone/>
            </a:pPr>
            <a:endParaRPr lang="en-US" sz="1500" dirty="0">
              <a:latin typeface="Consolas"/>
              <a:cs typeface="Consolas"/>
            </a:endParaRPr>
          </a:p>
          <a:p>
            <a:pPr marL="0" indent="0">
              <a:buNone/>
            </a:pPr>
            <a:r>
              <a:rPr lang="en-US" sz="1500" dirty="0">
                <a:latin typeface="Consolas"/>
                <a:cs typeface="Consolas"/>
              </a:rPr>
              <a:t>public class Fibonacci implements Iterator, </a:t>
            </a:r>
            <a:r>
              <a:rPr lang="en-US" sz="1500" dirty="0" err="1">
                <a:latin typeface="Consolas"/>
                <a:cs typeface="Consolas"/>
              </a:rPr>
              <a:t>Iterable</a:t>
            </a:r>
            <a:r>
              <a:rPr lang="en-US" sz="1500" dirty="0">
                <a:latin typeface="Consolas"/>
                <a:cs typeface="Consolas"/>
              </a:rPr>
              <a:t> {</a:t>
            </a:r>
          </a:p>
          <a:p>
            <a:pPr marL="0" indent="0">
              <a:buNone/>
            </a:pPr>
            <a:r>
              <a:rPr lang="en-US" sz="1500" dirty="0">
                <a:latin typeface="Consolas"/>
                <a:cs typeface="Consolas"/>
              </a:rPr>
              <a:t>    private </a:t>
            </a:r>
            <a:r>
              <a:rPr lang="en-US" sz="1500" dirty="0" err="1">
                <a:latin typeface="Consolas"/>
                <a:cs typeface="Consolas"/>
              </a:rPr>
              <a:t>int</a:t>
            </a:r>
            <a:r>
              <a:rPr lang="en-US" sz="1500" dirty="0">
                <a:latin typeface="Consolas"/>
                <a:cs typeface="Consolas"/>
              </a:rPr>
              <a:t> n</a:t>
            </a:r>
            <a:r>
              <a:rPr lang="en-US" sz="1500" dirty="0" smtClean="0">
                <a:latin typeface="Consolas"/>
                <a:cs typeface="Consolas"/>
              </a:rPr>
              <a:t>; // how many Fibonacci numbers</a:t>
            </a:r>
            <a:endParaRPr lang="en-US" sz="1500" dirty="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private </a:t>
            </a:r>
            <a:r>
              <a:rPr lang="en-US" sz="1500" dirty="0" err="1" smtClean="0">
                <a:latin typeface="Consolas"/>
                <a:cs typeface="Consolas"/>
              </a:rPr>
              <a:t>int</a:t>
            </a:r>
            <a:r>
              <a:rPr lang="en-US" sz="1500" dirty="0" smtClean="0">
                <a:latin typeface="Consolas"/>
                <a:cs typeface="Consolas"/>
              </a:rPr>
              <a:t> </a:t>
            </a:r>
            <a:r>
              <a:rPr lang="en-US" sz="1500" dirty="0" err="1">
                <a:latin typeface="Consolas"/>
                <a:cs typeface="Consolas"/>
              </a:rPr>
              <a:t>i</a:t>
            </a:r>
            <a:r>
              <a:rPr lang="en-US" sz="1500" dirty="0" smtClean="0">
                <a:latin typeface="Consolas"/>
                <a:cs typeface="Consolas"/>
              </a:rPr>
              <a:t>; // how many so far</a:t>
            </a:r>
            <a:endParaRPr lang="en-US" sz="1500" dirty="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private </a:t>
            </a:r>
            <a:r>
              <a:rPr lang="en-US" sz="1500" dirty="0" err="1" smtClean="0">
                <a:latin typeface="Consolas"/>
                <a:cs typeface="Consolas"/>
              </a:rPr>
              <a:t>int</a:t>
            </a:r>
            <a:r>
              <a:rPr lang="en-US" sz="1500" dirty="0" smtClean="0">
                <a:latin typeface="Consolas"/>
                <a:cs typeface="Consolas"/>
              </a:rPr>
              <a:t> </a:t>
            </a:r>
            <a:r>
              <a:rPr lang="en-US" sz="1500" dirty="0">
                <a:latin typeface="Consolas"/>
                <a:cs typeface="Consolas"/>
              </a:rPr>
              <a:t>f1, f2</a:t>
            </a:r>
            <a:r>
              <a:rPr lang="en-US" sz="1500" dirty="0" smtClean="0">
                <a:latin typeface="Consolas"/>
                <a:cs typeface="Consolas"/>
              </a:rPr>
              <a:t>; // last two Fibonacci numbers generated</a:t>
            </a:r>
            <a:endParaRPr lang="en-US" sz="1500" dirty="0">
              <a:latin typeface="Consolas"/>
              <a:cs typeface="Consolas"/>
            </a:endParaRPr>
          </a:p>
          <a:p>
            <a:pPr marL="0" indent="0">
              <a:buNone/>
            </a:pPr>
            <a:r>
              <a:rPr lang="en-US" sz="1500" dirty="0">
                <a:latin typeface="Consolas"/>
                <a:cs typeface="Consolas"/>
              </a:rPr>
              <a:t>    </a:t>
            </a:r>
          </a:p>
          <a:p>
            <a:pPr marL="0" indent="0">
              <a:buNone/>
            </a:pPr>
            <a:r>
              <a:rPr lang="en-US" sz="1500" dirty="0">
                <a:latin typeface="Consolas"/>
                <a:cs typeface="Consolas"/>
              </a:rPr>
              <a:t>    public Fibonacci(</a:t>
            </a:r>
            <a:r>
              <a:rPr lang="en-US" sz="1500" dirty="0" err="1">
                <a:latin typeface="Consolas"/>
                <a:cs typeface="Consolas"/>
              </a:rPr>
              <a:t>int</a:t>
            </a:r>
            <a:r>
              <a:rPr lang="en-US" sz="1500" dirty="0">
                <a:latin typeface="Consolas"/>
                <a:cs typeface="Consolas"/>
              </a:rPr>
              <a:t> n) {</a:t>
            </a:r>
          </a:p>
          <a:p>
            <a:pPr marL="0" indent="0">
              <a:buNone/>
            </a:pPr>
            <a:r>
              <a:rPr lang="en-US" sz="1500" dirty="0">
                <a:latin typeface="Consolas"/>
                <a:cs typeface="Consolas"/>
              </a:rPr>
              <a:t>        </a:t>
            </a:r>
            <a:r>
              <a:rPr lang="en-US" sz="1500" dirty="0" err="1">
                <a:latin typeface="Consolas"/>
                <a:cs typeface="Consolas"/>
              </a:rPr>
              <a:t>this.n</a:t>
            </a:r>
            <a:r>
              <a:rPr lang="en-US" sz="1500" dirty="0">
                <a:latin typeface="Consolas"/>
                <a:cs typeface="Consolas"/>
              </a:rPr>
              <a:t> = n;</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 = 0;</a:t>
            </a:r>
          </a:p>
          <a:p>
            <a:pPr marL="0" indent="0">
              <a:buNone/>
            </a:pPr>
            <a:r>
              <a:rPr lang="en-US" sz="1500" dirty="0">
                <a:latin typeface="Consolas"/>
                <a:cs typeface="Consolas"/>
              </a:rPr>
              <a:t>        f1 = f2 = 1;</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 method required by </a:t>
            </a:r>
            <a:r>
              <a:rPr lang="en-US" sz="1500" dirty="0" err="1">
                <a:latin typeface="Consolas"/>
                <a:cs typeface="Consolas"/>
              </a:rPr>
              <a:t>Iterable</a:t>
            </a:r>
            <a:r>
              <a:rPr lang="en-US" sz="1500" dirty="0">
                <a:latin typeface="Consolas"/>
                <a:cs typeface="Consolas"/>
              </a:rPr>
              <a:t> interface...</a:t>
            </a:r>
          </a:p>
          <a:p>
            <a:pPr marL="0" indent="0">
              <a:buNone/>
            </a:pPr>
            <a:r>
              <a:rPr lang="en-US" sz="1500" dirty="0">
                <a:latin typeface="Consolas"/>
                <a:cs typeface="Consolas"/>
              </a:rPr>
              <a:t>    public Iterator iterator() {</a:t>
            </a:r>
          </a:p>
          <a:p>
            <a:pPr marL="0" indent="0">
              <a:buNone/>
            </a:pPr>
            <a:r>
              <a:rPr lang="en-US" sz="1500" dirty="0">
                <a:latin typeface="Consolas"/>
                <a:cs typeface="Consolas"/>
              </a:rPr>
              <a:t>        return this;</a:t>
            </a:r>
          </a:p>
          <a:p>
            <a:pPr marL="0" indent="0">
              <a:buNone/>
            </a:pPr>
            <a:r>
              <a:rPr lang="en-US" sz="1500" dirty="0">
                <a:latin typeface="Consolas"/>
                <a:cs typeface="Consolas"/>
              </a:rPr>
              <a:t>    }</a:t>
            </a:r>
          </a:p>
          <a:p>
            <a:pPr marL="0" indent="0">
              <a:buNone/>
            </a:pPr>
            <a:endParaRPr lang="en-US" sz="1500" dirty="0" smtClean="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24</a:t>
            </a:fld>
            <a:endParaRPr lang="en-US"/>
          </a:p>
        </p:txBody>
      </p:sp>
    </p:spTree>
    <p:extLst>
      <p:ext uri="{BB962C8B-B14F-4D97-AF65-F5344CB8AC3E}">
        <p14:creationId xmlns:p14="http://schemas.microsoft.com/office/powerpoint/2010/main" val="2788172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(2)</a:t>
            </a:r>
            <a:endParaRPr lang="en-US" dirty="0"/>
          </a:p>
        </p:txBody>
      </p:sp>
      <p:sp>
        <p:nvSpPr>
          <p:cNvPr id="3" name="Content Placeholder 2"/>
          <p:cNvSpPr>
            <a:spLocks noGrp="1"/>
          </p:cNvSpPr>
          <p:nvPr>
            <p:ph idx="1"/>
          </p:nvPr>
        </p:nvSpPr>
        <p:spPr>
          <a:xfrm>
            <a:off x="457200" y="1739172"/>
            <a:ext cx="8686800" cy="5118828"/>
          </a:xfrm>
        </p:spPr>
        <p:txBody>
          <a:bodyPr>
            <a:noAutofit/>
          </a:bodyPr>
          <a:lstStyle/>
          <a:p>
            <a:pPr marL="0" indent="0">
              <a:buNone/>
            </a:pPr>
            <a:r>
              <a:rPr lang="en-US" sz="1500" dirty="0" smtClean="0">
                <a:latin typeface="Consolas"/>
                <a:cs typeface="Consolas"/>
              </a:rPr>
              <a:t>    /</a:t>
            </a:r>
            <a:r>
              <a:rPr lang="en-US" sz="1500" dirty="0">
                <a:latin typeface="Consolas"/>
                <a:cs typeface="Consolas"/>
              </a:rPr>
              <a:t>/ method required by Iterator interface...</a:t>
            </a:r>
          </a:p>
          <a:p>
            <a:pPr marL="0" indent="0">
              <a:buNone/>
            </a:pPr>
            <a:r>
              <a:rPr lang="en-US" sz="1500" dirty="0">
                <a:latin typeface="Consolas"/>
                <a:cs typeface="Consolas"/>
              </a:rPr>
              <a:t>    public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hasNext</a:t>
            </a:r>
            <a:r>
              <a:rPr lang="en-US" sz="1500" dirty="0">
                <a:latin typeface="Consolas"/>
                <a:cs typeface="Consolas"/>
              </a:rPr>
              <a:t>() {</a:t>
            </a:r>
          </a:p>
          <a:p>
            <a:pPr marL="0" indent="0">
              <a:buNone/>
            </a:pPr>
            <a:r>
              <a:rPr lang="en-US" sz="1500" dirty="0">
                <a:latin typeface="Consolas"/>
                <a:cs typeface="Consolas"/>
              </a:rPr>
              <a:t>        return </a:t>
            </a:r>
            <a:r>
              <a:rPr lang="en-US" sz="1500" dirty="0" err="1">
                <a:latin typeface="Consolas"/>
                <a:cs typeface="Consolas"/>
              </a:rPr>
              <a:t>i</a:t>
            </a:r>
            <a:r>
              <a:rPr lang="en-US" sz="1500" dirty="0">
                <a:latin typeface="Consolas"/>
                <a:cs typeface="Consolas"/>
              </a:rPr>
              <a:t> &lt; n;</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 method required by Iterator interface...</a:t>
            </a:r>
          </a:p>
          <a:p>
            <a:pPr marL="0" indent="0">
              <a:buNone/>
            </a:pPr>
            <a:r>
              <a:rPr lang="en-US" sz="1500" dirty="0">
                <a:latin typeface="Consolas"/>
                <a:cs typeface="Consolas"/>
              </a:rPr>
              <a:t>    public Integer next() {</a:t>
            </a:r>
          </a:p>
          <a:p>
            <a:pPr marL="0" indent="0">
              <a:buNone/>
            </a:pPr>
            <a:r>
              <a:rPr lang="en-US" sz="1500" dirty="0">
                <a:latin typeface="Consolas"/>
                <a:cs typeface="Consolas"/>
              </a:rPr>
              <a:t>        if (</a:t>
            </a:r>
            <a:r>
              <a:rPr lang="en-US" sz="1500" dirty="0" err="1">
                <a:latin typeface="Consolas"/>
                <a:cs typeface="Consolas"/>
              </a:rPr>
              <a:t>i</a:t>
            </a:r>
            <a:r>
              <a:rPr lang="en-US" sz="1500" dirty="0">
                <a:latin typeface="Consolas"/>
                <a:cs typeface="Consolas"/>
              </a:rPr>
              <a:t> == 0 || </a:t>
            </a:r>
            <a:r>
              <a:rPr lang="en-US" sz="1500" dirty="0" err="1">
                <a:latin typeface="Consolas"/>
                <a:cs typeface="Consolas"/>
              </a:rPr>
              <a:t>i</a:t>
            </a:r>
            <a:r>
              <a:rPr lang="en-US" sz="1500" dirty="0">
                <a:latin typeface="Consolas"/>
                <a:cs typeface="Consolas"/>
              </a:rPr>
              <a:t> == 1) {</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return 1;</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t = f1 + f2;</a:t>
            </a:r>
          </a:p>
          <a:p>
            <a:pPr marL="0" indent="0">
              <a:buNone/>
            </a:pPr>
            <a:r>
              <a:rPr lang="en-US" sz="1500" dirty="0">
                <a:latin typeface="Consolas"/>
                <a:cs typeface="Consolas"/>
              </a:rPr>
              <a:t>        f1 = f2;</a:t>
            </a:r>
          </a:p>
          <a:p>
            <a:pPr marL="0" indent="0">
              <a:buNone/>
            </a:pPr>
            <a:r>
              <a:rPr lang="en-US" sz="1500" dirty="0">
                <a:latin typeface="Consolas"/>
                <a:cs typeface="Consolas"/>
              </a:rPr>
              <a:t>        f2 = t;</a:t>
            </a:r>
          </a:p>
          <a:p>
            <a:pPr marL="0" indent="0">
              <a:buNone/>
            </a:pPr>
            <a:r>
              <a:rPr lang="en-US" sz="1500" dirty="0">
                <a:latin typeface="Consolas"/>
                <a:cs typeface="Consolas"/>
              </a:rPr>
              <a:t>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return t;</a:t>
            </a:r>
          </a:p>
          <a:p>
            <a:pPr marL="0" indent="0">
              <a:buNone/>
            </a:pPr>
            <a:r>
              <a:rPr lang="en-US" sz="1500" dirty="0">
                <a:latin typeface="Consolas"/>
                <a:cs typeface="Consolas"/>
              </a:rPr>
              <a:t>    </a:t>
            </a:r>
            <a:r>
              <a:rPr lang="en-US" sz="1500" dirty="0" smtClean="0">
                <a:latin typeface="Consolas"/>
                <a:cs typeface="Consolas"/>
              </a:rPr>
              <a:t>}</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25</a:t>
            </a:fld>
            <a:endParaRPr lang="en-US"/>
          </a:p>
        </p:txBody>
      </p:sp>
    </p:spTree>
    <p:extLst>
      <p:ext uri="{BB962C8B-B14F-4D97-AF65-F5344CB8AC3E}">
        <p14:creationId xmlns:p14="http://schemas.microsoft.com/office/powerpoint/2010/main" val="422766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(3)</a:t>
            </a:r>
            <a:endParaRPr lang="en-US" dirty="0"/>
          </a:p>
        </p:txBody>
      </p:sp>
      <p:sp>
        <p:nvSpPr>
          <p:cNvPr id="3" name="Content Placeholder 2"/>
          <p:cNvSpPr>
            <a:spLocks noGrp="1"/>
          </p:cNvSpPr>
          <p:nvPr>
            <p:ph idx="1"/>
          </p:nvPr>
        </p:nvSpPr>
        <p:spPr>
          <a:xfrm>
            <a:off x="457200" y="1739172"/>
            <a:ext cx="8686800" cy="5118828"/>
          </a:xfrm>
        </p:spPr>
        <p:txBody>
          <a:bodyPr>
            <a:noAutofit/>
          </a:bodyPr>
          <a:lstStyle/>
          <a:p>
            <a:pPr marL="0" indent="0">
              <a:buNone/>
            </a:pPr>
            <a:r>
              <a:rPr lang="en-US" sz="1500" dirty="0" smtClean="0">
                <a:latin typeface="Consolas"/>
                <a:cs typeface="Consolas"/>
              </a:rPr>
              <a:t>    /</a:t>
            </a:r>
            <a:r>
              <a:rPr lang="en-US" sz="1500" dirty="0">
                <a:latin typeface="Consolas"/>
                <a:cs typeface="Consolas"/>
              </a:rPr>
              <a:t>/ method required by Iterator interface...</a:t>
            </a:r>
          </a:p>
          <a:p>
            <a:pPr marL="0" indent="0">
              <a:buNone/>
            </a:pPr>
            <a:r>
              <a:rPr lang="en-US" sz="1500" dirty="0">
                <a:latin typeface="Consolas"/>
                <a:cs typeface="Consolas"/>
              </a:rPr>
              <a:t>    public void remove() {</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Iterator i1 = new Fibonacci(25);</a:t>
            </a:r>
          </a:p>
          <a:p>
            <a:pPr marL="0" indent="0">
              <a:buNone/>
            </a:pPr>
            <a:r>
              <a:rPr lang="en-US" sz="1500" dirty="0">
                <a:latin typeface="Consolas"/>
                <a:cs typeface="Consolas"/>
              </a:rPr>
              <a:t>        while (i1.hasNext())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("%d ", i1.next());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("\n");</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Iterable</a:t>
            </a:r>
            <a:r>
              <a:rPr lang="en-US" sz="1500" dirty="0">
                <a:latin typeface="Consolas"/>
                <a:cs typeface="Consolas"/>
              </a:rPr>
              <a:t> i2 = new Fibonacci(30);</a:t>
            </a:r>
          </a:p>
          <a:p>
            <a:pPr marL="0" indent="0">
              <a:buNone/>
            </a:pPr>
            <a:r>
              <a:rPr lang="en-US" sz="1500" dirty="0">
                <a:latin typeface="Consolas"/>
                <a:cs typeface="Consolas"/>
              </a:rPr>
              <a:t>        for (Object </a:t>
            </a:r>
            <a:r>
              <a:rPr lang="en-US" sz="1500" dirty="0" err="1">
                <a:latin typeface="Consolas"/>
                <a:cs typeface="Consolas"/>
              </a:rPr>
              <a:t>i</a:t>
            </a:r>
            <a:r>
              <a:rPr lang="en-US" sz="1500" dirty="0">
                <a:latin typeface="Consolas"/>
                <a:cs typeface="Consolas"/>
              </a:rPr>
              <a:t> : i2)</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("%d ", (Integer)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("\n");</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26</a:t>
            </a:fld>
            <a:endParaRPr lang="en-US"/>
          </a:p>
        </p:txBody>
      </p:sp>
    </p:spTree>
    <p:extLst>
      <p:ext uri="{BB962C8B-B14F-4D97-AF65-F5344CB8AC3E}">
        <p14:creationId xmlns:p14="http://schemas.microsoft.com/office/powerpoint/2010/main" val="225922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smtClean="0"/>
              <a:t>Inheritance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0937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1600200"/>
            <a:ext cx="8466566" cy="4967461"/>
          </a:xfrm>
        </p:spPr>
        <p:txBody>
          <a:bodyPr>
            <a:normAutofit/>
          </a:bodyPr>
          <a:lstStyle/>
          <a:p>
            <a:r>
              <a:rPr lang="en-US" dirty="0" smtClean="0"/>
              <a:t>Sometimes classes have related or overlapping functionality</a:t>
            </a:r>
          </a:p>
          <a:p>
            <a:r>
              <a:rPr lang="en-US" dirty="0" smtClean="0"/>
              <a:t>Consider a program for keeping track of personnel at the university</a:t>
            </a:r>
          </a:p>
          <a:p>
            <a:r>
              <a:rPr lang="en-US" dirty="0" smtClean="0"/>
              <a:t>Need a Person class to keep information</a:t>
            </a:r>
          </a:p>
          <a:p>
            <a:r>
              <a:rPr lang="en-US" dirty="0" smtClean="0"/>
              <a:t>But also might want special classes for</a:t>
            </a:r>
          </a:p>
          <a:p>
            <a:pPr lvl="1"/>
            <a:r>
              <a:rPr lang="en-US" dirty="0" smtClean="0"/>
              <a:t>Student: to include grades or classes taken</a:t>
            </a:r>
          </a:p>
          <a:p>
            <a:pPr lvl="1"/>
            <a:r>
              <a:rPr lang="en-US" dirty="0" smtClean="0"/>
              <a:t>Professor: to include salary and rank</a:t>
            </a:r>
          </a:p>
        </p:txBody>
      </p:sp>
      <p:sp>
        <p:nvSpPr>
          <p:cNvPr id="4" name="Slide Number Placeholder 3"/>
          <p:cNvSpPr>
            <a:spLocks noGrp="1"/>
          </p:cNvSpPr>
          <p:nvPr>
            <p:ph type="sldNum" sz="quarter" idx="12"/>
          </p:nvPr>
        </p:nvSpPr>
        <p:spPr/>
        <p:txBody>
          <a:bodyPr/>
          <a:lstStyle/>
          <a:p>
            <a:fld id="{8A948100-F9AF-674A-BF08-576787DAE645}" type="slidenum">
              <a:rPr lang="en-US" smtClean="0"/>
              <a:t>28</a:t>
            </a:fld>
            <a:endParaRPr lang="en-US"/>
          </a:p>
        </p:txBody>
      </p:sp>
    </p:spTree>
    <p:extLst>
      <p:ext uri="{BB962C8B-B14F-4D97-AF65-F5344CB8AC3E}">
        <p14:creationId xmlns:p14="http://schemas.microsoft.com/office/powerpoint/2010/main" val="2009890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 Class</a:t>
            </a:r>
            <a:endParaRPr lang="en-US" dirty="0"/>
          </a:p>
        </p:txBody>
      </p:sp>
      <p:sp>
        <p:nvSpPr>
          <p:cNvPr id="3" name="Content Placeholder 2"/>
          <p:cNvSpPr>
            <a:spLocks noGrp="1"/>
          </p:cNvSpPr>
          <p:nvPr>
            <p:ph idx="1"/>
          </p:nvPr>
        </p:nvSpPr>
        <p:spPr>
          <a:xfrm>
            <a:off x="457200" y="1600200"/>
            <a:ext cx="8229600" cy="5121275"/>
          </a:xfrm>
        </p:spPr>
        <p:txBody>
          <a:bodyPr>
            <a:normAutofit fontScale="47500" lnSpcReduction="20000"/>
          </a:bodyPr>
          <a:lstStyle/>
          <a:p>
            <a:pPr marL="0" indent="0">
              <a:buNone/>
            </a:pPr>
            <a:r>
              <a:rPr lang="en-US" dirty="0">
                <a:latin typeface="Consolas"/>
                <a:cs typeface="Consolas"/>
              </a:rPr>
              <a:t>public class Person {</a:t>
            </a:r>
          </a:p>
          <a:p>
            <a:pPr marL="0" indent="0">
              <a:buNone/>
            </a:pPr>
            <a:r>
              <a:rPr lang="en-US" dirty="0">
                <a:latin typeface="Consolas"/>
                <a:cs typeface="Consolas"/>
              </a:rPr>
              <a:t>    private String name;</a:t>
            </a:r>
          </a:p>
          <a:p>
            <a:pPr marL="0" indent="0">
              <a:buNone/>
            </a:pPr>
            <a:r>
              <a:rPr lang="en-US" dirty="0">
                <a:latin typeface="Consolas"/>
                <a:cs typeface="Consolas"/>
              </a:rPr>
              <a:t>    private String address;</a:t>
            </a:r>
          </a:p>
          <a:p>
            <a:pPr marL="0" indent="0">
              <a:buNone/>
            </a:pPr>
            <a:r>
              <a:rPr lang="en-US" dirty="0">
                <a:latin typeface="Consolas"/>
                <a:cs typeface="Consolas"/>
              </a:rPr>
              <a:t>    </a:t>
            </a:r>
          </a:p>
          <a:p>
            <a:pPr marL="0" indent="0">
              <a:buNone/>
            </a:pPr>
            <a:r>
              <a:rPr lang="en-US" dirty="0">
                <a:latin typeface="Consolas"/>
                <a:cs typeface="Consolas"/>
              </a:rPr>
              <a:t>    public Person(String name, String address) {</a:t>
            </a:r>
          </a:p>
          <a:p>
            <a:pPr marL="0" indent="0">
              <a:buNone/>
            </a:pPr>
            <a:r>
              <a:rPr lang="en-US" dirty="0">
                <a:latin typeface="Consolas"/>
                <a:cs typeface="Consolas"/>
              </a:rPr>
              <a:t>        </a:t>
            </a:r>
            <a:r>
              <a:rPr lang="en-US" dirty="0" err="1">
                <a:latin typeface="Consolas"/>
                <a:cs typeface="Consolas"/>
              </a:rPr>
              <a:t>this.name</a:t>
            </a:r>
            <a:r>
              <a:rPr lang="en-US" dirty="0">
                <a:latin typeface="Consolas"/>
                <a:cs typeface="Consolas"/>
              </a:rPr>
              <a:t> = name;</a:t>
            </a:r>
          </a:p>
          <a:p>
            <a:pPr marL="0" indent="0">
              <a:buNone/>
            </a:pPr>
            <a:r>
              <a:rPr lang="en-US" dirty="0">
                <a:latin typeface="Consolas"/>
                <a:cs typeface="Consolas"/>
              </a:rPr>
              <a:t>        </a:t>
            </a:r>
            <a:r>
              <a:rPr lang="en-US" dirty="0" err="1">
                <a:latin typeface="Consolas"/>
                <a:cs typeface="Consolas"/>
              </a:rPr>
              <a:t>this.address</a:t>
            </a:r>
            <a:r>
              <a:rPr lang="en-US" dirty="0">
                <a:latin typeface="Consolas"/>
                <a:cs typeface="Consolas"/>
              </a:rPr>
              <a:t> = address;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String </a:t>
            </a:r>
            <a:r>
              <a:rPr lang="en-US" dirty="0" err="1">
                <a:latin typeface="Consolas"/>
                <a:cs typeface="Consolas"/>
              </a:rPr>
              <a:t>getName</a:t>
            </a:r>
            <a:r>
              <a:rPr lang="en-US" dirty="0">
                <a:latin typeface="Consolas"/>
                <a:cs typeface="Consolas"/>
              </a:rPr>
              <a:t>() {</a:t>
            </a:r>
          </a:p>
          <a:p>
            <a:pPr marL="0" indent="0">
              <a:buNone/>
            </a:pPr>
            <a:r>
              <a:rPr lang="en-US" dirty="0">
                <a:latin typeface="Consolas"/>
                <a:cs typeface="Consolas"/>
              </a:rPr>
              <a:t>        return name;</a:t>
            </a:r>
          </a:p>
          <a:p>
            <a:pPr marL="0" indent="0">
              <a:buNone/>
            </a:pPr>
            <a:r>
              <a:rPr lang="en-US" dirty="0">
                <a:latin typeface="Consolas"/>
                <a:cs typeface="Consolas"/>
              </a:rPr>
              <a:t>    }</a:t>
            </a:r>
          </a:p>
          <a:p>
            <a:pPr marL="0" indent="0">
              <a:buNone/>
            </a:pPr>
            <a:r>
              <a:rPr lang="en-US" dirty="0" smtClean="0">
                <a:latin typeface="Consolas"/>
                <a:cs typeface="Consolas"/>
              </a:rPr>
              <a:t>    </a:t>
            </a:r>
          </a:p>
          <a:p>
            <a:pPr marL="0" indent="0">
              <a:buNone/>
            </a:pPr>
            <a:r>
              <a:rPr lang="en-US" dirty="0">
                <a:latin typeface="Consolas"/>
                <a:cs typeface="Consolas"/>
              </a:rPr>
              <a:t> </a:t>
            </a:r>
            <a:r>
              <a:rPr lang="en-US" dirty="0" smtClean="0">
                <a:latin typeface="Consolas"/>
                <a:cs typeface="Consolas"/>
              </a:rPr>
              <a:t>   public </a:t>
            </a:r>
            <a:r>
              <a:rPr lang="en-US" dirty="0">
                <a:latin typeface="Consolas"/>
                <a:cs typeface="Consolas"/>
              </a:rPr>
              <a:t>String </a:t>
            </a:r>
            <a:r>
              <a:rPr lang="en-US" dirty="0" err="1">
                <a:latin typeface="Consolas"/>
                <a:cs typeface="Consolas"/>
              </a:rPr>
              <a:t>getAddress</a:t>
            </a:r>
            <a:r>
              <a:rPr lang="en-US" dirty="0">
                <a:latin typeface="Consolas"/>
                <a:cs typeface="Consolas"/>
              </a:rPr>
              <a:t>() {</a:t>
            </a:r>
          </a:p>
          <a:p>
            <a:pPr marL="0" indent="0">
              <a:buNone/>
            </a:pPr>
            <a:r>
              <a:rPr lang="en-US" dirty="0">
                <a:latin typeface="Consolas"/>
                <a:cs typeface="Consolas"/>
              </a:rPr>
              <a:t>        return address;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void </a:t>
            </a:r>
            <a:r>
              <a:rPr lang="en-US" dirty="0" err="1">
                <a:latin typeface="Consolas"/>
                <a:cs typeface="Consolas"/>
              </a:rPr>
              <a:t>setAddress</a:t>
            </a:r>
            <a:r>
              <a:rPr lang="en-US" dirty="0">
                <a:latin typeface="Consolas"/>
                <a:cs typeface="Consolas"/>
              </a:rPr>
              <a:t>(String address) {</a:t>
            </a:r>
          </a:p>
          <a:p>
            <a:pPr marL="0" indent="0">
              <a:buNone/>
            </a:pPr>
            <a:r>
              <a:rPr lang="en-US" dirty="0">
                <a:latin typeface="Consolas"/>
                <a:cs typeface="Consolas"/>
              </a:rPr>
              <a:t>        </a:t>
            </a:r>
            <a:r>
              <a:rPr lang="en-US" dirty="0" err="1">
                <a:latin typeface="Consolas"/>
                <a:cs typeface="Consolas"/>
              </a:rPr>
              <a:t>this.address</a:t>
            </a:r>
            <a:r>
              <a:rPr lang="en-US" dirty="0">
                <a:latin typeface="Consolas"/>
                <a:cs typeface="Consolas"/>
              </a:rPr>
              <a:t> = address;</a:t>
            </a:r>
          </a:p>
          <a:p>
            <a:pPr marL="0" indent="0">
              <a:buNone/>
            </a:pPr>
            <a:r>
              <a:rPr lang="en-US" dirty="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29</a:t>
            </a:fld>
            <a:endParaRPr lang="en-US"/>
          </a:p>
        </p:txBody>
      </p:sp>
    </p:spTree>
    <p:extLst>
      <p:ext uri="{BB962C8B-B14F-4D97-AF65-F5344CB8AC3E}">
        <p14:creationId xmlns:p14="http://schemas.microsoft.com/office/powerpoint/2010/main" val="3781588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Concepts</a:t>
            </a:r>
            <a:endParaRPr lang="en-US" dirty="0"/>
          </a:p>
        </p:txBody>
      </p:sp>
      <p:sp>
        <p:nvSpPr>
          <p:cNvPr id="3" name="Content Placeholder 2"/>
          <p:cNvSpPr>
            <a:spLocks noGrp="1"/>
          </p:cNvSpPr>
          <p:nvPr>
            <p:ph idx="1"/>
          </p:nvPr>
        </p:nvSpPr>
        <p:spPr/>
        <p:txBody>
          <a:bodyPr/>
          <a:lstStyle/>
          <a:p>
            <a:r>
              <a:rPr lang="en-US" dirty="0" smtClean="0"/>
              <a:t>Interface: </a:t>
            </a:r>
          </a:p>
          <a:p>
            <a:pPr lvl="1"/>
            <a:r>
              <a:rPr lang="en-US" dirty="0" smtClean="0"/>
              <a:t>A point where two systems interact</a:t>
            </a:r>
          </a:p>
          <a:p>
            <a:pPr lvl="1"/>
            <a:r>
              <a:rPr lang="en-US" dirty="0" smtClean="0"/>
              <a:t>Typically asymmetric: one system “defines” the interface, the other system “uses” it</a:t>
            </a:r>
          </a:p>
          <a:p>
            <a:r>
              <a:rPr lang="en-US" dirty="0" smtClean="0"/>
              <a:t>Examples:</a:t>
            </a:r>
          </a:p>
          <a:p>
            <a:pPr lvl="1"/>
            <a:r>
              <a:rPr lang="en-US" dirty="0" smtClean="0"/>
              <a:t>Graphical User Interface (GUI): user -&gt; computer</a:t>
            </a:r>
          </a:p>
          <a:p>
            <a:pPr lvl="1"/>
            <a:r>
              <a:rPr lang="en-US" dirty="0" smtClean="0"/>
              <a:t>Application Programming Interface (API): application program -&gt; library of related methods</a:t>
            </a:r>
          </a:p>
        </p:txBody>
      </p:sp>
      <p:sp>
        <p:nvSpPr>
          <p:cNvPr id="4" name="Slide Number Placeholder 3"/>
          <p:cNvSpPr>
            <a:spLocks noGrp="1"/>
          </p:cNvSpPr>
          <p:nvPr>
            <p:ph type="sldNum" sz="quarter" idx="12"/>
          </p:nvPr>
        </p:nvSpPr>
        <p:spPr/>
        <p:txBody>
          <a:bodyPr/>
          <a:lstStyle/>
          <a:p>
            <a:fld id="{8A948100-F9AF-674A-BF08-576787DAE645}" type="slidenum">
              <a:rPr lang="en-US" smtClean="0"/>
              <a:t>3</a:t>
            </a:fld>
            <a:endParaRPr lang="en-US"/>
          </a:p>
        </p:txBody>
      </p:sp>
    </p:spTree>
    <p:extLst>
      <p:ext uri="{BB962C8B-B14F-4D97-AF65-F5344CB8AC3E}">
        <p14:creationId xmlns:p14="http://schemas.microsoft.com/office/powerpoint/2010/main" val="1410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 Class (1)</a:t>
            </a:r>
            <a:endParaRPr lang="en-US" dirty="0"/>
          </a:p>
        </p:txBody>
      </p:sp>
      <p:sp>
        <p:nvSpPr>
          <p:cNvPr id="3" name="Content Placeholder 2"/>
          <p:cNvSpPr>
            <a:spLocks noGrp="1"/>
          </p:cNvSpPr>
          <p:nvPr>
            <p:ph idx="1"/>
          </p:nvPr>
        </p:nvSpPr>
        <p:spPr>
          <a:xfrm>
            <a:off x="457200" y="1600200"/>
            <a:ext cx="8229600" cy="4910252"/>
          </a:xfrm>
        </p:spPr>
        <p:txBody>
          <a:bodyPr>
            <a:noAutofit/>
          </a:bodyPr>
          <a:lstStyle/>
          <a:p>
            <a:pPr marL="0" indent="0">
              <a:buNone/>
            </a:pPr>
            <a:r>
              <a:rPr lang="en-US" sz="1500" dirty="0" smtClean="0">
                <a:latin typeface="Consolas"/>
                <a:cs typeface="Consolas"/>
              </a:rPr>
              <a:t>public class Student {</a:t>
            </a:r>
          </a:p>
          <a:p>
            <a:pPr marL="0" indent="0">
              <a:buNone/>
            </a:pPr>
            <a:r>
              <a:rPr lang="en-US" sz="1500" dirty="0" smtClean="0">
                <a:latin typeface="Consolas"/>
                <a:cs typeface="Consolas"/>
              </a:rPr>
              <a:t>    private String name;</a:t>
            </a:r>
          </a:p>
          <a:p>
            <a:pPr marL="0" indent="0">
              <a:buNone/>
            </a:pPr>
            <a:r>
              <a:rPr lang="en-US" sz="1500" dirty="0" smtClean="0">
                <a:latin typeface="Consolas"/>
                <a:cs typeface="Consolas"/>
              </a:rPr>
              <a:t>    private String address;</a:t>
            </a:r>
          </a:p>
          <a:p>
            <a:pPr marL="0" indent="0">
              <a:buNone/>
            </a:pPr>
            <a:r>
              <a:rPr lang="en-US" sz="1500" dirty="0" smtClean="0">
                <a:latin typeface="Consolas"/>
                <a:cs typeface="Consolas"/>
              </a:rPr>
              <a:t>    private String[] classes;</a:t>
            </a:r>
          </a:p>
          <a:p>
            <a:pPr marL="0" indent="0">
              <a:buNone/>
            </a:pPr>
            <a:r>
              <a:rPr lang="en-US" sz="1500" dirty="0" smtClean="0">
                <a:latin typeface="Consolas"/>
                <a:cs typeface="Consolas"/>
              </a:rPr>
              <a:t>    private String[] grades;</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Student(String name, String address) {</a:t>
            </a:r>
          </a:p>
          <a:p>
            <a:pPr marL="0" indent="0">
              <a:buNone/>
            </a:pPr>
            <a:r>
              <a:rPr lang="en-US" sz="1500" dirty="0" smtClean="0">
                <a:latin typeface="Consolas"/>
                <a:cs typeface="Consolas"/>
              </a:rPr>
              <a:t>        </a:t>
            </a:r>
            <a:r>
              <a:rPr lang="en-US" sz="1500" dirty="0" err="1" smtClean="0">
                <a:latin typeface="Consolas"/>
                <a:cs typeface="Consolas"/>
              </a:rPr>
              <a:t>this.name</a:t>
            </a:r>
            <a:r>
              <a:rPr lang="en-US" sz="1500" dirty="0" smtClean="0">
                <a:latin typeface="Consolas"/>
                <a:cs typeface="Consolas"/>
              </a:rPr>
              <a:t> = name;</a:t>
            </a:r>
          </a:p>
          <a:p>
            <a:pPr marL="0" indent="0">
              <a:buNone/>
            </a:pPr>
            <a:r>
              <a:rPr lang="en-US" sz="1500" dirty="0" smtClean="0">
                <a:latin typeface="Consolas"/>
                <a:cs typeface="Consolas"/>
              </a:rPr>
              <a:t>        </a:t>
            </a:r>
            <a:r>
              <a:rPr lang="en-US" sz="1500" dirty="0" err="1" smtClean="0">
                <a:latin typeface="Consolas"/>
                <a:cs typeface="Consolas"/>
              </a:rPr>
              <a:t>this.address</a:t>
            </a:r>
            <a:r>
              <a:rPr lang="en-US" sz="1500" dirty="0" smtClean="0">
                <a:latin typeface="Consolas"/>
                <a:cs typeface="Consolas"/>
              </a:rPr>
              <a:t> = address;</a:t>
            </a:r>
          </a:p>
          <a:p>
            <a:pPr marL="0" indent="0">
              <a:buNone/>
            </a:pPr>
            <a:r>
              <a:rPr lang="en-US" sz="1500" dirty="0" smtClean="0">
                <a:latin typeface="Consolas"/>
                <a:cs typeface="Consolas"/>
              </a:rPr>
              <a:t>    }</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String </a:t>
            </a:r>
            <a:r>
              <a:rPr lang="en-US" sz="1500" dirty="0" err="1" smtClean="0">
                <a:latin typeface="Consolas"/>
                <a:cs typeface="Consolas"/>
              </a:rPr>
              <a:t>getName</a:t>
            </a:r>
            <a:r>
              <a:rPr lang="en-US" sz="1500" dirty="0" smtClean="0">
                <a:latin typeface="Consolas"/>
                <a:cs typeface="Consolas"/>
              </a:rPr>
              <a:t>() {</a:t>
            </a:r>
          </a:p>
          <a:p>
            <a:pPr marL="0" indent="0">
              <a:buNone/>
            </a:pPr>
            <a:r>
              <a:rPr lang="en-US" sz="1500" dirty="0" smtClean="0">
                <a:latin typeface="Consolas"/>
                <a:cs typeface="Consolas"/>
              </a:rPr>
              <a:t>        return name;</a:t>
            </a:r>
          </a:p>
          <a:p>
            <a:pPr marL="0" indent="0">
              <a:buNone/>
            </a:pPr>
            <a:r>
              <a:rPr lang="en-US" sz="1500" dirty="0" smtClean="0">
                <a:latin typeface="Consolas"/>
                <a:cs typeface="Consolas"/>
              </a:rPr>
              <a:t>    }</a:t>
            </a:r>
          </a:p>
          <a:p>
            <a:pPr marL="0" indent="0">
              <a:buNone/>
            </a:pPr>
            <a:endParaRPr lang="en-US" sz="1500" dirty="0" smtClean="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   public </a:t>
            </a:r>
            <a:r>
              <a:rPr lang="en-US" sz="1500" dirty="0">
                <a:latin typeface="Consolas"/>
                <a:cs typeface="Consolas"/>
              </a:rPr>
              <a:t>String </a:t>
            </a:r>
            <a:r>
              <a:rPr lang="en-US" sz="1500" dirty="0" err="1">
                <a:latin typeface="Consolas"/>
                <a:cs typeface="Consolas"/>
              </a:rPr>
              <a:t>getAddress</a:t>
            </a:r>
            <a:r>
              <a:rPr lang="en-US" sz="1500" dirty="0">
                <a:latin typeface="Consolas"/>
                <a:cs typeface="Consolas"/>
              </a:rPr>
              <a:t>() {</a:t>
            </a:r>
          </a:p>
          <a:p>
            <a:pPr marL="0" indent="0">
              <a:buNone/>
            </a:pPr>
            <a:r>
              <a:rPr lang="en-US" sz="1500" dirty="0">
                <a:latin typeface="Consolas"/>
                <a:cs typeface="Consolas"/>
              </a:rPr>
              <a:t>        return address;</a:t>
            </a:r>
          </a:p>
          <a:p>
            <a:pPr marL="0" indent="0">
              <a:buNone/>
            </a:pPr>
            <a:r>
              <a:rPr lang="en-US" sz="1500" dirty="0">
                <a:latin typeface="Consolas"/>
                <a:cs typeface="Consolas"/>
              </a:rPr>
              <a:t>    </a:t>
            </a:r>
            <a:r>
              <a:rPr lang="en-US" sz="1500" dirty="0" smtClean="0">
                <a:latin typeface="Consolas"/>
                <a:cs typeface="Consolas"/>
              </a:rPr>
              <a:t>}    </a:t>
            </a:r>
          </a:p>
          <a:p>
            <a:pPr marL="0" indent="0">
              <a:buNone/>
            </a:pPr>
            <a:r>
              <a:rPr lang="en-US" sz="1500" dirty="0" smtClean="0">
                <a:latin typeface="Consolas"/>
                <a:cs typeface="Consolas"/>
              </a:rPr>
              <a:t>// continued…</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grpSp>
        <p:nvGrpSpPr>
          <p:cNvPr id="18" name="Group 17"/>
          <p:cNvGrpSpPr/>
          <p:nvPr/>
        </p:nvGrpSpPr>
        <p:grpSpPr>
          <a:xfrm>
            <a:off x="3592388" y="1945126"/>
            <a:ext cx="5262733" cy="3249505"/>
            <a:chOff x="3592388" y="1945126"/>
            <a:chExt cx="5262733" cy="3249505"/>
          </a:xfrm>
        </p:grpSpPr>
        <p:sp>
          <p:nvSpPr>
            <p:cNvPr id="10" name="Rectangle 9"/>
            <p:cNvSpPr/>
            <p:nvPr/>
          </p:nvSpPr>
          <p:spPr>
            <a:xfrm>
              <a:off x="6795790" y="1945126"/>
              <a:ext cx="205933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Very redundant with Person class</a:t>
              </a:r>
              <a:endParaRPr lang="en-US" dirty="0"/>
            </a:p>
          </p:txBody>
        </p:sp>
        <p:cxnSp>
          <p:nvCxnSpPr>
            <p:cNvPr id="12" name="Straight Arrow Connector 11"/>
            <p:cNvCxnSpPr>
              <a:stCxn id="10" idx="1"/>
            </p:cNvCxnSpPr>
            <p:nvPr/>
          </p:nvCxnSpPr>
          <p:spPr>
            <a:xfrm flipH="1" flipV="1">
              <a:off x="3592388" y="2219732"/>
              <a:ext cx="3203402" cy="182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1"/>
            </p:cNvCxnSpPr>
            <p:nvPr/>
          </p:nvCxnSpPr>
          <p:spPr>
            <a:xfrm flipH="1">
              <a:off x="4656376" y="2402326"/>
              <a:ext cx="2139414" cy="721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p:cNvCxnSpPr>
            <p:nvPr/>
          </p:nvCxnSpPr>
          <p:spPr>
            <a:xfrm flipH="1">
              <a:off x="4484764" y="2402326"/>
              <a:ext cx="2311026" cy="2792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0729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 Class (2)</a:t>
            </a:r>
            <a:endParaRPr lang="en-US" dirty="0"/>
          </a:p>
        </p:txBody>
      </p:sp>
      <p:sp>
        <p:nvSpPr>
          <p:cNvPr id="3" name="Content Placeholder 2"/>
          <p:cNvSpPr>
            <a:spLocks noGrp="1"/>
          </p:cNvSpPr>
          <p:nvPr>
            <p:ph idx="1"/>
          </p:nvPr>
        </p:nvSpPr>
        <p:spPr/>
        <p:txBody>
          <a:bodyPr>
            <a:noAutofit/>
          </a:bodyPr>
          <a:lstStyle/>
          <a:p>
            <a:pPr marL="0" indent="0">
              <a:buNone/>
            </a:pPr>
            <a:r>
              <a:rPr lang="en-US" sz="1500" dirty="0" smtClean="0">
                <a:latin typeface="Consolas"/>
                <a:cs typeface="Consolas"/>
              </a:rPr>
              <a:t>    // continued…</a:t>
            </a:r>
          </a:p>
          <a:p>
            <a:pPr marL="0" indent="0">
              <a:buNone/>
            </a:pPr>
            <a:endParaRPr lang="en-US" sz="1500" dirty="0">
              <a:latin typeface="Consolas"/>
              <a:cs typeface="Consolas"/>
            </a:endParaRPr>
          </a:p>
          <a:p>
            <a:pPr marL="0" indent="0">
              <a:buNone/>
            </a:pPr>
            <a:r>
              <a:rPr lang="en-US" sz="1500" dirty="0" smtClean="0">
                <a:latin typeface="Consolas"/>
                <a:cs typeface="Consolas"/>
              </a:rPr>
              <a:t>    public </a:t>
            </a:r>
            <a:r>
              <a:rPr lang="en-US" sz="1500" dirty="0">
                <a:latin typeface="Consolas"/>
                <a:cs typeface="Consolas"/>
              </a:rPr>
              <a:t>void </a:t>
            </a:r>
            <a:r>
              <a:rPr lang="en-US" sz="1500" dirty="0" err="1">
                <a:latin typeface="Consolas"/>
                <a:cs typeface="Consolas"/>
              </a:rPr>
              <a:t>setAddress</a:t>
            </a:r>
            <a:r>
              <a:rPr lang="en-US" sz="1500" dirty="0">
                <a:latin typeface="Consolas"/>
                <a:cs typeface="Consolas"/>
              </a:rPr>
              <a:t>(String address) {</a:t>
            </a:r>
          </a:p>
          <a:p>
            <a:pPr marL="0" indent="0">
              <a:buNone/>
            </a:pPr>
            <a:r>
              <a:rPr lang="en-US" sz="1500" dirty="0">
                <a:latin typeface="Consolas"/>
                <a:cs typeface="Consolas"/>
              </a:rPr>
              <a:t>        </a:t>
            </a:r>
            <a:r>
              <a:rPr lang="en-US" sz="1500" dirty="0" err="1">
                <a:latin typeface="Consolas"/>
                <a:cs typeface="Consolas"/>
              </a:rPr>
              <a:t>this.address</a:t>
            </a:r>
            <a:r>
              <a:rPr lang="en-US" sz="1500" dirty="0">
                <a:latin typeface="Consolas"/>
                <a:cs typeface="Consolas"/>
              </a:rPr>
              <a:t> = address;</a:t>
            </a:r>
          </a:p>
          <a:p>
            <a:pPr marL="0" indent="0">
              <a:buNone/>
            </a:pPr>
            <a:r>
              <a:rPr lang="en-US" sz="1500" dirty="0">
                <a:latin typeface="Consolas"/>
                <a:cs typeface="Consolas"/>
              </a:rPr>
              <a:t>    </a:t>
            </a:r>
            <a:r>
              <a:rPr lang="en-US" sz="1500" dirty="0" smtClean="0">
                <a:latin typeface="Consolas"/>
                <a:cs typeface="Consolas"/>
              </a:rPr>
              <a:t>}</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String[] </a:t>
            </a:r>
            <a:r>
              <a:rPr lang="en-US" sz="1500" dirty="0" err="1" smtClean="0">
                <a:latin typeface="Consolas"/>
                <a:cs typeface="Consolas"/>
              </a:rPr>
              <a:t>getClasses</a:t>
            </a:r>
            <a:r>
              <a:rPr lang="en-US" sz="1500" dirty="0" smtClean="0">
                <a:latin typeface="Consolas"/>
                <a:cs typeface="Consolas"/>
              </a:rPr>
              <a:t>() {</a:t>
            </a:r>
          </a:p>
          <a:p>
            <a:pPr marL="0" indent="0">
              <a:buNone/>
            </a:pPr>
            <a:r>
              <a:rPr lang="en-US" sz="1500" dirty="0" smtClean="0">
                <a:latin typeface="Consolas"/>
                <a:cs typeface="Consolas"/>
              </a:rPr>
              <a:t>        return classes;</a:t>
            </a:r>
          </a:p>
          <a:p>
            <a:pPr marL="0" indent="0">
              <a:buNone/>
            </a:pPr>
            <a:r>
              <a:rPr lang="en-US" sz="1500" dirty="0" smtClean="0">
                <a:latin typeface="Consolas"/>
                <a:cs typeface="Consolas"/>
              </a:rPr>
              <a:t>    }</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void </a:t>
            </a:r>
            <a:r>
              <a:rPr lang="en-US" sz="1500" dirty="0" err="1" smtClean="0">
                <a:latin typeface="Consolas"/>
                <a:cs typeface="Consolas"/>
              </a:rPr>
              <a:t>setClasses</a:t>
            </a:r>
            <a:r>
              <a:rPr lang="en-US" sz="1500" dirty="0" smtClean="0">
                <a:latin typeface="Consolas"/>
                <a:cs typeface="Consolas"/>
              </a:rPr>
              <a:t>(String[] classes) {</a:t>
            </a:r>
          </a:p>
          <a:p>
            <a:pPr marL="0" indent="0">
              <a:buNone/>
            </a:pPr>
            <a:r>
              <a:rPr lang="en-US" sz="1500" dirty="0" smtClean="0">
                <a:latin typeface="Consolas"/>
                <a:cs typeface="Consolas"/>
              </a:rPr>
              <a:t>        </a:t>
            </a:r>
            <a:r>
              <a:rPr lang="en-US" sz="1500" dirty="0" err="1" smtClean="0">
                <a:latin typeface="Consolas"/>
                <a:cs typeface="Consolas"/>
              </a:rPr>
              <a:t>this.classes</a:t>
            </a:r>
            <a:r>
              <a:rPr lang="en-US" sz="1500" dirty="0" smtClean="0">
                <a:latin typeface="Consolas"/>
                <a:cs typeface="Consolas"/>
              </a:rPr>
              <a:t> = classes;</a:t>
            </a:r>
          </a:p>
          <a:p>
            <a:pPr marL="0" indent="0">
              <a:buNone/>
            </a:pPr>
            <a:r>
              <a:rPr lang="en-US" sz="1500" dirty="0" smtClean="0">
                <a:latin typeface="Consolas"/>
                <a:cs typeface="Consolas"/>
              </a:rPr>
              <a:t>    }</a:t>
            </a:r>
          </a:p>
          <a:p>
            <a:pPr marL="0" indent="0">
              <a:buNone/>
            </a:pPr>
            <a:endParaRPr lang="en-US" sz="1500" dirty="0">
              <a:latin typeface="Consolas"/>
              <a:cs typeface="Consolas"/>
            </a:endParaRPr>
          </a:p>
          <a:p>
            <a:pPr marL="0" indent="0">
              <a:buNone/>
            </a:pPr>
            <a:r>
              <a:rPr lang="en-US" sz="1500" dirty="0" smtClean="0">
                <a:latin typeface="Consolas"/>
                <a:cs typeface="Consolas"/>
              </a:rPr>
              <a:t>    // and more…</a:t>
            </a:r>
          </a:p>
          <a:p>
            <a:pPr marL="0" indent="0">
              <a:buNone/>
            </a:pPr>
            <a:r>
              <a:rPr lang="en-US" sz="1500" dirty="0" smtClean="0">
                <a:latin typeface="Consolas"/>
                <a:cs typeface="Consolas"/>
              </a:rPr>
              <a:t>}</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grpSp>
        <p:nvGrpSpPr>
          <p:cNvPr id="10" name="Group 9"/>
          <p:cNvGrpSpPr/>
          <p:nvPr/>
        </p:nvGrpSpPr>
        <p:grpSpPr>
          <a:xfrm>
            <a:off x="4439002" y="1945126"/>
            <a:ext cx="4416119" cy="2276942"/>
            <a:chOff x="4439002" y="1945126"/>
            <a:chExt cx="4416119" cy="2276942"/>
          </a:xfrm>
        </p:grpSpPr>
        <p:sp>
          <p:nvSpPr>
            <p:cNvPr id="5" name="Rectangle 4"/>
            <p:cNvSpPr/>
            <p:nvPr/>
          </p:nvSpPr>
          <p:spPr>
            <a:xfrm>
              <a:off x="7116131" y="1945126"/>
              <a:ext cx="1738990" cy="1178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Unique to Student class</a:t>
              </a:r>
              <a:endParaRPr lang="en-US" dirty="0"/>
            </a:p>
          </p:txBody>
        </p:sp>
        <p:cxnSp>
          <p:nvCxnSpPr>
            <p:cNvPr id="6" name="Straight Arrow Connector 5"/>
            <p:cNvCxnSpPr>
              <a:stCxn id="5" idx="1"/>
            </p:cNvCxnSpPr>
            <p:nvPr/>
          </p:nvCxnSpPr>
          <p:spPr>
            <a:xfrm flipH="1">
              <a:off x="4439002" y="2534385"/>
              <a:ext cx="2677129" cy="898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1"/>
            </p:cNvCxnSpPr>
            <p:nvPr/>
          </p:nvCxnSpPr>
          <p:spPr>
            <a:xfrm flipH="1">
              <a:off x="5411463" y="2534385"/>
              <a:ext cx="1704668" cy="1687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24638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466566" cy="4967461"/>
          </a:xfrm>
        </p:spPr>
        <p:txBody>
          <a:bodyPr>
            <a:normAutofit/>
          </a:bodyPr>
          <a:lstStyle/>
          <a:p>
            <a:r>
              <a:rPr lang="en-US" dirty="0" smtClean="0"/>
              <a:t>Rather than duplicating members (fields and methods) among these classes, Java allows classes to share member definitions in a hierarchical fashion</a:t>
            </a:r>
          </a:p>
          <a:p>
            <a:r>
              <a:rPr lang="en-US" dirty="0" smtClean="0"/>
              <a:t>One class can “extend” another “inheriting” fields and methods from it</a:t>
            </a:r>
          </a:p>
          <a:p>
            <a:r>
              <a:rPr lang="en-US" dirty="0" smtClean="0"/>
              <a:t>Terminology: the “subclass” </a:t>
            </a:r>
            <a:r>
              <a:rPr lang="en-US" i="1" dirty="0" smtClean="0"/>
              <a:t>inherits</a:t>
            </a:r>
            <a:r>
              <a:rPr lang="en-US" dirty="0" smtClean="0"/>
              <a:t> from the “superclass”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32</a:t>
            </a:fld>
            <a:endParaRPr lang="en-US"/>
          </a:p>
        </p:txBody>
      </p:sp>
    </p:spTree>
    <p:extLst>
      <p:ext uri="{BB962C8B-B14F-4D97-AF65-F5344CB8AC3E}">
        <p14:creationId xmlns:p14="http://schemas.microsoft.com/office/powerpoint/2010/main" val="3528282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 Person has fields name, address, as well as </a:t>
            </a:r>
            <a:r>
              <a:rPr lang="en-US" dirty="0" err="1" smtClean="0"/>
              <a:t>accessors</a:t>
            </a:r>
            <a:r>
              <a:rPr lang="en-US" dirty="0" smtClean="0"/>
              <a:t> and </a:t>
            </a:r>
            <a:r>
              <a:rPr lang="en-US" dirty="0" err="1" smtClean="0"/>
              <a:t>mutators</a:t>
            </a:r>
            <a:endParaRPr lang="en-US" dirty="0" smtClean="0"/>
          </a:p>
          <a:p>
            <a:r>
              <a:rPr lang="en-US" dirty="0" smtClean="0"/>
              <a:t>Class Student “extends” Person </a:t>
            </a:r>
          </a:p>
          <a:p>
            <a:pPr lvl="1"/>
            <a:r>
              <a:rPr lang="en-US" dirty="0" smtClean="0"/>
              <a:t>Inherits the fields and methods from Person</a:t>
            </a:r>
          </a:p>
          <a:p>
            <a:pPr lvl="1"/>
            <a:r>
              <a:rPr lang="en-US" dirty="0"/>
              <a:t>A</a:t>
            </a:r>
            <a:r>
              <a:rPr lang="en-US" dirty="0" smtClean="0"/>
              <a:t>dds classes and grades (and more </a:t>
            </a:r>
            <a:r>
              <a:rPr lang="en-US" dirty="0" err="1" smtClean="0"/>
              <a:t>accessors</a:t>
            </a:r>
            <a:r>
              <a:rPr lang="en-US" dirty="0" smtClean="0"/>
              <a:t> and </a:t>
            </a:r>
            <a:r>
              <a:rPr lang="en-US" dirty="0" err="1" smtClean="0"/>
              <a:t>mutators</a:t>
            </a:r>
            <a:r>
              <a:rPr lang="en-US" dirty="0" smtClean="0"/>
              <a:t>)</a:t>
            </a:r>
          </a:p>
          <a:p>
            <a:r>
              <a:rPr lang="en-US" dirty="0" smtClean="0"/>
              <a:t>Class Professor “extends” Person </a:t>
            </a:r>
          </a:p>
          <a:p>
            <a:pPr lvl="1"/>
            <a:r>
              <a:rPr lang="en-US" dirty="0" smtClean="0"/>
              <a:t>Inherits the fields and methods from Person</a:t>
            </a:r>
          </a:p>
          <a:p>
            <a:pPr lvl="1"/>
            <a:r>
              <a:rPr lang="en-US" dirty="0" smtClean="0"/>
              <a:t>Adds rank and salary (and more </a:t>
            </a:r>
            <a:r>
              <a:rPr lang="en-US" dirty="0" err="1" smtClean="0"/>
              <a:t>accessors</a:t>
            </a:r>
            <a:r>
              <a:rPr lang="en-US" dirty="0" smtClean="0"/>
              <a:t> and </a:t>
            </a:r>
            <a:r>
              <a:rPr lang="en-US" dirty="0" err="1" smtClean="0"/>
              <a:t>mutators</a:t>
            </a:r>
            <a:r>
              <a:rPr lang="en-US" dirty="0" smtClean="0"/>
              <a:t>)</a:t>
            </a:r>
          </a:p>
          <a:p>
            <a:r>
              <a:rPr lang="en-US" dirty="0" smtClean="0"/>
              <a:t>Common fields and methods go in Person, and are inherited by its subclasses</a:t>
            </a:r>
            <a:endParaRPr lang="en-US" dirty="0"/>
          </a:p>
          <a:p>
            <a:r>
              <a:rPr lang="en-US" dirty="0" smtClean="0"/>
              <a:t>Class-specific fields and methods go in their respective class</a:t>
            </a:r>
          </a:p>
        </p:txBody>
      </p:sp>
      <p:sp>
        <p:nvSpPr>
          <p:cNvPr id="4" name="Slide Number Placeholder 3"/>
          <p:cNvSpPr>
            <a:spLocks noGrp="1"/>
          </p:cNvSpPr>
          <p:nvPr>
            <p:ph type="sldNum" sz="quarter" idx="12"/>
          </p:nvPr>
        </p:nvSpPr>
        <p:spPr/>
        <p:txBody>
          <a:bodyPr/>
          <a:lstStyle/>
          <a:p>
            <a:fld id="{8A948100-F9AF-674A-BF08-576787DAE645}" type="slidenum">
              <a:rPr lang="en-US" smtClean="0"/>
              <a:t>33</a:t>
            </a:fld>
            <a:endParaRPr lang="en-US"/>
          </a:p>
        </p:txBody>
      </p:sp>
    </p:spTree>
    <p:extLst>
      <p:ext uri="{BB962C8B-B14F-4D97-AF65-F5344CB8AC3E}">
        <p14:creationId xmlns:p14="http://schemas.microsoft.com/office/powerpoint/2010/main" val="483543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Subclass</a:t>
            </a:r>
            <a:endParaRPr lang="en-US" dirty="0"/>
          </a:p>
        </p:txBody>
      </p:sp>
      <p:sp>
        <p:nvSpPr>
          <p:cNvPr id="3" name="Content Placeholder 2"/>
          <p:cNvSpPr>
            <a:spLocks noGrp="1"/>
          </p:cNvSpPr>
          <p:nvPr>
            <p:ph idx="1"/>
          </p:nvPr>
        </p:nvSpPr>
        <p:spPr>
          <a:xfrm>
            <a:off x="457200" y="1600200"/>
            <a:ext cx="8686800" cy="4525963"/>
          </a:xfrm>
        </p:spPr>
        <p:txBody>
          <a:bodyPr>
            <a:normAutofit fontScale="47500" lnSpcReduction="20000"/>
          </a:bodyPr>
          <a:lstStyle/>
          <a:p>
            <a:pPr marL="0" indent="0">
              <a:buNone/>
            </a:pPr>
            <a:r>
              <a:rPr lang="en-US" dirty="0">
                <a:latin typeface="Consolas"/>
                <a:cs typeface="Consolas"/>
              </a:rPr>
              <a:t>public class Student extends Person {</a:t>
            </a:r>
          </a:p>
          <a:p>
            <a:pPr marL="0" indent="0">
              <a:buNone/>
            </a:pPr>
            <a:r>
              <a:rPr lang="en-US" dirty="0">
                <a:latin typeface="Consolas"/>
                <a:cs typeface="Consolas"/>
              </a:rPr>
              <a:t>    private String[] classes;</a:t>
            </a:r>
          </a:p>
          <a:p>
            <a:pPr marL="0" indent="0">
              <a:buNone/>
            </a:pPr>
            <a:r>
              <a:rPr lang="en-US" dirty="0">
                <a:latin typeface="Consolas"/>
                <a:cs typeface="Consolas"/>
              </a:rPr>
              <a:t>    private String[] grades;</a:t>
            </a:r>
          </a:p>
          <a:p>
            <a:pPr marL="0" indent="0">
              <a:buNone/>
            </a:pPr>
            <a:r>
              <a:rPr lang="en-US" dirty="0">
                <a:latin typeface="Consolas"/>
                <a:cs typeface="Consolas"/>
              </a:rPr>
              <a:t>    </a:t>
            </a:r>
          </a:p>
          <a:p>
            <a:pPr marL="0" indent="0">
              <a:buNone/>
            </a:pPr>
            <a:r>
              <a:rPr lang="en-US" dirty="0">
                <a:latin typeface="Consolas"/>
                <a:cs typeface="Consolas"/>
              </a:rPr>
              <a:t>    public Student(String name, String address, String[] classes, </a:t>
            </a: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String</a:t>
            </a:r>
            <a:r>
              <a:rPr lang="en-US" dirty="0">
                <a:latin typeface="Consolas"/>
                <a:cs typeface="Consolas"/>
              </a:rPr>
              <a:t>[] grades) {</a:t>
            </a:r>
          </a:p>
          <a:p>
            <a:pPr marL="0" indent="0">
              <a:buNone/>
            </a:pPr>
            <a:r>
              <a:rPr lang="en-US" dirty="0">
                <a:latin typeface="Consolas"/>
                <a:cs typeface="Consolas"/>
              </a:rPr>
              <a:t>        super(name, address);</a:t>
            </a:r>
          </a:p>
          <a:p>
            <a:pPr marL="0" indent="0">
              <a:buNone/>
            </a:pPr>
            <a:r>
              <a:rPr lang="en-US" dirty="0">
                <a:latin typeface="Consolas"/>
                <a:cs typeface="Consolas"/>
              </a:rPr>
              <a:t>        </a:t>
            </a:r>
            <a:r>
              <a:rPr lang="en-US" dirty="0" err="1">
                <a:latin typeface="Consolas"/>
                <a:cs typeface="Consolas"/>
              </a:rPr>
              <a:t>this.classes</a:t>
            </a:r>
            <a:r>
              <a:rPr lang="en-US" dirty="0">
                <a:latin typeface="Consolas"/>
                <a:cs typeface="Consolas"/>
              </a:rPr>
              <a:t> = classes;</a:t>
            </a:r>
          </a:p>
          <a:p>
            <a:pPr marL="0" indent="0">
              <a:buNone/>
            </a:pPr>
            <a:r>
              <a:rPr lang="en-US" dirty="0">
                <a:latin typeface="Consolas"/>
                <a:cs typeface="Consolas"/>
              </a:rPr>
              <a:t>        </a:t>
            </a:r>
            <a:r>
              <a:rPr lang="en-US" dirty="0" err="1">
                <a:latin typeface="Consolas"/>
                <a:cs typeface="Consolas"/>
              </a:rPr>
              <a:t>this.grades</a:t>
            </a:r>
            <a:r>
              <a:rPr lang="en-US" dirty="0">
                <a:latin typeface="Consolas"/>
                <a:cs typeface="Consolas"/>
              </a:rPr>
              <a:t> = grades;</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String[] </a:t>
            </a:r>
            <a:r>
              <a:rPr lang="en-US" dirty="0" err="1">
                <a:latin typeface="Consolas"/>
                <a:cs typeface="Consolas"/>
              </a:rPr>
              <a:t>getClasses</a:t>
            </a:r>
            <a:r>
              <a:rPr lang="en-US" dirty="0">
                <a:latin typeface="Consolas"/>
                <a:cs typeface="Consolas"/>
              </a:rPr>
              <a:t>() {</a:t>
            </a:r>
          </a:p>
          <a:p>
            <a:pPr marL="0" indent="0">
              <a:buNone/>
            </a:pPr>
            <a:r>
              <a:rPr lang="en-US" dirty="0">
                <a:latin typeface="Consolas"/>
                <a:cs typeface="Consolas"/>
              </a:rPr>
              <a:t>        return classes;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void </a:t>
            </a:r>
            <a:r>
              <a:rPr lang="en-US" dirty="0" err="1">
                <a:latin typeface="Consolas"/>
                <a:cs typeface="Consolas"/>
              </a:rPr>
              <a:t>setClasses</a:t>
            </a:r>
            <a:r>
              <a:rPr lang="en-US" dirty="0">
                <a:latin typeface="Consolas"/>
                <a:cs typeface="Consolas"/>
              </a:rPr>
              <a:t>(String[] classes) {</a:t>
            </a:r>
          </a:p>
          <a:p>
            <a:pPr marL="0" indent="0">
              <a:buNone/>
            </a:pPr>
            <a:r>
              <a:rPr lang="en-US" dirty="0">
                <a:latin typeface="Consolas"/>
                <a:cs typeface="Consolas"/>
              </a:rPr>
              <a:t>        </a:t>
            </a:r>
            <a:r>
              <a:rPr lang="en-US" dirty="0" err="1">
                <a:latin typeface="Consolas"/>
                <a:cs typeface="Consolas"/>
              </a:rPr>
              <a:t>this.classes</a:t>
            </a:r>
            <a:r>
              <a:rPr lang="en-US" dirty="0">
                <a:latin typeface="Consolas"/>
                <a:cs typeface="Consolas"/>
              </a:rPr>
              <a:t> = classes;</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34</a:t>
            </a:fld>
            <a:endParaRPr lang="en-US"/>
          </a:p>
        </p:txBody>
      </p:sp>
      <p:sp>
        <p:nvSpPr>
          <p:cNvPr id="5" name="Rectangle 4"/>
          <p:cNvSpPr/>
          <p:nvPr/>
        </p:nvSpPr>
        <p:spPr>
          <a:xfrm>
            <a:off x="6887317" y="931356"/>
            <a:ext cx="1799483" cy="972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Subclass only contains the differences</a:t>
            </a:r>
            <a:endParaRPr lang="en-US" dirty="0"/>
          </a:p>
        </p:txBody>
      </p:sp>
    </p:spTree>
    <p:extLst>
      <p:ext uri="{BB962C8B-B14F-4D97-AF65-F5344CB8AC3E}">
        <p14:creationId xmlns:p14="http://schemas.microsoft.com/office/powerpoint/2010/main" val="1065704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a:t>
            </a:r>
            <a:endParaRPr lang="en-US" dirty="0"/>
          </a:p>
        </p:txBody>
      </p:sp>
      <p:sp>
        <p:nvSpPr>
          <p:cNvPr id="3" name="Content Placeholder 2"/>
          <p:cNvSpPr>
            <a:spLocks noGrp="1"/>
          </p:cNvSpPr>
          <p:nvPr>
            <p:ph idx="1"/>
          </p:nvPr>
        </p:nvSpPr>
        <p:spPr/>
        <p:txBody>
          <a:bodyPr/>
          <a:lstStyle/>
          <a:p>
            <a:r>
              <a:rPr lang="en-US" dirty="0" smtClean="0"/>
              <a:t>One designated class in Java—Object—is the root of all classes</a:t>
            </a:r>
          </a:p>
          <a:p>
            <a:r>
              <a:rPr lang="en-US" dirty="0" smtClean="0"/>
              <a:t>Any class that doesn’t extend another class implicitly extends the Object class</a:t>
            </a:r>
          </a:p>
          <a:p>
            <a:r>
              <a:rPr lang="en-US" dirty="0" smtClean="0"/>
              <a:t>A class can only extend one other class (but can implement multiple interfaces)</a:t>
            </a:r>
          </a:p>
          <a:p>
            <a:r>
              <a:rPr lang="en-US" dirty="0" smtClean="0"/>
              <a:t>Java is a “single inheritance” system</a:t>
            </a:r>
          </a:p>
          <a:p>
            <a:r>
              <a:rPr lang="en-US" dirty="0" smtClean="0"/>
              <a:t>C++ is a “multiple inheritance” system</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35</a:t>
            </a:fld>
            <a:endParaRPr lang="en-US"/>
          </a:p>
        </p:txBody>
      </p:sp>
    </p:spTree>
    <p:extLst>
      <p:ext uri="{BB962C8B-B14F-4D97-AF65-F5344CB8AC3E}">
        <p14:creationId xmlns:p14="http://schemas.microsoft.com/office/powerpoint/2010/main" val="3557745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38154" y="2940573"/>
            <a:ext cx="1979242" cy="3238065"/>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Subclass Object</a:t>
            </a:r>
            <a:endParaRPr lang="en-US" dirty="0"/>
          </a:p>
        </p:txBody>
      </p:sp>
      <p:sp>
        <p:nvSpPr>
          <p:cNvPr id="3" name="Content Placeholder 2"/>
          <p:cNvSpPr>
            <a:spLocks noGrp="1"/>
          </p:cNvSpPr>
          <p:nvPr>
            <p:ph idx="1"/>
          </p:nvPr>
        </p:nvSpPr>
        <p:spPr/>
        <p:txBody>
          <a:bodyPr/>
          <a:lstStyle/>
          <a:p>
            <a:r>
              <a:rPr lang="en-US" dirty="0" smtClean="0"/>
              <a:t>Contains its fields as well as all the fields defined in its </a:t>
            </a:r>
            <a:r>
              <a:rPr lang="en-US" dirty="0" err="1" smtClean="0"/>
              <a:t>superclasses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36</a:t>
            </a:fld>
            <a:endParaRPr lang="en-US"/>
          </a:p>
        </p:txBody>
      </p:sp>
      <p:grpSp>
        <p:nvGrpSpPr>
          <p:cNvPr id="7" name="Group 6"/>
          <p:cNvGrpSpPr/>
          <p:nvPr/>
        </p:nvGrpSpPr>
        <p:grpSpPr>
          <a:xfrm>
            <a:off x="2459327" y="4103052"/>
            <a:ext cx="3100436" cy="411909"/>
            <a:chOff x="4141543" y="3043550"/>
            <a:chExt cx="3100436" cy="411909"/>
          </a:xfrm>
        </p:grpSpPr>
        <p:sp>
          <p:nvSpPr>
            <p:cNvPr id="5" name="Rectangle 4"/>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141543" y="3066433"/>
              <a:ext cx="1178395" cy="369332"/>
            </a:xfrm>
            <a:prstGeom prst="rect">
              <a:avLst/>
            </a:prstGeom>
            <a:noFill/>
          </p:spPr>
          <p:txBody>
            <a:bodyPr wrap="square" rtlCol="0">
              <a:spAutoFit/>
            </a:bodyPr>
            <a:lstStyle/>
            <a:p>
              <a:pPr algn="r"/>
              <a:r>
                <a:rPr lang="en-US" dirty="0" smtClean="0"/>
                <a:t>name</a:t>
              </a:r>
              <a:endParaRPr lang="en-US" dirty="0"/>
            </a:p>
          </p:txBody>
        </p:sp>
      </p:grpSp>
      <p:grpSp>
        <p:nvGrpSpPr>
          <p:cNvPr id="8" name="Group 7"/>
          <p:cNvGrpSpPr/>
          <p:nvPr/>
        </p:nvGrpSpPr>
        <p:grpSpPr>
          <a:xfrm>
            <a:off x="2459327" y="4621594"/>
            <a:ext cx="3100436" cy="411909"/>
            <a:chOff x="4141543" y="3043550"/>
            <a:chExt cx="3100436" cy="411909"/>
          </a:xfrm>
        </p:grpSpPr>
        <p:sp>
          <p:nvSpPr>
            <p:cNvPr id="9" name="Rectangle 8"/>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41543" y="3066433"/>
              <a:ext cx="1178395" cy="369332"/>
            </a:xfrm>
            <a:prstGeom prst="rect">
              <a:avLst/>
            </a:prstGeom>
            <a:noFill/>
          </p:spPr>
          <p:txBody>
            <a:bodyPr wrap="square" rtlCol="0">
              <a:spAutoFit/>
            </a:bodyPr>
            <a:lstStyle/>
            <a:p>
              <a:pPr algn="r"/>
              <a:r>
                <a:rPr lang="en-US" dirty="0" smtClean="0"/>
                <a:t>address</a:t>
              </a:r>
              <a:endParaRPr lang="en-US" dirty="0"/>
            </a:p>
          </p:txBody>
        </p:sp>
      </p:grpSp>
      <p:grpSp>
        <p:nvGrpSpPr>
          <p:cNvPr id="11" name="Group 10"/>
          <p:cNvGrpSpPr/>
          <p:nvPr/>
        </p:nvGrpSpPr>
        <p:grpSpPr>
          <a:xfrm>
            <a:off x="2459327" y="5140136"/>
            <a:ext cx="3100436" cy="411909"/>
            <a:chOff x="4141543" y="3043550"/>
            <a:chExt cx="3100436" cy="411909"/>
          </a:xfrm>
        </p:grpSpPr>
        <p:sp>
          <p:nvSpPr>
            <p:cNvPr id="12" name="Rectangle 11"/>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141543" y="3066433"/>
              <a:ext cx="1178395" cy="369332"/>
            </a:xfrm>
            <a:prstGeom prst="rect">
              <a:avLst/>
            </a:prstGeom>
            <a:noFill/>
          </p:spPr>
          <p:txBody>
            <a:bodyPr wrap="square" rtlCol="0">
              <a:spAutoFit/>
            </a:bodyPr>
            <a:lstStyle/>
            <a:p>
              <a:pPr algn="r"/>
              <a:r>
                <a:rPr lang="en-US" dirty="0" smtClean="0"/>
                <a:t>classes</a:t>
              </a:r>
              <a:endParaRPr lang="en-US" dirty="0"/>
            </a:p>
          </p:txBody>
        </p:sp>
      </p:grpSp>
      <p:grpSp>
        <p:nvGrpSpPr>
          <p:cNvPr id="14" name="Group 13"/>
          <p:cNvGrpSpPr/>
          <p:nvPr/>
        </p:nvGrpSpPr>
        <p:grpSpPr>
          <a:xfrm>
            <a:off x="2459327" y="5658677"/>
            <a:ext cx="3100436" cy="411909"/>
            <a:chOff x="4141543" y="3043550"/>
            <a:chExt cx="3100436" cy="411909"/>
          </a:xfrm>
        </p:grpSpPr>
        <p:sp>
          <p:nvSpPr>
            <p:cNvPr id="15" name="Rectangle 14"/>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141543" y="3066433"/>
              <a:ext cx="1178395" cy="369332"/>
            </a:xfrm>
            <a:prstGeom prst="rect">
              <a:avLst/>
            </a:prstGeom>
            <a:noFill/>
          </p:spPr>
          <p:txBody>
            <a:bodyPr wrap="square" rtlCol="0">
              <a:spAutoFit/>
            </a:bodyPr>
            <a:lstStyle/>
            <a:p>
              <a:pPr algn="r"/>
              <a:r>
                <a:rPr lang="en-US" dirty="0" smtClean="0"/>
                <a:t>grades</a:t>
              </a:r>
              <a:endParaRPr lang="en-US" dirty="0"/>
            </a:p>
          </p:txBody>
        </p:sp>
      </p:grpSp>
      <p:sp>
        <p:nvSpPr>
          <p:cNvPr id="20" name="TextBox 19"/>
          <p:cNvSpPr txBox="1"/>
          <p:nvPr/>
        </p:nvSpPr>
        <p:spPr>
          <a:xfrm>
            <a:off x="3912728" y="2860476"/>
            <a:ext cx="1569660" cy="369332"/>
          </a:xfrm>
          <a:prstGeom prst="rect">
            <a:avLst/>
          </a:prstGeom>
          <a:noFill/>
        </p:spPr>
        <p:txBody>
          <a:bodyPr wrap="none" rtlCol="0">
            <a:spAutoFit/>
          </a:bodyPr>
          <a:lstStyle/>
          <a:p>
            <a:r>
              <a:rPr lang="en-US" dirty="0" smtClean="0"/>
              <a:t>Student object</a:t>
            </a:r>
            <a:endParaRPr lang="en-US" dirty="0"/>
          </a:p>
        </p:txBody>
      </p:sp>
      <p:sp>
        <p:nvSpPr>
          <p:cNvPr id="22" name="Right Brace 21"/>
          <p:cNvSpPr/>
          <p:nvPr/>
        </p:nvSpPr>
        <p:spPr>
          <a:xfrm>
            <a:off x="5789007" y="4103052"/>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e 22"/>
          <p:cNvSpPr/>
          <p:nvPr/>
        </p:nvSpPr>
        <p:spPr>
          <a:xfrm>
            <a:off x="5789007" y="5140135"/>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109348" y="4369220"/>
            <a:ext cx="2417474" cy="369332"/>
          </a:xfrm>
          <a:prstGeom prst="rect">
            <a:avLst/>
          </a:prstGeom>
          <a:noFill/>
        </p:spPr>
        <p:txBody>
          <a:bodyPr wrap="none" rtlCol="0">
            <a:spAutoFit/>
          </a:bodyPr>
          <a:lstStyle/>
          <a:p>
            <a:r>
              <a:rPr lang="en-US" dirty="0" smtClean="0"/>
              <a:t>Fields defined in Person</a:t>
            </a:r>
            <a:endParaRPr lang="en-US" dirty="0"/>
          </a:p>
        </p:txBody>
      </p:sp>
      <p:sp>
        <p:nvSpPr>
          <p:cNvPr id="25" name="TextBox 24"/>
          <p:cNvSpPr txBox="1"/>
          <p:nvPr/>
        </p:nvSpPr>
        <p:spPr>
          <a:xfrm>
            <a:off x="6109348" y="5367379"/>
            <a:ext cx="2508995" cy="369332"/>
          </a:xfrm>
          <a:prstGeom prst="rect">
            <a:avLst/>
          </a:prstGeom>
          <a:noFill/>
        </p:spPr>
        <p:txBody>
          <a:bodyPr wrap="none" rtlCol="0">
            <a:spAutoFit/>
          </a:bodyPr>
          <a:lstStyle/>
          <a:p>
            <a:r>
              <a:rPr lang="en-US" dirty="0" smtClean="0"/>
              <a:t>Fields defined in Student</a:t>
            </a:r>
            <a:endParaRPr lang="en-US" dirty="0"/>
          </a:p>
        </p:txBody>
      </p:sp>
      <p:sp>
        <p:nvSpPr>
          <p:cNvPr id="26" name="Right Brace 25"/>
          <p:cNvSpPr/>
          <p:nvPr/>
        </p:nvSpPr>
        <p:spPr>
          <a:xfrm>
            <a:off x="5789007" y="3078060"/>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6109348" y="3344228"/>
            <a:ext cx="2390398" cy="369332"/>
          </a:xfrm>
          <a:prstGeom prst="rect">
            <a:avLst/>
          </a:prstGeom>
          <a:noFill/>
        </p:spPr>
        <p:txBody>
          <a:bodyPr wrap="none" rtlCol="0">
            <a:spAutoFit/>
          </a:bodyPr>
          <a:lstStyle/>
          <a:p>
            <a:r>
              <a:rPr lang="en-US" dirty="0" smtClean="0"/>
              <a:t>Fields defined in Object</a:t>
            </a:r>
            <a:endParaRPr lang="en-US" dirty="0"/>
          </a:p>
        </p:txBody>
      </p:sp>
    </p:spTree>
    <p:extLst>
      <p:ext uri="{BB962C8B-B14F-4D97-AF65-F5344CB8AC3E}">
        <p14:creationId xmlns:p14="http://schemas.microsoft.com/office/powerpoint/2010/main" val="2814200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Methods</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r>
              <a:rPr lang="en-US" dirty="0" smtClean="0"/>
              <a:t>The Object class has a small number of public methods.  Samples…</a:t>
            </a:r>
          </a:p>
          <a:p>
            <a:pPr lvl="1"/>
            <a:r>
              <a:rPr lang="en-US" dirty="0"/>
              <a:t>c</a:t>
            </a:r>
            <a:r>
              <a:rPr lang="en-US" dirty="0" smtClean="0"/>
              <a:t>lone() – makes a copy of the object</a:t>
            </a:r>
          </a:p>
          <a:p>
            <a:pPr lvl="1"/>
            <a:r>
              <a:rPr lang="en-US" dirty="0"/>
              <a:t>e</a:t>
            </a:r>
            <a:r>
              <a:rPr lang="en-US" dirty="0" smtClean="0"/>
              <a:t>quals(Object e) – compares for equality</a:t>
            </a:r>
          </a:p>
          <a:p>
            <a:pPr lvl="1"/>
            <a:r>
              <a:rPr lang="en-US" dirty="0" err="1" smtClean="0"/>
              <a:t>toString</a:t>
            </a:r>
            <a:r>
              <a:rPr lang="en-US" dirty="0" smtClean="0"/>
              <a:t>() – returns a String representation</a:t>
            </a:r>
          </a:p>
          <a:p>
            <a:r>
              <a:rPr lang="en-US" dirty="0" smtClean="0"/>
              <a:t>The </a:t>
            </a:r>
            <a:r>
              <a:rPr lang="en-US" dirty="0" err="1" smtClean="0"/>
              <a:t>toString</a:t>
            </a:r>
            <a:r>
              <a:rPr lang="en-US" dirty="0" smtClean="0"/>
              <a:t>() method is very handy: </a:t>
            </a:r>
          </a:p>
          <a:p>
            <a:pPr lvl="1"/>
            <a:r>
              <a:rPr lang="en-US" dirty="0" smtClean="0"/>
              <a:t>It is called by </a:t>
            </a:r>
            <a:r>
              <a:rPr lang="en-US" dirty="0" err="1" smtClean="0"/>
              <a:t>printf</a:t>
            </a:r>
            <a:r>
              <a:rPr lang="en-US" dirty="0" smtClean="0"/>
              <a:t> and similar methods when a String is needed (e.g., for printing)</a:t>
            </a:r>
          </a:p>
          <a:p>
            <a:pPr lvl="1"/>
            <a:r>
              <a:rPr lang="en-US" dirty="0" smtClean="0"/>
              <a:t>You can override it in your classes to get something more descriptive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37</a:t>
            </a:fld>
            <a:endParaRPr lang="en-US"/>
          </a:p>
        </p:txBody>
      </p:sp>
    </p:spTree>
    <p:extLst>
      <p:ext uri="{BB962C8B-B14F-4D97-AF65-F5344CB8AC3E}">
        <p14:creationId xmlns:p14="http://schemas.microsoft.com/office/powerpoint/2010/main" val="735378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Chaining</a:t>
            </a:r>
            <a:endParaRPr lang="en-US" dirty="0"/>
          </a:p>
        </p:txBody>
      </p:sp>
      <p:sp>
        <p:nvSpPr>
          <p:cNvPr id="3" name="Content Placeholder 2"/>
          <p:cNvSpPr>
            <a:spLocks noGrp="1"/>
          </p:cNvSpPr>
          <p:nvPr>
            <p:ph idx="1"/>
          </p:nvPr>
        </p:nvSpPr>
        <p:spPr>
          <a:xfrm>
            <a:off x="457200" y="1600200"/>
            <a:ext cx="8229600" cy="4956019"/>
          </a:xfrm>
        </p:spPr>
        <p:txBody>
          <a:bodyPr>
            <a:normAutofit/>
          </a:bodyPr>
          <a:lstStyle/>
          <a:p>
            <a:r>
              <a:rPr lang="en-US" dirty="0" smtClean="0"/>
              <a:t>When constructing an object of a class, it is important that all the constructors up the inheritance chain have an opportunity to initialize the object under construction</a:t>
            </a:r>
          </a:p>
          <a:p>
            <a:r>
              <a:rPr lang="en-US" dirty="0" smtClean="0"/>
              <a:t>Called </a:t>
            </a:r>
            <a:r>
              <a:rPr lang="en-US" i="1" dirty="0" smtClean="0"/>
              <a:t>constructor chaining</a:t>
            </a:r>
          </a:p>
          <a:p>
            <a:r>
              <a:rPr lang="en-US" dirty="0" smtClean="0"/>
              <a:t>Java enforces constructor chaining by inserting implicit calls to superclass constructors</a:t>
            </a:r>
          </a:p>
          <a:p>
            <a:r>
              <a:rPr lang="en-US" dirty="0" smtClean="0"/>
              <a:t>You can override this behavior by inserting your own calls</a:t>
            </a:r>
          </a:p>
        </p:txBody>
      </p:sp>
      <p:sp>
        <p:nvSpPr>
          <p:cNvPr id="4" name="Slide Number Placeholder 3"/>
          <p:cNvSpPr>
            <a:spLocks noGrp="1"/>
          </p:cNvSpPr>
          <p:nvPr>
            <p:ph type="sldNum" sz="quarter" idx="12"/>
          </p:nvPr>
        </p:nvSpPr>
        <p:spPr/>
        <p:txBody>
          <a:bodyPr/>
          <a:lstStyle/>
          <a:p>
            <a:fld id="{8A948100-F9AF-674A-BF08-576787DAE645}" type="slidenum">
              <a:rPr lang="en-US" smtClean="0"/>
              <a:t>38</a:t>
            </a:fld>
            <a:endParaRPr lang="en-US"/>
          </a:p>
        </p:txBody>
      </p:sp>
    </p:spTree>
    <p:extLst>
      <p:ext uri="{BB962C8B-B14F-4D97-AF65-F5344CB8AC3E}">
        <p14:creationId xmlns:p14="http://schemas.microsoft.com/office/powerpoint/2010/main" val="3495559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Rules</a:t>
            </a:r>
            <a:endParaRPr lang="en-US" dirty="0"/>
          </a:p>
        </p:txBody>
      </p:sp>
      <p:sp>
        <p:nvSpPr>
          <p:cNvPr id="3" name="Content Placeholder 2"/>
          <p:cNvSpPr>
            <a:spLocks noGrp="1"/>
          </p:cNvSpPr>
          <p:nvPr>
            <p:ph idx="1"/>
          </p:nvPr>
        </p:nvSpPr>
        <p:spPr>
          <a:xfrm>
            <a:off x="457200" y="1600200"/>
            <a:ext cx="8229600" cy="4956019"/>
          </a:xfrm>
        </p:spPr>
        <p:txBody>
          <a:bodyPr>
            <a:normAutofit/>
          </a:bodyPr>
          <a:lstStyle/>
          <a:p>
            <a:r>
              <a:rPr lang="en-US" sz="4800" dirty="0" smtClean="0"/>
              <a:t>Every class must have at least </a:t>
            </a:r>
            <a:r>
              <a:rPr lang="en-US" sz="4800" smtClean="0"/>
              <a:t>one constructor</a:t>
            </a:r>
          </a:p>
          <a:p>
            <a:endParaRPr lang="en-US" sz="4800" dirty="0" smtClean="0"/>
          </a:p>
          <a:p>
            <a:r>
              <a:rPr lang="en-US" sz="4800" dirty="0" smtClean="0"/>
              <a:t>The first line of every constructor must be a call to another constructor.</a:t>
            </a:r>
            <a:endParaRPr lang="en-US" sz="4800" i="1"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t>39</a:t>
            </a:fld>
            <a:endParaRPr lang="en-US"/>
          </a:p>
        </p:txBody>
      </p:sp>
    </p:spTree>
    <p:extLst>
      <p:ext uri="{BB962C8B-B14F-4D97-AF65-F5344CB8AC3E}">
        <p14:creationId xmlns:p14="http://schemas.microsoft.com/office/powerpoint/2010/main" val="39565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Java class provides one form of interface</a:t>
            </a:r>
          </a:p>
          <a:p>
            <a:r>
              <a:rPr lang="en-US" dirty="0" smtClean="0"/>
              <a:t>Public members (methods, mainly) define the interface to “clients” (users) of that class</a:t>
            </a:r>
          </a:p>
          <a:p>
            <a:r>
              <a:rPr lang="en-US" dirty="0" smtClean="0"/>
              <a:t>Class interface consists of</a:t>
            </a:r>
          </a:p>
          <a:p>
            <a:pPr lvl="1"/>
            <a:r>
              <a:rPr lang="en-US" dirty="0" smtClean="0"/>
              <a:t>Public method signatures (what the method expects)</a:t>
            </a:r>
          </a:p>
          <a:p>
            <a:pPr lvl="1"/>
            <a:r>
              <a:rPr lang="en-US" dirty="0" smtClean="0"/>
              <a:t>Method return types (what the method returns)</a:t>
            </a:r>
          </a:p>
          <a:p>
            <a:endParaRPr lang="en-US" dirty="0" smtClean="0"/>
          </a:p>
          <a:p>
            <a:r>
              <a:rPr lang="en-US" dirty="0" smtClean="0"/>
              <a:t>The Java language abstracts this idea one step further…</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4</a:t>
            </a:fld>
            <a:endParaRPr lang="en-US"/>
          </a:p>
        </p:txBody>
      </p:sp>
    </p:spTree>
    <p:extLst>
      <p:ext uri="{BB962C8B-B14F-4D97-AF65-F5344CB8AC3E}">
        <p14:creationId xmlns:p14="http://schemas.microsoft.com/office/powerpoint/2010/main" val="273037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Constructors</a:t>
            </a:r>
            <a:endParaRPr lang="en-US" dirty="0"/>
          </a:p>
        </p:txBody>
      </p:sp>
      <p:sp>
        <p:nvSpPr>
          <p:cNvPr id="3" name="Content Placeholder 2"/>
          <p:cNvSpPr>
            <a:spLocks noGrp="1"/>
          </p:cNvSpPr>
          <p:nvPr>
            <p:ph idx="1"/>
          </p:nvPr>
        </p:nvSpPr>
        <p:spPr>
          <a:xfrm>
            <a:off x="457200" y="1600200"/>
            <a:ext cx="8229600" cy="4944577"/>
          </a:xfrm>
        </p:spPr>
        <p:txBody>
          <a:bodyPr>
            <a:normAutofit/>
          </a:bodyPr>
          <a:lstStyle/>
          <a:p>
            <a:r>
              <a:rPr lang="en-US" dirty="0" smtClean="0"/>
              <a:t>If you don’t provide any constructors in a class, Java provides one for you:</a:t>
            </a:r>
          </a:p>
          <a:p>
            <a:pPr marL="400050" lvl="2" indent="0">
              <a:buNone/>
            </a:pPr>
            <a:endParaRPr lang="en-US" dirty="0" smtClean="0">
              <a:latin typeface="Consolas"/>
              <a:cs typeface="Consolas"/>
            </a:endParaRPr>
          </a:p>
          <a:p>
            <a:pPr marL="400050" lvl="2" indent="0">
              <a:buNone/>
            </a:pPr>
            <a:r>
              <a:rPr lang="en-US" dirty="0" smtClean="0">
                <a:latin typeface="Consolas"/>
                <a:cs typeface="Consolas"/>
              </a:rPr>
              <a:t>public </a:t>
            </a:r>
            <a:r>
              <a:rPr lang="en-US" dirty="0" err="1" smtClean="0">
                <a:latin typeface="Consolas"/>
                <a:cs typeface="Consolas"/>
              </a:rPr>
              <a:t>ClassName</a:t>
            </a:r>
            <a:r>
              <a:rPr lang="en-US" dirty="0">
                <a:latin typeface="Consolas"/>
                <a:cs typeface="Consolas"/>
              </a:rPr>
              <a:t>() { </a:t>
            </a:r>
            <a:endParaRPr lang="en-US" dirty="0" smtClean="0">
              <a:latin typeface="Consolas"/>
              <a:cs typeface="Consolas"/>
            </a:endParaRPr>
          </a:p>
          <a:p>
            <a:pPr marL="400050" lvl="2" indent="0">
              <a:buNone/>
            </a:pPr>
            <a:r>
              <a:rPr lang="en-US" dirty="0">
                <a:latin typeface="Consolas"/>
                <a:cs typeface="Consolas"/>
              </a:rPr>
              <a:t> </a:t>
            </a:r>
            <a:r>
              <a:rPr lang="en-US" dirty="0" smtClean="0">
                <a:latin typeface="Consolas"/>
                <a:cs typeface="Consolas"/>
              </a:rPr>
              <a:t>   super</a:t>
            </a:r>
            <a:r>
              <a:rPr lang="en-US" dirty="0">
                <a:latin typeface="Consolas"/>
                <a:cs typeface="Consolas"/>
              </a:rPr>
              <a:t>(); </a:t>
            </a:r>
            <a:endParaRPr lang="en-US" dirty="0" smtClean="0">
              <a:latin typeface="Consolas"/>
              <a:cs typeface="Consolas"/>
            </a:endParaRPr>
          </a:p>
          <a:p>
            <a:pPr marL="400050" lvl="2" indent="0">
              <a:buNone/>
            </a:pPr>
            <a:r>
              <a:rPr lang="en-US" dirty="0" smtClean="0">
                <a:latin typeface="Consolas"/>
                <a:cs typeface="Consolas"/>
              </a:rPr>
              <a:t>}</a:t>
            </a:r>
          </a:p>
          <a:p>
            <a:pPr marL="400050" lvl="2" indent="0">
              <a:buNone/>
            </a:pPr>
            <a:endParaRPr lang="en-US" dirty="0">
              <a:latin typeface="Consolas"/>
              <a:cs typeface="Consolas"/>
            </a:endParaRPr>
          </a:p>
          <a:p>
            <a:r>
              <a:rPr lang="en-US" dirty="0" smtClean="0"/>
              <a:t>The statement “super();” calls the 0-argument constructor in the superclass</a:t>
            </a:r>
          </a:p>
        </p:txBody>
      </p:sp>
      <p:sp>
        <p:nvSpPr>
          <p:cNvPr id="4" name="Slide Number Placeholder 3"/>
          <p:cNvSpPr>
            <a:spLocks noGrp="1"/>
          </p:cNvSpPr>
          <p:nvPr>
            <p:ph type="sldNum" sz="quarter" idx="12"/>
          </p:nvPr>
        </p:nvSpPr>
        <p:spPr/>
        <p:txBody>
          <a:bodyPr/>
          <a:lstStyle/>
          <a:p>
            <a:fld id="{8A948100-F9AF-674A-BF08-576787DAE645}" type="slidenum">
              <a:rPr lang="en-US" smtClean="0"/>
              <a:t>40</a:t>
            </a:fld>
            <a:endParaRPr lang="en-US"/>
          </a:p>
        </p:txBody>
      </p:sp>
    </p:spTree>
    <p:extLst>
      <p:ext uri="{BB962C8B-B14F-4D97-AF65-F5344CB8AC3E}">
        <p14:creationId xmlns:p14="http://schemas.microsoft.com/office/powerpoint/2010/main" val="3910145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Chaining</a:t>
            </a:r>
            <a:endParaRPr lang="en-US" dirty="0"/>
          </a:p>
        </p:txBody>
      </p:sp>
      <p:sp>
        <p:nvSpPr>
          <p:cNvPr id="3" name="Content Placeholder 2"/>
          <p:cNvSpPr>
            <a:spLocks noGrp="1"/>
          </p:cNvSpPr>
          <p:nvPr>
            <p:ph idx="1"/>
          </p:nvPr>
        </p:nvSpPr>
        <p:spPr>
          <a:xfrm>
            <a:off x="457200" y="1600200"/>
            <a:ext cx="8229600" cy="4944577"/>
          </a:xfrm>
        </p:spPr>
        <p:txBody>
          <a:bodyPr>
            <a:normAutofit/>
          </a:bodyPr>
          <a:lstStyle/>
          <a:p>
            <a:pPr marL="0" indent="0">
              <a:buNone/>
            </a:pPr>
            <a:r>
              <a:rPr lang="en-US" dirty="0" smtClean="0"/>
              <a:t>If you </a:t>
            </a:r>
            <a:r>
              <a:rPr lang="en-US" i="1" dirty="0" smtClean="0"/>
              <a:t>do</a:t>
            </a:r>
            <a:r>
              <a:rPr lang="en-US" dirty="0" smtClean="0"/>
              <a:t> provide a constructor…</a:t>
            </a:r>
          </a:p>
          <a:p>
            <a:r>
              <a:rPr lang="en-US" dirty="0" smtClean="0"/>
              <a:t>by default Java inserts the statement </a:t>
            </a:r>
          </a:p>
          <a:p>
            <a:pPr lvl="1"/>
            <a:endParaRPr lang="en-US" dirty="0"/>
          </a:p>
          <a:p>
            <a:pPr marL="857250" lvl="2" indent="0">
              <a:buNone/>
            </a:pPr>
            <a:r>
              <a:rPr lang="en-US" sz="2800" dirty="0" smtClean="0">
                <a:latin typeface="Consolas"/>
                <a:cs typeface="Consolas"/>
              </a:rPr>
              <a:t>super();</a:t>
            </a:r>
          </a:p>
          <a:p>
            <a:pPr lvl="1"/>
            <a:endParaRPr lang="en-US" dirty="0"/>
          </a:p>
          <a:p>
            <a:r>
              <a:rPr lang="en-US" dirty="0" smtClean="0"/>
              <a:t>at the beginning to enforce chaining</a:t>
            </a:r>
          </a:p>
          <a:p>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41</a:t>
            </a:fld>
            <a:endParaRPr lang="en-US"/>
          </a:p>
        </p:txBody>
      </p:sp>
    </p:spTree>
    <p:extLst>
      <p:ext uri="{BB962C8B-B14F-4D97-AF65-F5344CB8AC3E}">
        <p14:creationId xmlns:p14="http://schemas.microsoft.com/office/powerpoint/2010/main" val="2071280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Chaining</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explicitly call a superclass constructor yourself</a:t>
            </a:r>
          </a:p>
          <a:p>
            <a:r>
              <a:rPr lang="en-US" dirty="0" smtClean="0"/>
              <a:t>Useful for passing arguments “up the line” to initialize the object using superclass constructors</a:t>
            </a:r>
          </a:p>
          <a:p>
            <a:r>
              <a:rPr lang="en-US" dirty="0" smtClean="0"/>
              <a:t>See the Student example earlier</a:t>
            </a:r>
          </a:p>
          <a:p>
            <a:pPr lvl="1"/>
            <a:r>
              <a:rPr lang="en-US" dirty="0" smtClean="0"/>
              <a:t>Calls super(name, address)</a:t>
            </a:r>
          </a:p>
          <a:p>
            <a:pPr lvl="1"/>
            <a:r>
              <a:rPr lang="en-US" dirty="0" smtClean="0"/>
              <a:t>Invokes constructor in Person to initialize these fields</a:t>
            </a:r>
          </a:p>
        </p:txBody>
      </p:sp>
      <p:sp>
        <p:nvSpPr>
          <p:cNvPr id="4" name="Slide Number Placeholder 3"/>
          <p:cNvSpPr>
            <a:spLocks noGrp="1"/>
          </p:cNvSpPr>
          <p:nvPr>
            <p:ph type="sldNum" sz="quarter" idx="12"/>
          </p:nvPr>
        </p:nvSpPr>
        <p:spPr/>
        <p:txBody>
          <a:bodyPr/>
          <a:lstStyle/>
          <a:p>
            <a:fld id="{8A948100-F9AF-674A-BF08-576787DAE645}" type="slidenum">
              <a:rPr lang="en-US" smtClean="0"/>
              <a:t>42</a:t>
            </a:fld>
            <a:endParaRPr lang="en-US"/>
          </a:p>
        </p:txBody>
      </p:sp>
    </p:spTree>
    <p:extLst>
      <p:ext uri="{BB962C8B-B14F-4D97-AF65-F5344CB8AC3E}">
        <p14:creationId xmlns:p14="http://schemas.microsoft.com/office/powerpoint/2010/main" val="634180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Chaining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first step in each constructor is to either </a:t>
            </a:r>
          </a:p>
          <a:p>
            <a:pPr lvl="1"/>
            <a:r>
              <a:rPr lang="en-US" dirty="0" smtClean="0"/>
              <a:t>Call another constructor in the current class, or</a:t>
            </a:r>
          </a:p>
          <a:p>
            <a:pPr lvl="1"/>
            <a:r>
              <a:rPr lang="en-US" dirty="0" smtClean="0"/>
              <a:t>Call a superclass constructor</a:t>
            </a:r>
          </a:p>
          <a:p>
            <a:r>
              <a:rPr lang="en-US" dirty="0" smtClean="0"/>
              <a:t>To call another constructor, use this(…)</a:t>
            </a:r>
          </a:p>
          <a:p>
            <a:r>
              <a:rPr lang="en-US" dirty="0" smtClean="0"/>
              <a:t>To call a superclass constructor, use super(…)</a:t>
            </a:r>
          </a:p>
          <a:p>
            <a:r>
              <a:rPr lang="en-US" dirty="0" smtClean="0"/>
              <a:t>You can do one or the other but not both</a:t>
            </a:r>
          </a:p>
          <a:p>
            <a:r>
              <a:rPr lang="en-US" dirty="0" smtClean="0"/>
              <a:t>In either case, the argument types are matched with the class constructors to find a match</a:t>
            </a:r>
          </a:p>
          <a:p>
            <a:r>
              <a:rPr lang="en-US" dirty="0" smtClean="0"/>
              <a:t>If no explicit this(…) or super(…) is provided in a constructor, Java automatically calls super() (the superclass constructor with no arguments)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43</a:t>
            </a:fld>
            <a:endParaRPr lang="en-US"/>
          </a:p>
        </p:txBody>
      </p:sp>
    </p:spTree>
    <p:extLst>
      <p:ext uri="{BB962C8B-B14F-4D97-AF65-F5344CB8AC3E}">
        <p14:creationId xmlns:p14="http://schemas.microsoft.com/office/powerpoint/2010/main" val="2053755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Complications</a:t>
            </a:r>
            <a:endParaRPr lang="en-US" dirty="0"/>
          </a:p>
        </p:txBody>
      </p:sp>
      <p:sp>
        <p:nvSpPr>
          <p:cNvPr id="3" name="Content Placeholder 2"/>
          <p:cNvSpPr>
            <a:spLocks noGrp="1"/>
          </p:cNvSpPr>
          <p:nvPr>
            <p:ph idx="1"/>
          </p:nvPr>
        </p:nvSpPr>
        <p:spPr/>
        <p:txBody>
          <a:bodyPr>
            <a:normAutofit/>
          </a:bodyPr>
          <a:lstStyle/>
          <a:p>
            <a:r>
              <a:rPr lang="en-US" dirty="0" smtClean="0">
                <a:latin typeface="Calibri"/>
                <a:cs typeface="Calibri"/>
              </a:rPr>
              <a:t>If the base class does not have a </a:t>
            </a:r>
            <a:r>
              <a:rPr lang="en-US" dirty="0" err="1" smtClean="0">
                <a:latin typeface="Calibri"/>
                <a:cs typeface="Calibri"/>
              </a:rPr>
              <a:t>parameterless</a:t>
            </a:r>
            <a:r>
              <a:rPr lang="en-US" dirty="0" smtClean="0">
                <a:latin typeface="Calibri"/>
                <a:cs typeface="Calibri"/>
              </a:rPr>
              <a:t> constructor, the derived class constructor must make an explicit call, with super(…), to an available constructor in the base class</a:t>
            </a: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44</a:t>
            </a:fld>
            <a:endParaRPr lang="en-US"/>
          </a:p>
        </p:txBody>
      </p:sp>
    </p:spTree>
    <p:extLst>
      <p:ext uri="{BB962C8B-B14F-4D97-AF65-F5344CB8AC3E}">
        <p14:creationId xmlns:p14="http://schemas.microsoft.com/office/powerpoint/2010/main" val="283154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and this()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Recall that this(…) can be used to call another constructor in the current class</a:t>
            </a:r>
          </a:p>
          <a:p>
            <a:r>
              <a:rPr lang="en-US" dirty="0" smtClean="0"/>
              <a:t>If you call this(…), Java does not call super()</a:t>
            </a:r>
          </a:p>
          <a:p>
            <a:r>
              <a:rPr lang="en-US" dirty="0" smtClean="0"/>
              <a:t>OK, since, the constructor you call must either call this(…) or super(…), so super(…) will eventually be called</a:t>
            </a:r>
          </a:p>
          <a:p>
            <a:r>
              <a:rPr lang="en-US" dirty="0" smtClean="0"/>
              <a:t>If specified explicitly, calls to super(…) or this(…) must be the </a:t>
            </a:r>
            <a:r>
              <a:rPr lang="en-US" i="1" dirty="0" smtClean="0"/>
              <a:t>first</a:t>
            </a:r>
            <a:r>
              <a:rPr lang="en-US" dirty="0" smtClean="0"/>
              <a:t> statement in a constructor—ensures proper initialization by superclass constructors before subclass constructors continue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45</a:t>
            </a:fld>
            <a:endParaRPr lang="en-US"/>
          </a:p>
        </p:txBody>
      </p:sp>
    </p:spTree>
    <p:extLst>
      <p:ext uri="{BB962C8B-B14F-4D97-AF65-F5344CB8AC3E}">
        <p14:creationId xmlns:p14="http://schemas.microsoft.com/office/powerpoint/2010/main" val="3148155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Example (1)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private double radius;</a:t>
            </a:r>
          </a:p>
          <a:p>
            <a:pPr marL="0" indent="0">
              <a:buNone/>
            </a:pPr>
            <a:r>
              <a:rPr lang="en-US" dirty="0">
                <a:latin typeface="Consolas"/>
                <a:cs typeface="Consolas"/>
              </a:rPr>
              <a:t>    </a:t>
            </a:r>
          </a:p>
          <a:p>
            <a:pPr marL="0" indent="0">
              <a:buNone/>
            </a:pPr>
            <a:r>
              <a:rPr lang="en-US" dirty="0">
                <a:latin typeface="Consolas"/>
                <a:cs typeface="Consolas"/>
              </a:rPr>
              <a:t>    public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public class </a:t>
            </a:r>
            <a:r>
              <a:rPr lang="en-US" dirty="0">
                <a:latin typeface="Consolas"/>
                <a:cs typeface="Consolas"/>
              </a:rPr>
              <a:t>Tire extends Wheel {</a:t>
            </a:r>
          </a:p>
          <a:p>
            <a:pPr marL="0" indent="0">
              <a:buNone/>
            </a:pPr>
            <a:r>
              <a:rPr lang="en-US" dirty="0">
                <a:latin typeface="Consolas"/>
                <a:cs typeface="Consolas"/>
              </a:rPr>
              <a:t>    private double width;</a:t>
            </a:r>
          </a:p>
          <a:p>
            <a:pPr marL="0" indent="0">
              <a:buNone/>
            </a:pPr>
            <a:r>
              <a:rPr lang="en-US" dirty="0">
                <a:latin typeface="Consolas"/>
                <a:cs typeface="Consolas"/>
              </a:rPr>
              <a:t>    </a:t>
            </a:r>
          </a:p>
          <a:p>
            <a:pPr marL="0" indent="0">
              <a:buNone/>
            </a:pPr>
            <a:r>
              <a:rPr lang="en-US" dirty="0">
                <a:latin typeface="Consolas"/>
                <a:cs typeface="Consolas"/>
              </a:rPr>
              <a:t>    public Tire(double radius, double width) {</a:t>
            </a:r>
          </a:p>
          <a:p>
            <a:pPr marL="0" indent="0">
              <a:buNone/>
            </a:pPr>
            <a:r>
              <a:rPr lang="en-US" dirty="0">
                <a:latin typeface="Consolas"/>
                <a:cs typeface="Consolas"/>
              </a:rPr>
              <a:t>        </a:t>
            </a:r>
            <a:r>
              <a:rPr lang="en-US" dirty="0" smtClean="0">
                <a:latin typeface="Consolas"/>
                <a:cs typeface="Consolas"/>
              </a:rPr>
              <a:t>// super</a:t>
            </a:r>
            <a:r>
              <a:rPr lang="en-US" dirty="0">
                <a:latin typeface="Consolas"/>
                <a:cs typeface="Consolas"/>
              </a:rPr>
              <a:t>(radius);</a:t>
            </a:r>
          </a:p>
          <a:p>
            <a:pPr marL="0" indent="0">
              <a:buNone/>
            </a:pPr>
            <a:r>
              <a:rPr lang="en-US" dirty="0">
                <a:latin typeface="Consolas"/>
                <a:cs typeface="Consolas"/>
              </a:rPr>
              <a:t>        </a:t>
            </a:r>
            <a:r>
              <a:rPr lang="en-US" dirty="0" err="1">
                <a:latin typeface="Consolas"/>
                <a:cs typeface="Consolas"/>
              </a:rPr>
              <a:t>this.width</a:t>
            </a:r>
            <a:r>
              <a:rPr lang="en-US" dirty="0">
                <a:latin typeface="Consolas"/>
                <a:cs typeface="Consolas"/>
              </a:rPr>
              <a:t> = width;</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46</a:t>
            </a:fld>
            <a:endParaRPr lang="en-US"/>
          </a:p>
        </p:txBody>
      </p:sp>
      <p:grpSp>
        <p:nvGrpSpPr>
          <p:cNvPr id="52" name="Group 51"/>
          <p:cNvGrpSpPr/>
          <p:nvPr/>
        </p:nvGrpSpPr>
        <p:grpSpPr>
          <a:xfrm>
            <a:off x="3786880" y="5034443"/>
            <a:ext cx="5299915" cy="1407361"/>
            <a:chOff x="3786880" y="5034443"/>
            <a:chExt cx="5299915" cy="1407361"/>
          </a:xfrm>
        </p:grpSpPr>
        <p:sp>
          <p:nvSpPr>
            <p:cNvPr id="5" name="Rectangle 4"/>
            <p:cNvSpPr/>
            <p:nvPr/>
          </p:nvSpPr>
          <p:spPr>
            <a:xfrm>
              <a:off x="6398224" y="5034443"/>
              <a:ext cx="2688571" cy="14073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 no call to super(…), Java inserts call to super(), which doesn’t exist.</a:t>
              </a:r>
            </a:p>
            <a:p>
              <a:pPr algn="ctr"/>
              <a:r>
                <a:rPr lang="en-US" dirty="0" smtClean="0"/>
                <a:t>Result -&gt; syntax error</a:t>
              </a:r>
              <a:endParaRPr lang="en-US" dirty="0"/>
            </a:p>
          </p:txBody>
        </p:sp>
        <p:cxnSp>
          <p:nvCxnSpPr>
            <p:cNvPr id="7" name="Straight Arrow Connector 6"/>
            <p:cNvCxnSpPr>
              <a:stCxn id="5" idx="1"/>
            </p:cNvCxnSpPr>
            <p:nvPr/>
          </p:nvCxnSpPr>
          <p:spPr>
            <a:xfrm flipH="1" flipV="1">
              <a:off x="3786880" y="5034443"/>
              <a:ext cx="2611344" cy="70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4702139" y="2299267"/>
            <a:ext cx="4384655" cy="1250824"/>
            <a:chOff x="4702139" y="2299267"/>
            <a:chExt cx="4384655" cy="1250824"/>
          </a:xfrm>
        </p:grpSpPr>
        <p:sp>
          <p:nvSpPr>
            <p:cNvPr id="9" name="Rectangle 8"/>
            <p:cNvSpPr/>
            <p:nvPr/>
          </p:nvSpPr>
          <p:spPr>
            <a:xfrm>
              <a:off x="6398223" y="2299267"/>
              <a:ext cx="2688571" cy="12508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Since constructor provided, no default (0 argument) constructor provided or available.</a:t>
              </a:r>
              <a:endParaRPr lang="en-US" dirty="0"/>
            </a:p>
          </p:txBody>
        </p:sp>
        <p:cxnSp>
          <p:nvCxnSpPr>
            <p:cNvPr id="11" name="Straight Arrow Connector 10"/>
            <p:cNvCxnSpPr>
              <a:stCxn id="9" idx="1"/>
            </p:cNvCxnSpPr>
            <p:nvPr/>
          </p:nvCxnSpPr>
          <p:spPr>
            <a:xfrm flipH="1" flipV="1">
              <a:off x="4702139" y="2585875"/>
              <a:ext cx="1696084" cy="338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3249166" y="1325592"/>
            <a:ext cx="5837628" cy="882696"/>
            <a:chOff x="3249166" y="1325592"/>
            <a:chExt cx="5837628" cy="882696"/>
          </a:xfrm>
        </p:grpSpPr>
        <p:sp>
          <p:nvSpPr>
            <p:cNvPr id="14" name="Rectangle 13"/>
            <p:cNvSpPr/>
            <p:nvPr/>
          </p:nvSpPr>
          <p:spPr>
            <a:xfrm>
              <a:off x="6398223" y="1325592"/>
              <a:ext cx="2688571" cy="8826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“extends”, so implicitly extends Object class</a:t>
              </a:r>
              <a:endParaRPr lang="en-US" dirty="0"/>
            </a:p>
          </p:txBody>
        </p:sp>
        <p:cxnSp>
          <p:nvCxnSpPr>
            <p:cNvPr id="15" name="Straight Arrow Connector 14"/>
            <p:cNvCxnSpPr>
              <a:stCxn id="14" idx="1"/>
            </p:cNvCxnSpPr>
            <p:nvPr/>
          </p:nvCxnSpPr>
          <p:spPr>
            <a:xfrm flipH="1">
              <a:off x="3249166" y="1766940"/>
              <a:ext cx="31490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336035" y="2814712"/>
            <a:ext cx="4750759" cy="2128752"/>
            <a:chOff x="4336035" y="2814712"/>
            <a:chExt cx="4750759" cy="2128752"/>
          </a:xfrm>
        </p:grpSpPr>
        <p:sp>
          <p:nvSpPr>
            <p:cNvPr id="35" name="Rectangle 34"/>
            <p:cNvSpPr/>
            <p:nvPr/>
          </p:nvSpPr>
          <p:spPr>
            <a:xfrm>
              <a:off x="6398223" y="3641070"/>
              <a:ext cx="2688571" cy="13023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Since no call to super(…) or this(…), Java inserts call to super(), Object constructor</a:t>
              </a:r>
              <a:endParaRPr lang="en-US" dirty="0"/>
            </a:p>
          </p:txBody>
        </p:sp>
        <p:cxnSp>
          <p:nvCxnSpPr>
            <p:cNvPr id="36" name="Straight Arrow Connector 35"/>
            <p:cNvCxnSpPr>
              <a:stCxn id="35" idx="1"/>
            </p:cNvCxnSpPr>
            <p:nvPr/>
          </p:nvCxnSpPr>
          <p:spPr>
            <a:xfrm flipH="1" flipV="1">
              <a:off x="4336035" y="2814712"/>
              <a:ext cx="2062188" cy="1477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7652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Example (1)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private double radius;</a:t>
            </a:r>
          </a:p>
          <a:p>
            <a:pPr marL="0" indent="0">
              <a:buNone/>
            </a:pPr>
            <a:r>
              <a:rPr lang="en-US" dirty="0">
                <a:latin typeface="Consolas"/>
                <a:cs typeface="Consolas"/>
              </a:rPr>
              <a:t>    </a:t>
            </a:r>
          </a:p>
          <a:p>
            <a:pPr marL="0" indent="0">
              <a:buNone/>
            </a:pPr>
            <a:r>
              <a:rPr lang="en-US" dirty="0">
                <a:latin typeface="Consolas"/>
                <a:cs typeface="Consolas"/>
              </a:rPr>
              <a:t>    public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public class </a:t>
            </a:r>
            <a:r>
              <a:rPr lang="en-US" dirty="0">
                <a:latin typeface="Consolas"/>
                <a:cs typeface="Consolas"/>
              </a:rPr>
              <a:t>Tire extends Wheel {</a:t>
            </a:r>
          </a:p>
          <a:p>
            <a:pPr marL="0" indent="0">
              <a:buNone/>
            </a:pPr>
            <a:r>
              <a:rPr lang="en-US" dirty="0">
                <a:latin typeface="Consolas"/>
                <a:cs typeface="Consolas"/>
              </a:rPr>
              <a:t>    private double width;</a:t>
            </a:r>
          </a:p>
          <a:p>
            <a:pPr marL="0" indent="0">
              <a:buNone/>
            </a:pPr>
            <a:r>
              <a:rPr lang="en-US" dirty="0">
                <a:latin typeface="Consolas"/>
                <a:cs typeface="Consolas"/>
              </a:rPr>
              <a:t>    </a:t>
            </a:r>
          </a:p>
          <a:p>
            <a:pPr marL="0" indent="0">
              <a:buNone/>
            </a:pPr>
            <a:r>
              <a:rPr lang="en-US" dirty="0">
                <a:latin typeface="Consolas"/>
                <a:cs typeface="Consolas"/>
              </a:rPr>
              <a:t>    public Tire(double radius, double width) {</a:t>
            </a:r>
          </a:p>
          <a:p>
            <a:pPr marL="0" indent="0">
              <a:buNone/>
            </a:pPr>
            <a:r>
              <a:rPr lang="en-US" dirty="0">
                <a:latin typeface="Consolas"/>
                <a:cs typeface="Consolas"/>
              </a:rPr>
              <a:t>        super(radius);</a:t>
            </a:r>
          </a:p>
          <a:p>
            <a:pPr marL="0" indent="0">
              <a:buNone/>
            </a:pPr>
            <a:r>
              <a:rPr lang="en-US" dirty="0">
                <a:latin typeface="Consolas"/>
                <a:cs typeface="Consolas"/>
              </a:rPr>
              <a:t>        </a:t>
            </a:r>
            <a:r>
              <a:rPr lang="en-US" dirty="0" err="1">
                <a:latin typeface="Consolas"/>
                <a:cs typeface="Consolas"/>
              </a:rPr>
              <a:t>this.width</a:t>
            </a:r>
            <a:r>
              <a:rPr lang="en-US" dirty="0">
                <a:latin typeface="Consolas"/>
                <a:cs typeface="Consolas"/>
              </a:rPr>
              <a:t> = width;</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47</a:t>
            </a:fld>
            <a:endParaRPr lang="en-US"/>
          </a:p>
        </p:txBody>
      </p:sp>
      <p:grpSp>
        <p:nvGrpSpPr>
          <p:cNvPr id="5" name="Group 4"/>
          <p:cNvGrpSpPr/>
          <p:nvPr/>
        </p:nvGrpSpPr>
        <p:grpSpPr>
          <a:xfrm>
            <a:off x="3786880" y="5034443"/>
            <a:ext cx="5299915" cy="1407361"/>
            <a:chOff x="3786880" y="5034443"/>
            <a:chExt cx="5299915" cy="1407361"/>
          </a:xfrm>
        </p:grpSpPr>
        <p:sp>
          <p:nvSpPr>
            <p:cNvPr id="6" name="Rectangle 5"/>
            <p:cNvSpPr/>
            <p:nvPr/>
          </p:nvSpPr>
          <p:spPr>
            <a:xfrm>
              <a:off x="6398224" y="5034443"/>
              <a:ext cx="2688571" cy="14073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With call to super(…), superclass constructor called with specified argument</a:t>
              </a:r>
              <a:endParaRPr lang="en-US" dirty="0"/>
            </a:p>
          </p:txBody>
        </p:sp>
        <p:cxnSp>
          <p:nvCxnSpPr>
            <p:cNvPr id="7" name="Straight Arrow Connector 6"/>
            <p:cNvCxnSpPr>
              <a:stCxn id="6" idx="1"/>
            </p:cNvCxnSpPr>
            <p:nvPr/>
          </p:nvCxnSpPr>
          <p:spPr>
            <a:xfrm flipH="1" flipV="1">
              <a:off x="3786880" y="5034443"/>
              <a:ext cx="2611344" cy="70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6526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dirty="0" smtClean="0"/>
              <a:t>Student </a:t>
            </a:r>
            <a:r>
              <a:rPr lang="en-US" dirty="0" smtClean="0">
                <a:latin typeface="Consolas"/>
                <a:cs typeface="Consolas"/>
              </a:rPr>
              <a:t>extends</a:t>
            </a:r>
            <a:r>
              <a:rPr lang="en-US" dirty="0" smtClean="0"/>
              <a:t> Person</a:t>
            </a:r>
          </a:p>
          <a:p>
            <a:r>
              <a:rPr lang="en-US" dirty="0" smtClean="0"/>
              <a:t>Student is a </a:t>
            </a:r>
            <a:r>
              <a:rPr lang="en-US" i="1" dirty="0" smtClean="0"/>
              <a:t>subclass</a:t>
            </a:r>
            <a:r>
              <a:rPr lang="en-US" dirty="0" smtClean="0"/>
              <a:t> of Person</a:t>
            </a:r>
          </a:p>
          <a:p>
            <a:r>
              <a:rPr lang="en-US" dirty="0" smtClean="0"/>
              <a:t>Person is a </a:t>
            </a:r>
            <a:r>
              <a:rPr lang="en-US" i="1" dirty="0" smtClean="0"/>
              <a:t>superclass</a:t>
            </a:r>
            <a:r>
              <a:rPr lang="en-US" dirty="0" smtClean="0"/>
              <a:t> of Student</a:t>
            </a:r>
          </a:p>
          <a:p>
            <a:r>
              <a:rPr lang="en-US" dirty="0" smtClean="0"/>
              <a:t>Person is the </a:t>
            </a:r>
            <a:r>
              <a:rPr lang="en-US" i="1" dirty="0" smtClean="0"/>
              <a:t>parent</a:t>
            </a:r>
            <a:r>
              <a:rPr lang="en-US" dirty="0" smtClean="0"/>
              <a:t> class, Student is the </a:t>
            </a:r>
            <a:r>
              <a:rPr lang="en-US" i="1" dirty="0" smtClean="0"/>
              <a:t>child</a:t>
            </a:r>
            <a:r>
              <a:rPr lang="en-US" dirty="0" smtClean="0"/>
              <a:t> class</a:t>
            </a:r>
          </a:p>
          <a:p>
            <a:r>
              <a:rPr lang="en-US" dirty="0" smtClean="0"/>
              <a:t>Person is the </a:t>
            </a:r>
            <a:r>
              <a:rPr lang="en-US" i="1" dirty="0" smtClean="0"/>
              <a:t>base</a:t>
            </a:r>
            <a:r>
              <a:rPr lang="en-US" dirty="0" smtClean="0"/>
              <a:t> class, Student is the </a:t>
            </a:r>
            <a:r>
              <a:rPr lang="en-US" i="1" dirty="0" smtClean="0"/>
              <a:t>derived</a:t>
            </a:r>
            <a:r>
              <a:rPr lang="en-US" dirty="0" smtClean="0"/>
              <a:t> class</a:t>
            </a:r>
          </a:p>
          <a:p>
            <a:endParaRPr lang="en-US" dirty="0"/>
          </a:p>
          <a:p>
            <a:r>
              <a:rPr lang="en-US" dirty="0" smtClean="0"/>
              <a:t>Superclass/subclass may be counterintuitive since the subclass has more “stuff” than the superclass</a:t>
            </a:r>
          </a:p>
          <a:p>
            <a:r>
              <a:rPr lang="en-US" dirty="0" smtClean="0"/>
              <a:t>Instead, think “superset/subset”.  Objects in class Student are a subset of objects in class Person</a:t>
            </a:r>
          </a:p>
        </p:txBody>
      </p:sp>
      <p:sp>
        <p:nvSpPr>
          <p:cNvPr id="4" name="Slide Number Placeholder 3"/>
          <p:cNvSpPr>
            <a:spLocks noGrp="1"/>
          </p:cNvSpPr>
          <p:nvPr>
            <p:ph type="sldNum" sz="quarter" idx="12"/>
          </p:nvPr>
        </p:nvSpPr>
        <p:spPr/>
        <p:txBody>
          <a:bodyPr/>
          <a:lstStyle/>
          <a:p>
            <a:fld id="{8A948100-F9AF-674A-BF08-576787DAE645}" type="slidenum">
              <a:rPr lang="en-US" smtClean="0"/>
              <a:t>48</a:t>
            </a:fld>
            <a:endParaRPr lang="en-US"/>
          </a:p>
        </p:txBody>
      </p:sp>
    </p:spTree>
    <p:extLst>
      <p:ext uri="{BB962C8B-B14F-4D97-AF65-F5344CB8AC3E}">
        <p14:creationId xmlns:p14="http://schemas.microsoft.com/office/powerpoint/2010/main" val="1821647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More Inheritance</a:t>
            </a:r>
            <a:endParaRPr lang="en-US" dirty="0"/>
          </a:p>
        </p:txBody>
      </p:sp>
      <p:sp>
        <p:nvSpPr>
          <p:cNvPr id="3" name="Subtitle 2"/>
          <p:cNvSpPr>
            <a:spLocks noGrp="1"/>
          </p:cNvSpPr>
          <p:nvPr>
            <p:ph type="subTitle" idx="1"/>
          </p:nvPr>
        </p:nvSpPr>
        <p:spPr/>
        <p:txBody>
          <a:bodyPr>
            <a:normAutofit/>
          </a:bodyPr>
          <a:lstStyle/>
          <a:p>
            <a:r>
              <a:rPr lang="en-US" dirty="0" smtClean="0"/>
              <a:t>Access Restrictions and Visibility</a:t>
            </a:r>
          </a:p>
          <a:p>
            <a:r>
              <a:rPr lang="en-US" dirty="0" smtClean="0"/>
              <a:t>Overriding and Hiding</a:t>
            </a:r>
          </a:p>
          <a:p>
            <a:r>
              <a:rPr lang="en-US" dirty="0" err="1" smtClean="0"/>
              <a:t>instanceof</a:t>
            </a:r>
            <a:endParaRPr lang="en-US" dirty="0" smtClean="0"/>
          </a:p>
        </p:txBody>
      </p:sp>
    </p:spTree>
    <p:extLst>
      <p:ext uri="{BB962C8B-B14F-4D97-AF65-F5344CB8AC3E}">
        <p14:creationId xmlns:p14="http://schemas.microsoft.com/office/powerpoint/2010/main" val="186086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Interface</a:t>
            </a:r>
            <a:endParaRPr lang="en-US" dirty="0"/>
          </a:p>
        </p:txBody>
      </p:sp>
      <p:sp>
        <p:nvSpPr>
          <p:cNvPr id="3" name="Content Placeholder 2"/>
          <p:cNvSpPr>
            <a:spLocks noGrp="1"/>
          </p:cNvSpPr>
          <p:nvPr>
            <p:ph idx="1"/>
          </p:nvPr>
        </p:nvSpPr>
        <p:spPr/>
        <p:txBody>
          <a:bodyPr>
            <a:normAutofit/>
          </a:bodyPr>
          <a:lstStyle/>
          <a:p>
            <a:r>
              <a:rPr lang="en-US" dirty="0" smtClean="0"/>
              <a:t>Defines </a:t>
            </a:r>
            <a:r>
              <a:rPr lang="en-US" dirty="0"/>
              <a:t>a “contract” between</a:t>
            </a:r>
          </a:p>
          <a:p>
            <a:pPr lvl="1"/>
            <a:r>
              <a:rPr lang="en-US" dirty="0"/>
              <a:t>A class that </a:t>
            </a:r>
            <a:r>
              <a:rPr lang="en-US" dirty="0" smtClean="0"/>
              <a:t>defines the </a:t>
            </a:r>
            <a:r>
              <a:rPr lang="en-US" dirty="0"/>
              <a:t>interface, and</a:t>
            </a:r>
          </a:p>
          <a:p>
            <a:pPr lvl="1"/>
            <a:r>
              <a:rPr lang="en-US" dirty="0"/>
              <a:t>A class that </a:t>
            </a:r>
            <a:r>
              <a:rPr lang="en-US" dirty="0" smtClean="0"/>
              <a:t>implements (uses) </a:t>
            </a:r>
            <a:r>
              <a:rPr lang="en-US" dirty="0"/>
              <a:t>the interface</a:t>
            </a:r>
          </a:p>
          <a:p>
            <a:r>
              <a:rPr lang="en-US" dirty="0" smtClean="0"/>
              <a:t>Any class that </a:t>
            </a:r>
            <a:r>
              <a:rPr lang="en-US" i="1" dirty="0" smtClean="0"/>
              <a:t>implements</a:t>
            </a:r>
            <a:r>
              <a:rPr lang="en-US" dirty="0" smtClean="0"/>
              <a:t> the interface must provide implementations for all the method bodies given in the interface </a:t>
            </a:r>
            <a:r>
              <a:rPr lang="en-US" i="1" dirty="0" smtClean="0"/>
              <a:t>definition </a:t>
            </a:r>
            <a:r>
              <a:rPr lang="en-US" dirty="0" smtClean="0"/>
              <a:t>(except default methods)</a:t>
            </a:r>
          </a:p>
        </p:txBody>
      </p:sp>
      <p:sp>
        <p:nvSpPr>
          <p:cNvPr id="4" name="Slide Number Placeholder 3"/>
          <p:cNvSpPr>
            <a:spLocks noGrp="1"/>
          </p:cNvSpPr>
          <p:nvPr>
            <p:ph type="sldNum" sz="quarter" idx="12"/>
          </p:nvPr>
        </p:nvSpPr>
        <p:spPr/>
        <p:txBody>
          <a:bodyPr/>
          <a:lstStyle/>
          <a:p>
            <a:fld id="{8A948100-F9AF-674A-BF08-576787DAE645}" type="slidenum">
              <a:rPr lang="en-US" smtClean="0"/>
              <a:t>5</a:t>
            </a:fld>
            <a:endParaRPr lang="en-US"/>
          </a:p>
        </p:txBody>
      </p:sp>
    </p:spTree>
    <p:extLst>
      <p:ext uri="{BB962C8B-B14F-4D97-AF65-F5344CB8AC3E}">
        <p14:creationId xmlns:p14="http://schemas.microsoft.com/office/powerpoint/2010/main" val="102845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Java Access Modifiers</a:t>
            </a:r>
            <a:endParaRPr lang="en-US" dirty="0"/>
          </a:p>
        </p:txBody>
      </p:sp>
      <p:sp>
        <p:nvSpPr>
          <p:cNvPr id="3" name="Content Placeholder 2"/>
          <p:cNvSpPr>
            <a:spLocks noGrp="1"/>
          </p:cNvSpPr>
          <p:nvPr>
            <p:ph idx="1"/>
          </p:nvPr>
        </p:nvSpPr>
        <p:spPr/>
        <p:txBody>
          <a:bodyPr/>
          <a:lstStyle/>
          <a:p>
            <a:r>
              <a:rPr lang="en-US" dirty="0" smtClean="0"/>
              <a:t>Can apply to members: fields and methods</a:t>
            </a:r>
          </a:p>
          <a:p>
            <a:r>
              <a:rPr lang="en-US" dirty="0" smtClean="0"/>
              <a:t>Modifiers control access to members from methods in other classes</a:t>
            </a:r>
          </a:p>
          <a:p>
            <a:r>
              <a:rPr lang="en-US" dirty="0" smtClean="0"/>
              <a:t>This list is from least to most restrictive:</a:t>
            </a:r>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t>50</a:t>
            </a:fld>
            <a:endParaRPr lang="en-US"/>
          </a:p>
        </p:txBody>
      </p:sp>
      <p:graphicFrame>
        <p:nvGraphicFramePr>
          <p:cNvPr id="5" name="Table 4"/>
          <p:cNvGraphicFramePr>
            <a:graphicFrameLocks noGrp="1"/>
          </p:cNvGraphicFramePr>
          <p:nvPr>
            <p:extLst/>
          </p:nvPr>
        </p:nvGraphicFramePr>
        <p:xfrm>
          <a:off x="1283731" y="4037687"/>
          <a:ext cx="6633237" cy="2392680"/>
        </p:xfrm>
        <a:graphic>
          <a:graphicData uri="http://schemas.openxmlformats.org/drawingml/2006/table">
            <a:tbl>
              <a:tblPr firstRow="1" bandRow="1">
                <a:tableStyleId>{2D5ABB26-0587-4C30-8999-92F81FD0307C}</a:tableStyleId>
              </a:tblPr>
              <a:tblGrid>
                <a:gridCol w="1336195"/>
                <a:gridCol w="5297042"/>
              </a:tblGrid>
              <a:tr h="370840">
                <a:tc>
                  <a:txBody>
                    <a:bodyPr/>
                    <a:lstStyle/>
                    <a:p>
                      <a:r>
                        <a:rPr lang="en-US" b="1" dirty="0" smtClean="0"/>
                        <a:t>Keyword</a:t>
                      </a:r>
                      <a:endParaRPr lang="en-US" b="1" dirty="0"/>
                    </a:p>
                  </a:txBody>
                  <a:tcPr/>
                </a:tc>
                <a:tc>
                  <a:txBody>
                    <a:bodyPr/>
                    <a:lstStyle/>
                    <a:p>
                      <a:r>
                        <a:rPr lang="en-US" b="1" dirty="0" smtClean="0"/>
                        <a:t>Restriction</a:t>
                      </a:r>
                      <a:endParaRPr lang="en-US" b="1" dirty="0"/>
                    </a:p>
                  </a:txBody>
                  <a:tcPr/>
                </a:tc>
              </a:tr>
              <a:tr h="370840">
                <a:tc>
                  <a:txBody>
                    <a:bodyPr/>
                    <a:lstStyle/>
                    <a:p>
                      <a:r>
                        <a:rPr lang="en-US" dirty="0" smtClean="0">
                          <a:latin typeface="Consolas"/>
                          <a:cs typeface="Consolas"/>
                        </a:rPr>
                        <a:t>public</a:t>
                      </a:r>
                      <a:endParaRPr lang="en-US" dirty="0">
                        <a:latin typeface="Consolas"/>
                        <a:cs typeface="Consolas"/>
                      </a:endParaRPr>
                    </a:p>
                  </a:txBody>
                  <a:tcPr/>
                </a:tc>
                <a:tc>
                  <a:txBody>
                    <a:bodyPr/>
                    <a:lstStyle/>
                    <a:p>
                      <a:r>
                        <a:rPr lang="en-US" dirty="0" smtClean="0"/>
                        <a:t>None (any other</a:t>
                      </a:r>
                      <a:r>
                        <a:rPr lang="en-US" baseline="0" dirty="0" smtClean="0"/>
                        <a:t> method can access)</a:t>
                      </a:r>
                      <a:endParaRPr lang="en-US" dirty="0"/>
                    </a:p>
                  </a:txBody>
                  <a:tcPr/>
                </a:tc>
              </a:tr>
              <a:tr h="370840">
                <a:tc>
                  <a:txBody>
                    <a:bodyPr/>
                    <a:lstStyle/>
                    <a:p>
                      <a:r>
                        <a:rPr lang="en-US" dirty="0" smtClean="0">
                          <a:latin typeface="Consolas"/>
                          <a:cs typeface="Consolas"/>
                        </a:rPr>
                        <a:t>protected</a:t>
                      </a:r>
                      <a:endParaRPr lang="en-US" dirty="0">
                        <a:latin typeface="Consolas"/>
                        <a:cs typeface="Consolas"/>
                      </a:endParaRPr>
                    </a:p>
                  </a:txBody>
                  <a:tcPr/>
                </a:tc>
                <a:tc>
                  <a:txBody>
                    <a:bodyPr/>
                    <a:lstStyle/>
                    <a:p>
                      <a:r>
                        <a:rPr lang="en-US" dirty="0" smtClean="0"/>
                        <a:t>Only methods in the</a:t>
                      </a:r>
                      <a:r>
                        <a:rPr lang="en-US" baseline="0" dirty="0" smtClean="0"/>
                        <a:t> class, subclasses, or in classes in the same package can access</a:t>
                      </a:r>
                      <a:endParaRPr lang="en-US" dirty="0"/>
                    </a:p>
                  </a:txBody>
                  <a:tcPr/>
                </a:tc>
              </a:tr>
              <a:tr h="370840">
                <a:tc>
                  <a:txBody>
                    <a:bodyPr/>
                    <a:lstStyle/>
                    <a:p>
                      <a:r>
                        <a:rPr lang="en-US" i="1" dirty="0" smtClean="0"/>
                        <a:t>[none]</a:t>
                      </a:r>
                      <a:endParaRPr lang="en-US" i="1" dirty="0"/>
                    </a:p>
                  </a:txBody>
                  <a:tcPr/>
                </a:tc>
                <a:tc>
                  <a:txBody>
                    <a:bodyPr/>
                    <a:lstStyle/>
                    <a:p>
                      <a:r>
                        <a:rPr lang="en-US" dirty="0" smtClean="0"/>
                        <a:t>Only methods in the class or in classes in the same package can access (called “package private”)</a:t>
                      </a:r>
                      <a:endParaRPr lang="en-US" dirty="0"/>
                    </a:p>
                  </a:txBody>
                  <a:tcPr/>
                </a:tc>
              </a:tr>
              <a:tr h="370840">
                <a:tc>
                  <a:txBody>
                    <a:bodyPr/>
                    <a:lstStyle/>
                    <a:p>
                      <a:r>
                        <a:rPr lang="en-US" dirty="0" smtClean="0">
                          <a:latin typeface="Consolas"/>
                          <a:cs typeface="Consolas"/>
                        </a:rPr>
                        <a:t>private</a:t>
                      </a:r>
                      <a:endParaRPr lang="en-US" dirty="0">
                        <a:latin typeface="Consolas"/>
                        <a:cs typeface="Consolas"/>
                      </a:endParaRPr>
                    </a:p>
                  </a:txBody>
                  <a:tcPr/>
                </a:tc>
                <a:tc>
                  <a:txBody>
                    <a:bodyPr/>
                    <a:lstStyle/>
                    <a:p>
                      <a:r>
                        <a:rPr lang="en-US" dirty="0" smtClean="0"/>
                        <a:t>Only methods in the class can access</a:t>
                      </a:r>
                      <a:endParaRPr lang="en-US" dirty="0"/>
                    </a:p>
                  </a:txBody>
                  <a:tcPr/>
                </a:tc>
              </a:tr>
            </a:tbl>
          </a:graphicData>
        </a:graphic>
      </p:graphicFrame>
    </p:spTree>
    <p:extLst>
      <p:ext uri="{BB962C8B-B14F-4D97-AF65-F5344CB8AC3E}">
        <p14:creationId xmlns:p14="http://schemas.microsoft.com/office/powerpoint/2010/main" val="191651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 Access</a:t>
            </a:r>
            <a:endParaRPr lang="en-US" dirty="0"/>
          </a:p>
        </p:txBody>
      </p:sp>
      <p:sp>
        <p:nvSpPr>
          <p:cNvPr id="3" name="Content Placeholder 2"/>
          <p:cNvSpPr>
            <a:spLocks noGrp="1"/>
          </p:cNvSpPr>
          <p:nvPr>
            <p:ph idx="1"/>
          </p:nvPr>
        </p:nvSpPr>
        <p:spPr>
          <a:xfrm>
            <a:off x="457200" y="1600200"/>
            <a:ext cx="8229600" cy="5121275"/>
          </a:xfrm>
        </p:spPr>
        <p:txBody>
          <a:bodyPr/>
          <a:lstStyle/>
          <a:p>
            <a:r>
              <a:rPr lang="en-US" dirty="0" smtClean="0"/>
              <a:t>Subclasses cannot access private fields in their </a:t>
            </a:r>
            <a:r>
              <a:rPr lang="en-US" dirty="0" err="1" smtClean="0"/>
              <a:t>superclasses</a:t>
            </a:r>
            <a:endParaRPr lang="en-US" dirty="0" smtClean="0"/>
          </a:p>
          <a:p>
            <a:r>
              <a:rPr lang="en-US" dirty="0" smtClean="0"/>
              <a:t>Two options:</a:t>
            </a:r>
          </a:p>
          <a:p>
            <a:pPr lvl="1"/>
            <a:r>
              <a:rPr lang="en-US" dirty="0" smtClean="0"/>
              <a:t>Leave as is; provide </a:t>
            </a:r>
            <a:r>
              <a:rPr lang="en-US" dirty="0" err="1" smtClean="0"/>
              <a:t>accessors</a:t>
            </a:r>
            <a:r>
              <a:rPr lang="en-US" dirty="0" smtClean="0"/>
              <a:t> and/or </a:t>
            </a:r>
            <a:r>
              <a:rPr lang="en-US" dirty="0" err="1" smtClean="0"/>
              <a:t>mutators</a:t>
            </a:r>
            <a:endParaRPr lang="en-US" dirty="0" smtClean="0"/>
          </a:p>
          <a:p>
            <a:pPr lvl="1"/>
            <a:r>
              <a:rPr lang="en-US" dirty="0" smtClean="0"/>
              <a:t>Change private to protected</a:t>
            </a:r>
          </a:p>
          <a:p>
            <a:r>
              <a:rPr lang="en-US" dirty="0" smtClean="0"/>
              <a:t>Protected allows subclass access to superclass fields (even if the subclass is in a different package)</a:t>
            </a:r>
          </a:p>
          <a:p>
            <a:r>
              <a:rPr lang="en-US" dirty="0" smtClean="0"/>
              <a:t>General advice: use </a:t>
            </a:r>
            <a:r>
              <a:rPr lang="en-US" dirty="0" err="1" smtClean="0"/>
              <a:t>accessors</a:t>
            </a:r>
            <a:r>
              <a:rPr lang="en-US" dirty="0" smtClean="0"/>
              <a:t> and </a:t>
            </a:r>
            <a:r>
              <a:rPr lang="en-US" dirty="0" err="1" smtClean="0"/>
              <a:t>mutators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51</a:t>
            </a:fld>
            <a:endParaRPr lang="en-US"/>
          </a:p>
        </p:txBody>
      </p:sp>
    </p:spTree>
    <p:extLst>
      <p:ext uri="{BB962C8B-B14F-4D97-AF65-F5344CB8AC3E}">
        <p14:creationId xmlns:p14="http://schemas.microsoft.com/office/powerpoint/2010/main" val="3481228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vs Overriding</a:t>
            </a:r>
            <a:endParaRPr lang="en-US" dirty="0"/>
          </a:p>
        </p:txBody>
      </p:sp>
      <p:sp>
        <p:nvSpPr>
          <p:cNvPr id="3" name="Content Placeholder 2"/>
          <p:cNvSpPr>
            <a:spLocks noGrp="1"/>
          </p:cNvSpPr>
          <p:nvPr>
            <p:ph idx="1"/>
          </p:nvPr>
        </p:nvSpPr>
        <p:spPr/>
        <p:txBody>
          <a:bodyPr>
            <a:normAutofit/>
          </a:bodyPr>
          <a:lstStyle/>
          <a:p>
            <a:r>
              <a:rPr lang="en-US" dirty="0" smtClean="0"/>
              <a:t>Overloading – In the </a:t>
            </a:r>
            <a:r>
              <a:rPr lang="en-US" dirty="0" smtClean="0">
                <a:solidFill>
                  <a:srgbClr val="0070C0"/>
                </a:solidFill>
              </a:rPr>
              <a:t>same class</a:t>
            </a:r>
            <a:r>
              <a:rPr lang="en-US" dirty="0" smtClean="0"/>
              <a:t>, two methods with the same name, but </a:t>
            </a:r>
            <a:r>
              <a:rPr lang="en-US" dirty="0" smtClean="0">
                <a:solidFill>
                  <a:srgbClr val="0070C0"/>
                </a:solidFill>
              </a:rPr>
              <a:t>different signatures</a:t>
            </a:r>
          </a:p>
          <a:p>
            <a:endParaRPr lang="en-US" dirty="0" smtClean="0">
              <a:solidFill>
                <a:srgbClr val="0070C0"/>
              </a:solidFill>
            </a:endParaRPr>
          </a:p>
          <a:p>
            <a:r>
              <a:rPr lang="en-US" dirty="0" smtClean="0"/>
              <a:t>Overriding – In a </a:t>
            </a:r>
            <a:r>
              <a:rPr lang="en-US" dirty="0" smtClean="0">
                <a:solidFill>
                  <a:srgbClr val="0070C0"/>
                </a:solidFill>
              </a:rPr>
              <a:t>superclass and subclass</a:t>
            </a:r>
            <a:r>
              <a:rPr lang="en-US" dirty="0" smtClean="0"/>
              <a:t>, two methods with the same name, </a:t>
            </a:r>
            <a:r>
              <a:rPr lang="en-US" dirty="0" smtClean="0">
                <a:solidFill>
                  <a:srgbClr val="0070C0"/>
                </a:solidFill>
              </a:rPr>
              <a:t>same signature</a:t>
            </a:r>
          </a:p>
        </p:txBody>
      </p:sp>
      <p:sp>
        <p:nvSpPr>
          <p:cNvPr id="4" name="Slide Number Placeholder 3"/>
          <p:cNvSpPr>
            <a:spLocks noGrp="1"/>
          </p:cNvSpPr>
          <p:nvPr>
            <p:ph type="sldNum" sz="quarter" idx="12"/>
          </p:nvPr>
        </p:nvSpPr>
        <p:spPr/>
        <p:txBody>
          <a:bodyPr/>
          <a:lstStyle/>
          <a:p>
            <a:fld id="{8A948100-F9AF-674A-BF08-576787DAE645}" type="slidenum">
              <a:rPr lang="en-US" smtClean="0"/>
              <a:t>52</a:t>
            </a:fld>
            <a:endParaRPr lang="en-US"/>
          </a:p>
        </p:txBody>
      </p:sp>
    </p:spTree>
    <p:extLst>
      <p:ext uri="{BB962C8B-B14F-4D97-AF65-F5344CB8AC3E}">
        <p14:creationId xmlns:p14="http://schemas.microsoft.com/office/powerpoint/2010/main" val="2995184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A subclass method with the same signature as a superclass method </a:t>
            </a:r>
            <a:r>
              <a:rPr lang="en-US" i="1" dirty="0" smtClean="0"/>
              <a:t>overrides</a:t>
            </a:r>
            <a:r>
              <a:rPr lang="en-US" dirty="0" smtClean="0"/>
              <a:t> the superclass method</a:t>
            </a:r>
          </a:p>
          <a:p>
            <a:r>
              <a:rPr lang="en-US" dirty="0" smtClean="0"/>
              <a:t>The subclass method is executed </a:t>
            </a:r>
            <a:r>
              <a:rPr lang="en-US" i="1" dirty="0" smtClean="0"/>
              <a:t>instead</a:t>
            </a:r>
            <a:r>
              <a:rPr lang="en-US" dirty="0" smtClean="0"/>
              <a:t> of the superclass method</a:t>
            </a:r>
          </a:p>
          <a:p>
            <a:r>
              <a:rPr lang="en-US" dirty="0" smtClean="0"/>
              <a:t>Useful to change the behavior of a method when applied to a subclass object</a:t>
            </a:r>
          </a:p>
          <a:p>
            <a:r>
              <a:rPr lang="en-US" dirty="0" smtClean="0"/>
              <a:t>A method that is not overridden is inherited by (available to) the subclass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53</a:t>
            </a:fld>
            <a:endParaRPr lang="en-US"/>
          </a:p>
        </p:txBody>
      </p:sp>
    </p:spTree>
    <p:extLst>
      <p:ext uri="{BB962C8B-B14F-4D97-AF65-F5344CB8AC3E}">
        <p14:creationId xmlns:p14="http://schemas.microsoft.com/office/powerpoint/2010/main" val="4267448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Overridden Methods</a:t>
            </a:r>
            <a:endParaRPr lang="en-US" dirty="0"/>
          </a:p>
        </p:txBody>
      </p:sp>
      <p:sp>
        <p:nvSpPr>
          <p:cNvPr id="3" name="Content Placeholder 2"/>
          <p:cNvSpPr>
            <a:spLocks noGrp="1"/>
          </p:cNvSpPr>
          <p:nvPr>
            <p:ph idx="1"/>
          </p:nvPr>
        </p:nvSpPr>
        <p:spPr>
          <a:xfrm>
            <a:off x="457200" y="1600200"/>
            <a:ext cx="8229600" cy="4756150"/>
          </a:xfrm>
        </p:spPr>
        <p:txBody>
          <a:bodyPr>
            <a:normAutofit/>
          </a:bodyPr>
          <a:lstStyle/>
          <a:p>
            <a:r>
              <a:rPr lang="en-US" dirty="0" smtClean="0"/>
              <a:t>Overridden methods can also be accessed using super: </a:t>
            </a:r>
            <a:r>
              <a:rPr lang="en-US" dirty="0" err="1" smtClean="0"/>
              <a:t>super.method</a:t>
            </a:r>
            <a:r>
              <a:rPr lang="en-US" dirty="0" smtClean="0"/>
              <a:t>(…)</a:t>
            </a:r>
          </a:p>
        </p:txBody>
      </p:sp>
      <p:sp>
        <p:nvSpPr>
          <p:cNvPr id="4" name="Slide Number Placeholder 3"/>
          <p:cNvSpPr>
            <a:spLocks noGrp="1"/>
          </p:cNvSpPr>
          <p:nvPr>
            <p:ph type="sldNum" sz="quarter" idx="12"/>
          </p:nvPr>
        </p:nvSpPr>
        <p:spPr/>
        <p:txBody>
          <a:bodyPr/>
          <a:lstStyle/>
          <a:p>
            <a:fld id="{8A948100-F9AF-674A-BF08-576787DAE645}" type="slidenum">
              <a:rPr lang="en-US" smtClean="0"/>
              <a:t>54</a:t>
            </a:fld>
            <a:endParaRPr lang="en-US"/>
          </a:p>
        </p:txBody>
      </p:sp>
    </p:spTree>
    <p:extLst>
      <p:ext uri="{BB962C8B-B14F-4D97-AF65-F5344CB8AC3E}">
        <p14:creationId xmlns:p14="http://schemas.microsoft.com/office/powerpoint/2010/main" val="546517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Methods</a:t>
            </a:r>
          </a:p>
        </p:txBody>
      </p:sp>
      <p:sp>
        <p:nvSpPr>
          <p:cNvPr id="3" name="Content Placeholder 2"/>
          <p:cNvSpPr>
            <a:spLocks noGrp="1"/>
          </p:cNvSpPr>
          <p:nvPr>
            <p:ph idx="1"/>
          </p:nvPr>
        </p:nvSpPr>
        <p:spPr>
          <a:xfrm>
            <a:off x="457200" y="1417638"/>
            <a:ext cx="8229600" cy="5132791"/>
          </a:xfrm>
        </p:spPr>
        <p:txBody>
          <a:bodyPr>
            <a:normAutofit fontScale="55000" lnSpcReduction="20000"/>
          </a:bodyPr>
          <a:lstStyle/>
          <a:p>
            <a:pPr marL="0" indent="0">
              <a:buNone/>
            </a:pPr>
            <a:r>
              <a:rPr lang="en-US" dirty="0">
                <a:latin typeface="Consolas"/>
                <a:cs typeface="Consolas"/>
              </a:rPr>
              <a:t>public class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name,address</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Student extends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name,address,classes,grades</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Student extends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super.display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classes,grades</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55</a:t>
            </a:fld>
            <a:endParaRPr lang="en-US"/>
          </a:p>
        </p:txBody>
      </p:sp>
    </p:spTree>
    <p:extLst>
      <p:ext uri="{BB962C8B-B14F-4D97-AF65-F5344CB8AC3E}">
        <p14:creationId xmlns:p14="http://schemas.microsoft.com/office/powerpoint/2010/main" val="835461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nsolas"/>
                <a:cs typeface="Consolas"/>
              </a:rPr>
              <a:t>instanceof</a:t>
            </a:r>
            <a:r>
              <a:rPr lang="en-US" dirty="0" smtClean="0"/>
              <a:t> Operator</a:t>
            </a:r>
            <a:endParaRPr lang="en-US" dirty="0"/>
          </a:p>
        </p:txBody>
      </p:sp>
      <p:sp>
        <p:nvSpPr>
          <p:cNvPr id="3" name="Content Placeholder 2"/>
          <p:cNvSpPr>
            <a:spLocks noGrp="1"/>
          </p:cNvSpPr>
          <p:nvPr>
            <p:ph idx="1"/>
          </p:nvPr>
        </p:nvSpPr>
        <p:spPr/>
        <p:txBody>
          <a:bodyPr>
            <a:normAutofit fontScale="92500"/>
          </a:bodyPr>
          <a:lstStyle/>
          <a:p>
            <a:r>
              <a:rPr lang="en-US" dirty="0" smtClean="0"/>
              <a:t>It is possible to determine if an object is of a particular class (or subclass)</a:t>
            </a:r>
          </a:p>
          <a:p>
            <a:r>
              <a:rPr lang="en-US" dirty="0" smtClean="0"/>
              <a:t>The expression…</a:t>
            </a:r>
            <a:endParaRPr lang="en-US" dirty="0"/>
          </a:p>
          <a:p>
            <a:pPr marL="400050" lvl="1" indent="0">
              <a:buNone/>
            </a:pPr>
            <a:r>
              <a:rPr lang="en-US" sz="3200" dirty="0" smtClean="0">
                <a:latin typeface="Consolas"/>
                <a:cs typeface="Consolas"/>
              </a:rPr>
              <a:t>(</a:t>
            </a:r>
            <a:r>
              <a:rPr lang="en-US" sz="3200" dirty="0" err="1" smtClean="0">
                <a:latin typeface="Consolas"/>
                <a:cs typeface="Consolas"/>
              </a:rPr>
              <a:t>objectA</a:t>
            </a:r>
            <a:r>
              <a:rPr lang="en-US" sz="3200" dirty="0" smtClean="0">
                <a:latin typeface="Consolas"/>
                <a:cs typeface="Consolas"/>
              </a:rPr>
              <a:t> </a:t>
            </a:r>
            <a:r>
              <a:rPr lang="en-US" sz="3200" dirty="0" err="1" smtClean="0">
                <a:latin typeface="Consolas"/>
                <a:cs typeface="Consolas"/>
              </a:rPr>
              <a:t>instanceof</a:t>
            </a:r>
            <a:r>
              <a:rPr lang="en-US" sz="3200" dirty="0" smtClean="0">
                <a:latin typeface="Consolas"/>
                <a:cs typeface="Consolas"/>
              </a:rPr>
              <a:t> </a:t>
            </a:r>
            <a:r>
              <a:rPr lang="en-US" sz="3200" dirty="0" err="1" smtClean="0">
                <a:latin typeface="Consolas"/>
                <a:cs typeface="Consolas"/>
              </a:rPr>
              <a:t>ClassB</a:t>
            </a:r>
            <a:r>
              <a:rPr lang="en-US" sz="3200" dirty="0" smtClean="0">
                <a:latin typeface="Consolas"/>
                <a:cs typeface="Consolas"/>
              </a:rPr>
              <a:t>)</a:t>
            </a:r>
          </a:p>
          <a:p>
            <a:r>
              <a:rPr lang="en-US" dirty="0" smtClean="0"/>
              <a:t>…evaluates </a:t>
            </a:r>
            <a:r>
              <a:rPr lang="en-US" dirty="0" smtClean="0">
                <a:latin typeface="Consolas"/>
                <a:cs typeface="Consolas"/>
              </a:rPr>
              <a:t>true</a:t>
            </a:r>
            <a:r>
              <a:rPr lang="en-US" dirty="0" smtClean="0"/>
              <a:t> if the object referenced by </a:t>
            </a:r>
            <a:r>
              <a:rPr lang="en-US" dirty="0" err="1" smtClean="0">
                <a:latin typeface="Consolas"/>
                <a:cs typeface="Consolas"/>
              </a:rPr>
              <a:t>objectA</a:t>
            </a:r>
            <a:r>
              <a:rPr lang="en-US" dirty="0" smtClean="0"/>
              <a:t> is an instance of the class </a:t>
            </a:r>
            <a:r>
              <a:rPr lang="en-US" dirty="0" err="1" smtClean="0">
                <a:latin typeface="Consolas"/>
                <a:cs typeface="Consolas"/>
              </a:rPr>
              <a:t>ClassB</a:t>
            </a:r>
            <a:endParaRPr lang="en-US" dirty="0">
              <a:latin typeface="Consolas"/>
              <a:cs typeface="Consolas"/>
            </a:endParaRPr>
          </a:p>
          <a:p>
            <a:r>
              <a:rPr lang="en-US" dirty="0" smtClean="0">
                <a:latin typeface="Consolas"/>
                <a:cs typeface="Consolas"/>
              </a:rPr>
              <a:t>(student1 </a:t>
            </a:r>
            <a:r>
              <a:rPr lang="en-US" dirty="0" err="1" smtClean="0">
                <a:latin typeface="Consolas"/>
                <a:cs typeface="Consolas"/>
              </a:rPr>
              <a:t>instanceof</a:t>
            </a:r>
            <a:r>
              <a:rPr lang="en-US" dirty="0" smtClean="0">
                <a:latin typeface="Consolas"/>
                <a:cs typeface="Consolas"/>
              </a:rPr>
              <a:t> Student)</a:t>
            </a:r>
            <a:r>
              <a:rPr lang="en-US" dirty="0" smtClean="0"/>
              <a:t> is </a:t>
            </a:r>
            <a:r>
              <a:rPr lang="en-US" dirty="0" smtClean="0">
                <a:latin typeface="Consolas"/>
                <a:cs typeface="Consolas"/>
              </a:rPr>
              <a:t>true</a:t>
            </a:r>
          </a:p>
          <a:p>
            <a:r>
              <a:rPr lang="en-US" dirty="0">
                <a:latin typeface="Consolas"/>
                <a:cs typeface="Consolas"/>
              </a:rPr>
              <a:t>(student1 </a:t>
            </a:r>
            <a:r>
              <a:rPr lang="en-US" dirty="0" err="1">
                <a:latin typeface="Consolas"/>
                <a:cs typeface="Consolas"/>
              </a:rPr>
              <a:t>instanceof</a:t>
            </a:r>
            <a:r>
              <a:rPr lang="en-US" dirty="0">
                <a:latin typeface="Consolas"/>
                <a:cs typeface="Consolas"/>
              </a:rPr>
              <a:t> </a:t>
            </a:r>
            <a:r>
              <a:rPr lang="en-US" dirty="0" smtClean="0">
                <a:latin typeface="Consolas"/>
                <a:cs typeface="Consolas"/>
              </a:rPr>
              <a:t>Person)</a:t>
            </a:r>
            <a:r>
              <a:rPr lang="en-US" dirty="0" smtClean="0"/>
              <a:t> </a:t>
            </a:r>
            <a:r>
              <a:rPr lang="en-US" dirty="0"/>
              <a:t>is </a:t>
            </a:r>
            <a:r>
              <a:rPr lang="en-US" dirty="0">
                <a:latin typeface="Consolas"/>
                <a:cs typeface="Consolas"/>
              </a:rPr>
              <a:t>true</a:t>
            </a:r>
          </a:p>
          <a:p>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56</a:t>
            </a:fld>
            <a:endParaRPr lang="en-US"/>
          </a:p>
        </p:txBody>
      </p:sp>
    </p:spTree>
    <p:extLst>
      <p:ext uri="{BB962C8B-B14F-4D97-AF65-F5344CB8AC3E}">
        <p14:creationId xmlns:p14="http://schemas.microsoft.com/office/powerpoint/2010/main" val="738071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class-like declaration</a:t>
            </a:r>
          </a:p>
          <a:p>
            <a:pPr lvl="1"/>
            <a:r>
              <a:rPr lang="en-US" dirty="0" smtClean="0">
                <a:latin typeface="Consolas"/>
                <a:cs typeface="Consolas"/>
              </a:rPr>
              <a:t>interface Doable { … }</a:t>
            </a:r>
          </a:p>
          <a:p>
            <a:pPr lvl="1"/>
            <a:r>
              <a:rPr lang="en-US" dirty="0" smtClean="0"/>
              <a:t>Exists in own file</a:t>
            </a:r>
          </a:p>
          <a:p>
            <a:pPr lvl="1"/>
            <a:r>
              <a:rPr lang="en-US" dirty="0" smtClean="0"/>
              <a:t>Includes method declarations</a:t>
            </a:r>
          </a:p>
          <a:p>
            <a:r>
              <a:rPr lang="en-US" dirty="0" smtClean="0"/>
              <a:t>But…</a:t>
            </a:r>
          </a:p>
          <a:p>
            <a:pPr lvl="1"/>
            <a:r>
              <a:rPr lang="en-US" dirty="0" smtClean="0"/>
              <a:t>No method </a:t>
            </a:r>
            <a:r>
              <a:rPr lang="en-US" i="1" dirty="0" smtClean="0"/>
              <a:t>bodies </a:t>
            </a:r>
            <a:r>
              <a:rPr lang="en-US" dirty="0"/>
              <a:t>(except default methods)</a:t>
            </a:r>
          </a:p>
          <a:p>
            <a:pPr lvl="1"/>
            <a:r>
              <a:rPr lang="en-US" dirty="0" smtClean="0"/>
              <a:t>No fields (other than constants)</a:t>
            </a:r>
          </a:p>
          <a:p>
            <a:pPr lvl="1"/>
            <a:endParaRPr lang="en-US" dirty="0" smtClean="0"/>
          </a:p>
          <a:p>
            <a:r>
              <a:rPr lang="en-US" dirty="0"/>
              <a:t>An interface is like a class in which you forgot to declare the fields and left out the method bodies</a:t>
            </a:r>
          </a:p>
          <a:p>
            <a:pPr lvl="1"/>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6</a:t>
            </a:fld>
            <a:endParaRPr lang="en-US"/>
          </a:p>
        </p:txBody>
      </p:sp>
    </p:spTree>
    <p:extLst>
      <p:ext uri="{BB962C8B-B14F-4D97-AF65-F5344CB8AC3E}">
        <p14:creationId xmlns:p14="http://schemas.microsoft.com/office/powerpoint/2010/main" val="374512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idx="1"/>
          </p:nvPr>
        </p:nvSpPr>
        <p:spPr/>
        <p:txBody>
          <a:bodyPr>
            <a:normAutofit fontScale="55000" lnSpcReduction="20000"/>
          </a:bodyPr>
          <a:lstStyle/>
          <a:p>
            <a:r>
              <a:rPr lang="en-US" sz="3600" dirty="0"/>
              <a:t>A default method is an instance method defined in an interface whose method header begins with the default keyword</a:t>
            </a:r>
          </a:p>
          <a:p>
            <a:r>
              <a:rPr lang="en-US" sz="3600" dirty="0"/>
              <a:t>It also provides a code body</a:t>
            </a:r>
          </a:p>
          <a:p>
            <a:r>
              <a:rPr lang="en-US" sz="3600" dirty="0"/>
              <a:t>Every class that implements the interface inherits the interface's default methods </a:t>
            </a:r>
            <a:r>
              <a:rPr lang="en-US" sz="3600" dirty="0" smtClean="0"/>
              <a:t>but can </a:t>
            </a:r>
            <a:r>
              <a:rPr lang="en-US" sz="3600" dirty="0"/>
              <a:t>override them</a:t>
            </a:r>
          </a:p>
          <a:p>
            <a:endParaRPr lang="en-US" dirty="0"/>
          </a:p>
          <a:p>
            <a:pPr marL="0" indent="0">
              <a:buNone/>
            </a:pPr>
            <a:r>
              <a:rPr lang="en-US" dirty="0">
                <a:latin typeface="Consolas" panose="020B0609020204030204" pitchFamily="49" charset="0"/>
                <a:cs typeface="Consolas" panose="020B0609020204030204" pitchFamily="49" charset="0"/>
              </a:rPr>
              <a:t>public interface Addressable</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String </a:t>
            </a:r>
            <a:r>
              <a:rPr lang="en-US" dirty="0" err="1">
                <a:latin typeface="Consolas" panose="020B0609020204030204" pitchFamily="49" charset="0"/>
                <a:cs typeface="Consolas" panose="020B0609020204030204" pitchFamily="49" charset="0"/>
              </a:rPr>
              <a:t>getStreet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String </a:t>
            </a:r>
            <a:r>
              <a:rPr lang="en-US" dirty="0" err="1">
                <a:latin typeface="Consolas" panose="020B0609020204030204" pitchFamily="49" charset="0"/>
                <a:cs typeface="Consolas" panose="020B0609020204030204" pitchFamily="49" charset="0"/>
              </a:rPr>
              <a:t>getCity</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default String </a:t>
            </a:r>
            <a:r>
              <a:rPr lang="en-US" dirty="0" err="1">
                <a:latin typeface="Consolas" panose="020B0609020204030204" pitchFamily="49" charset="0"/>
                <a:cs typeface="Consolas" panose="020B0609020204030204" pitchFamily="49" charset="0"/>
              </a:rPr>
              <a:t>getFullAddress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getStreet</a:t>
            </a:r>
            <a:r>
              <a:rPr lang="en-US" dirty="0">
                <a:latin typeface="Consolas" panose="020B0609020204030204" pitchFamily="49" charset="0"/>
                <a:cs typeface="Consolas" panose="020B0609020204030204" pitchFamily="49" charset="0"/>
              </a:rPr>
              <a:t>() + ", " + </a:t>
            </a:r>
            <a:r>
              <a:rPr lang="en-US" dirty="0" err="1">
                <a:latin typeface="Consolas" panose="020B0609020204030204" pitchFamily="49" charset="0"/>
                <a:cs typeface="Consolas" panose="020B0609020204030204" pitchFamily="49" charset="0"/>
              </a:rPr>
              <a:t>getCity</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7</a:t>
            </a:fld>
            <a:endParaRPr lang="en-US"/>
          </a:p>
        </p:txBody>
      </p:sp>
    </p:spTree>
    <p:extLst>
      <p:ext uri="{BB962C8B-B14F-4D97-AF65-F5344CB8AC3E}">
        <p14:creationId xmlns:p14="http://schemas.microsoft.com/office/powerpoint/2010/main" val="218735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dissolv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dissolv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dissolv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an Interface</a:t>
            </a:r>
            <a:endParaRPr lang="en-US" dirty="0"/>
          </a:p>
        </p:txBody>
      </p:sp>
      <p:sp>
        <p:nvSpPr>
          <p:cNvPr id="3" name="Content Placeholder 2"/>
          <p:cNvSpPr>
            <a:spLocks noGrp="1"/>
          </p:cNvSpPr>
          <p:nvPr>
            <p:ph idx="1"/>
          </p:nvPr>
        </p:nvSpPr>
        <p:spPr/>
        <p:txBody>
          <a:bodyPr/>
          <a:lstStyle/>
          <a:p>
            <a:r>
              <a:rPr lang="en-US" dirty="0" smtClean="0"/>
              <a:t>Classes may declare that they “</a:t>
            </a:r>
            <a:r>
              <a:rPr lang="en-US" dirty="0" smtClean="0">
                <a:latin typeface="Consolas"/>
                <a:cs typeface="Consolas"/>
              </a:rPr>
              <a:t>implement</a:t>
            </a:r>
            <a:r>
              <a:rPr lang="en-US" dirty="0" smtClean="0"/>
              <a:t>” an interface</a:t>
            </a:r>
          </a:p>
          <a:p>
            <a:r>
              <a:rPr lang="en-US" dirty="0" smtClean="0"/>
              <a:t>Given interface </a:t>
            </a:r>
            <a:r>
              <a:rPr lang="en-US" dirty="0" smtClean="0">
                <a:latin typeface="Consolas"/>
                <a:cs typeface="Consolas"/>
              </a:rPr>
              <a:t>Doable</a:t>
            </a:r>
            <a:r>
              <a:rPr lang="en-US" dirty="0" smtClean="0">
                <a:latin typeface="Calibri"/>
                <a:cs typeface="Calibri"/>
              </a:rPr>
              <a:t> a class </a:t>
            </a:r>
            <a:r>
              <a:rPr lang="en-US" dirty="0" err="1" smtClean="0">
                <a:latin typeface="Consolas"/>
                <a:cs typeface="Consolas"/>
              </a:rPr>
              <a:t>Henway</a:t>
            </a:r>
            <a:r>
              <a:rPr lang="en-US" dirty="0" smtClean="0">
                <a:latin typeface="Calibri"/>
                <a:cs typeface="Calibri"/>
              </a:rPr>
              <a:t> can implement it</a:t>
            </a:r>
            <a:r>
              <a:rPr lang="en-US" dirty="0" smtClean="0"/>
              <a:t>…</a:t>
            </a:r>
          </a:p>
          <a:p>
            <a:pPr marL="457200" lvl="1" indent="0">
              <a:buNone/>
            </a:pPr>
            <a:r>
              <a:rPr lang="en-US" sz="2400" dirty="0" smtClean="0">
                <a:latin typeface="Consolas"/>
                <a:cs typeface="Consolas"/>
              </a:rPr>
              <a:t>public class </a:t>
            </a:r>
            <a:r>
              <a:rPr lang="en-US" sz="2400" dirty="0" err="1" smtClean="0">
                <a:latin typeface="Consolas"/>
                <a:cs typeface="Consolas"/>
              </a:rPr>
              <a:t>Henway</a:t>
            </a:r>
            <a:r>
              <a:rPr lang="en-US" sz="2400" dirty="0" smtClean="0">
                <a:latin typeface="Consolas"/>
                <a:cs typeface="Consolas"/>
              </a:rPr>
              <a:t> implements Doable { … }</a:t>
            </a:r>
            <a:endParaRPr lang="en-US" dirty="0"/>
          </a:p>
          <a:p>
            <a:r>
              <a:rPr lang="en-US" dirty="0" smtClean="0"/>
              <a:t>All the methods declared in </a:t>
            </a:r>
            <a:r>
              <a:rPr lang="en-US" dirty="0" smtClean="0">
                <a:latin typeface="Consolas"/>
                <a:cs typeface="Consolas"/>
              </a:rPr>
              <a:t>Doable</a:t>
            </a:r>
            <a:r>
              <a:rPr lang="en-US" dirty="0" smtClean="0"/>
              <a:t> must appear in </a:t>
            </a:r>
            <a:r>
              <a:rPr lang="en-US" dirty="0" err="1" smtClean="0">
                <a:latin typeface="Consolas"/>
                <a:cs typeface="Consolas"/>
              </a:rPr>
              <a:t>Henway</a:t>
            </a:r>
            <a:r>
              <a:rPr lang="en-US" dirty="0" smtClean="0"/>
              <a:t> (and other methods may appear, too)</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8</a:t>
            </a:fld>
            <a:endParaRPr lang="en-US"/>
          </a:p>
        </p:txBody>
      </p:sp>
    </p:spTree>
    <p:extLst>
      <p:ext uri="{BB962C8B-B14F-4D97-AF65-F5344CB8AC3E}">
        <p14:creationId xmlns:p14="http://schemas.microsoft.com/office/powerpoint/2010/main" val="110725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Doable</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pPr marL="0" indent="0">
              <a:buNone/>
            </a:pPr>
            <a:r>
              <a:rPr lang="en-US" sz="2400" dirty="0">
                <a:latin typeface="Consolas"/>
                <a:cs typeface="Consolas"/>
              </a:rPr>
              <a:t>interface Doable { </a:t>
            </a:r>
          </a:p>
          <a:p>
            <a:pPr marL="0" indent="0">
              <a:buNone/>
            </a:pPr>
            <a:r>
              <a:rPr lang="en-US" sz="2400" dirty="0">
                <a:latin typeface="Consolas"/>
                <a:cs typeface="Consolas"/>
              </a:rPr>
              <a:t>    </a:t>
            </a:r>
            <a:r>
              <a:rPr lang="en-US" sz="2400" dirty="0" err="1">
                <a:latin typeface="Consolas"/>
                <a:cs typeface="Consolas"/>
              </a:rPr>
              <a:t>int</a:t>
            </a:r>
            <a:r>
              <a:rPr lang="en-US" sz="2400" dirty="0">
                <a:latin typeface="Consolas"/>
                <a:cs typeface="Consolas"/>
              </a:rPr>
              <a:t> compute(</a:t>
            </a:r>
            <a:r>
              <a:rPr lang="en-US" sz="2400" dirty="0" err="1">
                <a:latin typeface="Consolas"/>
                <a:cs typeface="Consolas"/>
              </a:rPr>
              <a:t>int</a:t>
            </a:r>
            <a:r>
              <a:rPr lang="en-US" sz="2400" dirty="0">
                <a:latin typeface="Consolas"/>
                <a:cs typeface="Consolas"/>
              </a:rPr>
              <a:t> x); </a:t>
            </a:r>
          </a:p>
          <a:p>
            <a:pPr marL="0" indent="0">
              <a:buNone/>
            </a:pPr>
            <a:r>
              <a:rPr lang="en-US" sz="2400" dirty="0">
                <a:latin typeface="Consolas"/>
                <a:cs typeface="Consolas"/>
              </a:rPr>
              <a:t>    void </a:t>
            </a:r>
            <a:r>
              <a:rPr lang="en-US" sz="2400" dirty="0" err="1">
                <a:latin typeface="Consolas"/>
                <a:cs typeface="Consolas"/>
              </a:rPr>
              <a:t>doit</a:t>
            </a:r>
            <a:r>
              <a:rPr lang="en-US" sz="2400" dirty="0">
                <a:latin typeface="Consolas"/>
                <a:cs typeface="Consolas"/>
              </a:rPr>
              <a:t>(</a:t>
            </a:r>
            <a:r>
              <a:rPr lang="en-US" sz="2400" dirty="0" err="1">
                <a:latin typeface="Consolas"/>
                <a:cs typeface="Consolas"/>
              </a:rPr>
              <a:t>int</a:t>
            </a:r>
            <a:r>
              <a:rPr lang="en-US" sz="2400" dirty="0">
                <a:latin typeface="Consolas"/>
                <a:cs typeface="Consolas"/>
              </a:rPr>
              <a:t> y); </a:t>
            </a:r>
          </a:p>
          <a:p>
            <a:pPr marL="0" indent="0">
              <a:buNone/>
            </a:pPr>
            <a:r>
              <a:rPr lang="en-US" sz="2400" dirty="0">
                <a:latin typeface="Consolas"/>
                <a:cs typeface="Consolas"/>
              </a:rPr>
              <a:t>} </a:t>
            </a:r>
          </a:p>
          <a:p>
            <a:pPr marL="0" indent="0">
              <a:buNone/>
            </a:pPr>
            <a:endParaRPr lang="en-US" sz="2400" dirty="0">
              <a:latin typeface="Consolas"/>
              <a:cs typeface="Consolas"/>
            </a:endParaRPr>
          </a:p>
          <a:p>
            <a:pPr marL="0" indent="0">
              <a:buNone/>
            </a:pPr>
            <a:r>
              <a:rPr lang="en-US" sz="2400" dirty="0">
                <a:latin typeface="Consolas"/>
                <a:cs typeface="Consolas"/>
              </a:rPr>
              <a:t>class </a:t>
            </a:r>
            <a:r>
              <a:rPr lang="en-US" sz="2400" dirty="0" err="1">
                <a:latin typeface="Consolas"/>
                <a:cs typeface="Consolas"/>
              </a:rPr>
              <a:t>Henway</a:t>
            </a:r>
            <a:r>
              <a:rPr lang="en-US" sz="2400" dirty="0">
                <a:latin typeface="Consolas"/>
                <a:cs typeface="Consolas"/>
              </a:rPr>
              <a:t> implements Doable { </a:t>
            </a:r>
          </a:p>
          <a:p>
            <a:pPr marL="0" indent="0">
              <a:buNone/>
            </a:pPr>
            <a:r>
              <a:rPr lang="en-US" sz="2400" dirty="0">
                <a:latin typeface="Consolas"/>
                <a:cs typeface="Consolas"/>
              </a:rPr>
              <a:t>    public </a:t>
            </a:r>
            <a:r>
              <a:rPr lang="en-US" sz="2400" dirty="0" err="1">
                <a:latin typeface="Consolas"/>
                <a:cs typeface="Consolas"/>
              </a:rPr>
              <a:t>int</a:t>
            </a:r>
            <a:r>
              <a:rPr lang="en-US" sz="2400" dirty="0">
                <a:latin typeface="Consolas"/>
                <a:cs typeface="Consolas"/>
              </a:rPr>
              <a:t> compute(</a:t>
            </a:r>
            <a:r>
              <a:rPr lang="en-US" sz="2400" dirty="0" err="1">
                <a:latin typeface="Consolas"/>
                <a:cs typeface="Consolas"/>
              </a:rPr>
              <a:t>int</a:t>
            </a:r>
            <a:r>
              <a:rPr lang="en-US" sz="2400" dirty="0">
                <a:latin typeface="Consolas"/>
                <a:cs typeface="Consolas"/>
              </a:rPr>
              <a:t> x) </a:t>
            </a:r>
            <a:r>
              <a:rPr lang="en-US" sz="2400" dirty="0" smtClean="0">
                <a:latin typeface="Consolas"/>
                <a:cs typeface="Consolas"/>
              </a:rPr>
              <a:t>{</a:t>
            </a:r>
          </a:p>
          <a:p>
            <a:pPr marL="0" indent="0">
              <a:buNone/>
            </a:pPr>
            <a:r>
              <a:rPr lang="en-US" sz="2400" dirty="0">
                <a:latin typeface="Consolas"/>
                <a:cs typeface="Consolas"/>
              </a:rPr>
              <a:t> </a:t>
            </a:r>
            <a:r>
              <a:rPr lang="en-US" sz="2400" dirty="0" smtClean="0">
                <a:latin typeface="Consolas"/>
                <a:cs typeface="Consolas"/>
              </a:rPr>
              <a:t>      </a:t>
            </a:r>
            <a:r>
              <a:rPr lang="en-US" sz="2400" dirty="0">
                <a:latin typeface="Consolas"/>
                <a:cs typeface="Consolas"/>
              </a:rPr>
              <a:t>return x + 1; </a:t>
            </a:r>
            <a:endParaRPr lang="en-US" sz="2400" dirty="0" smtClean="0">
              <a:latin typeface="Consolas"/>
              <a:cs typeface="Consolas"/>
            </a:endParaRPr>
          </a:p>
          <a:p>
            <a:pPr marL="0" indent="0">
              <a:buNone/>
            </a:pPr>
            <a:r>
              <a:rPr lang="en-US" sz="2400" dirty="0">
                <a:latin typeface="Consolas"/>
                <a:cs typeface="Consolas"/>
              </a:rPr>
              <a:t> </a:t>
            </a:r>
            <a:r>
              <a:rPr lang="en-US" sz="2400" dirty="0" smtClean="0">
                <a:latin typeface="Consolas"/>
                <a:cs typeface="Consolas"/>
              </a:rPr>
              <a:t>   } </a:t>
            </a:r>
            <a:endParaRPr lang="en-US" sz="2400" dirty="0">
              <a:latin typeface="Consolas"/>
              <a:cs typeface="Consolas"/>
            </a:endParaRPr>
          </a:p>
          <a:p>
            <a:pPr marL="0" indent="0">
              <a:buNone/>
            </a:pPr>
            <a:r>
              <a:rPr lang="en-US" sz="2400" dirty="0">
                <a:latin typeface="Consolas"/>
                <a:cs typeface="Consolas"/>
              </a:rPr>
              <a:t>    public void </a:t>
            </a:r>
            <a:r>
              <a:rPr lang="en-US" sz="2400" dirty="0" err="1">
                <a:latin typeface="Consolas"/>
                <a:cs typeface="Consolas"/>
              </a:rPr>
              <a:t>doit</a:t>
            </a:r>
            <a:r>
              <a:rPr lang="en-US" sz="2400" dirty="0">
                <a:latin typeface="Consolas"/>
                <a:cs typeface="Consolas"/>
              </a:rPr>
              <a:t>(</a:t>
            </a:r>
            <a:r>
              <a:rPr lang="en-US" sz="2400" dirty="0" err="1">
                <a:latin typeface="Consolas"/>
                <a:cs typeface="Consolas"/>
              </a:rPr>
              <a:t>int</a:t>
            </a:r>
            <a:r>
              <a:rPr lang="en-US" sz="2400" dirty="0">
                <a:latin typeface="Consolas"/>
                <a:cs typeface="Consolas"/>
              </a:rPr>
              <a:t> y</a:t>
            </a:r>
            <a:r>
              <a:rPr lang="en-US" sz="2400" dirty="0" smtClean="0">
                <a:latin typeface="Consolas"/>
                <a:cs typeface="Consolas"/>
              </a:rPr>
              <a:t>) {</a:t>
            </a:r>
          </a:p>
          <a:p>
            <a:pPr marL="0" indent="0">
              <a:buNone/>
            </a:pPr>
            <a:r>
              <a:rPr lang="en-US" sz="2400" dirty="0">
                <a:latin typeface="Consolas"/>
                <a:cs typeface="Consolas"/>
              </a:rPr>
              <a:t> </a:t>
            </a:r>
            <a:r>
              <a:rPr lang="en-US" sz="2400" dirty="0" smtClean="0">
                <a:latin typeface="Consolas"/>
                <a:cs typeface="Consolas"/>
              </a:rPr>
              <a:t>       </a:t>
            </a:r>
            <a:r>
              <a:rPr lang="en-US" sz="2400" dirty="0" err="1" smtClean="0">
                <a:latin typeface="Consolas"/>
                <a:cs typeface="Consolas"/>
              </a:rPr>
              <a:t>System.out.println</a:t>
            </a:r>
            <a:r>
              <a:rPr lang="en-US" sz="2400" dirty="0">
                <a:latin typeface="Consolas"/>
                <a:cs typeface="Consolas"/>
              </a:rPr>
              <a:t>(y); </a:t>
            </a:r>
            <a:endParaRPr lang="en-US" sz="2400" dirty="0" smtClean="0">
              <a:latin typeface="Consolas"/>
              <a:cs typeface="Consolas"/>
            </a:endParaRPr>
          </a:p>
          <a:p>
            <a:pPr marL="0" indent="0">
              <a:buNone/>
            </a:pPr>
            <a:r>
              <a:rPr lang="en-US" sz="2400" dirty="0">
                <a:latin typeface="Consolas"/>
                <a:cs typeface="Consolas"/>
              </a:rPr>
              <a:t> </a:t>
            </a:r>
            <a:r>
              <a:rPr lang="en-US" sz="2400" dirty="0" smtClean="0">
                <a:latin typeface="Consolas"/>
                <a:cs typeface="Consolas"/>
              </a:rPr>
              <a:t>   } </a:t>
            </a:r>
            <a:endParaRPr lang="en-US" sz="2400" dirty="0">
              <a:latin typeface="Consolas"/>
              <a:cs typeface="Consolas"/>
            </a:endParaRPr>
          </a:p>
          <a:p>
            <a:pPr marL="0" indent="0">
              <a:buNone/>
            </a:pPr>
            <a:r>
              <a:rPr lang="en-US" sz="24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t>9</a:t>
            </a:fld>
            <a:endParaRPr lang="en-US"/>
          </a:p>
        </p:txBody>
      </p:sp>
    </p:spTree>
    <p:extLst>
      <p:ext uri="{BB962C8B-B14F-4D97-AF65-F5344CB8AC3E}">
        <p14:creationId xmlns:p14="http://schemas.microsoft.com/office/powerpoint/2010/main" val="337684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27344</TotalTime>
  <Words>3867</Words>
  <Application>Microsoft Office PowerPoint</Application>
  <PresentationFormat>On-screen Show (4:3)</PresentationFormat>
  <Paragraphs>673</Paragraphs>
  <Slides>56</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Office Theme</vt:lpstr>
      <vt:lpstr>CS18000: Problem Solving and Object-Oriented Programming</vt:lpstr>
      <vt:lpstr> Interfaces</vt:lpstr>
      <vt:lpstr>Interface Concepts</vt:lpstr>
      <vt:lpstr>Java Class</vt:lpstr>
      <vt:lpstr>Java Interface</vt:lpstr>
      <vt:lpstr>Interface Syntax</vt:lpstr>
      <vt:lpstr>Default Methods</vt:lpstr>
      <vt:lpstr>Implementing an Interface</vt:lpstr>
      <vt:lpstr>Example: Doable</vt:lpstr>
      <vt:lpstr>Fields in Interfaces</vt:lpstr>
      <vt:lpstr>Example: Constants</vt:lpstr>
      <vt:lpstr>Implementing Multiple Interfaces</vt:lpstr>
      <vt:lpstr>Example: Rideable</vt:lpstr>
      <vt:lpstr>Example: Building a Game</vt:lpstr>
      <vt:lpstr>Game Program Class Diagram</vt:lpstr>
      <vt:lpstr>Player Interface</vt:lpstr>
      <vt:lpstr>Dragon Class</vt:lpstr>
      <vt:lpstr>Butterfly Class</vt:lpstr>
      <vt:lpstr>Main Class</vt:lpstr>
      <vt:lpstr>Game Class</vt:lpstr>
      <vt:lpstr>Example: Fibonacci Generator</vt:lpstr>
      <vt:lpstr>Two Standard Java Interfaces (simplified)</vt:lpstr>
      <vt:lpstr>Java for-each Loop</vt:lpstr>
      <vt:lpstr>Fibonacci (1)</vt:lpstr>
      <vt:lpstr>Fibonacci (2)</vt:lpstr>
      <vt:lpstr>Fibonacci (3)</vt:lpstr>
      <vt:lpstr>Inheritance</vt:lpstr>
      <vt:lpstr>Problem</vt:lpstr>
      <vt:lpstr>Person Class</vt:lpstr>
      <vt:lpstr>Student Class (1)</vt:lpstr>
      <vt:lpstr>Student Class (2)</vt:lpstr>
      <vt:lpstr>Inheritance</vt:lpstr>
      <vt:lpstr>Example</vt:lpstr>
      <vt:lpstr>Student Subclass</vt:lpstr>
      <vt:lpstr>Object Class</vt:lpstr>
      <vt:lpstr>Subclass Object</vt:lpstr>
      <vt:lpstr>Object Class Methods</vt:lpstr>
      <vt:lpstr>Constructor Chaining</vt:lpstr>
      <vt:lpstr>Constructor Rules</vt:lpstr>
      <vt:lpstr>Default Constructors</vt:lpstr>
      <vt:lpstr>Default Chaining</vt:lpstr>
      <vt:lpstr>Explicit Chaining</vt:lpstr>
      <vt:lpstr>Explicit Chaining</vt:lpstr>
      <vt:lpstr>Constructor Complications</vt:lpstr>
      <vt:lpstr>super() and this()</vt:lpstr>
      <vt:lpstr>Wheel Example (1)</vt:lpstr>
      <vt:lpstr>Wheel Example (1)</vt:lpstr>
      <vt:lpstr>Terminology</vt:lpstr>
      <vt:lpstr>More Inheritance</vt:lpstr>
      <vt:lpstr>Reminder: Java Access Modifiers</vt:lpstr>
      <vt:lpstr>Subclass Access</vt:lpstr>
      <vt:lpstr>Overloading vs Overriding</vt:lpstr>
      <vt:lpstr>Overriding Methods</vt:lpstr>
      <vt:lpstr>Accessing Overridden Methods</vt:lpstr>
      <vt:lpstr>Overriding Methods</vt:lpstr>
      <vt:lpstr>The instanceof Operator</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cp:lastModifiedBy>
  <cp:revision>106</cp:revision>
  <cp:lastPrinted>2013-02-25T01:20:37Z</cp:lastPrinted>
  <dcterms:created xsi:type="dcterms:W3CDTF">2012-12-29T12:15:32Z</dcterms:created>
  <dcterms:modified xsi:type="dcterms:W3CDTF">2019-05-17T01:36:20Z</dcterms:modified>
</cp:coreProperties>
</file>