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98" r:id="rId4"/>
    <p:sldId id="306" r:id="rId5"/>
    <p:sldId id="307" r:id="rId6"/>
    <p:sldId id="308" r:id="rId7"/>
    <p:sldId id="309" r:id="rId8"/>
    <p:sldId id="311" r:id="rId9"/>
    <p:sldId id="313" r:id="rId10"/>
    <p:sldId id="319" r:id="rId11"/>
    <p:sldId id="320" r:id="rId12"/>
    <p:sldId id="321" r:id="rId13"/>
    <p:sldId id="328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85393" autoAdjust="0"/>
  </p:normalViewPr>
  <p:slideViewPr>
    <p:cSldViewPr snapToGrid="0" snapToObjects="1">
      <p:cViewPr varScale="1">
        <p:scale>
          <a:sx n="60" d="100"/>
          <a:sy n="60" d="100"/>
        </p:scale>
        <p:origin x="168" y="1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Welcome slide for display pre-bell.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Output…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there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AbstractChild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ConcreteGrandChild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modeled animals horizontally, then draw an Animal</a:t>
            </a:r>
            <a:r>
              <a:rPr lang="en-US" baseline="0" dirty="0"/>
              <a:t> class that is the superclass for them (tree like).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example comes from Animal1: enter code</a:t>
            </a:r>
            <a:r>
              <a:rPr lang="en-US" baseline="0" dirty="0"/>
              <a:t> live in </a:t>
            </a:r>
            <a:r>
              <a:rPr lang="en-US" baseline="0" dirty="0" err="1"/>
              <a:t>DrJava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add a concrete</a:t>
            </a:r>
            <a:r>
              <a:rPr lang="en-US" baseline="0" dirty="0"/>
              <a:t> </a:t>
            </a:r>
            <a:r>
              <a:rPr lang="en-US" dirty="0"/>
              <a:t>method</a:t>
            </a:r>
            <a:r>
              <a:rPr lang="en-US" baseline="0" dirty="0"/>
              <a:t> “shed” in Animal to implement common behavior between dogs and cats.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“Binding” refers</a:t>
            </a:r>
            <a:r>
              <a:rPr lang="en-US" baseline="0" dirty="0"/>
              <a:t> to the connection between name of the method and the method body being called.  We say that the method name “speak” is bound to the method implementation in “Dog”.</a:t>
            </a:r>
            <a:endParaRPr lang="en-US" dirty="0"/>
          </a:p>
          <a:p>
            <a:endParaRPr lang="en-US" dirty="0"/>
          </a:p>
          <a:p>
            <a:r>
              <a:rPr lang="en-US" dirty="0"/>
              <a:t>Drag out the first bullet: use a drawing on the chalkboard.</a:t>
            </a:r>
          </a:p>
          <a:p>
            <a:endParaRPr lang="en-US" dirty="0"/>
          </a:p>
          <a:p>
            <a:r>
              <a:rPr lang="en-US" dirty="0"/>
              <a:t>The speak() example is weak since Animal does not have</a:t>
            </a:r>
            <a:r>
              <a:rPr lang="en-US" baseline="0" dirty="0"/>
              <a:t> a concrete speak() method.  Use shed instead and override it in Dog.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GUI hierarchy reminder on the</a:t>
            </a:r>
            <a:r>
              <a:rPr lang="en-US" baseline="0" dirty="0"/>
              <a:t>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example come</a:t>
            </a:r>
            <a:r>
              <a:rPr lang="en-US" baseline="0" dirty="0"/>
              <a:t> from Animal2.  Edit the code from Animal1 live to modify.</a:t>
            </a:r>
          </a:p>
          <a:p>
            <a:br>
              <a:rPr lang="en-US" baseline="0" dirty="0"/>
            </a:br>
            <a:r>
              <a:rPr lang="en-US" baseline="0" dirty="0"/>
              <a:t>Don’t forget to note what happens when adding a name constructor to Animal and compiling without a name constructor in the other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 Don’t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38154" y="2940573"/>
            <a:ext cx="1979242" cy="3238065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Subclass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its fields as well as all the fields defined in its </a:t>
            </a:r>
            <a:r>
              <a:rPr lang="en-US" dirty="0" err="1"/>
              <a:t>superclasses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459327" y="4103052"/>
            <a:ext cx="3100436" cy="411909"/>
            <a:chOff x="4141543" y="3043550"/>
            <a:chExt cx="3100436" cy="411909"/>
          </a:xfrm>
        </p:grpSpPr>
        <p:sp>
          <p:nvSpPr>
            <p:cNvPr id="5" name="Rectangle 4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name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717807" y="4621594"/>
            <a:ext cx="1841956" cy="411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59327" y="4644477"/>
            <a:ext cx="11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59327" y="5140136"/>
            <a:ext cx="3100436" cy="411909"/>
            <a:chOff x="4141543" y="3043550"/>
            <a:chExt cx="3100436" cy="411909"/>
          </a:xfrm>
        </p:grpSpPr>
        <p:sp>
          <p:nvSpPr>
            <p:cNvPr id="12" name="Rectangle 11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name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59327" y="5658677"/>
            <a:ext cx="3100436" cy="411909"/>
            <a:chOff x="4141543" y="3043550"/>
            <a:chExt cx="3100436" cy="411909"/>
          </a:xfrm>
        </p:grpSpPr>
        <p:sp>
          <p:nvSpPr>
            <p:cNvPr id="15" name="Rectangle 14"/>
            <p:cNvSpPr/>
            <p:nvPr/>
          </p:nvSpPr>
          <p:spPr>
            <a:xfrm>
              <a:off x="5400023" y="3043550"/>
              <a:ext cx="1841956" cy="4119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1543" y="3066433"/>
              <a:ext cx="117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12728" y="28604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 object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5789007" y="4103052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5789007" y="5140135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9348" y="4369220"/>
            <a:ext cx="24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defined in Animal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9348" y="5367379"/>
            <a:ext cx="21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defined in Dog</a:t>
            </a:r>
          </a:p>
        </p:txBody>
      </p:sp>
      <p:sp>
        <p:nvSpPr>
          <p:cNvPr id="26" name="Right Brace 25"/>
          <p:cNvSpPr/>
          <p:nvPr/>
        </p:nvSpPr>
        <p:spPr>
          <a:xfrm>
            <a:off x="5789007" y="3078060"/>
            <a:ext cx="320341" cy="910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109348" y="334422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 defined in Object</a:t>
            </a:r>
          </a:p>
        </p:txBody>
      </p:sp>
    </p:spTree>
    <p:extLst>
      <p:ext uri="{BB962C8B-B14F-4D97-AF65-F5344CB8AC3E}">
        <p14:creationId xmlns:p14="http://schemas.microsoft.com/office/powerpoint/2010/main" val="38783462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Revised: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public class Dog extends Animal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private String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public Dog(String name)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super(name);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this.name = </a:t>
            </a:r>
            <a:r>
              <a:rPr lang="en-US" sz="1300" dirty="0" err="1">
                <a:latin typeface="Consolas"/>
                <a:cs typeface="Consolas"/>
              </a:rPr>
              <a:t>super.getName</a:t>
            </a:r>
            <a:r>
              <a:rPr lang="en-US" sz="1300" dirty="0">
                <a:latin typeface="Consolas"/>
                <a:cs typeface="Consolas"/>
              </a:rPr>
              <a:t>() + " Barker";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3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	public String </a:t>
            </a:r>
            <a:r>
              <a:rPr lang="en-US" sz="1300" dirty="0" err="1">
                <a:latin typeface="Consolas"/>
                <a:cs typeface="Consolas"/>
              </a:rPr>
              <a:t>getName</a:t>
            </a:r>
            <a:r>
              <a:rPr lang="en-US" sz="13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		return name;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    </a:t>
            </a:r>
            <a:r>
              <a:rPr lang="en-US" sz="1300" dirty="0" err="1">
                <a:latin typeface="Consolas"/>
                <a:cs typeface="Consolas"/>
              </a:rPr>
              <a:t>System.out.printf</a:t>
            </a:r>
            <a:r>
              <a:rPr lang="en-US" sz="1300" dirty="0">
                <a:latin typeface="Consolas"/>
                <a:cs typeface="Consolas"/>
              </a:rPr>
              <a:t>("Bark\n");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19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Revised: Animal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48"/>
            <a:ext cx="8229600" cy="48562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public abstract class Animal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private String name;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public Animal(String name)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this.name</a:t>
            </a:r>
            <a:r>
              <a:rPr lang="en-US" sz="1100" dirty="0">
                <a:latin typeface="Consolas"/>
                <a:cs typeface="Consolas"/>
              </a:rPr>
              <a:t> = name;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public String </a:t>
            </a:r>
            <a:r>
              <a:rPr lang="en-US" sz="1100" dirty="0" err="1">
                <a:latin typeface="Consolas"/>
                <a:cs typeface="Consolas"/>
              </a:rPr>
              <a:t>getName</a:t>
            </a:r>
            <a:r>
              <a:rPr lang="en-US" sz="11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	return name;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abstract void speak();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public static void main(String[] </a:t>
            </a:r>
            <a:r>
              <a:rPr lang="en-US" sz="1100" dirty="0" err="1">
                <a:latin typeface="Consolas"/>
                <a:cs typeface="Consolas"/>
              </a:rPr>
              <a:t>args</a:t>
            </a:r>
            <a:r>
              <a:rPr lang="en-US" sz="11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Animal[] animals = new Animal[2];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animals[0] = new Cat("Garfield");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animals[1] = new Dog("Snoopy");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for (</a:t>
            </a:r>
            <a:r>
              <a:rPr lang="en-US" sz="1100" dirty="0" err="1">
                <a:latin typeface="Consolas"/>
                <a:cs typeface="Consolas"/>
              </a:rPr>
              <a:t>int</a:t>
            </a:r>
            <a:r>
              <a:rPr lang="en-US" sz="1100" dirty="0">
                <a:latin typeface="Consolas"/>
                <a:cs typeface="Consolas"/>
              </a:rPr>
              <a:t>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 = 0;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 &lt; </a:t>
            </a:r>
            <a:r>
              <a:rPr lang="en-US" sz="1100" dirty="0" err="1">
                <a:latin typeface="Consolas"/>
                <a:cs typeface="Consolas"/>
              </a:rPr>
              <a:t>animals.length</a:t>
            </a:r>
            <a:r>
              <a:rPr lang="en-US" sz="1100" dirty="0">
                <a:latin typeface="Consolas"/>
                <a:cs typeface="Consolas"/>
              </a:rPr>
              <a:t>; 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animals[</a:t>
            </a:r>
            <a:r>
              <a:rPr lang="en-US" sz="1100" dirty="0" err="1">
                <a:latin typeface="Consolas"/>
                <a:cs typeface="Consolas"/>
              </a:rPr>
              <a:t>i</a:t>
            </a:r>
            <a:r>
              <a:rPr lang="en-US" sz="1100" dirty="0">
                <a:latin typeface="Consolas"/>
                <a:cs typeface="Consolas"/>
              </a:rPr>
              <a:t>].speak();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Dog d = new Dog("</a:t>
            </a:r>
            <a:r>
              <a:rPr lang="en-US" sz="1100" dirty="0" err="1">
                <a:latin typeface="Consolas"/>
                <a:cs typeface="Consolas"/>
              </a:rPr>
              <a:t>Marmaduke</a:t>
            </a:r>
            <a:r>
              <a:rPr lang="en-US" sz="1100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System.out.println</a:t>
            </a:r>
            <a:r>
              <a:rPr lang="en-US" sz="1100" dirty="0">
                <a:latin typeface="Consolas"/>
                <a:cs typeface="Consolas"/>
              </a:rPr>
              <a:t>(</a:t>
            </a:r>
            <a:r>
              <a:rPr lang="en-US" sz="1100" dirty="0" err="1">
                <a:latin typeface="Consolas"/>
                <a:cs typeface="Consolas"/>
              </a:rPr>
              <a:t>d.getName</a:t>
            </a:r>
            <a:r>
              <a:rPr lang="en-US" sz="11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Animal a = d;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System.out.println</a:t>
            </a:r>
            <a:r>
              <a:rPr lang="en-US" sz="1100" dirty="0">
                <a:latin typeface="Consolas"/>
                <a:cs typeface="Consolas"/>
              </a:rPr>
              <a:t>(</a:t>
            </a:r>
            <a:r>
              <a:rPr lang="en-US" sz="1100" dirty="0" err="1">
                <a:latin typeface="Consolas"/>
                <a:cs typeface="Consolas"/>
              </a:rPr>
              <a:t>a.getName</a:t>
            </a:r>
            <a:r>
              <a:rPr lang="en-US" sz="11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73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01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Methods may be declared abstract</a:t>
            </a:r>
          </a:p>
          <a:p>
            <a:pPr lvl="1"/>
            <a:r>
              <a:rPr lang="en-US" dirty="0"/>
              <a:t>Provide only the header (no body)</a:t>
            </a:r>
          </a:p>
          <a:p>
            <a:pPr lvl="1"/>
            <a:r>
              <a:rPr lang="en-US" dirty="0"/>
              <a:t>Class must then be declared abstract</a:t>
            </a:r>
          </a:p>
          <a:p>
            <a:r>
              <a:rPr lang="en-US" dirty="0"/>
              <a:t>Methods in an interface are implicitly declared abstract</a:t>
            </a:r>
          </a:p>
          <a:p>
            <a:r>
              <a:rPr lang="en-US" dirty="0"/>
              <a:t>When </a:t>
            </a:r>
            <a:r>
              <a:rPr lang="en-US" dirty="0" err="1"/>
              <a:t>subclassing</a:t>
            </a:r>
            <a:r>
              <a:rPr lang="en-US" dirty="0"/>
              <a:t> an abstract class</a:t>
            </a:r>
          </a:p>
          <a:p>
            <a:pPr lvl="1"/>
            <a:r>
              <a:rPr lang="en-US" dirty="0"/>
              <a:t>Generally provide method bodies for abstract methods</a:t>
            </a:r>
          </a:p>
          <a:p>
            <a:pPr lvl="1"/>
            <a:r>
              <a:rPr lang="en-US" dirty="0"/>
              <a:t>If abstract methods remain, then subclass is still abstract and must be declared 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5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6102"/>
            <a:ext cx="8229600" cy="5030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abstract public class </a:t>
            </a:r>
            <a:r>
              <a:rPr lang="en-US" sz="1400" b="1" dirty="0" err="1">
                <a:latin typeface="Consolas"/>
                <a:cs typeface="Consolas"/>
              </a:rPr>
              <a:t>AbstractParent</a:t>
            </a:r>
            <a:r>
              <a:rPr lang="en-US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nl-NL" sz="1400" b="1" dirty="0">
                <a:latin typeface="Consolas"/>
                <a:cs typeface="Consolas"/>
              </a:rPr>
              <a:t>    abstract void doOne();</a:t>
            </a:r>
            <a:endParaRPr lang="nl-NL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</a:t>
            </a:r>
            <a:r>
              <a:rPr lang="nl-NL" sz="1400" b="1" dirty="0">
                <a:latin typeface="Consolas"/>
                <a:cs typeface="Consolas"/>
              </a:rPr>
              <a:t>abstract </a:t>
            </a:r>
            <a:r>
              <a:rPr lang="nl-NL" sz="1400" b="1" dirty="0" err="1">
                <a:latin typeface="Consolas"/>
                <a:cs typeface="Consolas"/>
              </a:rPr>
              <a:t>void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doTwo</a:t>
            </a:r>
            <a:r>
              <a:rPr lang="nl-NL" sz="14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latin typeface="Consolas"/>
                <a:cs typeface="Consolas"/>
              </a:rPr>
              <a:t>abstract class </a:t>
            </a:r>
            <a:r>
              <a:rPr lang="nl-NL" sz="1400" b="1" dirty="0" err="1">
                <a:latin typeface="Consolas"/>
                <a:cs typeface="Consolas"/>
              </a:rPr>
              <a:t>AbstractChild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extends</a:t>
            </a:r>
            <a:r>
              <a:rPr lang="nl-NL" sz="1400" b="1" dirty="0">
                <a:latin typeface="Consolas"/>
                <a:cs typeface="Consolas"/>
              </a:rPr>
              <a:t> </a:t>
            </a:r>
            <a:r>
              <a:rPr lang="nl-NL" sz="1400" b="1" dirty="0" err="1">
                <a:latin typeface="Consolas"/>
                <a:cs typeface="Consolas"/>
              </a:rPr>
              <a:t>AbstractParent</a:t>
            </a:r>
            <a:r>
              <a:rPr lang="nl-NL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doOne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    </a:t>
            </a:r>
            <a:r>
              <a:rPr lang="fi-FI" sz="1400" dirty="0" err="1">
                <a:latin typeface="Consolas"/>
                <a:cs typeface="Consolas"/>
              </a:rPr>
              <a:t>System.</a:t>
            </a:r>
            <a:r>
              <a:rPr lang="fi-FI" sz="1400" i="1" dirty="0" err="1">
                <a:latin typeface="Consolas"/>
                <a:cs typeface="Consolas"/>
              </a:rPr>
              <a:t>out.println("in</a:t>
            </a:r>
            <a:r>
              <a:rPr lang="fi-FI" sz="1400" i="1" dirty="0">
                <a:latin typeface="Consolas"/>
                <a:cs typeface="Consolas"/>
              </a:rPr>
              <a:t> </a:t>
            </a:r>
            <a:r>
              <a:rPr lang="fi-FI" sz="1400" i="1" dirty="0" err="1">
                <a:latin typeface="Consolas"/>
                <a:cs typeface="Consolas"/>
              </a:rPr>
              <a:t>AbstractChild</a:t>
            </a:r>
            <a:r>
              <a:rPr lang="fi-FI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fi-FI" sz="1400" b="1" dirty="0" err="1">
                <a:latin typeface="Consolas"/>
                <a:cs typeface="Consolas"/>
              </a:rPr>
              <a:t>class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ConcreteGrandChild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extends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AbstractChild</a:t>
            </a:r>
            <a:r>
              <a:rPr lang="fi-FI" sz="14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</a:t>
            </a:r>
            <a:r>
              <a:rPr lang="fi-FI" sz="1400" b="1" dirty="0" err="1">
                <a:latin typeface="Consolas"/>
                <a:cs typeface="Consolas"/>
              </a:rPr>
              <a:t>doTwo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    </a:t>
            </a:r>
            <a:r>
              <a:rPr lang="fi-FI" sz="1400" dirty="0" err="1">
                <a:latin typeface="Consolas"/>
                <a:cs typeface="Consolas"/>
              </a:rPr>
              <a:t>System.</a:t>
            </a:r>
            <a:r>
              <a:rPr lang="fi-FI" sz="1400" i="1" dirty="0" err="1">
                <a:latin typeface="Consolas"/>
                <a:cs typeface="Consolas"/>
              </a:rPr>
              <a:t>out.println("in</a:t>
            </a:r>
            <a:r>
              <a:rPr lang="fi-FI" sz="1400" i="1" dirty="0">
                <a:latin typeface="Consolas"/>
                <a:cs typeface="Consolas"/>
              </a:rPr>
              <a:t> </a:t>
            </a:r>
            <a:r>
              <a:rPr lang="fi-FI" sz="1400" i="1" dirty="0" err="1">
                <a:latin typeface="Consolas"/>
                <a:cs typeface="Consolas"/>
              </a:rPr>
              <a:t>ConcreteGrandChild</a:t>
            </a:r>
            <a:r>
              <a:rPr lang="fi-FI" sz="1400" i="1" dirty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b="1" dirty="0">
                <a:latin typeface="Consolas"/>
                <a:cs typeface="Consolas"/>
              </a:rPr>
              <a:t>public static void main(String[] </a:t>
            </a:r>
            <a:r>
              <a:rPr lang="en-US" sz="1400" b="1" dirty="0" err="1">
                <a:latin typeface="Consolas"/>
                <a:cs typeface="Consolas"/>
              </a:rPr>
              <a:t>args</a:t>
            </a:r>
            <a:r>
              <a:rPr lang="en-US" sz="1400" b="1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ConcreteGrandChild</a:t>
            </a:r>
            <a:r>
              <a:rPr lang="en-US" sz="1400" dirty="0">
                <a:latin typeface="Consolas"/>
                <a:cs typeface="Consolas"/>
              </a:rPr>
              <a:t> cc = </a:t>
            </a:r>
            <a:r>
              <a:rPr lang="en-US" sz="1400" b="1" dirty="0">
                <a:latin typeface="Consolas"/>
                <a:cs typeface="Consolas"/>
              </a:rPr>
              <a:t>new </a:t>
            </a:r>
            <a:r>
              <a:rPr lang="en-US" sz="1400" b="1" dirty="0" err="1">
                <a:latin typeface="Consolas"/>
                <a:cs typeface="Consolas"/>
              </a:rPr>
              <a:t>ConcreteGrandChild</a:t>
            </a:r>
            <a:r>
              <a:rPr lang="en-US" sz="14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is-IS" sz="1400" dirty="0">
                <a:latin typeface="Consolas"/>
                <a:cs typeface="Consolas"/>
              </a:rPr>
              <a:t>        cc.doOne();</a:t>
            </a: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    cc.doTwo();</a:t>
            </a:r>
          </a:p>
          <a:p>
            <a:pPr marL="0" indent="0">
              <a:buNone/>
            </a:pPr>
            <a:r>
              <a:rPr lang="nl-NL" sz="1400" dirty="0">
                <a:latin typeface="Consolas"/>
                <a:cs typeface="Consolas"/>
              </a:rPr>
              <a:t>    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700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“Many forms”</a:t>
            </a:r>
          </a:p>
          <a:p>
            <a:r>
              <a:rPr lang="en-US" dirty="0"/>
              <a:t>Animals can take on many forms … yet exhibit similar behaviors.</a:t>
            </a:r>
          </a:p>
          <a:p>
            <a:r>
              <a:rPr lang="en-US" dirty="0"/>
              <a:t>Java allows a superclass variable to contain a reference to a subclass object</a:t>
            </a:r>
          </a:p>
          <a:p>
            <a:r>
              <a:rPr lang="en-US" dirty="0"/>
              <a:t>The compiler chooses the subclass implementation of any overridden methods</a:t>
            </a:r>
          </a:p>
          <a:p>
            <a:r>
              <a:rPr lang="en-US" sz="3000" dirty="0" err="1">
                <a:latin typeface="Consolas" pitchFamily="49" charset="0"/>
                <a:cs typeface="Consolas" pitchFamily="49" charset="0"/>
              </a:rPr>
              <a:t>account.withdraw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(amount);</a:t>
            </a:r>
            <a:r>
              <a:rPr lang="en-US" dirty="0"/>
              <a:t> could be savings acct, checking acct, money market acct,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5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you’re modeling animals</a:t>
            </a:r>
          </a:p>
          <a:p>
            <a:pPr lvl="1"/>
            <a:r>
              <a:rPr lang="en-US" dirty="0"/>
              <a:t>Dog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Fish</a:t>
            </a:r>
          </a:p>
          <a:p>
            <a:pPr lvl="1"/>
            <a:r>
              <a:rPr lang="en-US" dirty="0"/>
              <a:t>Horse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Lots of redundancy, so you create a superclass</a:t>
            </a:r>
          </a:p>
          <a:p>
            <a:pPr lvl="1"/>
            <a:r>
              <a:rPr lang="en-US" dirty="0"/>
              <a:t>Animal</a:t>
            </a:r>
          </a:p>
          <a:p>
            <a:pPr lvl="1"/>
            <a:r>
              <a:rPr lang="en-US" dirty="0"/>
              <a:t>All other subclasses extend Animal</a:t>
            </a:r>
          </a:p>
          <a:p>
            <a:pPr lvl="1"/>
            <a:r>
              <a:rPr lang="en-US" dirty="0"/>
              <a:t>Q: But what does “new Animal()” mean?</a:t>
            </a:r>
          </a:p>
          <a:p>
            <a:pPr lvl="1"/>
            <a:r>
              <a:rPr lang="en-US" dirty="0"/>
              <a:t>A: Nothing--don’t want to create a “generic” 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Java solution for Animal: an abstract class</a:t>
            </a:r>
          </a:p>
          <a:p>
            <a:r>
              <a:rPr lang="en-US" dirty="0"/>
              <a:t>Declaring a class abstract means that it cannot be instantiated</a:t>
            </a:r>
          </a:p>
          <a:p>
            <a:r>
              <a:rPr lang="en-US" dirty="0"/>
              <a:t>Some methods may be unimplemented (just like an interface)</a:t>
            </a:r>
          </a:p>
          <a:p>
            <a:r>
              <a:rPr lang="en-US" dirty="0"/>
              <a:t>But an abstract class may also include some implemented methods for default behavior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abstract class Animal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abstract void speak();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Animal[] animals = new Animal[2];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animals[0] = new Cat();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animals[1] = new Dog();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for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animals.length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animals[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].speak();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82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 and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class Cat extends Animal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System.out.printf</a:t>
            </a:r>
            <a:r>
              <a:rPr lang="en-US" sz="2200" dirty="0">
                <a:latin typeface="Consolas"/>
                <a:cs typeface="Consolas"/>
              </a:rPr>
              <a:t>("Meow\n");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public class Dog extends Animal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void speak()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System.out.printf</a:t>
            </a:r>
            <a:r>
              <a:rPr lang="en-US" sz="2200" dirty="0">
                <a:latin typeface="Consolas"/>
                <a:cs typeface="Consolas"/>
              </a:rPr>
              <a:t>(“Bark\n");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04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 are selected at runtime based on the class of the object referenced, not the class of the variable that holds the object reference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Animal[] animals = new Animal[100];</a:t>
            </a:r>
          </a:p>
          <a:p>
            <a:pPr marL="457200" lvl="1" indent="0">
              <a:buNone/>
            </a:pPr>
            <a:r>
              <a:rPr lang="en-US" dirty="0">
                <a:latin typeface="Consolas"/>
                <a:cs typeface="Consolas"/>
              </a:rPr>
              <a:t>animals[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].speak();</a:t>
            </a:r>
          </a:p>
          <a:p>
            <a:r>
              <a:rPr lang="en-US" dirty="0">
                <a:latin typeface="Calibri"/>
                <a:cs typeface="Calibri"/>
              </a:rPr>
              <a:t>If </a:t>
            </a:r>
            <a:r>
              <a:rPr lang="en-US" sz="2800" dirty="0">
                <a:latin typeface="Consolas"/>
                <a:cs typeface="Consolas"/>
              </a:rPr>
              <a:t>animals[</a:t>
            </a:r>
            <a:r>
              <a:rPr lang="en-US" sz="2800" dirty="0" err="1">
                <a:latin typeface="Consolas"/>
                <a:cs typeface="Consolas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onsolas"/>
              </a:rPr>
              <a:t>]</a:t>
            </a:r>
            <a:r>
              <a:rPr lang="en-US" dirty="0">
                <a:latin typeface="Calibri" panose="020F0502020204030204" pitchFamily="34" charset="0"/>
                <a:cs typeface="Consolas"/>
              </a:rPr>
              <a:t> is a </a:t>
            </a:r>
            <a:r>
              <a:rPr lang="en-US" dirty="0" err="1">
                <a:latin typeface="Calibri" panose="020F0502020204030204" pitchFamily="34" charset="0"/>
                <a:cs typeface="Consolas"/>
              </a:rPr>
              <a:t>Dog</a:t>
            </a:r>
            <a:r>
              <a:rPr lang="en-US" dirty="0" err="1">
                <a:latin typeface="Consolas"/>
                <a:cs typeface="Consolas"/>
              </a:rPr>
              <a:t>,c</a:t>
            </a:r>
            <a:r>
              <a:rPr lang="en-US" dirty="0" err="1">
                <a:latin typeface="Calibri"/>
                <a:cs typeface="Calibri"/>
              </a:rPr>
              <a:t>alls</a:t>
            </a:r>
            <a:r>
              <a:rPr lang="en-US" dirty="0">
                <a:latin typeface="Calibri"/>
                <a:cs typeface="Calibri"/>
              </a:rPr>
              <a:t> the speak() method in Dog, even though the variable is of type Animal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3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polymorphism?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Allows generic treatment of objects</a:t>
            </a:r>
          </a:p>
          <a:p>
            <a:r>
              <a:rPr lang="en-US" dirty="0"/>
              <a:t>An array of Animals</a:t>
            </a:r>
          </a:p>
          <a:p>
            <a:pPr lvl="1"/>
            <a:r>
              <a:rPr lang="en-US" dirty="0"/>
              <a:t>Some are Dogs</a:t>
            </a:r>
          </a:p>
          <a:p>
            <a:pPr lvl="1"/>
            <a:r>
              <a:rPr lang="en-US" dirty="0"/>
              <a:t>Some are Cats</a:t>
            </a:r>
          </a:p>
          <a:p>
            <a:pPr lvl="1"/>
            <a:r>
              <a:rPr lang="en-US" dirty="0"/>
              <a:t>Some are new animal classes defined after the superclass code is written</a:t>
            </a:r>
          </a:p>
          <a:p>
            <a:r>
              <a:rPr lang="en-US" dirty="0"/>
              <a:t>Programmer must be disciplined: the overridden methods should implement “consistent” or “expected” behavior</a:t>
            </a:r>
          </a:p>
          <a:p>
            <a:r>
              <a:rPr lang="en-US" dirty="0"/>
              <a:t>Example: In Java, all GUI widgets are a subclass of Component; allows uniform treatment by GUI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7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1081</Words>
  <Application>Microsoft Macintosh PowerPoint</Application>
  <PresentationFormat>On-screen Show (4:3)</PresentationFormat>
  <Paragraphs>190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CS18000: Problem Solving and Object-Oriented Programming</vt:lpstr>
      <vt:lpstr> Polymorphism</vt:lpstr>
      <vt:lpstr>Polymorphism</vt:lpstr>
      <vt:lpstr>Code Reuse</vt:lpstr>
      <vt:lpstr>Abstract Classes</vt:lpstr>
      <vt:lpstr>Animal</vt:lpstr>
      <vt:lpstr>Cat and Dog</vt:lpstr>
      <vt:lpstr>Dynamic Binding</vt:lpstr>
      <vt:lpstr>Why polymorphism?</vt:lpstr>
      <vt:lpstr>Reminder: Subclass Object</vt:lpstr>
      <vt:lpstr>Revised: Dog</vt:lpstr>
      <vt:lpstr>Revised: Animal</vt:lpstr>
      <vt:lpstr>Abstract Methods</vt:lpstr>
      <vt:lpstr>Example: Abstract Methods</vt:lpstr>
    </vt:vector>
  </TitlesOfParts>
  <Company>Purdue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Gunasekar, Abhishek</cp:lastModifiedBy>
  <cp:revision>78</cp:revision>
  <cp:lastPrinted>2013-04-01T15:46:19Z</cp:lastPrinted>
  <dcterms:created xsi:type="dcterms:W3CDTF">2012-12-29T12:15:32Z</dcterms:created>
  <dcterms:modified xsi:type="dcterms:W3CDTF">2020-04-23T21:26:58Z</dcterms:modified>
</cp:coreProperties>
</file>