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75" r:id="rId4"/>
    <p:sldId id="350" r:id="rId5"/>
    <p:sldId id="351" r:id="rId6"/>
    <p:sldId id="352" r:id="rId7"/>
    <p:sldId id="281" r:id="rId8"/>
    <p:sldId id="287" r:id="rId9"/>
    <p:sldId id="311" r:id="rId10"/>
    <p:sldId id="288" r:id="rId11"/>
    <p:sldId id="310" r:id="rId12"/>
    <p:sldId id="318" r:id="rId13"/>
    <p:sldId id="320" r:id="rId14"/>
    <p:sldId id="321" r:id="rId15"/>
    <p:sldId id="322" r:id="rId16"/>
    <p:sldId id="348" r:id="rId17"/>
    <p:sldId id="324" r:id="rId18"/>
    <p:sldId id="325" r:id="rId19"/>
    <p:sldId id="326" r:id="rId20"/>
    <p:sldId id="353" r:id="rId21"/>
    <p:sldId id="354" r:id="rId22"/>
    <p:sldId id="330" r:id="rId23"/>
    <p:sldId id="331" r:id="rId24"/>
    <p:sldId id="332" r:id="rId25"/>
    <p:sldId id="333" r:id="rId26"/>
    <p:sldId id="334" r:id="rId27"/>
    <p:sldId id="335" r:id="rId28"/>
    <p:sldId id="355" r:id="rId29"/>
    <p:sldId id="356" r:id="rId30"/>
    <p:sldId id="357" r:id="rId31"/>
    <p:sldId id="336" r:id="rId32"/>
    <p:sldId id="338" r:id="rId33"/>
    <p:sldId id="339" r:id="rId34"/>
    <p:sldId id="337" r:id="rId35"/>
    <p:sldId id="342" r:id="rId36"/>
    <p:sldId id="343" r:id="rId37"/>
    <p:sldId id="345" r:id="rId38"/>
    <p:sldId id="346" r:id="rId39"/>
    <p:sldId id="34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76" d="100"/>
          <a:sy n="76" d="100"/>
        </p:scale>
        <p:origin x="15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motivate this example.  Create two</a:t>
            </a:r>
            <a:r>
              <a:rPr lang="en-US" baseline="0" dirty="0" smtClean="0"/>
              <a:t> threads, each printing a different character to standard out.  If we run them simultaneously, we should see interleaved output as each thread gets time to run and print.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domain decomposition:</a:t>
            </a:r>
            <a:r>
              <a:rPr lang="en-US" baseline="0" dirty="0" smtClean="0"/>
              <a:t> the domain is the character to be printed by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</a:t>
            </a:r>
            <a:r>
              <a:rPr lang="en-US" baseline="0" smtClean="0"/>
              <a:t>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it: You must be able to associate a block of code with a thread.  What is the thread supposed to be executing?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class is too course, and a statement is too fine.  Answer: A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Illustrates two Thread utilities: </a:t>
            </a:r>
            <a:r>
              <a:rPr lang="en-US" dirty="0" err="1" smtClean="0"/>
              <a:t>currentThread</a:t>
            </a:r>
            <a:r>
              <a:rPr lang="en-US" dirty="0" smtClean="0"/>
              <a:t>() and sleep(…).</a:t>
            </a:r>
          </a:p>
          <a:p>
            <a:endParaRPr lang="en-US" dirty="0" smtClean="0"/>
          </a:p>
          <a:p>
            <a:r>
              <a:rPr lang="en-US" dirty="0" smtClean="0"/>
              <a:t>Could also show yield(),</a:t>
            </a:r>
            <a:r>
              <a:rPr lang="en-US" baseline="0" dirty="0" smtClean="0"/>
              <a:t> but it doesn’t do anything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code that runs in a thread ultimately must start with a method.  How can a method be associated with a thread?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example: Server interaction with multiple</a:t>
            </a:r>
            <a:r>
              <a:rPr lang="en-US" baseline="0" dirty="0" smtClean="0"/>
              <a:t> clients.  Want a thread for each client running on the server.  Reduces interaction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motivate this example.  Create two</a:t>
            </a:r>
            <a:r>
              <a:rPr lang="en-US" baseline="0" dirty="0" smtClean="0"/>
              <a:t> threads, each printing a different character to standard out.  If we run them simultaneously, we should see interleaved output as each thread gets time to run and print.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domain decomposition:</a:t>
            </a:r>
            <a:r>
              <a:rPr lang="en-US" baseline="0" dirty="0" smtClean="0"/>
              <a:t> the domain is the character to be printed by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motivate this example.  Create two</a:t>
            </a:r>
            <a:r>
              <a:rPr lang="en-US" baseline="0" dirty="0" smtClean="0"/>
              <a:t> threads, each printing a different character to standard out.  If we run them simultaneously, we should see interleaved output as each thread gets time to run and print.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domain decomposition:</a:t>
            </a:r>
            <a:r>
              <a:rPr lang="en-US" baseline="0" dirty="0" smtClean="0"/>
              <a:t> the domain is the character to be printed by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that </a:t>
            </a:r>
            <a:r>
              <a:rPr lang="en-US" dirty="0" smtClean="0"/>
              <a:t>implements the Runnable interface</a:t>
            </a:r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implements Runnable {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    public void run() { … 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Thread t = new Thread(new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());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1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m = new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Thread t = new Thread(m);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t.start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("now in %s\n", </a:t>
            </a:r>
            <a:r>
              <a:rPr lang="en-US" sz="1800" dirty="0" err="1">
                <a:latin typeface="Consolas"/>
                <a:cs typeface="Consolas"/>
              </a:rPr>
              <a:t>Thread.currentThread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Runnables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Concurrent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break down a large problem into pieces?</a:t>
            </a:r>
          </a:p>
          <a:p>
            <a:r>
              <a:rPr lang="en-US" dirty="0" smtClean="0"/>
              <a:t>Need to </a:t>
            </a:r>
            <a:r>
              <a:rPr lang="en-US" i="1" dirty="0" smtClean="0"/>
              <a:t>decompose</a:t>
            </a:r>
            <a:r>
              <a:rPr lang="en-US" dirty="0" smtClean="0"/>
              <a:t> the problem into pieces</a:t>
            </a:r>
          </a:p>
          <a:p>
            <a:r>
              <a:rPr lang="en-US" dirty="0" smtClean="0"/>
              <a:t>Two approaches to decomposition</a:t>
            </a:r>
          </a:p>
          <a:p>
            <a:pPr lvl="1"/>
            <a:r>
              <a:rPr lang="en-US" dirty="0" smtClean="0"/>
              <a:t>By the tasks to be done</a:t>
            </a:r>
          </a:p>
          <a:p>
            <a:pPr lvl="1"/>
            <a:r>
              <a:rPr lang="en-US" dirty="0" smtClean="0"/>
              <a:t>By the data to be processed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/>
              <a:t>Split task into multiple subtasks</a:t>
            </a:r>
          </a:p>
          <a:p>
            <a:r>
              <a:rPr lang="en-US" dirty="0" smtClean="0"/>
              <a:t>Each </a:t>
            </a:r>
            <a:r>
              <a:rPr lang="en-US" dirty="0"/>
              <a:t>subtask runs </a:t>
            </a:r>
            <a:r>
              <a:rPr lang="en-US" i="1" dirty="0"/>
              <a:t>different </a:t>
            </a:r>
            <a:r>
              <a:rPr lang="en-US" i="1" dirty="0" smtClean="0"/>
              <a:t>code</a:t>
            </a:r>
            <a:endParaRPr lang="en-US" i="1" dirty="0"/>
          </a:p>
          <a:p>
            <a:r>
              <a:rPr lang="en-US" dirty="0" smtClean="0"/>
              <a:t>Each subtask runs on its own core (processor)</a:t>
            </a:r>
          </a:p>
          <a:p>
            <a:r>
              <a:rPr lang="en-US" dirty="0" smtClean="0"/>
              <a:t>Primary benefit: responsiveness</a:t>
            </a:r>
          </a:p>
          <a:p>
            <a:pPr lvl="1"/>
            <a:r>
              <a:rPr lang="en-US" dirty="0" smtClean="0"/>
              <a:t>GUI is one task</a:t>
            </a:r>
          </a:p>
          <a:p>
            <a:pPr lvl="1"/>
            <a:r>
              <a:rPr lang="en-US" dirty="0" smtClean="0"/>
              <a:t>Background computation a different task</a:t>
            </a:r>
          </a:p>
          <a:p>
            <a:pPr lvl="1"/>
            <a:r>
              <a:rPr lang="en-US" dirty="0" smtClean="0"/>
              <a:t>GUI has its own core, so is always responsive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Domain:</a:t>
            </a:r>
          </a:p>
          <a:p>
            <a:pPr lvl="1"/>
            <a:r>
              <a:rPr lang="en-US" dirty="0" smtClean="0"/>
              <a:t>Input examined by the problem</a:t>
            </a:r>
          </a:p>
          <a:p>
            <a:r>
              <a:rPr lang="en-US" dirty="0" smtClean="0"/>
              <a:t>Divide domain into pieces (subdomains)</a:t>
            </a:r>
          </a:p>
          <a:p>
            <a:r>
              <a:rPr lang="en-US" dirty="0"/>
              <a:t>Each subtask </a:t>
            </a:r>
            <a:r>
              <a:rPr lang="en-US" dirty="0" smtClean="0"/>
              <a:t>runs the </a:t>
            </a:r>
          </a:p>
          <a:p>
            <a:pPr lvl="1"/>
            <a:r>
              <a:rPr lang="en-US" i="1" dirty="0" smtClean="0"/>
              <a:t>same code</a:t>
            </a:r>
            <a:r>
              <a:rPr lang="en-US" dirty="0" smtClean="0"/>
              <a:t> but </a:t>
            </a:r>
          </a:p>
          <a:p>
            <a:pPr lvl="1"/>
            <a:r>
              <a:rPr lang="en-US" i="1" dirty="0" smtClean="0"/>
              <a:t>on different input</a:t>
            </a:r>
            <a:endParaRPr lang="en-US" dirty="0" smtClean="0"/>
          </a:p>
          <a:p>
            <a:r>
              <a:rPr lang="en-US" dirty="0" smtClean="0"/>
              <a:t>Each subdomain is given to a task running on a different core</a:t>
            </a:r>
          </a:p>
          <a:p>
            <a:r>
              <a:rPr lang="en-US" dirty="0" smtClean="0"/>
              <a:t>Primary benefit: raw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Updating the screen of a video game</a:t>
            </a:r>
          </a:p>
          <a:p>
            <a:pPr lvl="1"/>
            <a:r>
              <a:rPr lang="en-US" dirty="0" smtClean="0"/>
              <a:t>One task processes player moves</a:t>
            </a:r>
          </a:p>
          <a:p>
            <a:pPr lvl="1"/>
            <a:r>
              <a:rPr lang="en-US" dirty="0" smtClean="0"/>
              <a:t>One task updates the display</a:t>
            </a:r>
          </a:p>
          <a:p>
            <a:pPr lvl="1"/>
            <a:r>
              <a:rPr lang="en-US" dirty="0" smtClean="0"/>
              <a:t>Two tasks communicate as necessary</a:t>
            </a:r>
          </a:p>
          <a:p>
            <a:r>
              <a:rPr lang="en-US" dirty="0" smtClean="0"/>
              <a:t>Can a student register for a class?</a:t>
            </a:r>
          </a:p>
          <a:p>
            <a:pPr lvl="1"/>
            <a:r>
              <a:rPr lang="en-US" dirty="0" smtClean="0"/>
              <a:t>One task determines if student has pre-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/>
            <a:r>
              <a:rPr lang="en-US" dirty="0"/>
              <a:t>One task </a:t>
            </a:r>
            <a:r>
              <a:rPr lang="en-US" dirty="0" smtClean="0"/>
              <a:t>decides if </a:t>
            </a:r>
            <a:r>
              <a:rPr lang="en-US" dirty="0"/>
              <a:t>student has </a:t>
            </a:r>
            <a:r>
              <a:rPr lang="en-US" dirty="0" smtClean="0"/>
              <a:t>class at same time</a:t>
            </a:r>
            <a:endParaRPr lang="en-US" dirty="0"/>
          </a:p>
          <a:p>
            <a:pPr lvl="1"/>
            <a:r>
              <a:rPr lang="en-US" dirty="0" smtClean="0"/>
              <a:t>One task determines if a seat is available in class</a:t>
            </a:r>
          </a:p>
          <a:p>
            <a:pPr lvl="1"/>
            <a:r>
              <a:rPr lang="en-US" dirty="0" smtClean="0"/>
              <a:t>Combine results when each task is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Decomposition Example:</a:t>
            </a:r>
            <a:br>
              <a:rPr lang="en-US" dirty="0" smtClean="0"/>
            </a:br>
            <a:r>
              <a:rPr lang="en-US" dirty="0" smtClean="0"/>
              <a:t>Video Game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video-game-tas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3" y="1764533"/>
            <a:ext cx="6625622" cy="45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Factoring a large number</a:t>
            </a:r>
          </a:p>
          <a:p>
            <a:pPr lvl="1"/>
            <a:r>
              <a:rPr lang="en-US" dirty="0" smtClean="0"/>
              <a:t>Trial divide up to square root of number</a:t>
            </a:r>
          </a:p>
          <a:p>
            <a:pPr lvl="1"/>
            <a:r>
              <a:rPr lang="en-US" dirty="0" smtClean="0"/>
              <a:t>Assign blocks of trial divisors to separate tasks</a:t>
            </a:r>
          </a:p>
          <a:p>
            <a:pPr lvl="1"/>
            <a:r>
              <a:rPr lang="en-US" dirty="0" smtClean="0"/>
              <a:t>First task to divide with 0 remainder stops process</a:t>
            </a:r>
          </a:p>
          <a:p>
            <a:r>
              <a:rPr lang="en-US" dirty="0" smtClean="0"/>
              <a:t>Finding words in a word search puzzle</a:t>
            </a:r>
          </a:p>
          <a:p>
            <a:pPr lvl="1"/>
            <a:r>
              <a:rPr lang="en-US" dirty="0" smtClean="0"/>
              <a:t>Divide word list into subsets</a:t>
            </a:r>
          </a:p>
          <a:p>
            <a:pPr lvl="1"/>
            <a:r>
              <a:rPr lang="en-US" dirty="0" smtClean="0"/>
              <a:t>Assign each subset to a separate task</a:t>
            </a:r>
          </a:p>
          <a:p>
            <a:pPr lvl="1"/>
            <a:r>
              <a:rPr lang="en-US" dirty="0" smtClean="0"/>
              <a:t>Tasks search the puzzle grid, recording hits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Decomposition Example: Matrix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matrixDecompos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62200"/>
            <a:ext cx="43434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29055"/>
            <a:ext cx="8528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domain decomposition to compute the matrix product A x B.</a:t>
            </a:r>
          </a:p>
          <a:p>
            <a:endParaRPr lang="en-US" sz="2400" dirty="0" smtClean="0"/>
          </a:p>
          <a:p>
            <a:r>
              <a:rPr lang="en-US" sz="2400" dirty="0" smtClean="0"/>
              <a:t>The top half is computed on Core 1 and the bottom half on Core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5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sz="1600" dirty="0" smtClean="0">
                <a:latin typeface="Consolas"/>
                <a:cs typeface="Consolas"/>
              </a:rPr>
              <a:t>Model implements </a:t>
            </a:r>
            <a:r>
              <a:rPr lang="en-US" sz="1600" dirty="0">
                <a:latin typeface="Consolas"/>
                <a:cs typeface="Consolas"/>
              </a:rPr>
              <a:t>Runnable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/>
                <a:cs typeface="Consolas"/>
              </a:rPr>
              <a:t>// This run method keeps track of where the characters are, what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/>
                <a:cs typeface="Consolas"/>
              </a:rPr>
              <a:t>   // direction they are moving and at what speed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public void run() {…}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</a:t>
            </a:r>
            <a:r>
              <a:rPr lang="en-US" sz="1600" dirty="0" smtClean="0">
                <a:latin typeface="Consolas"/>
                <a:cs typeface="Consolas"/>
              </a:rPr>
              <a:t>View implements </a:t>
            </a:r>
            <a:r>
              <a:rPr lang="en-US" sz="1600" dirty="0">
                <a:latin typeface="Consolas"/>
                <a:cs typeface="Consolas"/>
              </a:rPr>
              <a:t>Runnable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/>
                <a:cs typeface="Consolas"/>
              </a:rPr>
              <a:t>// This run method updates the GUI showing where each character is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/>
                <a:cs typeface="Consolas"/>
              </a:rPr>
              <a:t>   // right now</a:t>
            </a:r>
            <a:endParaRPr lang="en-US" sz="1600" dirty="0">
              <a:solidFill>
                <a:srgbClr val="0070C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public void run() {…}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smtClean="0">
                <a:latin typeface="Consolas"/>
                <a:cs typeface="Consolas"/>
              </a:rPr>
              <a:t>Game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public </a:t>
            </a:r>
            <a:r>
              <a:rPr lang="en-US" sz="1400" dirty="0">
                <a:latin typeface="Consolas"/>
                <a:cs typeface="Consolas"/>
              </a:rPr>
              <a:t>static void main(String[] </a:t>
            </a:r>
            <a:r>
              <a:rPr lang="en-US" sz="1400" dirty="0" err="1">
                <a:latin typeface="Consolas"/>
                <a:cs typeface="Consolas"/>
              </a:rPr>
              <a:t>args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// Thread data keeps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track of where the characters are, what direction they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 // are moving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and at what speed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Thread data = </a:t>
            </a:r>
            <a:r>
              <a:rPr lang="en-US" sz="1400" dirty="0">
                <a:latin typeface="Consolas"/>
                <a:cs typeface="Consolas"/>
              </a:rPr>
              <a:t>new Thread(new </a:t>
            </a:r>
            <a:r>
              <a:rPr lang="en-US" sz="1400" dirty="0" smtClean="0">
                <a:latin typeface="Consolas"/>
                <a:cs typeface="Consolas"/>
              </a:rPr>
              <a:t>Model (…));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 // Thread </a:t>
            </a:r>
            <a:r>
              <a:rPr lang="en-US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gui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updates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the GUI showing each character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Thread </a:t>
            </a:r>
            <a:r>
              <a:rPr lang="en-US" sz="1400" dirty="0" err="1" smtClean="0">
                <a:latin typeface="Consolas"/>
                <a:cs typeface="Consolas"/>
              </a:rPr>
              <a:t>gui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>
                <a:latin typeface="Consolas"/>
                <a:cs typeface="Consolas"/>
              </a:rPr>
              <a:t>new Thread(new </a:t>
            </a:r>
            <a:r>
              <a:rPr lang="en-US" sz="1400" dirty="0" smtClean="0">
                <a:latin typeface="Consolas"/>
                <a:cs typeface="Consolas"/>
              </a:rPr>
              <a:t>View (…));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//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Start the data thread.  It will receive information from the GUI about use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// of controls, mouse clicks, etc.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dirty="0" err="1" smtClean="0">
                <a:latin typeface="Consolas"/>
                <a:cs typeface="Consolas"/>
              </a:rPr>
              <a:t>data.start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// Start the </a:t>
            </a:r>
            <a:r>
              <a:rPr lang="en-US" sz="1400" dirty="0" err="1" smtClean="0">
                <a:solidFill>
                  <a:srgbClr val="0070C0"/>
                </a:solidFill>
                <a:latin typeface="Consolas"/>
                <a:cs typeface="Consolas"/>
              </a:rPr>
              <a:t>gui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thread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.  It will receive information from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Model class methods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// about where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the characters are, what direction they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are moving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and at what </a:t>
            </a:r>
            <a:endParaRPr lang="en-US" sz="1400" dirty="0" smtClean="0">
              <a:solidFill>
                <a:srgbClr val="0070C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nsolas"/>
                <a:cs typeface="Consolas"/>
              </a:rPr>
              <a:t>  // speed</a:t>
            </a:r>
            <a:endParaRPr lang="en-US" sz="1400" dirty="0">
              <a:solidFill>
                <a:srgbClr val="0070C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dirty="0" err="1" smtClean="0">
                <a:latin typeface="Consolas"/>
                <a:cs typeface="Consolas"/>
              </a:rPr>
              <a:t>gui.start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  …       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Concurrent Programming and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Unpredictability in Thread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execution may be interrupted</a:t>
            </a:r>
          </a:p>
          <a:p>
            <a:pPr lvl="1"/>
            <a:r>
              <a:rPr lang="en-US" dirty="0" smtClean="0"/>
              <a:t>“Time slicing” of threads (and processes) prevents one thread from “hogging” the CPU</a:t>
            </a:r>
          </a:p>
          <a:p>
            <a:pPr lvl="1"/>
            <a:r>
              <a:rPr lang="en-US" dirty="0" smtClean="0"/>
              <a:t>Higher priority activities may interrupt the thread: e.g., I/O</a:t>
            </a:r>
          </a:p>
          <a:p>
            <a:r>
              <a:rPr lang="en-US" dirty="0" smtClean="0"/>
              <a:t>Multiple threads do not always proceed at the same rate</a:t>
            </a:r>
          </a:p>
          <a:p>
            <a:r>
              <a:rPr lang="en-US" dirty="0" smtClean="0"/>
              <a:t>Coordination of multiple threads a challenge</a:t>
            </a:r>
          </a:p>
          <a:p>
            <a:r>
              <a:rPr lang="en-US" dirty="0" smtClean="0"/>
              <a:t>Java provides low-level and high-level tools to deal with </a:t>
            </a:r>
            <a:r>
              <a:rPr lang="en-US" i="1" dirty="0" smtClean="0"/>
              <a:t>synchronization of threads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Interleave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char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Interleave(char c)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this.c</a:t>
            </a:r>
            <a:r>
              <a:rPr lang="en-US" sz="1300" dirty="0">
                <a:latin typeface="Consolas"/>
                <a:cs typeface="Consolas"/>
              </a:rPr>
              <a:t> =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c);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j = 0; j &lt; 1000; j++)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  <a:r>
              <a:rPr lang="en-US" sz="1300" dirty="0" err="1">
                <a:latin typeface="Consolas"/>
                <a:cs typeface="Consolas"/>
              </a:rPr>
              <a:t>Math.hypot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, j</a:t>
            </a:r>
            <a:r>
              <a:rPr lang="en-US" sz="1300" dirty="0" smtClean="0"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</a:t>
            </a:r>
            <a:r>
              <a:rPr lang="en-US" sz="1300" dirty="0" err="1">
                <a:latin typeface="Consolas"/>
                <a:cs typeface="Consolas"/>
              </a:rPr>
              <a:t>Character.toUpperCase</a:t>
            </a:r>
            <a:r>
              <a:rPr lang="en-US" sz="1300" dirty="0">
                <a:latin typeface="Consolas"/>
                <a:cs typeface="Consolas"/>
              </a:rPr>
              <a:t>(c));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on next slide ...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from previous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</a:t>
            </a:r>
            <a:r>
              <a:rPr lang="en-US" sz="13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while (true) {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Interleave('a'));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Interleave('b'));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InterruptedException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e</a:t>
            </a:r>
            <a:r>
              <a:rPr lang="en-US" sz="1300" dirty="0">
                <a:latin typeface="Consolas"/>
                <a:cs typeface="Consolas"/>
              </a:rPr>
              <a:t>) { </a:t>
            </a:r>
            <a:r>
              <a:rPr lang="en-US" sz="1300" dirty="0" smtClean="0">
                <a:latin typeface="Consolas"/>
                <a:cs typeface="Consolas"/>
              </a:rPr>
              <a:t>….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Wait for a Thread to Finish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 simple kind of synchronization</a:t>
            </a:r>
          </a:p>
          <a:p>
            <a:r>
              <a:rPr lang="en-US" dirty="0" smtClean="0"/>
              <a:t>For Thread t:</a:t>
            </a:r>
          </a:p>
          <a:p>
            <a:pPr marL="800100" lvl="2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Blocks the “current thread”—the one that called </a:t>
            </a:r>
            <a:r>
              <a:rPr lang="en-US" dirty="0" err="1" smtClean="0"/>
              <a:t>t.join</a:t>
            </a:r>
            <a:r>
              <a:rPr lang="en-US" dirty="0" smtClean="0"/>
              <a:t>()—until Thread t completes (returns from run())</a:t>
            </a:r>
          </a:p>
          <a:p>
            <a:r>
              <a:rPr lang="en-US" dirty="0" smtClean="0"/>
              <a:t>join() may throw an </a:t>
            </a:r>
            <a:r>
              <a:rPr lang="en-US" dirty="0" err="1" smtClean="0"/>
              <a:t>InterruptedException</a:t>
            </a:r>
            <a:r>
              <a:rPr lang="en-US" dirty="0" smtClean="0"/>
              <a:t>, so generally is in try-catch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r>
              <a:rPr lang="en-US" dirty="0"/>
              <a:t> </a:t>
            </a:r>
            <a:r>
              <a:rPr lang="en-US" dirty="0" smtClean="0"/>
              <a:t>using Try-Catch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try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 catch (</a:t>
            </a:r>
            <a:r>
              <a:rPr lang="en-US" sz="3200" dirty="0" err="1" smtClean="0">
                <a:latin typeface="Consolas"/>
                <a:cs typeface="Consolas"/>
              </a:rPr>
              <a:t>InterruptedException</a:t>
            </a:r>
            <a:r>
              <a:rPr lang="en-US" sz="3200" dirty="0" smtClean="0">
                <a:latin typeface="Consolas"/>
                <a:cs typeface="Consolas"/>
              </a:rPr>
              <a:t> e)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e.printStackTrace</a:t>
            </a:r>
            <a:r>
              <a:rPr lang="en-US" sz="3200" dirty="0" smtClean="0">
                <a:latin typeface="Consolas"/>
                <a:cs typeface="Consolas"/>
              </a:rPr>
              <a:t>(); // example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};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a Student using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public </a:t>
            </a: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 smtClean="0">
                <a:latin typeface="Consolas"/>
                <a:cs typeface="Consolas"/>
              </a:rPr>
              <a:t>FindStudent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implements Runnable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private static Student </a:t>
            </a:r>
            <a:r>
              <a:rPr lang="en-US" sz="1800" dirty="0" err="1" smtClean="0">
                <a:latin typeface="Consolas"/>
                <a:cs typeface="Consolas"/>
              </a:rPr>
              <a:t>stu</a:t>
            </a:r>
            <a:r>
              <a:rPr lang="en-US" sz="1800" dirty="0" smtClean="0">
                <a:latin typeface="Consolas"/>
                <a:cs typeface="Consolas"/>
              </a:rPr>
              <a:t> = null; // </a:t>
            </a:r>
            <a:r>
              <a:rPr lang="en-US" sz="1800" dirty="0" err="1" smtClean="0">
                <a:latin typeface="Consolas"/>
                <a:cs typeface="Consolas"/>
              </a:rPr>
              <a:t>stu</a:t>
            </a:r>
            <a:r>
              <a:rPr lang="en-US" sz="1800" dirty="0" smtClean="0">
                <a:latin typeface="Consolas"/>
                <a:cs typeface="Consolas"/>
              </a:rPr>
              <a:t> will be returned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private static </a:t>
            </a:r>
            <a:r>
              <a:rPr lang="en-US" sz="1800" dirty="0" err="1" smtClean="0">
                <a:latin typeface="Consolas"/>
                <a:cs typeface="Consolas"/>
              </a:rPr>
              <a:t>boolean</a:t>
            </a:r>
            <a:r>
              <a:rPr lang="en-US" sz="1800" dirty="0" smtClean="0">
                <a:latin typeface="Consolas"/>
                <a:cs typeface="Consolas"/>
              </a:rPr>
              <a:t> found = false; // haven’t found </a:t>
            </a:r>
            <a:r>
              <a:rPr lang="en-US" sz="1800" dirty="0" err="1" smtClean="0">
                <a:latin typeface="Consolas"/>
                <a:cs typeface="Consolas"/>
              </a:rPr>
              <a:t>stu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yet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private static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student; // who we are looking </a:t>
            </a:r>
            <a:r>
              <a:rPr lang="en-US" sz="1800" dirty="0" smtClean="0">
                <a:latin typeface="Consolas"/>
                <a:cs typeface="Consolas"/>
              </a:rPr>
              <a:t>for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private Fileserver </a:t>
            </a:r>
            <a:r>
              <a:rPr lang="en-US" sz="1800" dirty="0" err="1" smtClean="0">
                <a:latin typeface="Consolas"/>
                <a:cs typeface="Consolas"/>
              </a:rPr>
              <a:t>fileserver</a:t>
            </a:r>
            <a:r>
              <a:rPr lang="en-US" sz="1800" dirty="0" smtClean="0">
                <a:latin typeface="Consolas"/>
                <a:cs typeface="Consolas"/>
              </a:rPr>
              <a:t>; // where to look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private Student maybe = null; // maybe this is the </a:t>
            </a:r>
            <a:r>
              <a:rPr lang="en-US" sz="1800" dirty="0" smtClean="0">
                <a:latin typeface="Consolas"/>
                <a:cs typeface="Consolas"/>
              </a:rPr>
              <a:t>one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>
                <a:latin typeface="Consolas"/>
                <a:cs typeface="Consolas"/>
              </a:rPr>
              <a:t>public </a:t>
            </a:r>
            <a:r>
              <a:rPr lang="en-US" sz="1800" dirty="0" err="1">
                <a:latin typeface="Consolas"/>
                <a:cs typeface="Consolas"/>
              </a:rPr>
              <a:t>FindStudent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(Fileserver f) {fileserver=f;};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public Student search 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student) throws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     </a:t>
            </a:r>
            <a:r>
              <a:rPr lang="en-US" sz="1800" dirty="0" err="1" smtClean="0">
                <a:latin typeface="Consolas"/>
                <a:cs typeface="Consolas"/>
              </a:rPr>
              <a:t>StudentNotFoundException</a:t>
            </a:r>
            <a:r>
              <a:rPr lang="en-US" sz="1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</a:t>
            </a:r>
            <a:r>
              <a:rPr lang="en-US" sz="1800" dirty="0" err="1" smtClean="0">
                <a:latin typeface="Consolas"/>
                <a:cs typeface="Consolas"/>
              </a:rPr>
              <a:t>this.student</a:t>
            </a:r>
            <a:r>
              <a:rPr lang="en-US" sz="1800" dirty="0" smtClean="0">
                <a:latin typeface="Consolas"/>
                <a:cs typeface="Consolas"/>
              </a:rPr>
              <a:t> = student;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Thread t1 = new Thread (new </a:t>
            </a:r>
            <a:r>
              <a:rPr lang="en-US" sz="1800" dirty="0" err="1" smtClean="0">
                <a:latin typeface="Consolas"/>
                <a:cs typeface="Consolas"/>
              </a:rPr>
              <a:t>FindStudent</a:t>
            </a:r>
            <a:r>
              <a:rPr lang="en-US" sz="1800" dirty="0" smtClean="0">
                <a:latin typeface="Consolas"/>
                <a:cs typeface="Consolas"/>
              </a:rPr>
              <a:t> (fileserver1));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>
                <a:latin typeface="Consolas"/>
                <a:cs typeface="Consolas"/>
              </a:rPr>
              <a:t>Thread </a:t>
            </a:r>
            <a:r>
              <a:rPr lang="en-US" sz="1800" dirty="0" smtClean="0">
                <a:latin typeface="Consolas"/>
                <a:cs typeface="Consolas"/>
              </a:rPr>
              <a:t>t2 </a:t>
            </a:r>
            <a:r>
              <a:rPr lang="en-US" sz="1800" dirty="0">
                <a:latin typeface="Consolas"/>
                <a:cs typeface="Consolas"/>
              </a:rPr>
              <a:t>= new Thread (new </a:t>
            </a:r>
            <a:r>
              <a:rPr lang="en-US" sz="1800" dirty="0" err="1">
                <a:latin typeface="Consolas"/>
                <a:cs typeface="Consolas"/>
              </a:rPr>
              <a:t>FindStudent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smtClean="0">
                <a:latin typeface="Consolas"/>
                <a:cs typeface="Consolas"/>
              </a:rPr>
              <a:t>fileserver2));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>
                <a:latin typeface="Consolas"/>
                <a:cs typeface="Consolas"/>
              </a:rPr>
              <a:t>Thread </a:t>
            </a:r>
            <a:r>
              <a:rPr lang="en-US" sz="1800" dirty="0" smtClean="0">
                <a:latin typeface="Consolas"/>
                <a:cs typeface="Consolas"/>
              </a:rPr>
              <a:t>t3 </a:t>
            </a:r>
            <a:r>
              <a:rPr lang="en-US" sz="1800" dirty="0">
                <a:latin typeface="Consolas"/>
                <a:cs typeface="Consolas"/>
              </a:rPr>
              <a:t>= new Thread (new </a:t>
            </a:r>
            <a:r>
              <a:rPr lang="en-US" sz="1800" dirty="0" err="1">
                <a:latin typeface="Consolas"/>
                <a:cs typeface="Consolas"/>
              </a:rPr>
              <a:t>FindStudent</a:t>
            </a:r>
            <a:r>
              <a:rPr lang="en-US" sz="1800" dirty="0">
                <a:latin typeface="Consolas"/>
                <a:cs typeface="Consolas"/>
              </a:rPr>
              <a:t> (</a:t>
            </a:r>
            <a:r>
              <a:rPr lang="en-US" sz="1800" dirty="0" smtClean="0">
                <a:latin typeface="Consolas"/>
                <a:cs typeface="Consolas"/>
              </a:rPr>
              <a:t>fileserver3));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 smtClean="0">
                <a:latin typeface="Consolas"/>
                <a:cs typeface="Consolas"/>
              </a:rPr>
              <a:t>    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 Student using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</a:t>
            </a:r>
            <a:r>
              <a:rPr lang="en-US" sz="1800" dirty="0">
                <a:latin typeface="Consolas"/>
                <a:cs typeface="Consolas"/>
              </a:rPr>
              <a:t>t1.start();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t2.start();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t3.start();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try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    t2.join</a:t>
            </a:r>
            <a:r>
              <a:rPr lang="en-US" sz="18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    t3.join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} catch (</a:t>
            </a:r>
            <a:r>
              <a:rPr lang="en-US" sz="1800" dirty="0" err="1" smtClean="0">
                <a:latin typeface="Consolas"/>
                <a:cs typeface="Consolas"/>
              </a:rPr>
              <a:t>InterruptedException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e) { …. }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if (found)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return </a:t>
            </a:r>
            <a:r>
              <a:rPr lang="en-US" sz="1800" dirty="0" err="1" smtClean="0">
                <a:latin typeface="Consolas"/>
                <a:cs typeface="Consolas"/>
              </a:rPr>
              <a:t>stu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else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    throw </a:t>
            </a:r>
            <a:r>
              <a:rPr lang="en-US" sz="1800" dirty="0">
                <a:latin typeface="Consolas"/>
                <a:cs typeface="Consolas"/>
              </a:rPr>
              <a:t>new </a:t>
            </a:r>
            <a:r>
              <a:rPr lang="en-US" sz="1800" dirty="0" err="1">
                <a:latin typeface="Consolas"/>
                <a:cs typeface="Consolas"/>
              </a:rPr>
              <a:t>StudentNotFoundException</a:t>
            </a:r>
            <a:r>
              <a:rPr lang="en-US" sz="1800" dirty="0">
                <a:latin typeface="Consolas"/>
                <a:cs typeface="Consolas"/>
              </a:rPr>
              <a:t>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(</a:t>
            </a:r>
            <a:r>
              <a:rPr lang="en-US" sz="1800" dirty="0" err="1" smtClean="0">
                <a:latin typeface="Consolas"/>
                <a:cs typeface="Consolas"/>
              </a:rPr>
              <a:t>Integer.toString</a:t>
            </a:r>
            <a:r>
              <a:rPr lang="en-US" sz="1800" dirty="0" smtClean="0">
                <a:latin typeface="Consolas"/>
                <a:cs typeface="Consolas"/>
              </a:rPr>
              <a:t>(student));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early days -- one program ran at a time</a:t>
            </a:r>
          </a:p>
          <a:p>
            <a:r>
              <a:rPr lang="en-US" dirty="0" smtClean="0"/>
              <a:t>Along </a:t>
            </a:r>
            <a:r>
              <a:rPr lang="en-US" dirty="0"/>
              <a:t>came windowed operating systems </a:t>
            </a:r>
          </a:p>
          <a:p>
            <a:r>
              <a:rPr lang="en-US" dirty="0" smtClean="0"/>
              <a:t>Giving </a:t>
            </a:r>
            <a:r>
              <a:rPr lang="en-US" dirty="0"/>
              <a:t>illusion of multiple programs running at a time</a:t>
            </a:r>
          </a:p>
          <a:p>
            <a:r>
              <a:rPr lang="en-US" dirty="0" smtClean="0"/>
              <a:t>Email </a:t>
            </a:r>
            <a:r>
              <a:rPr lang="en-US" dirty="0"/>
              <a:t>tool, web browser, text editor</a:t>
            </a:r>
          </a:p>
          <a:p>
            <a:r>
              <a:rPr lang="en-US" dirty="0" smtClean="0"/>
              <a:t>1 </a:t>
            </a:r>
            <a:r>
              <a:rPr lang="en-US" dirty="0"/>
              <a:t>second = 1000 milliseconds</a:t>
            </a:r>
          </a:p>
          <a:p>
            <a:r>
              <a:rPr lang="en-US" dirty="0" smtClean="0"/>
              <a:t>Time </a:t>
            </a:r>
            <a:r>
              <a:rPr lang="en-US" dirty="0"/>
              <a:t>slicing -- running each program a few hundred milliseconds</a:t>
            </a:r>
          </a:p>
          <a:p>
            <a:r>
              <a:rPr lang="en-US" dirty="0" smtClean="0"/>
              <a:t>Humans </a:t>
            </a:r>
            <a:r>
              <a:rPr lang="en-US" dirty="0"/>
              <a:t>are so slow that it appeared that all programs were running simultaneously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for a Student using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public </a:t>
            </a:r>
            <a:r>
              <a:rPr lang="en-US" sz="18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smtClean="0">
                <a:latin typeface="Consolas"/>
                <a:cs typeface="Consolas"/>
              </a:rPr>
              <a:t>while (more to </a:t>
            </a:r>
            <a:r>
              <a:rPr lang="en-US" sz="1800" dirty="0" smtClean="0">
                <a:latin typeface="Consolas"/>
                <a:cs typeface="Consolas"/>
              </a:rPr>
              <a:t>read on fileserver)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if (found) return;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    // read the next Student record, maybe points to </a:t>
            </a:r>
            <a:r>
              <a:rPr lang="en-US" sz="1800" dirty="0" smtClean="0">
                <a:latin typeface="Consolas"/>
                <a:cs typeface="Consolas"/>
              </a:rPr>
              <a:t>it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…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if (</a:t>
            </a:r>
            <a:r>
              <a:rPr lang="en-US" sz="1800" dirty="0" err="1" smtClean="0">
                <a:latin typeface="Consolas"/>
                <a:cs typeface="Consolas"/>
              </a:rPr>
              <a:t>maybe.getID</a:t>
            </a:r>
            <a:r>
              <a:rPr lang="en-US" sz="1800" dirty="0" smtClean="0">
                <a:latin typeface="Consolas"/>
                <a:cs typeface="Consolas"/>
              </a:rPr>
              <a:t>() == student)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    </a:t>
            </a:r>
            <a:r>
              <a:rPr lang="en-US" sz="1800" dirty="0" err="1" smtClean="0">
                <a:latin typeface="Consolas"/>
                <a:cs typeface="Consolas"/>
              </a:rPr>
              <a:t>stu</a:t>
            </a:r>
            <a:r>
              <a:rPr lang="en-US" sz="1800" dirty="0" smtClean="0">
                <a:latin typeface="Consolas"/>
                <a:cs typeface="Consolas"/>
              </a:rPr>
              <a:t> = maybe;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         found = true;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  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Problem: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threads “race” through execution, their instructions are interleaved at the nanosecond level</a:t>
            </a:r>
          </a:p>
          <a:p>
            <a:pPr lvl="1"/>
            <a:r>
              <a:rPr lang="en-US" dirty="0" smtClean="0"/>
              <a:t>Byte codes within a thread always executed in relative order, as expected</a:t>
            </a:r>
          </a:p>
          <a:p>
            <a:pPr lvl="1"/>
            <a:r>
              <a:rPr lang="en-US" dirty="0" smtClean="0"/>
              <a:t>Byte codes between threads not executed in predictable absolute order</a:t>
            </a:r>
          </a:p>
          <a:p>
            <a:r>
              <a:rPr lang="en-US" dirty="0" smtClean="0"/>
              <a:t>Causes problems when accessing and updating shared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316"/>
            <a:ext cx="8229600" cy="4833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counter;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counter = 0;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// ... run() method on next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public </a:t>
            </a:r>
            <a:r>
              <a:rPr lang="en-US" sz="13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for 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    </a:t>
            </a:r>
            <a:r>
              <a:rPr lang="en-US" sz="1300" dirty="0">
                <a:latin typeface="Consolas"/>
                <a:cs typeface="Consolas"/>
              </a:rPr>
              <a:t>counter++;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Threads Updating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/>
          <a:lstStyle/>
          <a:p>
            <a:r>
              <a:rPr lang="en-US" dirty="0" smtClean="0"/>
              <a:t>Thread 1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t1 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t1 = t1 + 1;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ounter = t1;</a:t>
            </a:r>
          </a:p>
          <a:p>
            <a:r>
              <a:rPr lang="en-US" dirty="0" smtClean="0"/>
              <a:t>Thread 2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t2 </a:t>
            </a:r>
            <a:r>
              <a:rPr lang="en-US" dirty="0">
                <a:latin typeface="Consolas"/>
                <a:cs typeface="Consolas"/>
              </a:rPr>
              <a:t>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+ 1;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counter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t2;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Synchronize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72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Java keyword “synchronized”</a:t>
            </a:r>
          </a:p>
          <a:p>
            <a:r>
              <a:rPr lang="en-US" dirty="0" smtClean="0"/>
              <a:t>Allows two or more threads to use a common object to avoid race conditions</a:t>
            </a:r>
          </a:p>
          <a:p>
            <a:r>
              <a:rPr lang="en-US" dirty="0" smtClean="0"/>
              <a:t>Syntax: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synchronized (object) {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statements;  // modify shared data here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r>
              <a:rPr lang="en-US" dirty="0" smtClean="0"/>
              <a:t>Among all threads synchronizing using the same object, only one thread can be “inside” the block of statements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2805" y="5785877"/>
            <a:ext cx="2550429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942" y="1916026"/>
            <a:ext cx="4584628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NoRaceCondition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counter = 0;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Object </a:t>
            </a:r>
            <a:r>
              <a:rPr lang="en-US" sz="1300" dirty="0" err="1">
                <a:latin typeface="Consolas"/>
                <a:cs typeface="Consolas"/>
              </a:rPr>
              <a:t>gateKeeper</a:t>
            </a:r>
            <a:r>
              <a:rPr lang="en-US" sz="1300" dirty="0">
                <a:latin typeface="Consolas"/>
                <a:cs typeface="Consolas"/>
              </a:rPr>
              <a:t> = new Object();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Thread </a:t>
            </a:r>
            <a:r>
              <a:rPr lang="en-US" sz="1300" dirty="0">
                <a:latin typeface="Consolas"/>
                <a:cs typeface="Consolas"/>
              </a:rPr>
              <a:t>t1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t1</a:t>
            </a:r>
            <a:r>
              <a:rPr lang="en-US" sz="1300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 err="1" smtClean="0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public </a:t>
            </a:r>
            <a:r>
              <a:rPr lang="en-US" sz="14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10000;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synchronized (</a:t>
            </a:r>
            <a:r>
              <a:rPr lang="en-US" sz="1400" dirty="0" err="1">
                <a:latin typeface="Consolas"/>
                <a:cs typeface="Consolas"/>
              </a:rPr>
              <a:t>gateKeeper</a:t>
            </a:r>
            <a:r>
              <a:rPr lang="en-US" sz="1400" dirty="0">
                <a:latin typeface="Consolas"/>
                <a:cs typeface="Consolas"/>
              </a:rPr>
              <a:t>) { counter++;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paradigms for supporting concurrent or parallel processing</a:t>
            </a:r>
          </a:p>
          <a:p>
            <a:r>
              <a:rPr lang="en-US" dirty="0" smtClean="0"/>
              <a:t>Message Passing: processes</a:t>
            </a:r>
          </a:p>
          <a:p>
            <a:pPr lvl="1"/>
            <a:r>
              <a:rPr lang="en-US" dirty="0" smtClean="0"/>
              <a:t>Messages sent between separate processes</a:t>
            </a:r>
          </a:p>
          <a:p>
            <a:pPr lvl="1"/>
            <a:r>
              <a:rPr lang="en-US" dirty="0" smtClean="0"/>
              <a:t>Generally, one process per program</a:t>
            </a:r>
          </a:p>
          <a:p>
            <a:pPr lvl="1"/>
            <a:r>
              <a:rPr lang="en-US" dirty="0" smtClean="0"/>
              <a:t>May run on different physical computers</a:t>
            </a:r>
          </a:p>
          <a:p>
            <a:r>
              <a:rPr lang="en-US" dirty="0" smtClean="0"/>
              <a:t>Shared Memory: threads</a:t>
            </a:r>
          </a:p>
          <a:p>
            <a:pPr lvl="1"/>
            <a:r>
              <a:rPr lang="en-US" dirty="0" smtClean="0"/>
              <a:t>Single program</a:t>
            </a:r>
          </a:p>
          <a:p>
            <a:pPr lvl="1"/>
            <a:r>
              <a:rPr lang="en-US" dirty="0" smtClean="0"/>
              <a:t>All threads share the same memory space</a:t>
            </a:r>
          </a:p>
          <a:p>
            <a:pPr lvl="1"/>
            <a:r>
              <a:rPr lang="en-US" dirty="0" smtClean="0"/>
              <a:t>This approach is what we are using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3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Java thread goes through several states in its lifetime:</a:t>
            </a:r>
          </a:p>
          <a:p>
            <a:pPr lvl="1"/>
            <a:r>
              <a:rPr lang="en-US" dirty="0" smtClean="0"/>
              <a:t>New thread: created but not yet started</a:t>
            </a:r>
          </a:p>
          <a:p>
            <a:pPr lvl="1"/>
            <a:r>
              <a:rPr lang="en-US" dirty="0" smtClean="0"/>
              <a:t>Runnable: started and available to be run</a:t>
            </a:r>
          </a:p>
          <a:p>
            <a:pPr lvl="1"/>
            <a:r>
              <a:rPr lang="en-US" dirty="0" smtClean="0"/>
              <a:t>Not Runnable: sleeping, waiting for </a:t>
            </a:r>
            <a:r>
              <a:rPr lang="en-US" dirty="0" err="1" smtClean="0"/>
              <a:t>i</a:t>
            </a:r>
            <a:r>
              <a:rPr lang="en-US" dirty="0" smtClean="0"/>
              <a:t>/o, etc.</a:t>
            </a:r>
          </a:p>
          <a:p>
            <a:pPr lvl="1"/>
            <a:r>
              <a:rPr lang="en-US" dirty="0" smtClean="0"/>
              <a:t>Terminated: returned from the run() method</a:t>
            </a:r>
          </a:p>
          <a:p>
            <a:r>
              <a:rPr lang="en-US" dirty="0" err="1" smtClean="0"/>
              <a:t>t.sleep</a:t>
            </a:r>
            <a:r>
              <a:rPr lang="en-US" dirty="0" smtClean="0"/>
              <a:t>(n) puts the current thread to sleep for n milliseconds; allows other threads to run</a:t>
            </a:r>
          </a:p>
          <a:p>
            <a:r>
              <a:rPr lang="en-US" dirty="0" err="1" smtClean="0"/>
              <a:t>t.yield</a:t>
            </a:r>
            <a:r>
              <a:rPr lang="en-US" dirty="0" smtClean="0"/>
              <a:t>() “gives up” the CPU, letting another thread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5" name="Content Placeholder 4" descr="thread-stat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7" b="-1997"/>
          <a:stretch>
            <a:fillRect/>
          </a:stretch>
        </p:blipFill>
        <p:spPr>
          <a:xfrm>
            <a:off x="791470" y="1835150"/>
            <a:ext cx="7546975" cy="4149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Illusion worked well as programs became more and more complex</a:t>
            </a:r>
          </a:p>
          <a:p>
            <a:r>
              <a:rPr lang="en-US" dirty="0"/>
              <a:t>Simply make the CPU run faster</a:t>
            </a:r>
          </a:p>
          <a:p>
            <a:r>
              <a:rPr lang="en-US" dirty="0"/>
              <a:t>Along came mobile devices -- laptops and phones</a:t>
            </a:r>
          </a:p>
          <a:p>
            <a:r>
              <a:rPr lang="en-US" dirty="0"/>
              <a:t>Run on batteries</a:t>
            </a:r>
          </a:p>
          <a:p>
            <a:r>
              <a:rPr lang="en-US" dirty="0"/>
              <a:t>As the CPU runs faster battery runs down quicker and gets very 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about putting 2 or more CPUs (cores) on same chip?</a:t>
            </a:r>
          </a:p>
          <a:p>
            <a:r>
              <a:rPr lang="en-US" dirty="0"/>
              <a:t>If run 2 cores at half speed, same as 1 core at full speed</a:t>
            </a:r>
          </a:p>
          <a:p>
            <a:r>
              <a:rPr lang="en-US" dirty="0"/>
              <a:t>Slower cores consume less battery and generate less heat</a:t>
            </a:r>
          </a:p>
          <a:p>
            <a:r>
              <a:rPr lang="en-US" dirty="0"/>
              <a:t>Now most laptops and phones have 4 or more cores</a:t>
            </a:r>
          </a:p>
          <a:p>
            <a:r>
              <a:rPr lang="en-US" dirty="0"/>
              <a:t>If you have 4 apps running, they may actually be running simultaneously </a:t>
            </a:r>
          </a:p>
          <a:p>
            <a:r>
              <a:rPr lang="en-US" dirty="0"/>
              <a:t>But, what if you have more than 4</a:t>
            </a:r>
          </a:p>
          <a:p>
            <a:r>
              <a:rPr lang="en-US" dirty="0"/>
              <a:t>Time slicing is alive and well -- some apps are in a queue waiting to get a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cores can even be used to speed up one program</a:t>
            </a:r>
          </a:p>
          <a:p>
            <a:r>
              <a:rPr lang="en-US" dirty="0"/>
              <a:t>A program can have more than one part (thread) running simultaneously </a:t>
            </a:r>
          </a:p>
          <a:p>
            <a:r>
              <a:rPr lang="en-US" dirty="0"/>
              <a:t>What if a database is spread over 3 files?</a:t>
            </a:r>
          </a:p>
          <a:p>
            <a:r>
              <a:rPr lang="en-US" dirty="0"/>
              <a:t>Run 3 threads on 3 cores ... each looking for the same item</a:t>
            </a:r>
          </a:p>
          <a:p>
            <a:r>
              <a:rPr lang="en-US" dirty="0"/>
              <a:t>Program runs (approximately) 3 times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Sequential: </a:t>
            </a:r>
          </a:p>
          <a:p>
            <a:pPr lvl="1"/>
            <a:r>
              <a:rPr lang="en-US" dirty="0" smtClean="0"/>
              <a:t>A single “thread of execution” weaves its way through your program</a:t>
            </a:r>
          </a:p>
          <a:p>
            <a:pPr lvl="1"/>
            <a:r>
              <a:rPr lang="en-US" dirty="0" smtClean="0"/>
              <a:t>A single PC (“program counter”) identifies the current instruction being executed</a:t>
            </a:r>
          </a:p>
          <a:p>
            <a:r>
              <a:rPr lang="en-US" dirty="0" smtClean="0"/>
              <a:t>Concurrent:</a:t>
            </a:r>
          </a:p>
          <a:p>
            <a:pPr lvl="1"/>
            <a:r>
              <a:rPr lang="en-US" dirty="0" smtClean="0"/>
              <a:t>Multiple “threads of execution” are running simultaneously through your program</a:t>
            </a:r>
          </a:p>
          <a:p>
            <a:pPr lvl="1"/>
            <a:r>
              <a:rPr lang="en-US" dirty="0" smtClean="0"/>
              <a:t>Multiple PCs are active, one for each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 class with run() method</a:t>
            </a:r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java.lang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Allows creation and manipulation of threads</a:t>
            </a:r>
          </a:p>
          <a:p>
            <a:pPr lvl="1"/>
            <a:r>
              <a:rPr lang="en-US" dirty="0" smtClean="0"/>
              <a:t>Thread t = new Thread();</a:t>
            </a:r>
          </a:p>
          <a:p>
            <a:r>
              <a:rPr lang="en-US" dirty="0" smtClean="0"/>
              <a:t>Three important methods:</a:t>
            </a:r>
          </a:p>
          <a:p>
            <a:pPr lvl="1"/>
            <a:r>
              <a:rPr lang="en-US" dirty="0" err="1" smtClean="0"/>
              <a:t>t.start</a:t>
            </a:r>
            <a:r>
              <a:rPr lang="en-US" dirty="0" smtClean="0"/>
              <a:t>(): start the thread referenced by t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.join</a:t>
            </a:r>
            <a:r>
              <a:rPr lang="en-US" dirty="0" smtClean="0"/>
              <a:t>(): “join with” (wait for) the running thread t</a:t>
            </a:r>
          </a:p>
          <a:p>
            <a:pPr lvl="1"/>
            <a:r>
              <a:rPr lang="en-US" dirty="0" err="1" smtClean="0"/>
              <a:t>t.run</a:t>
            </a:r>
            <a:r>
              <a:rPr lang="en-US" dirty="0" smtClean="0"/>
              <a:t>(): called by start() in a different thread</a:t>
            </a:r>
          </a:p>
          <a:p>
            <a:r>
              <a:rPr lang="en-US" dirty="0" smtClean="0"/>
              <a:t>Note: Your code </a:t>
            </a:r>
            <a:r>
              <a:rPr lang="en-US" i="1" dirty="0" smtClean="0"/>
              <a:t>does not</a:t>
            </a:r>
            <a:r>
              <a:rPr lang="en-US" dirty="0" smtClean="0"/>
              <a:t> call run() directly; instead, the start() method calls run() as part of the new thread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MainThread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4100" cy="5121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MainThread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Thread t = </a:t>
            </a:r>
            <a:r>
              <a:rPr lang="en-US" sz="2000" dirty="0" err="1">
                <a:latin typeface="Consolas"/>
                <a:cs typeface="Consolas"/>
              </a:rPr>
              <a:t>Thread.currentThread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("main thread = %s\n", 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("going to sleep...\n");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Thread.sleep</a:t>
            </a:r>
            <a:r>
              <a:rPr lang="en-US" sz="2000" dirty="0">
                <a:latin typeface="Consolas"/>
                <a:cs typeface="Consolas"/>
              </a:rPr>
              <a:t>(5000);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 catch (</a:t>
            </a:r>
            <a:r>
              <a:rPr lang="en-US" sz="2000" dirty="0" err="1">
                <a:latin typeface="Consolas"/>
                <a:cs typeface="Consolas"/>
              </a:rPr>
              <a:t>InterruptedException</a:t>
            </a:r>
            <a:r>
              <a:rPr lang="en-US" sz="20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("ah, that was nice\n");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("letting someone else run\n");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Thread.yield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("back\n");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35022</TotalTime>
  <Words>2667</Words>
  <Application>Microsoft Office PowerPoint</Application>
  <PresentationFormat>On-screen Show (4:3)</PresentationFormat>
  <Paragraphs>432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CS18000: Problem Solving and Object-Oriented Programming</vt:lpstr>
      <vt:lpstr> Concurrent Programming and Synchronization</vt:lpstr>
      <vt:lpstr>Time Slicing</vt:lpstr>
      <vt:lpstr>Mobile Devices</vt:lpstr>
      <vt:lpstr>Multiple Cores</vt:lpstr>
      <vt:lpstr>Threads</vt:lpstr>
      <vt:lpstr>Sequential vs. Concurrent</vt:lpstr>
      <vt:lpstr>Java Threads</vt:lpstr>
      <vt:lpstr>Example: MainThread</vt:lpstr>
      <vt:lpstr>How to Create Threads</vt:lpstr>
      <vt:lpstr>Example: MyTask</vt:lpstr>
      <vt:lpstr> Concurrent Programming and Synchronization</vt:lpstr>
      <vt:lpstr>Using Concurrent Processing</vt:lpstr>
      <vt:lpstr>Task Decomposition</vt:lpstr>
      <vt:lpstr>Domain Decomposition</vt:lpstr>
      <vt:lpstr>Examples: Task Decomposition</vt:lpstr>
      <vt:lpstr>Task Decomposition Example: Video Game Updates</vt:lpstr>
      <vt:lpstr>Examples: Domain Decomposition</vt:lpstr>
      <vt:lpstr>Domain Decomposition Example: Matrix Multiplication</vt:lpstr>
      <vt:lpstr>Task Decomposition</vt:lpstr>
      <vt:lpstr>Task Decomposition</vt:lpstr>
      <vt:lpstr> Concurrent Programming and Synchronization</vt:lpstr>
      <vt:lpstr>Unpredictability in Thread Execution</vt:lpstr>
      <vt:lpstr>Example: Interleave (1)</vt:lpstr>
      <vt:lpstr>Example: Interleave (2)</vt:lpstr>
      <vt:lpstr>Join: Wait for a Thread to Finish</vt:lpstr>
      <vt:lpstr>Join using Try-Catch Clause</vt:lpstr>
      <vt:lpstr>Search for a Student using Threads</vt:lpstr>
      <vt:lpstr>Search for a Student using Threads</vt:lpstr>
      <vt:lpstr>Search for a Student using Threads</vt:lpstr>
      <vt:lpstr>Synchronization Problem: Race Condition</vt:lpstr>
      <vt:lpstr>Example: RaceCondition (1)</vt:lpstr>
      <vt:lpstr>Example: RaceCondition (2)</vt:lpstr>
      <vt:lpstr>Two Threads Updating a Counter</vt:lpstr>
      <vt:lpstr>Solution: Synchronize Threads</vt:lpstr>
      <vt:lpstr>Example: NoRaceCondition (1)</vt:lpstr>
      <vt:lpstr>Shared Memory Architecture</vt:lpstr>
      <vt:lpstr>Thread States</vt:lpstr>
      <vt:lpstr>Thread States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122</cp:revision>
  <dcterms:created xsi:type="dcterms:W3CDTF">2012-12-29T12:15:32Z</dcterms:created>
  <dcterms:modified xsi:type="dcterms:W3CDTF">2019-03-21T03:03:34Z</dcterms:modified>
</cp:coreProperties>
</file>