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 autoAdjust="0"/>
    <p:restoredTop sz="85372" autoAdjust="0"/>
  </p:normalViewPr>
  <p:slideViewPr>
    <p:cSldViewPr snapToGrid="0" snapToObjects="1">
      <p:cViewPr varScale="1">
        <p:scale>
          <a:sx n="62" d="100"/>
          <a:sy n="62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Digress for a minute on the meaning</a:t>
            </a:r>
            <a:r>
              <a:rPr lang="en-US" baseline="0" dirty="0" smtClean="0"/>
              <a:t> of “protocol”: from diplomatic terminology, a set of rules by which communication takes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web browser, web server analogy for threading and non-blocking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8" y="-91506"/>
            <a:ext cx="8229600" cy="1143000"/>
          </a:xfrm>
        </p:spPr>
        <p:txBody>
          <a:bodyPr/>
          <a:lstStyle/>
          <a:p>
            <a:r>
              <a:rPr lang="en-US" dirty="0" smtClean="0"/>
              <a:t>Example: Object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59" y="297489"/>
            <a:ext cx="8686800" cy="64804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java.net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Server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ClassNotFoundException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create socket on agreed-upon port...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(4242);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wait for client to connect, get socket connection...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Socket socket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serverSocket.accept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open output stream to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cs typeface="Consolas"/>
              </a:rPr>
              <a:t>client, flush send header, then input stream.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socket.getOutputStream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())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oos.flush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ensure data is sent to the 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socket.getInputStream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send object(s) to client...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String s1 = </a:t>
            </a:r>
            <a:r>
              <a:rPr lang="en-US" sz="1200" dirty="0">
                <a:solidFill>
                  <a:srgbClr val="2A00FF"/>
                </a:solidFill>
                <a:latin typeface="Consolas"/>
                <a:cs typeface="Consolas"/>
              </a:rPr>
              <a:t>"hello there"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oos.writeObject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(s1);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oos.flush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ensure data is sent to the client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/>
                <a:cs typeface="Consolas"/>
              </a:rPr>
              <a:t>"sent to client: %s\n"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, s1);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read object(s) from client...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String s2 = (String)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ois.readObject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/>
                <a:cs typeface="Consolas"/>
              </a:rPr>
              <a:t>"received from client: %s\n"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, s2);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close streams...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NL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latin typeface="Consolas"/>
                <a:cs typeface="Consolas"/>
              </a:rPr>
              <a:t>oos.close</a:t>
            </a:r>
            <a:r>
              <a:rPr lang="nl-NL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ois.close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8" y="-91506"/>
            <a:ext cx="8229600" cy="1143000"/>
          </a:xfrm>
        </p:spPr>
        <p:txBody>
          <a:bodyPr/>
          <a:lstStyle/>
          <a:p>
            <a:r>
              <a:rPr lang="en-US" dirty="0" smtClean="0"/>
              <a:t>Example: Object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583"/>
            <a:ext cx="8686800" cy="64804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java.net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Client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UnknownHostException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                              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ClassNotFoundException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create socket on agreed upon port (and local host for this example)...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Socket socket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Socket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nsolas"/>
                <a:cs typeface="Consolas"/>
              </a:rPr>
              <a:t>data.cs.purdue.edu</a:t>
            </a:r>
            <a:r>
              <a:rPr lang="en-US" sz="12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, 4242);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open input stream first, gets header from server...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socket.getInputStream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cs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open output stream second,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cs typeface="Consolas"/>
              </a:rPr>
              <a:t>send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header to server...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socket.getOutputStream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oos.flush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ensure data is sent to </a:t>
            </a:r>
            <a:r>
              <a:rPr lang="en-US" sz="1200">
                <a:solidFill>
                  <a:srgbClr val="3F7F5F"/>
                </a:solidFill>
                <a:latin typeface="Consolas"/>
                <a:cs typeface="Consolas"/>
              </a:rPr>
              <a:t>the </a:t>
            </a:r>
            <a:r>
              <a:rPr lang="en-US" sz="1200" smtClean="0">
                <a:solidFill>
                  <a:srgbClr val="3F7F5F"/>
                </a:solidFill>
                <a:latin typeface="Consolas"/>
                <a:cs typeface="Consolas"/>
              </a:rPr>
              <a:t>server</a:t>
            </a:r>
            <a:r>
              <a:rPr lang="en-US" sz="120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read object(s) from server...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String s1 = (String)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ois.readObject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/>
                <a:cs typeface="Consolas"/>
              </a:rPr>
              <a:t>"received from server: %s\n"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, s1);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write object(s) to server...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String s2 = s1.toUpperCase();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oos.writeObject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(s2);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oos.flush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ensure data is sent to the server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/>
                <a:cs typeface="Consolas"/>
              </a:rPr>
              <a:t>"sent to server: %s\n"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, s2);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close streams...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NL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latin typeface="Consolas"/>
                <a:cs typeface="Consolas"/>
              </a:rPr>
              <a:t>oos.close</a:t>
            </a:r>
            <a:r>
              <a:rPr lang="nl-NL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ois.close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52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with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(most?) cases, a single server is connected to by multiple clients</a:t>
            </a:r>
          </a:p>
          <a:p>
            <a:r>
              <a:rPr lang="en-US" dirty="0" smtClean="0"/>
              <a:t>Server must be able to communicate with all clients simultaneously—no blocking</a:t>
            </a:r>
          </a:p>
          <a:p>
            <a:r>
              <a:rPr lang="en-US" dirty="0" smtClean="0"/>
              <a:t>Technique: server creates a separate thread to handle each client as it connects</a:t>
            </a:r>
          </a:p>
          <a:p>
            <a:r>
              <a:rPr lang="en-US" dirty="0" smtClean="0"/>
              <a:t>Client and server may also each create separate thread for reading and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5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Echo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server that accepts connections from multiple clients</a:t>
            </a:r>
          </a:p>
          <a:p>
            <a:r>
              <a:rPr lang="en-US" dirty="0" smtClean="0"/>
              <a:t>Spawns a thread for each client</a:t>
            </a:r>
          </a:p>
          <a:p>
            <a:r>
              <a:rPr lang="en-US" dirty="0" smtClean="0"/>
              <a:t>Reads lines from the connection, logs information, echoes lines back</a:t>
            </a:r>
          </a:p>
          <a:p>
            <a:r>
              <a:rPr lang="en-US" dirty="0" smtClean="0"/>
              <a:t>Useful for debugging network and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4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1"/>
          <p:cNvGrpSpPr/>
          <p:nvPr/>
        </p:nvGrpSpPr>
        <p:grpSpPr>
          <a:xfrm>
            <a:off x="286019" y="2681062"/>
            <a:ext cx="4873748" cy="3948877"/>
            <a:chOff x="286019" y="2681062"/>
            <a:chExt cx="4873748" cy="3948877"/>
          </a:xfrm>
        </p:grpSpPr>
        <p:sp>
          <p:nvSpPr>
            <p:cNvPr id="37" name="Rounded Rectangle 36"/>
            <p:cNvSpPr/>
            <p:nvPr/>
          </p:nvSpPr>
          <p:spPr>
            <a:xfrm>
              <a:off x="286019" y="4469389"/>
              <a:ext cx="4175865" cy="216055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369639" y="4560925"/>
              <a:ext cx="0" cy="2001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084339" y="2681062"/>
              <a:ext cx="1075428" cy="208512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Echo Server Timeline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8354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starts: opens </a:t>
            </a:r>
            <a:r>
              <a:rPr lang="en-US" dirty="0" err="1" smtClean="0"/>
              <a:t>ServerSocket</a:t>
            </a:r>
            <a:r>
              <a:rPr lang="en-US" dirty="0" smtClean="0"/>
              <a:t> and blocks (waiting for client)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7965" y="2070985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 starts: opens Socket to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681062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receives connection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607378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creates thread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8522" y="1270053"/>
            <a:ext cx="0" cy="463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4336035" y="1981035"/>
            <a:ext cx="232487" cy="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6" idx="3"/>
          </p:cNvCxnSpPr>
          <p:nvPr/>
        </p:nvCxnSpPr>
        <p:spPr>
          <a:xfrm flipH="1">
            <a:off x="4336035" y="2374196"/>
            <a:ext cx="471930" cy="610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396618" y="3287484"/>
            <a:ext cx="0" cy="319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22893" y="4766187"/>
            <a:ext cx="1613142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 sends line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" y="5069397"/>
            <a:ext cx="1613142" cy="985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thread 1 reads/echoes line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22893" y="5535011"/>
            <a:ext cx="1613142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 reads line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07965" y="3447670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 starts: opens Socket to Server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7965" y="472263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3 starts: opens Socket to Server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1" idx="1"/>
            <a:endCxn id="23" idx="3"/>
          </p:cNvCxnSpPr>
          <p:nvPr/>
        </p:nvCxnSpPr>
        <p:spPr>
          <a:xfrm flipH="1">
            <a:off x="2070342" y="5069398"/>
            <a:ext cx="652551" cy="492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25" idx="1"/>
          </p:cNvCxnSpPr>
          <p:nvPr/>
        </p:nvCxnSpPr>
        <p:spPr>
          <a:xfrm>
            <a:off x="2070342" y="5562018"/>
            <a:ext cx="652551" cy="276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3" idx="0"/>
          </p:cNvCxnSpPr>
          <p:nvPr/>
        </p:nvCxnSpPr>
        <p:spPr>
          <a:xfrm flipH="1">
            <a:off x="1263771" y="4213800"/>
            <a:ext cx="1132847" cy="855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1208" y="12505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Process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93869" y="1249622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37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Echo Server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java.io.IOException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java.io.PrintWriter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java.net.ServerSocket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java.net.Socket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java.util.Scanner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implements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Runnable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Socket </a:t>
            </a:r>
            <a:r>
              <a:rPr lang="en-US" sz="1500" dirty="0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(Socket socket)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b="1" dirty="0" err="1">
                <a:solidFill>
                  <a:srgbClr val="7F0055"/>
                </a:solidFill>
                <a:latin typeface="Consolas"/>
                <a:cs typeface="Consolas"/>
              </a:rPr>
              <a:t>this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= socket;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endParaRPr lang="en-US" sz="15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// continued…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0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48" y="57240"/>
            <a:ext cx="8229600" cy="1143000"/>
          </a:xfrm>
        </p:spPr>
        <p:txBody>
          <a:bodyPr/>
          <a:lstStyle/>
          <a:p>
            <a:r>
              <a:rPr lang="en-US" dirty="0" smtClean="0"/>
              <a:t>Example: Echo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006"/>
            <a:ext cx="8229600" cy="514215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// run method for thread...    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    public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run()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"connection received from %s\n"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try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socket open: make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PrinterWriter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 and Scanner from it...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PrintWriter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pw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PrintWriter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.getOutputStream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Scanner in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Scanner(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.getInputStream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read from input, and echo output...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while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in.hasNextLine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    String line =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in.nextLine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"%s says: %s\n"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line);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pw.printf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  <a:cs typeface="Consolas"/>
              </a:rPr>
              <a:t>"echo: %s\n"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, line);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                </a:t>
            </a:r>
            <a:r>
              <a:rPr lang="de-DE" sz="1500" dirty="0" err="1">
                <a:solidFill>
                  <a:srgbClr val="000000"/>
                </a:solidFill>
                <a:latin typeface="Consolas"/>
                <a:cs typeface="Consolas"/>
              </a:rPr>
              <a:t>pw.flush</a:t>
            </a: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// </a:t>
            </a:r>
            <a:r>
              <a:rPr lang="de-DE" sz="1500" dirty="0" err="1">
                <a:solidFill>
                  <a:srgbClr val="3F7F5F"/>
                </a:solidFill>
                <a:latin typeface="Consolas"/>
                <a:cs typeface="Consolas"/>
              </a:rPr>
              <a:t>input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 </a:t>
            </a:r>
            <a:r>
              <a:rPr lang="de-DE" sz="1500" dirty="0" err="1">
                <a:solidFill>
                  <a:srgbClr val="3F7F5F"/>
                </a:solidFill>
                <a:latin typeface="Consolas"/>
                <a:cs typeface="Consolas"/>
              </a:rPr>
              <a:t>done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, </a:t>
            </a:r>
            <a:r>
              <a:rPr lang="de-DE" sz="1500" dirty="0" err="1">
                <a:solidFill>
                  <a:srgbClr val="3F7F5F"/>
                </a:solidFill>
                <a:latin typeface="Consolas"/>
                <a:cs typeface="Consolas"/>
              </a:rPr>
              <a:t>close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 </a:t>
            </a:r>
            <a:r>
              <a:rPr lang="de-DE" sz="1500" dirty="0" err="1">
                <a:solidFill>
                  <a:srgbClr val="3F7F5F"/>
                </a:solidFill>
                <a:latin typeface="Consolas"/>
                <a:cs typeface="Consolas"/>
              </a:rPr>
              <a:t>connections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pw.close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in.close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cs typeface="Consolas"/>
              </a:rPr>
              <a:t>        } </a:t>
            </a:r>
            <a:r>
              <a:rPr lang="fr-FR" sz="1500" b="1" dirty="0">
                <a:solidFill>
                  <a:srgbClr val="7F0055"/>
                </a:solidFill>
                <a:latin typeface="Consolas"/>
                <a:cs typeface="Consolas"/>
              </a:rPr>
              <a:t>catch</a:t>
            </a:r>
            <a:r>
              <a:rPr lang="fr-FR" sz="1500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fr-FR" sz="15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fr-FR" sz="1500" b="1" dirty="0">
                <a:solidFill>
                  <a:srgbClr val="000000"/>
                </a:solidFill>
                <a:latin typeface="Consolas"/>
                <a:cs typeface="Consolas"/>
              </a:rPr>
              <a:t> e)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e.printStackTrace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5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Echo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// main method...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/>
                <a:cs typeface="Consolas"/>
              </a:rPr>
              <a:t>// allocate server socket at given port...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(4343);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  <a:cs typeface="Consolas"/>
              </a:rPr>
              <a:t>"socket open, waiting for connections on %s\n"</a:t>
            </a:r>
            <a:r>
              <a:rPr lang="en-US" i="1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br>
              <a:rPr lang="en-US" i="1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            </a:t>
            </a:r>
            <a:r>
              <a:rPr lang="en-US" i="1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i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/>
                <a:cs typeface="Consolas"/>
              </a:rPr>
              <a:t>// infinite server loop: accept connection, </a:t>
            </a:r>
            <a:endParaRPr lang="en-US" dirty="0" smtClean="0">
              <a:solidFill>
                <a:srgbClr val="3F7F5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/>
                <a:cs typeface="Consolas"/>
              </a:rPr>
              <a:t>       // spawn </a:t>
            </a:r>
            <a:r>
              <a:rPr lang="en-US" dirty="0">
                <a:solidFill>
                  <a:srgbClr val="3F7F5F"/>
                </a:solidFill>
                <a:latin typeface="Consolas"/>
                <a:cs typeface="Consolas"/>
              </a:rPr>
              <a:t>thread to handle...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    Socket socket =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serverSocket.accept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server =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(socket);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Thread(server).start();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Communication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standard file I/O classes: low-level, high-level, object, and text</a:t>
            </a:r>
          </a:p>
          <a:p>
            <a:r>
              <a:rPr lang="en-US" dirty="0" smtClean="0"/>
              <a:t>Adds abstractions to deal with network connections</a:t>
            </a:r>
          </a:p>
          <a:p>
            <a:pPr lvl="1"/>
            <a:r>
              <a:rPr lang="en-US" dirty="0" err="1" smtClean="0"/>
              <a:t>ServerSocket</a:t>
            </a:r>
            <a:r>
              <a:rPr lang="en-US" dirty="0" smtClean="0"/>
              <a:t> to wait for connections</a:t>
            </a:r>
          </a:p>
          <a:p>
            <a:pPr lvl="1"/>
            <a:r>
              <a:rPr lang="en-US" dirty="0" smtClean="0"/>
              <a:t>Socket abstracts a TCP socket (IP address + port)</a:t>
            </a:r>
          </a:p>
          <a:p>
            <a:r>
              <a:rPr lang="en-US" dirty="0" smtClean="0"/>
              <a:t>Uses threads to improve responsiveness and avoid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4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(Simplified)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b="1" i="1" dirty="0" smtClean="0"/>
              <a:t>Internet Protocol (IP):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Identifies hosts (servers, workstations, laptops, etc.) with a unique address (e.g., 128.10.2.21)</a:t>
            </a:r>
          </a:p>
          <a:p>
            <a:r>
              <a:rPr lang="en-US" b="1" i="1" dirty="0"/>
              <a:t>Domain Name System (DNS):</a:t>
            </a:r>
            <a:br>
              <a:rPr lang="en-US" b="1" i="1" dirty="0"/>
            </a:br>
            <a:r>
              <a:rPr lang="en-US" dirty="0"/>
              <a:t>Maps domain names (e.g., </a:t>
            </a:r>
            <a:r>
              <a:rPr lang="en-US" dirty="0" err="1"/>
              <a:t>galahad.cs.purdue.edu</a:t>
            </a:r>
            <a:r>
              <a:rPr lang="en-US" dirty="0"/>
              <a:t>) to IP </a:t>
            </a:r>
            <a:r>
              <a:rPr lang="en-US" dirty="0" smtClean="0"/>
              <a:t>addresses (e.g., 128.10.9.143)</a:t>
            </a:r>
            <a:endParaRPr lang="en-US" dirty="0"/>
          </a:p>
          <a:p>
            <a:r>
              <a:rPr lang="en-US" b="1" i="1" dirty="0" smtClean="0"/>
              <a:t>Transmission Control Protocol (TCP):</a:t>
            </a:r>
            <a:br>
              <a:rPr lang="en-US" b="1" i="1" dirty="0" smtClean="0"/>
            </a:br>
            <a:r>
              <a:rPr lang="en-US" dirty="0" smtClean="0"/>
              <a:t>Identifies ports on hosts for a network connection</a:t>
            </a:r>
          </a:p>
          <a:p>
            <a:r>
              <a:rPr lang="en-US" b="1" i="1" dirty="0" smtClean="0"/>
              <a:t>Socket:</a:t>
            </a:r>
            <a:r>
              <a:rPr lang="en-US" dirty="0" smtClean="0"/>
              <a:t> IP address plus TCP port</a:t>
            </a:r>
          </a:p>
          <a:p>
            <a:r>
              <a:rPr lang="en-US" dirty="0" smtClean="0"/>
              <a:t>Two sockets makes a network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Server</a:t>
            </a:r>
            <a:r>
              <a:rPr lang="en-US" dirty="0" smtClean="0"/>
              <a:t> is a process that waits for a connection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Client</a:t>
            </a:r>
            <a:r>
              <a:rPr lang="en-US" dirty="0" smtClean="0"/>
              <a:t> is a process that connects to a server</a:t>
            </a:r>
          </a:p>
          <a:p>
            <a:r>
              <a:rPr lang="en-US" dirty="0" smtClean="0"/>
              <a:t>At different times, a process may be both a client and a server</a:t>
            </a:r>
          </a:p>
          <a:p>
            <a:r>
              <a:rPr lang="en-US" dirty="0" smtClean="0"/>
              <a:t>Need not be associated with a specific computer: Any computer can have both client and server processes running on it</a:t>
            </a:r>
          </a:p>
          <a:p>
            <a:r>
              <a:rPr lang="en-US" dirty="0" smtClean="0"/>
              <a:t>Once connected, the client and server can both read and write data to one another asynchronously (“a bi-directional byte pipe”)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Clients and Servers communicate via Sockets</a:t>
            </a:r>
          </a:p>
          <a:p>
            <a:r>
              <a:rPr lang="en-US" dirty="0" smtClean="0"/>
              <a:t>Socket: IP address plus TCP port</a:t>
            </a:r>
          </a:p>
          <a:p>
            <a:r>
              <a:rPr lang="en-US" dirty="0" smtClean="0"/>
              <a:t>Think: street name plus house number</a:t>
            </a:r>
          </a:p>
          <a:p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Identifies a computer on the Internet</a:t>
            </a:r>
          </a:p>
          <a:p>
            <a:pPr lvl="1"/>
            <a:r>
              <a:rPr lang="en-US" dirty="0"/>
              <a:t>Public addresses are globally unique</a:t>
            </a:r>
          </a:p>
          <a:p>
            <a:pPr lvl="1"/>
            <a:r>
              <a:rPr lang="en-US" dirty="0" smtClean="0"/>
              <a:t>Represented using dotted-decimal (byte) notation: 128.10.9.143</a:t>
            </a:r>
          </a:p>
          <a:p>
            <a:pPr lvl="1"/>
            <a:r>
              <a:rPr lang="en-US" dirty="0" smtClean="0"/>
              <a:t>Some firewalls translate addresses to internal ones (e.g., PAL)</a:t>
            </a:r>
          </a:p>
          <a:p>
            <a:r>
              <a:rPr lang="en-US" dirty="0" smtClean="0"/>
              <a:t>Port number</a:t>
            </a:r>
          </a:p>
          <a:p>
            <a:pPr lvl="1"/>
            <a:r>
              <a:rPr lang="en-US" dirty="0" smtClean="0"/>
              <a:t>0-65535 (16 bits)</a:t>
            </a:r>
          </a:p>
          <a:p>
            <a:pPr lvl="1"/>
            <a:r>
              <a:rPr lang="en-US" dirty="0" smtClean="0"/>
              <a:t>Low-valued port numbers are reserved for privileged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Networking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33" y="1600200"/>
            <a:ext cx="8837467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You know that Java objects can be </a:t>
            </a:r>
            <a:r>
              <a:rPr lang="en-US" i="1" dirty="0" smtClean="0"/>
              <a:t>written to </a:t>
            </a:r>
            <a:r>
              <a:rPr lang="en-US" dirty="0" smtClean="0"/>
              <a:t>and </a:t>
            </a:r>
            <a:r>
              <a:rPr lang="en-US" i="1" dirty="0" smtClean="0"/>
              <a:t>read from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Java objects can also be exchanged over network connections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ObjectOutputStream</a:t>
            </a:r>
            <a:r>
              <a:rPr lang="en-US" dirty="0" smtClean="0"/>
              <a:t> and </a:t>
            </a:r>
            <a:r>
              <a:rPr lang="en-US" dirty="0" err="1" smtClean="0"/>
              <a:t>ObjectInputStream</a:t>
            </a:r>
            <a:endParaRPr lang="en-US" dirty="0" smtClean="0"/>
          </a:p>
          <a:p>
            <a:r>
              <a:rPr lang="en-US" dirty="0" smtClean="0"/>
              <a:t>Tricky bits…</a:t>
            </a:r>
          </a:p>
          <a:p>
            <a:pPr lvl="1"/>
            <a:r>
              <a:rPr lang="en-US" dirty="0" err="1" smtClean="0"/>
              <a:t>ObjectOutputStream</a:t>
            </a:r>
            <a:r>
              <a:rPr lang="en-US" dirty="0" smtClean="0"/>
              <a:t> generates a “header” of information that must be read</a:t>
            </a:r>
          </a:p>
          <a:p>
            <a:pPr lvl="1"/>
            <a:r>
              <a:rPr lang="en-US" dirty="0" smtClean="0"/>
              <a:t>Requires “flush” to ensure </a:t>
            </a:r>
            <a:r>
              <a:rPr lang="en-US" dirty="0" err="1" smtClean="0"/>
              <a:t>ObjectInputStream</a:t>
            </a:r>
            <a:r>
              <a:rPr lang="en-US" dirty="0" smtClean="0"/>
              <a:t> reader is not blocked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8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ObjectStream</a:t>
            </a:r>
            <a:r>
              <a:rPr lang="en-US" dirty="0" smtClean="0"/>
              <a:t> Client-Server Timeline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28798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starts: opens </a:t>
            </a:r>
            <a:r>
              <a:rPr lang="en-US" dirty="0" err="1" smtClean="0"/>
              <a:t>ServerSocket</a:t>
            </a:r>
            <a:r>
              <a:rPr lang="en-US" dirty="0" smtClean="0"/>
              <a:t> and blocks (waiting for client)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7965" y="2235220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starts: opens Socket to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845297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receives connection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77161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opens </a:t>
            </a:r>
            <a:r>
              <a:rPr lang="en-US" dirty="0" err="1" smtClean="0"/>
              <a:t>ObjectOutputStream</a:t>
            </a:r>
            <a:r>
              <a:rPr lang="en-US" dirty="0" smtClean="0"/>
              <a:t>, sends header with flush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7965" y="476301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receives object stream header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7965" y="377161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opens </a:t>
            </a:r>
            <a:r>
              <a:rPr lang="en-US" dirty="0" err="1" smtClean="0"/>
              <a:t>ObjectOutputStream</a:t>
            </a:r>
            <a:r>
              <a:rPr lang="en-US" dirty="0" smtClean="0"/>
              <a:t>, sends header with flush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755226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receives object stream header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17663" y="590307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and Server exchange objects in agreed upon order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8522" y="1270053"/>
            <a:ext cx="0" cy="463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4336035" y="1926290"/>
            <a:ext cx="232487" cy="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6" idx="3"/>
          </p:cNvCxnSpPr>
          <p:nvPr/>
        </p:nvCxnSpPr>
        <p:spPr>
          <a:xfrm flipH="1">
            <a:off x="4336035" y="2538431"/>
            <a:ext cx="471930" cy="610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396618" y="3451719"/>
            <a:ext cx="0" cy="319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4336035" y="4074824"/>
            <a:ext cx="471930" cy="99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4336035" y="4074824"/>
            <a:ext cx="471930" cy="983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1"/>
          </p:cNvCxnSpPr>
          <p:nvPr/>
        </p:nvCxnSpPr>
        <p:spPr>
          <a:xfrm>
            <a:off x="2396618" y="5361648"/>
            <a:ext cx="221045" cy="844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1" idx="3"/>
          </p:cNvCxnSpPr>
          <p:nvPr/>
        </p:nvCxnSpPr>
        <p:spPr>
          <a:xfrm flipH="1">
            <a:off x="6496498" y="5369435"/>
            <a:ext cx="250885" cy="836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1208" y="12505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Process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93869" y="1249622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9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Networking Class: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9425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Models a TCP/IP socket</a:t>
            </a:r>
          </a:p>
          <a:p>
            <a:r>
              <a:rPr lang="en-US" dirty="0" smtClean="0"/>
              <a:t>Used by Client to identify Server</a:t>
            </a:r>
          </a:p>
          <a:p>
            <a:pPr lvl="1"/>
            <a:r>
              <a:rPr lang="en-US" dirty="0" smtClean="0"/>
              <a:t>IP address (or DNS name)</a:t>
            </a:r>
          </a:p>
          <a:p>
            <a:pPr lvl="1"/>
            <a:r>
              <a:rPr lang="en-US" dirty="0" smtClean="0"/>
              <a:t>Port number</a:t>
            </a:r>
          </a:p>
          <a:p>
            <a:pPr lvl="1"/>
            <a:r>
              <a:rPr lang="en-US" sz="2400" dirty="0" smtClean="0">
                <a:latin typeface="Consolas"/>
                <a:cs typeface="Consolas"/>
              </a:rPr>
              <a:t>new Socket(</a:t>
            </a:r>
            <a:r>
              <a:rPr lang="en-US" sz="2400" dirty="0">
                <a:latin typeface="Consolas"/>
                <a:cs typeface="Consolas"/>
              </a:rPr>
              <a:t>"</a:t>
            </a:r>
            <a:r>
              <a:rPr lang="en-US" sz="2400" dirty="0" err="1" smtClean="0">
                <a:latin typeface="Consolas"/>
                <a:cs typeface="Consolas"/>
              </a:rPr>
              <a:t>pc.cs.purdue.edu</a:t>
            </a:r>
            <a:r>
              <a:rPr lang="en-US" sz="2400" dirty="0">
                <a:latin typeface="Consolas"/>
                <a:cs typeface="Consolas"/>
              </a:rPr>
              <a:t>"</a:t>
            </a:r>
            <a:r>
              <a:rPr lang="en-US" sz="2400" dirty="0" smtClean="0">
                <a:latin typeface="Consolas"/>
                <a:cs typeface="Consolas"/>
              </a:rPr>
              <a:t>, 12190)</a:t>
            </a:r>
          </a:p>
          <a:p>
            <a:r>
              <a:rPr lang="en-US" dirty="0" smtClean="0"/>
              <a:t>Used by Server to identify connected Client</a:t>
            </a:r>
          </a:p>
          <a:p>
            <a:r>
              <a:rPr lang="en-US" dirty="0" smtClean="0"/>
              <a:t>Provides streams for communications:</a:t>
            </a:r>
          </a:p>
          <a:p>
            <a:pPr lvl="1"/>
            <a:r>
              <a:rPr lang="en-US" dirty="0" err="1"/>
              <a:t>getOutputStream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getInputStream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7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Networking Class: </a:t>
            </a:r>
            <a:r>
              <a:rPr lang="en-US" dirty="0" err="1" smtClean="0"/>
              <a:t>ServerSocket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9425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Used by Server to wait for a Client to connect</a:t>
            </a:r>
          </a:p>
          <a:p>
            <a:r>
              <a:rPr lang="en-US" dirty="0" smtClean="0"/>
              <a:t>Constructor specifies TCP port number to use:</a:t>
            </a: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ServerSocket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ss</a:t>
            </a:r>
            <a:r>
              <a:rPr lang="en-US" sz="2800" dirty="0" smtClean="0">
                <a:latin typeface="Consolas"/>
                <a:cs typeface="Consolas"/>
              </a:rPr>
              <a:t> = new </a:t>
            </a:r>
            <a:r>
              <a:rPr lang="en-US" sz="2800" dirty="0" err="1" smtClean="0">
                <a:latin typeface="Consolas"/>
                <a:cs typeface="Consolas"/>
              </a:rPr>
              <a:t>ServerSocket</a:t>
            </a:r>
            <a:r>
              <a:rPr lang="en-US" sz="2800" dirty="0" smtClean="0">
                <a:latin typeface="Consolas"/>
                <a:cs typeface="Consolas"/>
              </a:rPr>
              <a:t>(4242);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Method accept() blocks waiting for connection</a:t>
            </a: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Socket socket = </a:t>
            </a:r>
            <a:r>
              <a:rPr lang="en-US" sz="2800" dirty="0" err="1" smtClean="0">
                <a:latin typeface="Consolas"/>
                <a:cs typeface="Consolas"/>
              </a:rPr>
              <a:t>ss.accept</a:t>
            </a:r>
            <a:r>
              <a:rPr lang="en-US" sz="2800" dirty="0" smtClean="0">
                <a:latin typeface="Consolas"/>
                <a:cs typeface="Consolas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6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11258</TotalTime>
  <Words>1105</Words>
  <Application>Microsoft Office PowerPoint</Application>
  <PresentationFormat>On-screen Show (4:3)</PresentationFormat>
  <Paragraphs>236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CS18000: Problem Solving and Object-Oriented Programming</vt:lpstr>
      <vt:lpstr> External Communication</vt:lpstr>
      <vt:lpstr>Some (Simplified) Definitions</vt:lpstr>
      <vt:lpstr>Client-Server</vt:lpstr>
      <vt:lpstr>Use of Sockets</vt:lpstr>
      <vt:lpstr>Objects and Networking in Java</vt:lpstr>
      <vt:lpstr>ObjectStream Client-Server Timeline</vt:lpstr>
      <vt:lpstr>Java Networking Class: Socket</vt:lpstr>
      <vt:lpstr>Java Networking Class: ServerSocket</vt:lpstr>
      <vt:lpstr>Example: Object Server</vt:lpstr>
      <vt:lpstr>Example: Object Client</vt:lpstr>
      <vt:lpstr>Client-Server with Threads</vt:lpstr>
      <vt:lpstr>Example: Echo Server</vt:lpstr>
      <vt:lpstr>Echo Server Timeline</vt:lpstr>
      <vt:lpstr>Example: Echo Server (1)</vt:lpstr>
      <vt:lpstr>Example: Echo Server (2)</vt:lpstr>
      <vt:lpstr>Example: Echo Server (3)</vt:lpstr>
      <vt:lpstr>Network Communication in Java</vt:lpstr>
    </vt:vector>
  </TitlesOfParts>
  <Company>Purdue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Dunsmore, Buster</cp:lastModifiedBy>
  <cp:revision>102</cp:revision>
  <dcterms:created xsi:type="dcterms:W3CDTF">2012-12-29T12:15:32Z</dcterms:created>
  <dcterms:modified xsi:type="dcterms:W3CDTF">2019-07-12T22:10:22Z</dcterms:modified>
</cp:coreProperties>
</file>