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4" r:id="rId4"/>
    <p:sldId id="283" r:id="rId5"/>
    <p:sldId id="286" r:id="rId6"/>
    <p:sldId id="285" r:id="rId7"/>
    <p:sldId id="275" r:id="rId8"/>
    <p:sldId id="287" r:id="rId9"/>
    <p:sldId id="276" r:id="rId10"/>
    <p:sldId id="277" r:id="rId11"/>
    <p:sldId id="294" r:id="rId12"/>
    <p:sldId id="295" r:id="rId13"/>
    <p:sldId id="296" r:id="rId14"/>
    <p:sldId id="297" r:id="rId15"/>
    <p:sldId id="298" r:id="rId16"/>
    <p:sldId id="289" r:id="rId17"/>
    <p:sldId id="290" r:id="rId18"/>
    <p:sldId id="278" r:id="rId19"/>
    <p:sldId id="291" r:id="rId20"/>
    <p:sldId id="292" r:id="rId21"/>
    <p:sldId id="299" r:id="rId22"/>
    <p:sldId id="304" r:id="rId23"/>
    <p:sldId id="307" r:id="rId24"/>
    <p:sldId id="308" r:id="rId25"/>
    <p:sldId id="309" r:id="rId26"/>
    <p:sldId id="310" r:id="rId27"/>
    <p:sldId id="311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5372" autoAdjust="0"/>
  </p:normalViewPr>
  <p:slideViewPr>
    <p:cSldViewPr snapToGrid="0" snapToObjects="1">
      <p:cViewPr varScale="1">
        <p:scale>
          <a:sx n="55" d="100"/>
          <a:sy n="55" d="100"/>
        </p:scale>
        <p:origin x="638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ShowInput</a:t>
            </a:r>
            <a:r>
              <a:rPr lang="en-US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8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baseline="0" dirty="0" err="1" smtClean="0"/>
              <a:t>ShowOption</a:t>
            </a:r>
            <a:r>
              <a:rPr lang="en-US" baseline="0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in Project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say that GUI programming is “event driven”.  Instead of the program driving the user to do things in a specific order, the user drives the program to do things in his/her</a:t>
            </a:r>
            <a:r>
              <a:rPr lang="en-US" baseline="0" dirty="0" smtClean="0"/>
              <a:t> desired order.  More or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a picture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</a:t>
            </a:r>
            <a:r>
              <a:rPr lang="en-US" baseline="0" dirty="0" smtClean="0"/>
              <a:t>w a couple of pictures: </a:t>
            </a:r>
            <a:r>
              <a:rPr lang="en-US" baseline="0" dirty="0" err="1" smtClean="0"/>
              <a:t>MyProgram.java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javac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MyProgram.class</a:t>
            </a:r>
            <a:r>
              <a:rPr lang="en-US" baseline="0" dirty="0" smtClean="0"/>
              <a:t>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File copied to different machines, each with different java runtime.  Execution proceeds in OS-dependent manner.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MyProgram.class</a:t>
            </a:r>
            <a:r>
              <a:rPr lang="en-US" baseline="0" dirty="0" smtClean="0"/>
              <a:t> -&gt; java -&gt; OS and library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demonstrations with </a:t>
            </a:r>
            <a:r>
              <a:rPr lang="en-US" dirty="0" err="1" smtClean="0"/>
              <a:t>ssh</a:t>
            </a:r>
            <a:r>
              <a:rPr lang="en-US" dirty="0" smtClean="0"/>
              <a:t> to data with and without –X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JOptionPaneOverview</a:t>
            </a:r>
            <a:r>
              <a:rPr lang="en-US" dirty="0" smtClean="0"/>
              <a:t> example…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ShowMessage</a:t>
            </a:r>
            <a:r>
              <a:rPr lang="en-US" baseline="0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ShowConfirm</a:t>
            </a:r>
            <a:r>
              <a:rPr lang="en-US" dirty="0" smtClean="0"/>
              <a:t> class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Type selects icon to display</a:t>
            </a:r>
          </a:p>
          <a:p>
            <a:r>
              <a:rPr lang="en-US" dirty="0" smtClean="0"/>
              <a:t>Look and Feel dependent</a:t>
            </a:r>
          </a:p>
          <a:p>
            <a:r>
              <a:rPr lang="en-US" dirty="0" smtClean="0"/>
              <a:t>Possible values</a:t>
            </a:r>
          </a:p>
          <a:p>
            <a:pPr lvl="1"/>
            <a:r>
              <a:rPr lang="en-US" dirty="0" err="1"/>
              <a:t>JOptionPane.PLAIN_MESSAGE</a:t>
            </a:r>
            <a:r>
              <a:rPr lang="en-US" dirty="0"/>
              <a:t> (-1)</a:t>
            </a:r>
          </a:p>
          <a:p>
            <a:pPr lvl="1"/>
            <a:r>
              <a:rPr lang="en-US" dirty="0" err="1" smtClean="0"/>
              <a:t>JOptionPane.ERROR_MESSAGE</a:t>
            </a:r>
            <a:r>
              <a:rPr lang="en-US" dirty="0" smtClean="0"/>
              <a:t> (0)</a:t>
            </a:r>
          </a:p>
          <a:p>
            <a:pPr lvl="1"/>
            <a:r>
              <a:rPr lang="en-US" dirty="0" err="1" smtClean="0"/>
              <a:t>JOptionPane.INFORMATION_MESSAGE</a:t>
            </a:r>
            <a:r>
              <a:rPr lang="en-US" dirty="0" smtClean="0"/>
              <a:t> (1)</a:t>
            </a:r>
            <a:endParaRPr lang="en-US" dirty="0"/>
          </a:p>
          <a:p>
            <a:pPr lvl="1"/>
            <a:r>
              <a:rPr lang="en-US" dirty="0" err="1" smtClean="0"/>
              <a:t>JOptionPane.WARNING_MESSAGE</a:t>
            </a:r>
            <a:r>
              <a:rPr lang="en-US" dirty="0" smtClean="0"/>
              <a:t> (2)</a:t>
            </a:r>
            <a:endParaRPr lang="en-US" dirty="0"/>
          </a:p>
          <a:p>
            <a:pPr lvl="1"/>
            <a:r>
              <a:rPr lang="en-US" dirty="0" err="1" smtClean="0"/>
              <a:t>JOptionPane.QUESTION_MESSAGE</a:t>
            </a:r>
            <a:r>
              <a:rPr lang="en-US" dirty="0" smtClean="0"/>
              <a:t> (3)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JOptionPane.PLAIN_MESSAGE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36" y="1993900"/>
            <a:ext cx="4800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JOptionPane.ERROR_MESSAGE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40" y="1644650"/>
            <a:ext cx="5981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JOptionPane.INFORMATION_MESSAGE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91" y="1644650"/>
            <a:ext cx="6616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JOptionPane.WARNING_MESSAGE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644650"/>
            <a:ext cx="6235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455" y="274638"/>
            <a:ext cx="840509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JOptionPane.QUESTION_MESSAGE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44650"/>
            <a:ext cx="6286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showMessageDialog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dialog</a:t>
            </a:r>
          </a:p>
          <a:p>
            <a:r>
              <a:rPr lang="en-US" dirty="0" smtClean="0"/>
              <a:t>At minimum, displays message to user</a:t>
            </a:r>
          </a:p>
          <a:p>
            <a:r>
              <a:rPr lang="en-US" dirty="0" smtClean="0"/>
              <a:t>Can include other parameters to affect appearance</a:t>
            </a:r>
          </a:p>
          <a:p>
            <a:r>
              <a:rPr lang="en-US" dirty="0" smtClean="0"/>
              <a:t>Only one of these methods with a void return value—it is a do-only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showConfirmDialog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Asks the user to confirm an action</a:t>
            </a:r>
          </a:p>
          <a:p>
            <a:r>
              <a:rPr lang="en-US" dirty="0"/>
              <a:t>Default options: </a:t>
            </a:r>
            <a:r>
              <a:rPr lang="en-US" dirty="0" smtClean="0"/>
              <a:t>“Yes</a:t>
            </a:r>
            <a:r>
              <a:rPr lang="en-US" dirty="0"/>
              <a:t>”, </a:t>
            </a:r>
            <a:r>
              <a:rPr lang="en-US" dirty="0" smtClean="0"/>
              <a:t>“No</a:t>
            </a:r>
            <a:r>
              <a:rPr lang="en-US" dirty="0"/>
              <a:t>”, </a:t>
            </a:r>
            <a:r>
              <a:rPr lang="en-US" dirty="0" smtClean="0"/>
              <a:t>“Cancel</a:t>
            </a:r>
            <a:r>
              <a:rPr lang="en-US" dirty="0"/>
              <a:t>”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int</a:t>
            </a:r>
            <a:r>
              <a:rPr lang="en-US" dirty="0" smtClean="0"/>
              <a:t> value indicating which button user selected</a:t>
            </a:r>
          </a:p>
          <a:p>
            <a:r>
              <a:rPr lang="en-US" dirty="0" smtClean="0"/>
              <a:t>Various button combinations available…</a:t>
            </a:r>
          </a:p>
          <a:p>
            <a:pPr lvl="1"/>
            <a:r>
              <a:rPr lang="en-US" dirty="0" smtClean="0"/>
              <a:t>“Yes” or “No”</a:t>
            </a:r>
          </a:p>
          <a:p>
            <a:pPr lvl="1"/>
            <a:r>
              <a:rPr lang="en-US" dirty="0" smtClean="0"/>
              <a:t>“OK” or “Cancel”</a:t>
            </a:r>
          </a:p>
          <a:p>
            <a:pPr lvl="1"/>
            <a:r>
              <a:rPr lang="en-US" dirty="0" smtClean="0"/>
              <a:t>Or user configurable with list of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with </a:t>
            </a:r>
            <a:r>
              <a:rPr lang="en-US" dirty="0" err="1" smtClean="0"/>
              <a:t>showConfirmDialog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7134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Parameter option types...</a:t>
            </a:r>
          </a:p>
          <a:p>
            <a:pPr lvl="1"/>
            <a:r>
              <a:rPr lang="en-US" dirty="0" err="1" smtClean="0"/>
              <a:t>JOptionPane.YES_NO_OPTION</a:t>
            </a:r>
            <a:endParaRPr lang="en-US" dirty="0" smtClean="0"/>
          </a:p>
          <a:p>
            <a:pPr lvl="1"/>
            <a:r>
              <a:rPr lang="en-US" dirty="0" err="1"/>
              <a:t>JOptionPane.YES_NO_CANCEL_OPTION</a:t>
            </a:r>
            <a:endParaRPr lang="en-US" dirty="0"/>
          </a:p>
          <a:p>
            <a:pPr lvl="1"/>
            <a:r>
              <a:rPr lang="en-US" dirty="0" err="1" smtClean="0"/>
              <a:t>JOptionPane.OK_CANCEL_OPTION</a:t>
            </a:r>
            <a:endParaRPr lang="en-US" dirty="0" smtClean="0"/>
          </a:p>
          <a:p>
            <a:r>
              <a:rPr lang="en-US" dirty="0" smtClean="0"/>
              <a:t>Returns one of…</a:t>
            </a:r>
          </a:p>
          <a:p>
            <a:pPr lvl="1"/>
            <a:r>
              <a:rPr lang="en-US" dirty="0" err="1" smtClean="0"/>
              <a:t>JOptionPane.YES_OPTION</a:t>
            </a:r>
            <a:r>
              <a:rPr lang="en-US" dirty="0" smtClean="0"/>
              <a:t> (0) (same as OK_OPTION)</a:t>
            </a:r>
          </a:p>
          <a:p>
            <a:pPr lvl="1"/>
            <a:r>
              <a:rPr lang="en-US" dirty="0" err="1" smtClean="0"/>
              <a:t>JOptionPane.NO_OPTION</a:t>
            </a:r>
            <a:r>
              <a:rPr lang="en-US" dirty="0" smtClean="0"/>
              <a:t> (1)</a:t>
            </a:r>
          </a:p>
          <a:p>
            <a:pPr lvl="1"/>
            <a:r>
              <a:rPr lang="en-US" dirty="0" err="1" smtClean="0"/>
              <a:t>JOptionPane.CANCEL_OPTION</a:t>
            </a:r>
            <a:r>
              <a:rPr lang="en-US" dirty="0" smtClean="0"/>
              <a:t> (2)</a:t>
            </a:r>
            <a:endParaRPr lang="en-US" dirty="0"/>
          </a:p>
          <a:p>
            <a:pPr lvl="1"/>
            <a:r>
              <a:rPr lang="en-US" dirty="0" err="1" smtClean="0"/>
              <a:t>JOptionPane.CLOSED_OPTION</a:t>
            </a:r>
            <a:r>
              <a:rPr lang="en-US" dirty="0" smtClean="0"/>
              <a:t> (-1)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showInputDialog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436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Asks the user for some input</a:t>
            </a:r>
          </a:p>
          <a:p>
            <a:r>
              <a:rPr lang="en-US" dirty="0" smtClean="0"/>
              <a:t>Returns String value</a:t>
            </a:r>
          </a:p>
          <a:p>
            <a:r>
              <a:rPr lang="en-US" dirty="0" smtClean="0"/>
              <a:t>Input may be…</a:t>
            </a:r>
          </a:p>
          <a:p>
            <a:pPr lvl="1"/>
            <a:r>
              <a:rPr lang="en-US" dirty="0" smtClean="0"/>
              <a:t>Freely typed text</a:t>
            </a:r>
          </a:p>
          <a:p>
            <a:pPr lvl="1"/>
            <a:r>
              <a:rPr lang="en-US" dirty="0" smtClean="0"/>
              <a:t>Selected from drop-down box or list</a:t>
            </a:r>
          </a:p>
          <a:p>
            <a:r>
              <a:rPr lang="en-US" dirty="0" smtClean="0"/>
              <a:t>Allows simplified arguments </a:t>
            </a:r>
          </a:p>
          <a:p>
            <a:r>
              <a:rPr lang="en-US" dirty="0" smtClean="0"/>
              <a:t>To create a drop-down box or list…</a:t>
            </a:r>
          </a:p>
          <a:p>
            <a:pPr lvl="1"/>
            <a:r>
              <a:rPr lang="en-US" dirty="0" smtClean="0"/>
              <a:t>Provide array of Strings and default value</a:t>
            </a:r>
          </a:p>
          <a:p>
            <a:pPr lvl="1"/>
            <a:r>
              <a:rPr lang="en-US" dirty="0" smtClean="0"/>
              <a:t>Must cast return value to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Graphical User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showOptionDialog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Generalized version: configurable buttons</a:t>
            </a:r>
          </a:p>
          <a:p>
            <a:r>
              <a:rPr lang="en-US" dirty="0" smtClean="0"/>
              <a:t>Returns index of button selected</a:t>
            </a:r>
          </a:p>
          <a:p>
            <a:r>
              <a:rPr lang="en-US" dirty="0" smtClean="0"/>
              <a:t>Way too many parameters…</a:t>
            </a:r>
          </a:p>
          <a:p>
            <a:pPr lvl="1"/>
            <a:r>
              <a:rPr lang="en-US" dirty="0" smtClean="0"/>
              <a:t>Component</a:t>
            </a:r>
            <a:r>
              <a:rPr lang="en-US" dirty="0"/>
              <a:t> </a:t>
            </a:r>
            <a:r>
              <a:rPr lang="en-US" dirty="0" err="1" smtClean="0"/>
              <a:t>parentComponent</a:t>
            </a:r>
            <a:endParaRPr lang="en-US" dirty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 </a:t>
            </a:r>
            <a:r>
              <a:rPr lang="en-US" dirty="0" smtClean="0"/>
              <a:t>message</a:t>
            </a:r>
            <a:endParaRPr lang="en-US" dirty="0"/>
          </a:p>
          <a:p>
            <a:pPr lvl="1"/>
            <a:r>
              <a:rPr lang="en-US" dirty="0" smtClean="0"/>
              <a:t>String</a:t>
            </a:r>
            <a:r>
              <a:rPr lang="en-US" dirty="0"/>
              <a:t> </a:t>
            </a:r>
            <a:r>
              <a:rPr lang="en-US" dirty="0" smtClean="0"/>
              <a:t>title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 smtClean="0"/>
              <a:t>optionType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 smtClean="0"/>
              <a:t>messageType</a:t>
            </a:r>
            <a:endParaRPr lang="en-US" dirty="0"/>
          </a:p>
          <a:p>
            <a:pPr lvl="1"/>
            <a:r>
              <a:rPr lang="en-US" dirty="0" smtClean="0"/>
              <a:t>Icon</a:t>
            </a:r>
            <a:r>
              <a:rPr lang="en-US" dirty="0"/>
              <a:t> </a:t>
            </a:r>
            <a:r>
              <a:rPr lang="en-US" dirty="0" smtClean="0"/>
              <a:t>icon</a:t>
            </a:r>
            <a:endParaRPr lang="en-US" dirty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[] </a:t>
            </a:r>
            <a:r>
              <a:rPr lang="en-US" dirty="0" smtClean="0"/>
              <a:t>options</a:t>
            </a:r>
            <a:endParaRPr lang="en-US" dirty="0"/>
          </a:p>
          <a:p>
            <a:pPr lvl="1"/>
            <a:r>
              <a:rPr lang="en-US" dirty="0" smtClean="0"/>
              <a:t>Object</a:t>
            </a:r>
            <a:r>
              <a:rPr lang="en-US" dirty="0"/>
              <a:t> </a:t>
            </a:r>
            <a:r>
              <a:rPr lang="en-US" dirty="0" err="1" smtClean="0"/>
              <a:t>initialValue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here: http://bit.ly/WeYeZC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Graphical User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CodonExtractor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255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reads a DNA sequence from the user and displays the codons in it</a:t>
            </a:r>
          </a:p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DNA sequence: sequence of chars in ACGT</a:t>
            </a:r>
          </a:p>
          <a:p>
            <a:pPr lvl="1"/>
            <a:r>
              <a:rPr lang="en-US" dirty="0" smtClean="0"/>
              <a:t>Codon: sequence of three chars in DNA sequence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Prompt user for DNA, check for valid input</a:t>
            </a:r>
          </a:p>
          <a:p>
            <a:pPr lvl="1"/>
            <a:r>
              <a:rPr lang="en-US" dirty="0" smtClean="0"/>
              <a:t>Break DNA into 3-character chunks, display</a:t>
            </a:r>
          </a:p>
          <a:p>
            <a:pPr lvl="1"/>
            <a:r>
              <a:rPr lang="en-US" dirty="0" smtClean="0"/>
              <a:t>Repeat until user indicates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CodonExtractor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384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continueProgram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do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// Read </a:t>
            </a:r>
            <a:r>
              <a:rPr lang="en-US" dirty="0" err="1" smtClean="0">
                <a:latin typeface="Consolas"/>
                <a:cs typeface="Consolas"/>
              </a:rPr>
              <a:t>DNAsequence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String </a:t>
            </a:r>
            <a:r>
              <a:rPr lang="en-US" dirty="0">
                <a:latin typeface="Consolas"/>
                <a:cs typeface="Consolas"/>
              </a:rPr>
              <a:t>input = </a:t>
            </a:r>
            <a:r>
              <a:rPr lang="en-US" dirty="0" err="1">
                <a:latin typeface="Consolas"/>
                <a:cs typeface="Consolas"/>
              </a:rPr>
              <a:t>JOptionPane.showInputDialog</a:t>
            </a:r>
            <a:r>
              <a:rPr lang="en-US" dirty="0">
                <a:latin typeface="Consolas"/>
                <a:cs typeface="Consolas"/>
              </a:rPr>
              <a:t>("Enter a </a:t>
            </a:r>
            <a:r>
              <a:rPr lang="en-US" dirty="0" smtClean="0">
                <a:latin typeface="Consolas"/>
                <a:cs typeface="Consolas"/>
              </a:rPr>
              <a:t>DNA sequence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input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input.toUpperCase</a:t>
            </a:r>
            <a:r>
              <a:rPr lang="en-US" dirty="0">
                <a:latin typeface="Consolas"/>
                <a:cs typeface="Consolas"/>
              </a:rPr>
              <a:t>(); // Make upper case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String </a:t>
            </a:r>
            <a:r>
              <a:rPr lang="en-US" dirty="0">
                <a:latin typeface="Consolas"/>
                <a:cs typeface="Consolas"/>
              </a:rPr>
              <a:t>message = "Do you want to continue?";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isValid</a:t>
            </a:r>
            <a:r>
              <a:rPr lang="en-US" dirty="0">
                <a:latin typeface="Consolas"/>
                <a:cs typeface="Consolas"/>
              </a:rPr>
              <a:t>(input)) // Check for validity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displayCodons</a:t>
            </a:r>
            <a:r>
              <a:rPr lang="en-US" dirty="0">
                <a:latin typeface="Consolas"/>
                <a:cs typeface="Consolas"/>
              </a:rPr>
              <a:t>(input); // Find and display codons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else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message = "</a:t>
            </a:r>
            <a:r>
              <a:rPr lang="en-US">
                <a:latin typeface="Consolas"/>
                <a:cs typeface="Consolas"/>
              </a:rPr>
              <a:t>Invalid </a:t>
            </a:r>
            <a:r>
              <a:rPr lang="en-US" smtClean="0">
                <a:latin typeface="Consolas"/>
                <a:cs typeface="Consolas"/>
              </a:rPr>
              <a:t>DNA Sequence</a:t>
            </a:r>
            <a:r>
              <a:rPr lang="en-US" dirty="0">
                <a:latin typeface="Consolas"/>
                <a:cs typeface="Consolas"/>
              </a:rPr>
              <a:t>.\n" + message;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continueProgram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JOptionPane.showConfirmDialog</a:t>
            </a:r>
            <a:r>
              <a:rPr lang="en-US" dirty="0">
                <a:latin typeface="Consolas"/>
                <a:cs typeface="Consolas"/>
              </a:rPr>
              <a:t>(null, message,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                                            </a:t>
            </a:r>
            <a:r>
              <a:rPr lang="en-US" dirty="0">
                <a:latin typeface="Consolas"/>
                <a:cs typeface="Consolas"/>
              </a:rPr>
              <a:t>"Alert",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                                            </a:t>
            </a:r>
            <a:r>
              <a:rPr lang="en-US" dirty="0" err="1">
                <a:latin typeface="Consolas"/>
                <a:cs typeface="Consolas"/>
              </a:rPr>
              <a:t>JOptionPane.YES_NO_OPTION</a:t>
            </a:r>
            <a:r>
              <a:rPr lang="en-US" dirty="0">
                <a:latin typeface="Consolas"/>
                <a:cs typeface="Consolas"/>
              </a:rPr>
              <a:t>);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} while (</a:t>
            </a:r>
            <a:r>
              <a:rPr lang="en-US" dirty="0" err="1">
                <a:latin typeface="Consolas"/>
                <a:cs typeface="Consolas"/>
              </a:rPr>
              <a:t>continueProgram</a:t>
            </a:r>
            <a:r>
              <a:rPr lang="en-US" dirty="0">
                <a:latin typeface="Consolas"/>
                <a:cs typeface="Consolas"/>
              </a:rPr>
              <a:t> == </a:t>
            </a:r>
            <a:r>
              <a:rPr lang="en-US" dirty="0" err="1">
                <a:latin typeface="Consolas"/>
                <a:cs typeface="Consolas"/>
              </a:rPr>
              <a:t>JOptionPane.YES_OPTION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JOptionPane.showMessageDialog</a:t>
            </a:r>
            <a:r>
              <a:rPr lang="en-US" dirty="0">
                <a:latin typeface="Consolas"/>
                <a:cs typeface="Consolas"/>
              </a:rPr>
              <a:t>(null, "Thanks for using the Codon Extractor!");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CodonExtractor</a:t>
            </a:r>
            <a:r>
              <a:rPr lang="en-US" dirty="0" smtClean="0"/>
              <a:t>: </a:t>
            </a:r>
            <a:r>
              <a:rPr lang="en-US" dirty="0" err="1" smtClean="0"/>
              <a:t>isValid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public </a:t>
            </a:r>
            <a:r>
              <a:rPr lang="en-US" dirty="0">
                <a:latin typeface="Consolas"/>
                <a:cs typeface="Consolas"/>
              </a:rPr>
              <a:t>static </a:t>
            </a:r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isValid</a:t>
            </a:r>
            <a:r>
              <a:rPr lang="en-US" dirty="0" smtClean="0">
                <a:latin typeface="Consolas"/>
                <a:cs typeface="Consolas"/>
              </a:rPr>
              <a:t>(String </a:t>
            </a:r>
            <a:r>
              <a:rPr lang="en-US" dirty="0" err="1" smtClean="0">
                <a:latin typeface="Consolas"/>
                <a:cs typeface="Consolas"/>
              </a:rPr>
              <a:t>dna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String </a:t>
            </a:r>
            <a:r>
              <a:rPr lang="en-US" dirty="0" err="1">
                <a:latin typeface="Consolas"/>
                <a:cs typeface="Consolas"/>
              </a:rPr>
              <a:t>validBases</a:t>
            </a:r>
            <a:r>
              <a:rPr lang="en-US" dirty="0">
                <a:latin typeface="Consolas"/>
                <a:cs typeface="Consolas"/>
              </a:rPr>
              <a:t> = "ACGT";                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 smtClean="0">
                <a:latin typeface="Consolas"/>
                <a:cs typeface="Consolas"/>
              </a:rPr>
              <a:t>();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char base = </a:t>
            </a:r>
            <a:r>
              <a:rPr lang="en-US" dirty="0" err="1" smtClean="0">
                <a:latin typeface="Consolas"/>
                <a:cs typeface="Consolas"/>
              </a:rPr>
              <a:t>dna.charAt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validBases.indexOf</a:t>
            </a:r>
            <a:r>
              <a:rPr lang="en-US" dirty="0" smtClean="0">
                <a:latin typeface="Consolas"/>
                <a:cs typeface="Consolas"/>
              </a:rPr>
              <a:t>(base) </a:t>
            </a:r>
            <a:r>
              <a:rPr lang="en-US" dirty="0">
                <a:latin typeface="Consolas"/>
                <a:cs typeface="Consolas"/>
              </a:rPr>
              <a:t>== -</a:t>
            </a:r>
            <a:r>
              <a:rPr lang="en-US" dirty="0" smtClean="0">
                <a:latin typeface="Consolas"/>
                <a:cs typeface="Consolas"/>
              </a:rPr>
              <a:t>1)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return false; //base not in "ACGT"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    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true;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CodonExtractor</a:t>
            </a:r>
            <a:r>
              <a:rPr lang="en-US" dirty="0" smtClean="0"/>
              <a:t>: </a:t>
            </a:r>
            <a:r>
              <a:rPr lang="en-US" dirty="0" err="1" smtClean="0"/>
              <a:t>displayCodons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public </a:t>
            </a:r>
            <a:r>
              <a:rPr lang="en-US" dirty="0">
                <a:latin typeface="Consolas"/>
                <a:cs typeface="Consolas"/>
              </a:rPr>
              <a:t>static void </a:t>
            </a:r>
            <a:r>
              <a:rPr lang="en-US" dirty="0" err="1">
                <a:latin typeface="Consolas"/>
                <a:cs typeface="Consolas"/>
              </a:rPr>
              <a:t>displayCodons</a:t>
            </a:r>
            <a:r>
              <a:rPr lang="en-US" dirty="0">
                <a:latin typeface="Consolas"/>
                <a:cs typeface="Consolas"/>
              </a:rPr>
              <a:t>(String </a:t>
            </a:r>
            <a:r>
              <a:rPr lang="en-US" dirty="0" err="1" smtClean="0">
                <a:latin typeface="Consolas"/>
                <a:cs typeface="Consolas"/>
              </a:rPr>
              <a:t>dna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>
                <a:latin typeface="Consolas"/>
                <a:cs typeface="Consolas"/>
              </a:rPr>
              <a:t>{        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String message = "";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// Get as many complete codons as possible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- 2;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+= 3)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message += "\n" + </a:t>
            </a:r>
            <a:r>
              <a:rPr lang="en-US" dirty="0" err="1" smtClean="0">
                <a:latin typeface="Consolas"/>
                <a:cs typeface="Consolas"/>
              </a:rPr>
              <a:t>dna.substring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+ 3);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// 1-2 bases might be left over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remaining =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% 3; 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if (remaining == 1)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message += "\n"+ </a:t>
            </a:r>
            <a:r>
              <a:rPr lang="en-US" dirty="0" err="1" smtClean="0">
                <a:latin typeface="Consolas"/>
                <a:cs typeface="Consolas"/>
              </a:rPr>
              <a:t>dna.substring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- 1,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    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()) + "**";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else if (remaining == 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message += "\n"+ </a:t>
            </a:r>
            <a:r>
              <a:rPr lang="en-US" dirty="0" err="1" smtClean="0">
                <a:latin typeface="Consolas"/>
                <a:cs typeface="Consolas"/>
              </a:rPr>
              <a:t>dna.substring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- 2,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    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()) + "*";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message = </a:t>
            </a:r>
            <a:r>
              <a:rPr lang="en-US" dirty="0" smtClean="0"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dna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length: " + </a:t>
            </a:r>
            <a:r>
              <a:rPr lang="en-US" dirty="0" err="1" smtClean="0">
                <a:latin typeface="Consolas"/>
                <a:cs typeface="Consolas"/>
              </a:rPr>
              <a:t>dna.length</a:t>
            </a:r>
            <a:r>
              <a:rPr lang="en-US" dirty="0">
                <a:latin typeface="Consolas"/>
                <a:cs typeface="Consolas"/>
              </a:rPr>
              <a:t>() + "\n\</a:t>
            </a:r>
            <a:r>
              <a:rPr lang="en-US" dirty="0" err="1">
                <a:latin typeface="Consolas"/>
                <a:cs typeface="Consolas"/>
              </a:rPr>
              <a:t>nCodons</a:t>
            </a:r>
            <a:r>
              <a:rPr lang="en-US" dirty="0">
                <a:latin typeface="Consolas"/>
                <a:cs typeface="Consolas"/>
              </a:rPr>
              <a:t>: " + message;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JOptionPane.showMessageDialog</a:t>
            </a:r>
            <a:r>
              <a:rPr lang="en-US" dirty="0">
                <a:latin typeface="Consolas"/>
                <a:cs typeface="Consolas"/>
              </a:rPr>
              <a:t>(null, message,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</a:t>
            </a:r>
            <a:r>
              <a:rPr lang="en-US" dirty="0">
                <a:latin typeface="Consolas"/>
                <a:cs typeface="Consolas"/>
              </a:rPr>
              <a:t>"Codons in </a:t>
            </a:r>
            <a:r>
              <a:rPr lang="en-US" dirty="0" smtClean="0">
                <a:latin typeface="Consolas"/>
                <a:cs typeface="Consolas"/>
              </a:rPr>
              <a:t>DNA",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          </a:t>
            </a:r>
            <a:r>
              <a:rPr lang="en-US" dirty="0" err="1">
                <a:latin typeface="Consolas"/>
                <a:cs typeface="Consolas"/>
              </a:rPr>
              <a:t>JOptionPane.INFORMATION_MESSAGE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Prompting for a File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JFileChooser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javax.swing.JFileChooser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new to create an object</a:t>
            </a:r>
          </a:p>
          <a:p>
            <a:r>
              <a:rPr lang="en-US" dirty="0" smtClean="0"/>
              <a:t>Set title bar with </a:t>
            </a:r>
            <a:r>
              <a:rPr lang="en-US" dirty="0" err="1" smtClean="0"/>
              <a:t>setDialogTitle</a:t>
            </a:r>
            <a:r>
              <a:rPr lang="en-US" dirty="0" smtClean="0"/>
              <a:t>(title)</a:t>
            </a:r>
          </a:p>
          <a:p>
            <a:r>
              <a:rPr lang="en-US" dirty="0" smtClean="0"/>
              <a:t>Show with </a:t>
            </a:r>
            <a:r>
              <a:rPr lang="en-US" dirty="0" err="1" smtClean="0"/>
              <a:t>showOpenDialog</a:t>
            </a:r>
            <a:r>
              <a:rPr lang="en-US" dirty="0" smtClean="0"/>
              <a:t>(null)</a:t>
            </a:r>
          </a:p>
          <a:p>
            <a:r>
              <a:rPr lang="en-US" dirty="0" smtClean="0"/>
              <a:t>Return value is an </a:t>
            </a:r>
            <a:r>
              <a:rPr lang="en-US" dirty="0" err="1" smtClean="0"/>
              <a:t>int</a:t>
            </a:r>
            <a:r>
              <a:rPr lang="en-US" dirty="0" smtClean="0"/>
              <a:t>: 0 open, 1 cancel</a:t>
            </a:r>
          </a:p>
          <a:p>
            <a:r>
              <a:rPr lang="en-US" dirty="0" smtClean="0"/>
              <a:t>Get the File selected with </a:t>
            </a:r>
            <a:r>
              <a:rPr lang="en-US" dirty="0" err="1" smtClean="0"/>
              <a:t>getSelectedFile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File object describes the name and location of (the path to)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Prompting for a File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java.io.File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javax.swing.JFileChooser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FileChooser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JFileChooser</a:t>
            </a:r>
            <a:r>
              <a:rPr lang="en-US" dirty="0">
                <a:latin typeface="Consolas"/>
                <a:cs typeface="Consolas"/>
              </a:rPr>
              <a:t> fc = new </a:t>
            </a:r>
            <a:r>
              <a:rPr lang="en-US" dirty="0" err="1">
                <a:latin typeface="Consolas"/>
                <a:cs typeface="Consolas"/>
              </a:rPr>
              <a:t>JFileChooser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fc.setDialogTitle</a:t>
            </a:r>
            <a:r>
              <a:rPr lang="en-US" dirty="0">
                <a:latin typeface="Consolas"/>
                <a:cs typeface="Consolas"/>
              </a:rPr>
              <a:t>("Choose Important File");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fc.showOpenDialog</a:t>
            </a:r>
            <a:r>
              <a:rPr lang="en-US" dirty="0">
                <a:latin typeface="Consolas"/>
                <a:cs typeface="Consolas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File f = </a:t>
            </a:r>
            <a:r>
              <a:rPr lang="en-US" dirty="0" err="1">
                <a:latin typeface="Consolas"/>
                <a:cs typeface="Consolas"/>
              </a:rPr>
              <a:t>fc.getSelectedFile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(f);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vs.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0527" cy="5121275"/>
          </a:xfrm>
        </p:spPr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Program prompts user for data</a:t>
            </a:r>
          </a:p>
          <a:p>
            <a:pPr lvl="1"/>
            <a:r>
              <a:rPr lang="en-US" dirty="0" smtClean="0"/>
              <a:t>User enters data via keyboard</a:t>
            </a:r>
          </a:p>
          <a:p>
            <a:pPr lvl="1"/>
            <a:r>
              <a:rPr lang="en-US" dirty="0" smtClean="0"/>
              <a:t>Output in a “terminal window”</a:t>
            </a:r>
          </a:p>
          <a:p>
            <a:pPr lvl="1"/>
            <a:r>
              <a:rPr lang="en-US" dirty="0" smtClean="0"/>
              <a:t>Old days: the terminal was the window</a:t>
            </a:r>
          </a:p>
          <a:p>
            <a:r>
              <a:rPr lang="en-US" dirty="0" smtClean="0"/>
              <a:t>GUI (Graphical User Interface)</a:t>
            </a:r>
          </a:p>
          <a:p>
            <a:pPr lvl="1"/>
            <a:r>
              <a:rPr lang="en-US" dirty="0" smtClean="0"/>
              <a:t>Window displays set of “controls” or “widgets”</a:t>
            </a:r>
          </a:p>
          <a:p>
            <a:pPr lvl="1"/>
            <a:r>
              <a:rPr lang="en-US" dirty="0" smtClean="0"/>
              <a:t>User interacts with controls</a:t>
            </a:r>
          </a:p>
          <a:p>
            <a:pPr lvl="1"/>
            <a:r>
              <a:rPr lang="en-US" dirty="0" smtClean="0"/>
              <a:t>Program responds to user “events” with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window </a:t>
            </a:r>
            <a:r>
              <a:rPr lang="en-US" dirty="0"/>
              <a:t>s</a:t>
            </a:r>
            <a:r>
              <a:rPr lang="en-US" dirty="0" smtClean="0"/>
              <a:t>ystem is a separate component of operating systems</a:t>
            </a:r>
          </a:p>
          <a:p>
            <a:r>
              <a:rPr lang="en-US" dirty="0" smtClean="0"/>
              <a:t>Window system component active on local system</a:t>
            </a:r>
          </a:p>
          <a:p>
            <a:pPr lvl="1"/>
            <a:r>
              <a:rPr lang="en-US" dirty="0" smtClean="0"/>
              <a:t>Access to frame buffer, keyboard, and mouse</a:t>
            </a:r>
          </a:p>
          <a:p>
            <a:pPr lvl="1"/>
            <a:r>
              <a:rPr lang="en-US" dirty="0" smtClean="0"/>
              <a:t>X Window System protocol supports remote access</a:t>
            </a:r>
          </a:p>
          <a:p>
            <a:r>
              <a:rPr lang="en-US" dirty="0" smtClean="0"/>
              <a:t>Application running locally contacts local window system to create GUI</a:t>
            </a:r>
          </a:p>
          <a:p>
            <a:pPr lvl="1"/>
            <a:r>
              <a:rPr lang="en-US" dirty="0" smtClean="0"/>
              <a:t>Application running remotely does not have that option (unless using X environment)</a:t>
            </a:r>
          </a:p>
          <a:p>
            <a:pPr lvl="1"/>
            <a:r>
              <a:rPr lang="en-US" dirty="0" smtClean="0"/>
              <a:t>Said to be running “headless”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Architecture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Java compiler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Compiles Java source (.java) to byte code (.class)</a:t>
            </a:r>
          </a:p>
          <a:p>
            <a:pPr lvl="1"/>
            <a:r>
              <a:rPr lang="en-US" dirty="0" smtClean="0"/>
              <a:t>Byte code is machine independent</a:t>
            </a:r>
          </a:p>
          <a:p>
            <a:r>
              <a:rPr lang="en-US" dirty="0" smtClean="0"/>
              <a:t>Java runtime (java)</a:t>
            </a:r>
          </a:p>
          <a:p>
            <a:pPr lvl="1"/>
            <a:r>
              <a:rPr lang="en-US" dirty="0" smtClean="0"/>
              <a:t>Each OS combination requires different version (Mac, Windows, Linux, 32-bit, 64-bit, Android, etc.)</a:t>
            </a:r>
          </a:p>
          <a:p>
            <a:pPr lvl="1"/>
            <a:r>
              <a:rPr lang="en-US" dirty="0" smtClean="0"/>
              <a:t>Implements Java Virtual Machine (JVM)</a:t>
            </a:r>
          </a:p>
          <a:p>
            <a:pPr lvl="1"/>
            <a:r>
              <a:rPr lang="en-US" dirty="0" smtClean="0"/>
              <a:t>Reads byte code, interprets instructions</a:t>
            </a:r>
          </a:p>
          <a:p>
            <a:pPr lvl="1"/>
            <a:r>
              <a:rPr lang="en-US" dirty="0" smtClean="0"/>
              <a:t>Uses resources managed by OS</a:t>
            </a:r>
          </a:p>
          <a:p>
            <a:pPr lvl="1"/>
            <a:r>
              <a:rPr lang="en-US" dirty="0" smtClean="0"/>
              <a:t>Specifically: the window system, if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and 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0527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When connecting to a computer remotely…</a:t>
            </a:r>
          </a:p>
          <a:p>
            <a:pPr lvl="1"/>
            <a:r>
              <a:rPr lang="en-US" dirty="0" smtClean="0"/>
              <a:t>e.g., to a server (like data.cs.purdue.edu)</a:t>
            </a:r>
          </a:p>
          <a:p>
            <a:pPr lvl="1"/>
            <a:r>
              <a:rPr lang="en-US" dirty="0" smtClean="0"/>
              <a:t>Generally, only command line is available</a:t>
            </a:r>
          </a:p>
          <a:p>
            <a:pPr lvl="1"/>
            <a:r>
              <a:rPr lang="en-US" dirty="0" smtClean="0"/>
              <a:t>Attempting to create a GUI results in </a:t>
            </a:r>
            <a:r>
              <a:rPr lang="en-US" dirty="0" err="1" smtClean="0"/>
              <a:t>HeadlessException</a:t>
            </a:r>
            <a:endParaRPr lang="en-US" dirty="0" smtClean="0"/>
          </a:p>
          <a:p>
            <a:r>
              <a:rPr lang="en-US" dirty="0" smtClean="0"/>
              <a:t>X Window System allows a remote application to open a window on local machine	</a:t>
            </a:r>
          </a:p>
          <a:p>
            <a:pPr lvl="1"/>
            <a:r>
              <a:rPr lang="en-US" dirty="0" smtClean="0"/>
              <a:t>Requires local X Server</a:t>
            </a:r>
          </a:p>
          <a:p>
            <a:pPr lvl="1"/>
            <a:r>
              <a:rPr lang="en-US" dirty="0" smtClean="0"/>
              <a:t>Requires other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Prerequisite: application must be running on JVM with window system configured</a:t>
            </a:r>
          </a:p>
          <a:p>
            <a:r>
              <a:rPr lang="en-US" dirty="0" smtClean="0"/>
              <a:t>Java dialogs are “modal”</a:t>
            </a:r>
          </a:p>
          <a:p>
            <a:pPr lvl="1"/>
            <a:r>
              <a:rPr lang="en-US" dirty="0" smtClean="0"/>
              <a:t>Application code (your program) “blocks” waiting for user response</a:t>
            </a:r>
          </a:p>
          <a:p>
            <a:pPr lvl="1"/>
            <a:r>
              <a:rPr lang="en-US" dirty="0" smtClean="0"/>
              <a:t>Similar to using Scanner to read from keyboard</a:t>
            </a:r>
          </a:p>
          <a:p>
            <a:r>
              <a:rPr lang="en-US" dirty="0" smtClean="0"/>
              <a:t>Java GUI components adapt to “Look and Feel” of local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workhorse for modal </a:t>
            </a:r>
            <a:r>
              <a:rPr lang="en-US" dirty="0" smtClean="0"/>
              <a:t>dialogs</a:t>
            </a:r>
          </a:p>
          <a:p>
            <a:r>
              <a:rPr lang="en-US" dirty="0" smtClean="0"/>
              <a:t>Part of Java GUI package: “Swing”</a:t>
            </a:r>
          </a:p>
          <a:p>
            <a:pPr marL="0" indent="0">
              <a:buNone/>
            </a:pPr>
            <a:r>
              <a:rPr lang="en-US" dirty="0" smtClean="0"/>
              <a:t>	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Several static methods for typical use </a:t>
            </a:r>
            <a:r>
              <a:rPr lang="en-US" dirty="0" smtClean="0"/>
              <a:t>cases…</a:t>
            </a:r>
            <a:endParaRPr lang="en-US" dirty="0"/>
          </a:p>
          <a:p>
            <a:pPr lvl="1"/>
            <a:r>
              <a:rPr lang="en-US" dirty="0" err="1" smtClean="0"/>
              <a:t>showMessageDialog</a:t>
            </a:r>
            <a:endParaRPr lang="en-US" dirty="0" smtClean="0"/>
          </a:p>
          <a:p>
            <a:pPr lvl="1"/>
            <a:r>
              <a:rPr lang="en-US" dirty="0" err="1" smtClean="0"/>
              <a:t>showInputDialog</a:t>
            </a:r>
            <a:endParaRPr lang="en-US" dirty="0" smtClean="0"/>
          </a:p>
          <a:p>
            <a:pPr lvl="1"/>
            <a:r>
              <a:rPr lang="en-US" dirty="0" err="1" smtClean="0"/>
              <a:t>showConfirmDialog</a:t>
            </a:r>
            <a:endParaRPr lang="en-US" dirty="0" smtClean="0"/>
          </a:p>
          <a:p>
            <a:pPr lvl="1"/>
            <a:r>
              <a:rPr lang="en-US" dirty="0" err="1" smtClean="0"/>
              <a:t>showOptionDialog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Common arguments…</a:t>
            </a:r>
          </a:p>
          <a:p>
            <a:pPr lvl="1"/>
            <a:r>
              <a:rPr lang="en-US" dirty="0" smtClean="0"/>
              <a:t>Location where dialog pops up (null is center screen)</a:t>
            </a:r>
          </a:p>
          <a:p>
            <a:pPr lvl="1"/>
            <a:r>
              <a:rPr lang="en-US" dirty="0" smtClean="0"/>
              <a:t>Message to be included in dialog box (may be string or icon or html)</a:t>
            </a:r>
          </a:p>
          <a:p>
            <a:pPr lvl="1"/>
            <a:r>
              <a:rPr lang="en-US" dirty="0" smtClean="0"/>
              <a:t>Message type (used for “look and feel” and helpful icon)</a:t>
            </a:r>
          </a:p>
          <a:p>
            <a:pPr lvl="1"/>
            <a:r>
              <a:rPr lang="en-US" dirty="0" smtClean="0"/>
              <a:t>Option type (what buttons should be included by default)</a:t>
            </a:r>
          </a:p>
          <a:p>
            <a:pPr lvl="1"/>
            <a:r>
              <a:rPr lang="en-US" dirty="0" smtClean="0"/>
              <a:t>Options (e.g., array of Strings for button names)</a:t>
            </a:r>
          </a:p>
          <a:p>
            <a:pPr lvl="1"/>
            <a:r>
              <a:rPr lang="en-US" dirty="0" smtClean="0"/>
              <a:t>Icon to replace default icon of message type</a:t>
            </a:r>
          </a:p>
          <a:p>
            <a:pPr lvl="1"/>
            <a:r>
              <a:rPr lang="en-US" dirty="0" smtClean="0"/>
              <a:t>Title string to be used in window heading</a:t>
            </a:r>
          </a:p>
          <a:p>
            <a:pPr lvl="1"/>
            <a:r>
              <a:rPr lang="en-US" dirty="0" smtClean="0"/>
              <a:t>Initial value (a default value for certain option types)</a:t>
            </a:r>
          </a:p>
          <a:p>
            <a:r>
              <a:rPr lang="en-US" dirty="0" smtClean="0"/>
              <a:t>Many arguments can be omitted for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9956</TotalTime>
  <Words>1360</Words>
  <Application>Microsoft Office PowerPoint</Application>
  <PresentationFormat>On-screen Show (4:3)</PresentationFormat>
  <Paragraphs>267</Paragraphs>
  <Slides>28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CS18000: Problem Solving and Object-Oriented Programming</vt:lpstr>
      <vt:lpstr> Simple Graphical User Interfaces</vt:lpstr>
      <vt:lpstr>Command Line vs. GUI</vt:lpstr>
      <vt:lpstr>Window System Concepts</vt:lpstr>
      <vt:lpstr>Java Architecture Reminder</vt:lpstr>
      <vt:lpstr>Command Line and Remote Access</vt:lpstr>
      <vt:lpstr>Dialog Concepts</vt:lpstr>
      <vt:lpstr>JOptionPane Class</vt:lpstr>
      <vt:lpstr>JOptionPane Class</vt:lpstr>
      <vt:lpstr>Message Type Parameter</vt:lpstr>
      <vt:lpstr>JOptionPane.PLAIN_MESSAGE</vt:lpstr>
      <vt:lpstr>JOptionPane.ERROR_MESSAGE</vt:lpstr>
      <vt:lpstr>JOptionPane.INFORMATION_MESSAGE</vt:lpstr>
      <vt:lpstr>JOptionPane.WARNING_MESSAGE</vt:lpstr>
      <vt:lpstr>JOptionPane.QUESTION_MESSAGE</vt:lpstr>
      <vt:lpstr>showMessageDialog</vt:lpstr>
      <vt:lpstr>showConfirmDialog</vt:lpstr>
      <vt:lpstr>Values with showConfirmDialog</vt:lpstr>
      <vt:lpstr>showInputDialog</vt:lpstr>
      <vt:lpstr>showOptionDialog</vt:lpstr>
      <vt:lpstr>Dialog Demo Code</vt:lpstr>
      <vt:lpstr> Simple Graphical User Interfaces</vt:lpstr>
      <vt:lpstr>Problem: CodonExtractor</vt:lpstr>
      <vt:lpstr>CodonExtractor: main Method</vt:lpstr>
      <vt:lpstr>CodonExtractor: isValid</vt:lpstr>
      <vt:lpstr>CodonExtractor: displayCodons</vt:lpstr>
      <vt:lpstr>Problem: Prompting for a File Name</vt:lpstr>
      <vt:lpstr>Solution: Prompting for a File Name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 Dunsmore</cp:lastModifiedBy>
  <cp:revision>77</cp:revision>
  <cp:lastPrinted>2013-02-11T00:06:16Z</cp:lastPrinted>
  <dcterms:created xsi:type="dcterms:W3CDTF">2012-12-29T12:15:32Z</dcterms:created>
  <dcterms:modified xsi:type="dcterms:W3CDTF">2017-03-28T15:02:04Z</dcterms:modified>
</cp:coreProperties>
</file>