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2"/>
  </p:notesMasterIdLst>
  <p:sldIdLst>
    <p:sldId id="264" r:id="rId2"/>
    <p:sldId id="258" r:id="rId3"/>
    <p:sldId id="259" r:id="rId4"/>
    <p:sldId id="260" r:id="rId5"/>
    <p:sldId id="265" r:id="rId6"/>
    <p:sldId id="261" r:id="rId7"/>
    <p:sldId id="262" r:id="rId8"/>
    <p:sldId id="267"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0000"/>
    <a:srgbClr val="5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34" y="50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FF4D57-BD96-48AA-8CA5-CBEE16CBFB1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1D585CFE-9935-4BB3-8493-4DA20AE0ADA8}">
      <dgm:prSet custT="1"/>
      <dgm:spPr>
        <a:solidFill>
          <a:schemeClr val="lt1">
            <a:hueOff val="0"/>
            <a:satOff val="0"/>
            <a:lumOff val="0"/>
            <a:alpha val="0"/>
          </a:schemeClr>
        </a:solidFill>
      </dgm:spPr>
      <dgm:t>
        <a:bodyPr anchor="t"/>
        <a:lstStyle/>
        <a:p>
          <a:r>
            <a:rPr lang="en-US" sz="1600" b="1" dirty="0">
              <a:solidFill>
                <a:srgbClr val="CC0000"/>
              </a:solidFill>
              <a:latin typeface="Arial Rounded MT Bold" panose="020F0704030504030204" pitchFamily="34" charset="0"/>
            </a:rPr>
            <a:t>Introduction			</a:t>
          </a:r>
          <a:r>
            <a:rPr lang="en-US" sz="1600" b="1" dirty="0">
              <a:solidFill>
                <a:srgbClr val="CC0000">
                  <a:alpha val="30000"/>
                </a:srgbClr>
              </a:solidFill>
              <a:latin typeface="Arial Rounded MT Bold" panose="020F0704030504030204" pitchFamily="34" charset="0"/>
            </a:rPr>
            <a:t>Research		          Solution                                      Business Plan</a:t>
          </a:r>
          <a:r>
            <a:rPr lang="en-US" sz="1600" b="1" dirty="0">
              <a:latin typeface="Arial Rounded MT Bold" panose="020F0704030504030204" pitchFamily="34" charset="0"/>
            </a:rPr>
            <a:t>                </a:t>
          </a:r>
          <a:r>
            <a:rPr lang="en-US" sz="1300" dirty="0"/>
            <a:t>			 </a:t>
          </a:r>
        </a:p>
      </dgm:t>
    </dgm:pt>
    <dgm:pt modelId="{1E6987EA-FAAD-4B99-8C97-3B6F46B9B067}" type="parTrans" cxnId="{25537958-4EA0-4AE5-A8C5-264647C7EA8F}">
      <dgm:prSet/>
      <dgm:spPr/>
      <dgm:t>
        <a:bodyPr/>
        <a:lstStyle/>
        <a:p>
          <a:endParaRPr lang="en-US"/>
        </a:p>
      </dgm:t>
    </dgm:pt>
    <dgm:pt modelId="{AF14B62D-2248-4550-B9F9-49633B9811B7}" type="sibTrans" cxnId="{25537958-4EA0-4AE5-A8C5-264647C7EA8F}">
      <dgm:prSet/>
      <dgm:spPr/>
      <dgm:t>
        <a:bodyPr/>
        <a:lstStyle/>
        <a:p>
          <a:endParaRPr lang="en-US"/>
        </a:p>
      </dgm:t>
    </dgm:pt>
    <dgm:pt modelId="{78B90A24-E511-4FEC-A00E-2F4B14AC2473}" type="pres">
      <dgm:prSet presAssocID="{2DFF4D57-BD96-48AA-8CA5-CBEE16CBFB18}" presName="linear" presStyleCnt="0">
        <dgm:presLayoutVars>
          <dgm:animLvl val="lvl"/>
          <dgm:resizeHandles val="exact"/>
        </dgm:presLayoutVars>
      </dgm:prSet>
      <dgm:spPr/>
    </dgm:pt>
    <dgm:pt modelId="{3E6BE3CC-FEEE-40E5-BE32-FEACDBC288C7}" type="pres">
      <dgm:prSet presAssocID="{1D585CFE-9935-4BB3-8493-4DA20AE0ADA8}" presName="parentText" presStyleLbl="node1" presStyleIdx="0" presStyleCnt="1">
        <dgm:presLayoutVars>
          <dgm:chMax val="0"/>
          <dgm:bulletEnabled val="1"/>
        </dgm:presLayoutVars>
      </dgm:prSet>
      <dgm:spPr/>
    </dgm:pt>
  </dgm:ptLst>
  <dgm:cxnLst>
    <dgm:cxn modelId="{CBFC3C6D-AF86-471E-A5A5-EABE4B8C8C50}" type="presOf" srcId="{1D585CFE-9935-4BB3-8493-4DA20AE0ADA8}" destId="{3E6BE3CC-FEEE-40E5-BE32-FEACDBC288C7}" srcOrd="0" destOrd="0" presId="urn:microsoft.com/office/officeart/2005/8/layout/vList2"/>
    <dgm:cxn modelId="{25537958-4EA0-4AE5-A8C5-264647C7EA8F}" srcId="{2DFF4D57-BD96-48AA-8CA5-CBEE16CBFB18}" destId="{1D585CFE-9935-4BB3-8493-4DA20AE0ADA8}" srcOrd="0" destOrd="0" parTransId="{1E6987EA-FAAD-4B99-8C97-3B6F46B9B067}" sibTransId="{AF14B62D-2248-4550-B9F9-49633B9811B7}"/>
    <dgm:cxn modelId="{41995AC1-C63E-4B92-B57B-0A1EEEEBEC42}" type="presOf" srcId="{2DFF4D57-BD96-48AA-8CA5-CBEE16CBFB18}" destId="{78B90A24-E511-4FEC-A00E-2F4B14AC2473}" srcOrd="0" destOrd="0" presId="urn:microsoft.com/office/officeart/2005/8/layout/vList2"/>
    <dgm:cxn modelId="{E7793611-A2A5-4F6A-87C6-8309643A02B5}" type="presParOf" srcId="{78B90A24-E511-4FEC-A00E-2F4B14AC2473}" destId="{3E6BE3CC-FEEE-40E5-BE32-FEACDBC288C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BE3CC-FEEE-40E5-BE32-FEACDBC288C7}">
      <dsp:nvSpPr>
        <dsp:cNvPr id="0" name=""/>
        <dsp:cNvSpPr/>
      </dsp:nvSpPr>
      <dsp:spPr>
        <a:xfrm>
          <a:off x="0" y="191"/>
          <a:ext cx="11331146" cy="368949"/>
        </a:xfrm>
        <a:prstGeom prst="roundRect">
          <a:avLst/>
        </a:prstGeom>
        <a:solidFill>
          <a:schemeClr val="lt1">
            <a:hueOff val="0"/>
            <a:satOff val="0"/>
            <a:lumOff val="0"/>
            <a:alpha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C0000"/>
              </a:solidFill>
              <a:latin typeface="Arial Rounded MT Bold" panose="020F0704030504030204" pitchFamily="34" charset="0"/>
            </a:rPr>
            <a:t>Introduction			</a:t>
          </a:r>
          <a:r>
            <a:rPr lang="en-US" sz="1600" b="1" kern="1200" dirty="0">
              <a:solidFill>
                <a:srgbClr val="CC0000">
                  <a:alpha val="30000"/>
                </a:srgbClr>
              </a:solidFill>
              <a:latin typeface="Arial Rounded MT Bold" panose="020F0704030504030204" pitchFamily="34" charset="0"/>
            </a:rPr>
            <a:t>Research		          Solution                                      Business Plan</a:t>
          </a:r>
          <a:r>
            <a:rPr lang="en-US" sz="1600" b="1" kern="1200" dirty="0">
              <a:latin typeface="Arial Rounded MT Bold" panose="020F0704030504030204" pitchFamily="34" charset="0"/>
            </a:rPr>
            <a:t>                </a:t>
          </a:r>
          <a:r>
            <a:rPr lang="en-US" sz="1300" kern="1200" dirty="0"/>
            <a:t>			 </a:t>
          </a:r>
        </a:p>
      </dsp:txBody>
      <dsp:txXfrm>
        <a:off x="18011" y="18202"/>
        <a:ext cx="11295124" cy="3329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DD8A6-0AA5-4F66-B021-45277323DECE}"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61AFF-A9B2-49C4-ACCD-CE7FD9AB335C}" type="slidenum">
              <a:rPr lang="en-US" smtClean="0"/>
              <a:t>‹#›</a:t>
            </a:fld>
            <a:endParaRPr lang="en-US"/>
          </a:p>
        </p:txBody>
      </p:sp>
    </p:spTree>
    <p:extLst>
      <p:ext uri="{BB962C8B-B14F-4D97-AF65-F5344CB8AC3E}">
        <p14:creationId xmlns:p14="http://schemas.microsoft.com/office/powerpoint/2010/main" val="323516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FDE4-5B1F-4A15-A1EB-19930C3A5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16C45E-DFEC-47D7-BAD5-F91412565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A07018-47C5-40B7-9F87-541A770F79B7}"/>
              </a:ext>
            </a:extLst>
          </p:cNvPr>
          <p:cNvSpPr>
            <a:spLocks noGrp="1"/>
          </p:cNvSpPr>
          <p:nvPr>
            <p:ph type="dt" sz="half" idx="10"/>
          </p:nvPr>
        </p:nvSpPr>
        <p:spPr/>
        <p:txBody>
          <a:bodyPr/>
          <a:lstStyle/>
          <a:p>
            <a:fld id="{2D58810D-AAF4-4518-ACD5-AFD58AF19562}" type="datetime1">
              <a:rPr lang="en-US" smtClean="0"/>
              <a:t>12/13/2018</a:t>
            </a:fld>
            <a:endParaRPr lang="en-US"/>
          </a:p>
        </p:txBody>
      </p:sp>
      <p:sp>
        <p:nvSpPr>
          <p:cNvPr id="5" name="Footer Placeholder 4">
            <a:extLst>
              <a:ext uri="{FF2B5EF4-FFF2-40B4-BE49-F238E27FC236}">
                <a16:creationId xmlns:a16="http://schemas.microsoft.com/office/drawing/2014/main" id="{67DC6EB3-FB44-4C0A-A27C-83B369736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94C45-F946-452F-AB98-047162F6AB04}"/>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187138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8A87-91CF-499D-AE0C-B47C54E1EB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0A4B1D-5495-455E-9277-30BCC5220F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FDCCC-5786-4B51-8C67-CDF7971E4B53}"/>
              </a:ext>
            </a:extLst>
          </p:cNvPr>
          <p:cNvSpPr>
            <a:spLocks noGrp="1"/>
          </p:cNvSpPr>
          <p:nvPr>
            <p:ph type="dt" sz="half" idx="10"/>
          </p:nvPr>
        </p:nvSpPr>
        <p:spPr/>
        <p:txBody>
          <a:bodyPr/>
          <a:lstStyle/>
          <a:p>
            <a:fld id="{4ED73447-611F-46AC-BE4D-5C135A2D7578}" type="datetime1">
              <a:rPr lang="en-US" smtClean="0"/>
              <a:t>12/13/2018</a:t>
            </a:fld>
            <a:endParaRPr lang="en-US"/>
          </a:p>
        </p:txBody>
      </p:sp>
      <p:sp>
        <p:nvSpPr>
          <p:cNvPr id="5" name="Footer Placeholder 4">
            <a:extLst>
              <a:ext uri="{FF2B5EF4-FFF2-40B4-BE49-F238E27FC236}">
                <a16:creationId xmlns:a16="http://schemas.microsoft.com/office/drawing/2014/main" id="{01D8FFD3-A312-422D-89D0-E89D837B8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17A8-5AE7-4B73-95DA-6C8010557112}"/>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2537256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443B0-70AC-4166-95E8-D16003B7CC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0FEF1-9118-4F6C-BC5F-3FF55793EC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F22BB-478B-4D17-A3B2-90C23EF7D43B}"/>
              </a:ext>
            </a:extLst>
          </p:cNvPr>
          <p:cNvSpPr>
            <a:spLocks noGrp="1"/>
          </p:cNvSpPr>
          <p:nvPr>
            <p:ph type="dt" sz="half" idx="10"/>
          </p:nvPr>
        </p:nvSpPr>
        <p:spPr/>
        <p:txBody>
          <a:bodyPr/>
          <a:lstStyle/>
          <a:p>
            <a:fld id="{14903EBA-2588-4C71-9887-0885B33501AD}" type="datetime1">
              <a:rPr lang="en-US" smtClean="0"/>
              <a:t>12/13/2018</a:t>
            </a:fld>
            <a:endParaRPr lang="en-US"/>
          </a:p>
        </p:txBody>
      </p:sp>
      <p:sp>
        <p:nvSpPr>
          <p:cNvPr id="5" name="Footer Placeholder 4">
            <a:extLst>
              <a:ext uri="{FF2B5EF4-FFF2-40B4-BE49-F238E27FC236}">
                <a16:creationId xmlns:a16="http://schemas.microsoft.com/office/drawing/2014/main" id="{3ED82137-0980-43EB-9C29-8EE6038F5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DC68E-4D13-4DF4-9CFA-EE31D0E18813}"/>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87027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2434-5A91-4ABD-8E19-F1D5D2A5A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DDE85-5914-4515-97C3-1DB1E7539C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2D36D-4E4F-47DE-9929-F3220E195E7B}"/>
              </a:ext>
            </a:extLst>
          </p:cNvPr>
          <p:cNvSpPr>
            <a:spLocks noGrp="1"/>
          </p:cNvSpPr>
          <p:nvPr>
            <p:ph type="dt" sz="half" idx="10"/>
          </p:nvPr>
        </p:nvSpPr>
        <p:spPr/>
        <p:txBody>
          <a:bodyPr/>
          <a:lstStyle/>
          <a:p>
            <a:fld id="{9F11A789-8478-4439-9FD0-3279B59764C2}" type="datetime1">
              <a:rPr lang="en-US" smtClean="0"/>
              <a:t>12/13/2018</a:t>
            </a:fld>
            <a:endParaRPr lang="en-US"/>
          </a:p>
        </p:txBody>
      </p:sp>
      <p:sp>
        <p:nvSpPr>
          <p:cNvPr id="5" name="Footer Placeholder 4">
            <a:extLst>
              <a:ext uri="{FF2B5EF4-FFF2-40B4-BE49-F238E27FC236}">
                <a16:creationId xmlns:a16="http://schemas.microsoft.com/office/drawing/2014/main" id="{3D78D20A-C589-428D-9FD1-2D986B6A7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26BF8-5F0D-4DF8-9F40-960578ED0CBD}"/>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3627089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DF54-9D0F-4902-9CE9-ADA3D723D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CEACB3-5ECF-49F2-9953-C3A582F1A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6979F2-75E6-4188-B35A-AB8DCB4E1D78}"/>
              </a:ext>
            </a:extLst>
          </p:cNvPr>
          <p:cNvSpPr>
            <a:spLocks noGrp="1"/>
          </p:cNvSpPr>
          <p:nvPr>
            <p:ph type="dt" sz="half" idx="10"/>
          </p:nvPr>
        </p:nvSpPr>
        <p:spPr/>
        <p:txBody>
          <a:bodyPr/>
          <a:lstStyle/>
          <a:p>
            <a:fld id="{ACA8B3C2-3101-4D31-8D90-4ADFE6EBAE57}" type="datetime1">
              <a:rPr lang="en-US" smtClean="0"/>
              <a:t>12/13/2018</a:t>
            </a:fld>
            <a:endParaRPr lang="en-US"/>
          </a:p>
        </p:txBody>
      </p:sp>
      <p:sp>
        <p:nvSpPr>
          <p:cNvPr id="5" name="Footer Placeholder 4">
            <a:extLst>
              <a:ext uri="{FF2B5EF4-FFF2-40B4-BE49-F238E27FC236}">
                <a16:creationId xmlns:a16="http://schemas.microsoft.com/office/drawing/2014/main" id="{6A1BF903-B9A8-47BA-BD8E-D60DC48CB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32837-5332-46BC-84BE-A552D157C21E}"/>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188586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D4B5-01AC-4A50-8DA2-129BC4441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65F2D-848C-49E7-8832-E88945D8DE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48ED70-A167-49DE-BA70-72C4E3A65E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A9FE37-FFD0-46E8-A8C4-C9945D151608}"/>
              </a:ext>
            </a:extLst>
          </p:cNvPr>
          <p:cNvSpPr>
            <a:spLocks noGrp="1"/>
          </p:cNvSpPr>
          <p:nvPr>
            <p:ph type="dt" sz="half" idx="10"/>
          </p:nvPr>
        </p:nvSpPr>
        <p:spPr/>
        <p:txBody>
          <a:bodyPr/>
          <a:lstStyle/>
          <a:p>
            <a:fld id="{B499BE49-284A-4418-BD18-3E8F5E60BA1C}" type="datetime1">
              <a:rPr lang="en-US" smtClean="0"/>
              <a:t>12/13/2018</a:t>
            </a:fld>
            <a:endParaRPr lang="en-US"/>
          </a:p>
        </p:txBody>
      </p:sp>
      <p:sp>
        <p:nvSpPr>
          <p:cNvPr id="6" name="Footer Placeholder 5">
            <a:extLst>
              <a:ext uri="{FF2B5EF4-FFF2-40B4-BE49-F238E27FC236}">
                <a16:creationId xmlns:a16="http://schemas.microsoft.com/office/drawing/2014/main" id="{8E30DF1D-0B2E-4405-8197-070344F785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AA259-54F5-4DF1-8486-50E484FE54B2}"/>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38265031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6EF7-8694-4FCB-A880-B8DF52BEAD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8E0038-1CEB-43A0-8EDB-3E0BFC05F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7CF337-3799-4970-9E3B-E3EC3D8791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926DD5-B16B-45AE-86B8-A1A68AF4C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72400F-273D-4535-864A-ECC5EDD408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1616A3-7110-47BB-BA2F-6AE9EB690212}"/>
              </a:ext>
            </a:extLst>
          </p:cNvPr>
          <p:cNvSpPr>
            <a:spLocks noGrp="1"/>
          </p:cNvSpPr>
          <p:nvPr>
            <p:ph type="dt" sz="half" idx="10"/>
          </p:nvPr>
        </p:nvSpPr>
        <p:spPr/>
        <p:txBody>
          <a:bodyPr/>
          <a:lstStyle/>
          <a:p>
            <a:fld id="{4C708C83-CC42-4E12-8F06-4E9DD1A9BBF2}" type="datetime1">
              <a:rPr lang="en-US" smtClean="0"/>
              <a:t>12/13/2018</a:t>
            </a:fld>
            <a:endParaRPr lang="en-US"/>
          </a:p>
        </p:txBody>
      </p:sp>
      <p:sp>
        <p:nvSpPr>
          <p:cNvPr id="8" name="Footer Placeholder 7">
            <a:extLst>
              <a:ext uri="{FF2B5EF4-FFF2-40B4-BE49-F238E27FC236}">
                <a16:creationId xmlns:a16="http://schemas.microsoft.com/office/drawing/2014/main" id="{75F0688F-5A72-40B5-8108-5DE6B35A47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AD8156-2F3F-40E6-A221-711E43979457}"/>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31119226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ECB7-E10E-4463-AE00-FC8ECE3D0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EBF3F-FFB3-4D6F-8AD2-F83E7256C8A0}"/>
              </a:ext>
            </a:extLst>
          </p:cNvPr>
          <p:cNvSpPr>
            <a:spLocks noGrp="1"/>
          </p:cNvSpPr>
          <p:nvPr>
            <p:ph type="dt" sz="half" idx="10"/>
          </p:nvPr>
        </p:nvSpPr>
        <p:spPr/>
        <p:txBody>
          <a:bodyPr/>
          <a:lstStyle/>
          <a:p>
            <a:fld id="{C46B95B4-519D-44DC-BBC0-7D307BBE66D5}" type="datetime1">
              <a:rPr lang="en-US" smtClean="0"/>
              <a:t>12/13/2018</a:t>
            </a:fld>
            <a:endParaRPr lang="en-US"/>
          </a:p>
        </p:txBody>
      </p:sp>
      <p:sp>
        <p:nvSpPr>
          <p:cNvPr id="4" name="Footer Placeholder 3">
            <a:extLst>
              <a:ext uri="{FF2B5EF4-FFF2-40B4-BE49-F238E27FC236}">
                <a16:creationId xmlns:a16="http://schemas.microsoft.com/office/drawing/2014/main" id="{AD41C035-0E8B-4D03-BA9A-8B511DA27F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4E51E4-1845-4E8F-B98E-DB44A112E3B6}"/>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336105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C1735-F60C-4DF5-A1BB-FD82C47D88B3}"/>
              </a:ext>
            </a:extLst>
          </p:cNvPr>
          <p:cNvSpPr>
            <a:spLocks noGrp="1"/>
          </p:cNvSpPr>
          <p:nvPr>
            <p:ph type="dt" sz="half" idx="10"/>
          </p:nvPr>
        </p:nvSpPr>
        <p:spPr/>
        <p:txBody>
          <a:bodyPr/>
          <a:lstStyle/>
          <a:p>
            <a:fld id="{9EED2E1B-A392-473D-A84B-19BEA7FFDA0E}" type="datetime1">
              <a:rPr lang="en-US" smtClean="0"/>
              <a:t>12/13/2018</a:t>
            </a:fld>
            <a:endParaRPr lang="en-US"/>
          </a:p>
        </p:txBody>
      </p:sp>
      <p:sp>
        <p:nvSpPr>
          <p:cNvPr id="3" name="Footer Placeholder 2">
            <a:extLst>
              <a:ext uri="{FF2B5EF4-FFF2-40B4-BE49-F238E27FC236}">
                <a16:creationId xmlns:a16="http://schemas.microsoft.com/office/drawing/2014/main" id="{1FD23505-F712-48D8-9DF9-4DDED6BAF2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D577DC-3E4C-4A09-8FE5-197B9031666A}"/>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154246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73C8-4A0D-47F5-9504-6B38D045B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7CC4B4-46BD-4ED0-A8BC-6221987F8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BD319B-B065-4F0A-AB4E-E177FB36C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912CC9-8BCE-4938-B378-312612FA0FA6}"/>
              </a:ext>
            </a:extLst>
          </p:cNvPr>
          <p:cNvSpPr>
            <a:spLocks noGrp="1"/>
          </p:cNvSpPr>
          <p:nvPr>
            <p:ph type="dt" sz="half" idx="10"/>
          </p:nvPr>
        </p:nvSpPr>
        <p:spPr/>
        <p:txBody>
          <a:bodyPr/>
          <a:lstStyle/>
          <a:p>
            <a:fld id="{28B27931-DD13-4952-9160-E2D63BED8016}" type="datetime1">
              <a:rPr lang="en-US" smtClean="0"/>
              <a:t>12/13/2018</a:t>
            </a:fld>
            <a:endParaRPr lang="en-US"/>
          </a:p>
        </p:txBody>
      </p:sp>
      <p:sp>
        <p:nvSpPr>
          <p:cNvPr id="6" name="Footer Placeholder 5">
            <a:extLst>
              <a:ext uri="{FF2B5EF4-FFF2-40B4-BE49-F238E27FC236}">
                <a16:creationId xmlns:a16="http://schemas.microsoft.com/office/drawing/2014/main" id="{B10ABD55-FC34-4ACC-B985-7F871EE6F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6110B-CFB6-4D7F-A215-DE11E22312B1}"/>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9295673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380E-4FF5-4703-B32A-ACA201144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1F6835-9DBE-49CB-8B25-99E663F54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55ECC-2065-47EE-90B1-1FC2CF19A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7116DC-5187-4B85-B9D7-2F0C4DE11A6C}"/>
              </a:ext>
            </a:extLst>
          </p:cNvPr>
          <p:cNvSpPr>
            <a:spLocks noGrp="1"/>
          </p:cNvSpPr>
          <p:nvPr>
            <p:ph type="dt" sz="half" idx="10"/>
          </p:nvPr>
        </p:nvSpPr>
        <p:spPr/>
        <p:txBody>
          <a:bodyPr/>
          <a:lstStyle/>
          <a:p>
            <a:fld id="{F9A03B73-7D20-4920-A4F9-4F99948A36C0}" type="datetime1">
              <a:rPr lang="en-US" smtClean="0"/>
              <a:t>12/13/2018</a:t>
            </a:fld>
            <a:endParaRPr lang="en-US"/>
          </a:p>
        </p:txBody>
      </p:sp>
      <p:sp>
        <p:nvSpPr>
          <p:cNvPr id="6" name="Footer Placeholder 5">
            <a:extLst>
              <a:ext uri="{FF2B5EF4-FFF2-40B4-BE49-F238E27FC236}">
                <a16:creationId xmlns:a16="http://schemas.microsoft.com/office/drawing/2014/main" id="{2686064D-964E-472F-A4DF-48F0F5AFC0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999185-57B4-4005-8F53-342FE342DD01}"/>
              </a:ext>
            </a:extLst>
          </p:cNvPr>
          <p:cNvSpPr>
            <a:spLocks noGrp="1"/>
          </p:cNvSpPr>
          <p:nvPr>
            <p:ph type="sldNum" sz="quarter" idx="12"/>
          </p:nvPr>
        </p:nvSpPr>
        <p:spPr/>
        <p:txBody>
          <a:bodyPr/>
          <a:lstStyle/>
          <a:p>
            <a:fld id="{5D6549E6-3D47-444D-9BA1-6F0D83BE8F0A}" type="slidenum">
              <a:rPr lang="en-US" smtClean="0"/>
              <a:t>‹#›</a:t>
            </a:fld>
            <a:endParaRPr lang="en-US"/>
          </a:p>
        </p:txBody>
      </p:sp>
    </p:spTree>
    <p:extLst>
      <p:ext uri="{BB962C8B-B14F-4D97-AF65-F5344CB8AC3E}">
        <p14:creationId xmlns:p14="http://schemas.microsoft.com/office/powerpoint/2010/main" val="14669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6CD44-EFF2-48D3-9CC6-D5543DA43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E8258F-8EA0-4FCB-8C81-7F127F912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A4220-8C1E-4B7B-B933-B3E6E1C398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57D92-6FFC-4740-A094-6A13DE783897}" type="datetime1">
              <a:rPr lang="en-US" smtClean="0"/>
              <a:t>12/13/2018</a:t>
            </a:fld>
            <a:endParaRPr lang="en-US"/>
          </a:p>
        </p:txBody>
      </p:sp>
      <p:sp>
        <p:nvSpPr>
          <p:cNvPr id="5" name="Footer Placeholder 4">
            <a:extLst>
              <a:ext uri="{FF2B5EF4-FFF2-40B4-BE49-F238E27FC236}">
                <a16:creationId xmlns:a16="http://schemas.microsoft.com/office/drawing/2014/main" id="{B33ED8DE-1F81-41D8-8B77-06CE0C1E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C315FC-2F44-4DD8-B6D0-0162AFBA3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549E6-3D47-444D-9BA1-6F0D83BE8F0A}" type="slidenum">
              <a:rPr lang="en-US" smtClean="0"/>
              <a:t>‹#›</a:t>
            </a:fld>
            <a:endParaRPr lang="en-US"/>
          </a:p>
        </p:txBody>
      </p:sp>
    </p:spTree>
    <p:extLst>
      <p:ext uri="{BB962C8B-B14F-4D97-AF65-F5344CB8AC3E}">
        <p14:creationId xmlns:p14="http://schemas.microsoft.com/office/powerpoint/2010/main" val="36688691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2011.pivotcon.com/"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hyperlink" Target="https://www.infusionsoft.com/business-success-blog/marketing/social-media/best-social-media-marketing-stats-and-facts"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microsoft.com/office/2007/relationships/hdphoto" Target="../media/hdphoto1.wdp"/><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microsoft.com/office/2007/relationships/hdphoto" Target="../media/hdphoto1.wdp"/><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microsoft.com/office/2007/relationships/hdphoto" Target="../media/hdphoto1.wdp"/><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BABDC2-C30C-451C-9EA9-A80BBA9D971D}"/>
              </a:ext>
            </a:extLst>
          </p:cNvPr>
          <p:cNvSpPr txBox="1"/>
          <p:nvPr/>
        </p:nvSpPr>
        <p:spPr>
          <a:xfrm>
            <a:off x="3949393" y="781899"/>
            <a:ext cx="7488194" cy="55744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13000" b="1" kern="1200" dirty="0">
                <a:solidFill>
                  <a:schemeClr val="bg1"/>
                </a:solidFill>
                <a:latin typeface="Arial Rounded MT Bold" panose="020F0704030504030204" pitchFamily="34" charset="0"/>
                <a:ea typeface="+mj-ea"/>
                <a:cs typeface="+mj-cs"/>
              </a:rPr>
              <a:t>DSTORY</a:t>
            </a:r>
          </a:p>
        </p:txBody>
      </p:sp>
      <p:pic>
        <p:nvPicPr>
          <p:cNvPr id="4" name="Picture 3">
            <a:extLst>
              <a:ext uri="{FF2B5EF4-FFF2-40B4-BE49-F238E27FC236}">
                <a16:creationId xmlns:a16="http://schemas.microsoft.com/office/drawing/2014/main" id="{4C9BEB3C-717B-4E08-A613-8D9A1013D1C7}"/>
              </a:ext>
            </a:extLst>
          </p:cNvPr>
          <p:cNvPicPr>
            <a:picLocks noChangeAspect="1"/>
          </p:cNvPicPr>
          <p:nvPr/>
        </p:nvPicPr>
        <p:blipFill rotWithShape="1">
          <a:blip r:embed="rId2">
            <a:extLst>
              <a:ext uri="{28A0092B-C50C-407E-A947-70E740481C1C}">
                <a14:useLocalDpi xmlns:a14="http://schemas.microsoft.com/office/drawing/2010/main" val="0"/>
              </a:ext>
            </a:extLst>
          </a:blip>
          <a:srcRect r="3196"/>
          <a:stretch/>
        </p:blipFill>
        <p:spPr>
          <a:xfrm>
            <a:off x="1297865" y="1844846"/>
            <a:ext cx="2967368" cy="3168307"/>
          </a:xfrm>
          <a:prstGeom prst="rect">
            <a:avLst/>
          </a:prstGeom>
        </p:spPr>
      </p:pic>
    </p:spTree>
    <p:extLst>
      <p:ext uri="{BB962C8B-B14F-4D97-AF65-F5344CB8AC3E}">
        <p14:creationId xmlns:p14="http://schemas.microsoft.com/office/powerpoint/2010/main" val="2614427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CB16F9-91B0-4323-94E6-ACCA09290E18}"/>
              </a:ext>
            </a:extLst>
          </p:cNvPr>
          <p:cNvGrpSpPr/>
          <p:nvPr/>
        </p:nvGrpSpPr>
        <p:grpSpPr>
          <a:xfrm>
            <a:off x="430427" y="6489051"/>
            <a:ext cx="11331146" cy="368949"/>
            <a:chOff x="0" y="191"/>
            <a:chExt cx="11331146" cy="368949"/>
          </a:xfrm>
        </p:grpSpPr>
        <p:sp>
          <p:nvSpPr>
            <p:cNvPr id="3" name="Rectangle: Rounded Corners 2">
              <a:extLst>
                <a:ext uri="{FF2B5EF4-FFF2-40B4-BE49-F238E27FC236}">
                  <a16:creationId xmlns:a16="http://schemas.microsoft.com/office/drawing/2014/main" id="{8259373C-563E-4400-85E7-D85A95E0BC14}"/>
                </a:ext>
              </a:extLst>
            </p:cNvPr>
            <p:cNvSpPr/>
            <p:nvPr/>
          </p:nvSpPr>
          <p:spPr>
            <a:xfrm>
              <a:off x="0" y="191"/>
              <a:ext cx="11331146" cy="368949"/>
            </a:xfrm>
            <a:prstGeom prst="roundRect">
              <a:avLst/>
            </a:prstGeom>
            <a:solidFill>
              <a:schemeClr val="lt1">
                <a:hueOff val="0"/>
                <a:satOff val="0"/>
                <a:lumOff val="0"/>
                <a:alpha val="0"/>
              </a:schemeClr>
            </a:solidFill>
          </p:spPr>
          <p:style>
            <a:lnRef idx="2">
              <a:schemeClr val="accent5">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Rectangle: Rounded Corners 4">
              <a:extLst>
                <a:ext uri="{FF2B5EF4-FFF2-40B4-BE49-F238E27FC236}">
                  <a16:creationId xmlns:a16="http://schemas.microsoft.com/office/drawing/2014/main" id="{7EA60757-4F95-4480-B13E-BF50AE00B0BE}"/>
                </a:ext>
              </a:extLst>
            </p:cNvPr>
            <p:cNvSpPr txBox="1"/>
            <p:nvPr/>
          </p:nvSpPr>
          <p:spPr>
            <a:xfrm>
              <a:off x="18011" y="18202"/>
              <a:ext cx="11295124" cy="3329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C0000">
                      <a:alpha val="30000"/>
                    </a:srgbClr>
                  </a:solidFill>
                  <a:latin typeface="Arial Rounded MT Bold" panose="020F0704030504030204" pitchFamily="34" charset="0"/>
                </a:rPr>
                <a:t>Introduction			Research		          Solution                                      </a:t>
              </a:r>
              <a:r>
                <a:rPr lang="en-US" sz="1600" b="1" kern="1200" dirty="0">
                  <a:solidFill>
                    <a:srgbClr val="CC0000"/>
                  </a:solidFill>
                  <a:latin typeface="Arial Rounded MT Bold" panose="020F0704030504030204" pitchFamily="34" charset="0"/>
                </a:rPr>
                <a:t>Business Plan</a:t>
              </a:r>
              <a:r>
                <a:rPr lang="en-US" sz="1600" b="1" kern="1200" dirty="0">
                  <a:solidFill>
                    <a:schemeClr val="dk1">
                      <a:hueOff val="0"/>
                      <a:satOff val="0"/>
                      <a:lumOff val="0"/>
                      <a:alpha val="30000"/>
                    </a:schemeClr>
                  </a:solidFill>
                  <a:latin typeface="Arial Rounded MT Bold" panose="020F0704030504030204" pitchFamily="34" charset="0"/>
                </a:rPr>
                <a:t>                </a:t>
              </a:r>
              <a:r>
                <a:rPr lang="en-US" sz="1300" kern="1200" dirty="0"/>
                <a:t>			 </a:t>
              </a:r>
            </a:p>
          </p:txBody>
        </p:sp>
      </p:grpSp>
      <p:sp>
        <p:nvSpPr>
          <p:cNvPr id="7" name="Arrow: Pentagon 6">
            <a:extLst>
              <a:ext uri="{FF2B5EF4-FFF2-40B4-BE49-F238E27FC236}">
                <a16:creationId xmlns:a16="http://schemas.microsoft.com/office/drawing/2014/main" id="{4FB0E7BC-432D-436B-840E-79F1C121A262}"/>
              </a:ext>
            </a:extLst>
          </p:cNvPr>
          <p:cNvSpPr/>
          <p:nvPr/>
        </p:nvSpPr>
        <p:spPr>
          <a:xfrm>
            <a:off x="0" y="329166"/>
            <a:ext cx="2161402" cy="2038868"/>
          </a:xfrm>
          <a:prstGeom prst="homePlate">
            <a:avLst>
              <a:gd name="adj" fmla="val 0"/>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800"/>
                      </a14:imgEffect>
                      <a14:imgEffect>
                        <a14:brightnessContrast contrast="-2000"/>
                      </a14:imgEffect>
                    </a14:imgLayer>
                  </a14:imgProps>
                </a:ext>
                <a:ext uri="{28A0092B-C50C-407E-A947-70E740481C1C}">
                  <a14:useLocalDpi xmlns:a14="http://schemas.microsoft.com/office/drawing/2010/main" val="0"/>
                </a:ext>
              </a:extLst>
            </a:blip>
            <a:stretch>
              <a:fillRect l="4348" t="2909" r="19501" b="2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29B7A27-9014-4325-8F6F-2A35A87D6406}"/>
              </a:ext>
            </a:extLst>
          </p:cNvPr>
          <p:cNvSpPr txBox="1"/>
          <p:nvPr/>
        </p:nvSpPr>
        <p:spPr>
          <a:xfrm>
            <a:off x="1677879" y="886935"/>
            <a:ext cx="7679184" cy="923330"/>
          </a:xfrm>
          <a:prstGeom prst="rect">
            <a:avLst/>
          </a:prstGeom>
          <a:noFill/>
        </p:spPr>
        <p:txBody>
          <a:bodyPr wrap="square" rtlCol="0">
            <a:spAutoFit/>
          </a:bodyPr>
          <a:lstStyle/>
          <a:p>
            <a:r>
              <a:rPr lang="en-US" sz="5400" b="1" dirty="0">
                <a:solidFill>
                  <a:srgbClr val="CC0000"/>
                </a:solidFill>
                <a:latin typeface="Arial" panose="020B0604020202020204" pitchFamily="34" charset="0"/>
                <a:cs typeface="Arial" panose="020B0604020202020204" pitchFamily="34" charset="0"/>
              </a:rPr>
              <a:t>Business Plan</a:t>
            </a:r>
          </a:p>
        </p:txBody>
      </p:sp>
    </p:spTree>
    <p:extLst>
      <p:ext uri="{BB962C8B-B14F-4D97-AF65-F5344CB8AC3E}">
        <p14:creationId xmlns:p14="http://schemas.microsoft.com/office/powerpoint/2010/main" val="355940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6CFEA275-2732-45DA-B17E-822C5767790B}"/>
              </a:ext>
            </a:extLst>
          </p:cNvPr>
          <p:cNvSpPr/>
          <p:nvPr/>
        </p:nvSpPr>
        <p:spPr>
          <a:xfrm>
            <a:off x="0" y="329166"/>
            <a:ext cx="2161402" cy="2038868"/>
          </a:xfrm>
          <a:prstGeom prst="homePlate">
            <a:avLst>
              <a:gd name="adj" fmla="val 0"/>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800"/>
                      </a14:imgEffect>
                      <a14:imgEffect>
                        <a14:brightnessContrast contrast="-2000"/>
                      </a14:imgEffect>
                    </a14:imgLayer>
                  </a14:imgProps>
                </a:ext>
                <a:ext uri="{28A0092B-C50C-407E-A947-70E740481C1C}">
                  <a14:useLocalDpi xmlns:a14="http://schemas.microsoft.com/office/drawing/2010/main" val="0"/>
                </a:ext>
              </a:extLst>
            </a:blip>
            <a:stretch>
              <a:fillRect l="4348" t="2909" r="19501" b="2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79E06AE4-E926-4947-A023-F9EA62AB2688}"/>
              </a:ext>
            </a:extLst>
          </p:cNvPr>
          <p:cNvGraphicFramePr/>
          <p:nvPr>
            <p:extLst>
              <p:ext uri="{D42A27DB-BD31-4B8C-83A1-F6EECF244321}">
                <p14:modId xmlns:p14="http://schemas.microsoft.com/office/powerpoint/2010/main" val="3045282379"/>
              </p:ext>
            </p:extLst>
          </p:nvPr>
        </p:nvGraphicFramePr>
        <p:xfrm>
          <a:off x="430427" y="6488668"/>
          <a:ext cx="11331146" cy="369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CDF5B633-3758-4DF2-808E-989FF8441C0A}"/>
              </a:ext>
            </a:extLst>
          </p:cNvPr>
          <p:cNvSpPr txBox="1"/>
          <p:nvPr/>
        </p:nvSpPr>
        <p:spPr>
          <a:xfrm>
            <a:off x="1754779" y="886935"/>
            <a:ext cx="5758249" cy="923330"/>
          </a:xfrm>
          <a:prstGeom prst="rect">
            <a:avLst/>
          </a:prstGeom>
          <a:noFill/>
        </p:spPr>
        <p:txBody>
          <a:bodyPr wrap="square" rtlCol="0">
            <a:spAutoFit/>
          </a:bodyPr>
          <a:lstStyle/>
          <a:p>
            <a:r>
              <a:rPr lang="en-US" sz="5400" b="1" dirty="0">
                <a:solidFill>
                  <a:srgbClr val="CC0000"/>
                </a:solidFill>
                <a:latin typeface="Arial" panose="020B0604020202020204" pitchFamily="34" charset="0"/>
                <a:cs typeface="Arial" panose="020B0604020202020204" pitchFamily="34" charset="0"/>
              </a:rPr>
              <a:t>Introduction</a:t>
            </a:r>
          </a:p>
        </p:txBody>
      </p:sp>
      <p:sp>
        <p:nvSpPr>
          <p:cNvPr id="8" name="TextBox 7">
            <a:extLst>
              <a:ext uri="{FF2B5EF4-FFF2-40B4-BE49-F238E27FC236}">
                <a16:creationId xmlns:a16="http://schemas.microsoft.com/office/drawing/2014/main" id="{9133C33E-56B2-44C8-B487-34AEA4AF7770}"/>
              </a:ext>
            </a:extLst>
          </p:cNvPr>
          <p:cNvSpPr txBox="1"/>
          <p:nvPr/>
        </p:nvSpPr>
        <p:spPr>
          <a:xfrm>
            <a:off x="2248930" y="2161401"/>
            <a:ext cx="9104870" cy="369332"/>
          </a:xfrm>
          <a:prstGeom prst="rect">
            <a:avLst/>
          </a:prstGeom>
          <a:noFill/>
        </p:spPr>
        <p:txBody>
          <a:bodyPr wrap="square" rtlCol="0">
            <a:spAutoFit/>
          </a:bodyPr>
          <a:lstStyle/>
          <a:p>
            <a:r>
              <a:rPr lang="en-US" dirty="0"/>
              <a:t>A Software that explores dynamics of Social Media Marketing. </a:t>
            </a:r>
          </a:p>
        </p:txBody>
      </p:sp>
    </p:spTree>
    <p:extLst>
      <p:ext uri="{BB962C8B-B14F-4D97-AF65-F5344CB8AC3E}">
        <p14:creationId xmlns:p14="http://schemas.microsoft.com/office/powerpoint/2010/main" val="255835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FB648F-BEA3-4476-B4FC-92804F1E9E05}"/>
              </a:ext>
            </a:extLst>
          </p:cNvPr>
          <p:cNvGrpSpPr/>
          <p:nvPr/>
        </p:nvGrpSpPr>
        <p:grpSpPr>
          <a:xfrm>
            <a:off x="430427" y="6489051"/>
            <a:ext cx="11331146" cy="368949"/>
            <a:chOff x="0" y="191"/>
            <a:chExt cx="11331146" cy="368949"/>
          </a:xfrm>
        </p:grpSpPr>
        <p:sp>
          <p:nvSpPr>
            <p:cNvPr id="3" name="Rectangle: Rounded Corners 2">
              <a:extLst>
                <a:ext uri="{FF2B5EF4-FFF2-40B4-BE49-F238E27FC236}">
                  <a16:creationId xmlns:a16="http://schemas.microsoft.com/office/drawing/2014/main" id="{14734599-62EB-40EA-AF14-56550BA56C2B}"/>
                </a:ext>
              </a:extLst>
            </p:cNvPr>
            <p:cNvSpPr/>
            <p:nvPr/>
          </p:nvSpPr>
          <p:spPr>
            <a:xfrm>
              <a:off x="0" y="191"/>
              <a:ext cx="11331146" cy="368949"/>
            </a:xfrm>
            <a:prstGeom prst="roundRect">
              <a:avLst/>
            </a:prstGeom>
            <a:solidFill>
              <a:schemeClr val="lt1">
                <a:hueOff val="0"/>
                <a:satOff val="0"/>
                <a:lumOff val="0"/>
                <a:alpha val="0"/>
              </a:schemeClr>
            </a:solidFill>
          </p:spPr>
          <p:style>
            <a:lnRef idx="2">
              <a:schemeClr val="accent5">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Rectangle: Rounded Corners 4">
              <a:extLst>
                <a:ext uri="{FF2B5EF4-FFF2-40B4-BE49-F238E27FC236}">
                  <a16:creationId xmlns:a16="http://schemas.microsoft.com/office/drawing/2014/main" id="{710535A2-1B41-4F4B-BB08-4F2D15C261DC}"/>
                </a:ext>
              </a:extLst>
            </p:cNvPr>
            <p:cNvSpPr txBox="1"/>
            <p:nvPr/>
          </p:nvSpPr>
          <p:spPr>
            <a:xfrm>
              <a:off x="18011" y="18202"/>
              <a:ext cx="11295124" cy="3329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C0000">
                      <a:alpha val="30000"/>
                    </a:srgbClr>
                  </a:solidFill>
                  <a:latin typeface="Arial Rounded MT Bold" panose="020F0704030504030204" pitchFamily="34" charset="0"/>
                </a:rPr>
                <a:t>Introduction	</a:t>
              </a:r>
              <a:r>
                <a:rPr lang="en-US" sz="1600" b="1" kern="1200" dirty="0">
                  <a:solidFill>
                    <a:srgbClr val="CC0000"/>
                  </a:solidFill>
                  <a:latin typeface="Arial Rounded MT Bold" panose="020F0704030504030204" pitchFamily="34" charset="0"/>
                </a:rPr>
                <a:t>		Research</a:t>
              </a:r>
              <a:r>
                <a:rPr lang="en-US" sz="1600" b="1" kern="1200" dirty="0">
                  <a:solidFill>
                    <a:srgbClr val="CC0000">
                      <a:alpha val="30000"/>
                    </a:srgbClr>
                  </a:solidFill>
                  <a:latin typeface="Arial Rounded MT Bold" panose="020F0704030504030204" pitchFamily="34" charset="0"/>
                </a:rPr>
                <a:t>		          Solution                                     Business Plan</a:t>
              </a:r>
              <a:r>
                <a:rPr lang="en-US" sz="1600" b="1" kern="1200" dirty="0">
                  <a:latin typeface="Arial Rounded MT Bold" panose="020F0704030504030204" pitchFamily="34" charset="0"/>
                </a:rPr>
                <a:t>                </a:t>
              </a:r>
              <a:r>
                <a:rPr lang="en-US" sz="1300" kern="1200" dirty="0"/>
                <a:t>			 </a:t>
              </a:r>
            </a:p>
          </p:txBody>
        </p:sp>
      </p:grpSp>
      <p:sp>
        <p:nvSpPr>
          <p:cNvPr id="7" name="Arrow: Pentagon 6">
            <a:extLst>
              <a:ext uri="{FF2B5EF4-FFF2-40B4-BE49-F238E27FC236}">
                <a16:creationId xmlns:a16="http://schemas.microsoft.com/office/drawing/2014/main" id="{2B82168A-CE31-482B-BCA2-3B301AFC4CBF}"/>
              </a:ext>
            </a:extLst>
          </p:cNvPr>
          <p:cNvSpPr/>
          <p:nvPr/>
        </p:nvSpPr>
        <p:spPr>
          <a:xfrm>
            <a:off x="0" y="329166"/>
            <a:ext cx="2161402" cy="2038868"/>
          </a:xfrm>
          <a:prstGeom prst="homePlate">
            <a:avLst>
              <a:gd name="adj" fmla="val 0"/>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800"/>
                      </a14:imgEffect>
                      <a14:imgEffect>
                        <a14:brightnessContrast contrast="-2000"/>
                      </a14:imgEffect>
                    </a14:imgLayer>
                  </a14:imgProps>
                </a:ext>
                <a:ext uri="{28A0092B-C50C-407E-A947-70E740481C1C}">
                  <a14:useLocalDpi xmlns:a14="http://schemas.microsoft.com/office/drawing/2010/main" val="0"/>
                </a:ext>
              </a:extLst>
            </a:blip>
            <a:stretch>
              <a:fillRect l="4348" t="2909" r="19501" b="2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391399-449D-4D2B-8209-2C2B6119F6BE}"/>
              </a:ext>
            </a:extLst>
          </p:cNvPr>
          <p:cNvSpPr txBox="1"/>
          <p:nvPr/>
        </p:nvSpPr>
        <p:spPr>
          <a:xfrm>
            <a:off x="1705232" y="886935"/>
            <a:ext cx="6116594" cy="923330"/>
          </a:xfrm>
          <a:prstGeom prst="rect">
            <a:avLst/>
          </a:prstGeom>
          <a:noFill/>
        </p:spPr>
        <p:txBody>
          <a:bodyPr wrap="square" rtlCol="0">
            <a:spAutoFit/>
          </a:bodyPr>
          <a:lstStyle/>
          <a:p>
            <a:r>
              <a:rPr lang="en-US" sz="5400" b="1" dirty="0">
                <a:solidFill>
                  <a:srgbClr val="CC0000"/>
                </a:solidFill>
                <a:latin typeface="Arial" panose="020B0604020202020204" pitchFamily="34" charset="0"/>
                <a:cs typeface="Arial" panose="020B0604020202020204" pitchFamily="34" charset="0"/>
              </a:rPr>
              <a:t>Research</a:t>
            </a:r>
          </a:p>
        </p:txBody>
      </p:sp>
      <p:pic>
        <p:nvPicPr>
          <p:cNvPr id="10" name="Picture 9">
            <a:hlinkClick r:id="rId4"/>
            <a:extLst>
              <a:ext uri="{FF2B5EF4-FFF2-40B4-BE49-F238E27FC236}">
                <a16:creationId xmlns:a16="http://schemas.microsoft.com/office/drawing/2014/main" id="{5907D1D5-B78C-4964-BA8E-7BFE10CED0BF}"/>
              </a:ext>
            </a:extLst>
          </p:cNvPr>
          <p:cNvPicPr/>
          <p:nvPr/>
        </p:nvPicPr>
        <p:blipFill rotWithShape="1">
          <a:blip r:embed="rId5">
            <a:extLst>
              <a:ext uri="{BEBA8EAE-BF5A-486C-A8C5-ECC9F3942E4B}">
                <a14:imgProps xmlns:a14="http://schemas.microsoft.com/office/drawing/2010/main">
                  <a14:imgLayer r:embed="rId6">
                    <a14:imgEffect>
                      <a14:saturation sat="98000"/>
                    </a14:imgEffect>
                  </a14:imgLayer>
                </a14:imgProps>
              </a:ext>
            </a:extLst>
          </a:blip>
          <a:srcRect l="32050" t="4330" r="21796" b="5413"/>
          <a:stretch/>
        </p:blipFill>
        <p:spPr bwMode="auto">
          <a:xfrm>
            <a:off x="8155460" y="803189"/>
            <a:ext cx="3702908" cy="3896604"/>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5E7E660F-BD13-4E18-8325-E320BEE25F12}"/>
              </a:ext>
            </a:extLst>
          </p:cNvPr>
          <p:cNvSpPr txBox="1"/>
          <p:nvPr/>
        </p:nvSpPr>
        <p:spPr>
          <a:xfrm>
            <a:off x="1705232" y="1838043"/>
            <a:ext cx="6450227" cy="415498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a:t>
            </a:r>
            <a:r>
              <a:rPr lang="en-US" sz="2000" i="1" dirty="0">
                <a:latin typeface="Arial" panose="020B0604020202020204" pitchFamily="34" charset="0"/>
                <a:cs typeface="Arial" panose="020B0604020202020204" pitchFamily="34" charset="0"/>
              </a:rPr>
              <a:t>Trends in Social Advertising </a:t>
            </a:r>
            <a:r>
              <a:rPr lang="en-US" sz="2000" dirty="0">
                <a:latin typeface="Arial" panose="020B0604020202020204" pitchFamily="34" charset="0"/>
                <a:cs typeface="Arial" panose="020B0604020202020204" pitchFamily="34" charset="0"/>
              </a:rPr>
              <a:t>survey, recently conducted by the research team at </a:t>
            </a:r>
            <a:r>
              <a:rPr lang="en-US" sz="2000" dirty="0">
                <a:latin typeface="Arial" panose="020B0604020202020204" pitchFamily="34" charset="0"/>
                <a:cs typeface="Arial" panose="020B0604020202020204" pitchFamily="34" charset="0"/>
                <a:hlinkClick r:id="rId7"/>
              </a:rPr>
              <a:t>Pivot</a:t>
            </a:r>
            <a:r>
              <a:rPr lang="en-US" sz="2000" dirty="0">
                <a:latin typeface="Arial" panose="020B0604020202020204" pitchFamily="34" charset="0"/>
                <a:cs typeface="Arial" panose="020B0604020202020204" pitchFamily="34" charset="0"/>
              </a:rPr>
              <a:t>, found that a full 60% of respondents expected social advertising to be very valuable to them. </a:t>
            </a:r>
          </a:p>
          <a:p>
            <a:r>
              <a:rPr lang="en-US" sz="2000" dirty="0">
                <a:latin typeface="Arial" panose="020B0604020202020204" pitchFamily="34" charset="0"/>
                <a:cs typeface="Arial" panose="020B0604020202020204" pitchFamily="34" charset="0"/>
              </a:rPr>
              <a:t>In 2018, social media for business will be a force to be reckoned with. There are currently 3.03 billion active social media users, (2.8 billion of which access their social media accounts via mobile phone) and just between Q2 and Q3 of 2017, the amount grew by 121 million, according to Marketing Sherpa. With numbers like these, it’s more important than ever for businesses to have a stake in the market.</a:t>
            </a:r>
          </a:p>
          <a:p>
            <a:r>
              <a:rPr lang="en-US" sz="1200" dirty="0">
                <a:solidFill>
                  <a:srgbClr val="00B0F0"/>
                </a:solidFill>
                <a:latin typeface="Arial" panose="020B0604020202020204" pitchFamily="34" charset="0"/>
                <a:cs typeface="Arial" panose="020B0604020202020204" pitchFamily="34" charset="0"/>
              </a:rPr>
              <a:t>https://www.infusionsoft.com/business-success-blog/marketing/social-media/best-social-media-marketing-stats-and-facts</a:t>
            </a:r>
          </a:p>
        </p:txBody>
      </p:sp>
    </p:spTree>
    <p:extLst>
      <p:ext uri="{BB962C8B-B14F-4D97-AF65-F5344CB8AC3E}">
        <p14:creationId xmlns:p14="http://schemas.microsoft.com/office/powerpoint/2010/main" val="80135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7CCBF9-047F-457E-999B-1237E1628E5E}"/>
              </a:ext>
            </a:extLst>
          </p:cNvPr>
          <p:cNvGrpSpPr/>
          <p:nvPr/>
        </p:nvGrpSpPr>
        <p:grpSpPr>
          <a:xfrm>
            <a:off x="430427" y="6489051"/>
            <a:ext cx="11331146" cy="368949"/>
            <a:chOff x="0" y="191"/>
            <a:chExt cx="11331146" cy="368949"/>
          </a:xfrm>
        </p:grpSpPr>
        <p:sp>
          <p:nvSpPr>
            <p:cNvPr id="3" name="Rectangle: Rounded Corners 2">
              <a:extLst>
                <a:ext uri="{FF2B5EF4-FFF2-40B4-BE49-F238E27FC236}">
                  <a16:creationId xmlns:a16="http://schemas.microsoft.com/office/drawing/2014/main" id="{2D5190AE-5BB1-4BFE-B3D9-1072006F8092}"/>
                </a:ext>
              </a:extLst>
            </p:cNvPr>
            <p:cNvSpPr/>
            <p:nvPr/>
          </p:nvSpPr>
          <p:spPr>
            <a:xfrm>
              <a:off x="0" y="191"/>
              <a:ext cx="11331146" cy="368949"/>
            </a:xfrm>
            <a:prstGeom prst="roundRect">
              <a:avLst/>
            </a:prstGeom>
            <a:solidFill>
              <a:schemeClr val="lt1">
                <a:hueOff val="0"/>
                <a:satOff val="0"/>
                <a:lumOff val="0"/>
                <a:alpha val="0"/>
              </a:schemeClr>
            </a:solidFill>
          </p:spPr>
          <p:style>
            <a:lnRef idx="2">
              <a:schemeClr val="accent5">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Rectangle: Rounded Corners 4">
              <a:extLst>
                <a:ext uri="{FF2B5EF4-FFF2-40B4-BE49-F238E27FC236}">
                  <a16:creationId xmlns:a16="http://schemas.microsoft.com/office/drawing/2014/main" id="{60E631BB-2372-474C-AB50-A5A26EA1AE1D}"/>
                </a:ext>
              </a:extLst>
            </p:cNvPr>
            <p:cNvSpPr txBox="1"/>
            <p:nvPr/>
          </p:nvSpPr>
          <p:spPr>
            <a:xfrm>
              <a:off x="18011" y="18202"/>
              <a:ext cx="11295124" cy="3329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C0000">
                      <a:alpha val="30000"/>
                    </a:srgbClr>
                  </a:solidFill>
                  <a:latin typeface="Arial Rounded MT Bold" panose="020F0704030504030204" pitchFamily="34" charset="0"/>
                </a:rPr>
                <a:t>Introduction</a:t>
              </a:r>
              <a:r>
                <a:rPr lang="en-US" sz="1600" b="1" kern="1200" dirty="0">
                  <a:solidFill>
                    <a:srgbClr val="CC0000"/>
                  </a:solidFill>
                  <a:latin typeface="Arial Rounded MT Bold" panose="020F0704030504030204" pitchFamily="34" charset="0"/>
                </a:rPr>
                <a:t>			Research</a:t>
              </a:r>
              <a:r>
                <a:rPr lang="en-US" sz="1600" b="1" kern="1200" dirty="0">
                  <a:solidFill>
                    <a:srgbClr val="CC0000">
                      <a:alpha val="30000"/>
                    </a:srgbClr>
                  </a:solidFill>
                  <a:latin typeface="Arial Rounded MT Bold" panose="020F0704030504030204" pitchFamily="34" charset="0"/>
                </a:rPr>
                <a:t>		          Solution                                      Business Plan</a:t>
              </a:r>
              <a:r>
                <a:rPr lang="en-US" sz="1600" b="1" kern="1200" dirty="0">
                  <a:latin typeface="Arial Rounded MT Bold" panose="020F0704030504030204" pitchFamily="34" charset="0"/>
                </a:rPr>
                <a:t>                </a:t>
              </a:r>
              <a:r>
                <a:rPr lang="en-US" sz="1300" kern="1200" dirty="0"/>
                <a:t>			 </a:t>
              </a:r>
            </a:p>
          </p:txBody>
        </p:sp>
      </p:grpSp>
      <p:sp>
        <p:nvSpPr>
          <p:cNvPr id="7" name="Arrow: Pentagon 6">
            <a:extLst>
              <a:ext uri="{FF2B5EF4-FFF2-40B4-BE49-F238E27FC236}">
                <a16:creationId xmlns:a16="http://schemas.microsoft.com/office/drawing/2014/main" id="{A2AEC063-9FAE-4071-A6CB-9EAF7264BDF0}"/>
              </a:ext>
            </a:extLst>
          </p:cNvPr>
          <p:cNvSpPr/>
          <p:nvPr/>
        </p:nvSpPr>
        <p:spPr>
          <a:xfrm>
            <a:off x="0" y="329166"/>
            <a:ext cx="2161402" cy="2038868"/>
          </a:xfrm>
          <a:prstGeom prst="homePlate">
            <a:avLst>
              <a:gd name="adj" fmla="val 0"/>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800"/>
                      </a14:imgEffect>
                      <a14:imgEffect>
                        <a14:brightnessContrast contrast="-2000"/>
                      </a14:imgEffect>
                    </a14:imgLayer>
                  </a14:imgProps>
                </a:ext>
                <a:ext uri="{28A0092B-C50C-407E-A947-70E740481C1C}">
                  <a14:useLocalDpi xmlns:a14="http://schemas.microsoft.com/office/drawing/2010/main" val="0"/>
                </a:ext>
              </a:extLst>
            </a:blip>
            <a:stretch>
              <a:fillRect l="4348" t="2909" r="19501" b="2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235B4B4-1885-43ED-9C1B-F7659D3D3395}"/>
              </a:ext>
            </a:extLst>
          </p:cNvPr>
          <p:cNvCxnSpPr>
            <a:cxnSpLocks/>
          </p:cNvCxnSpPr>
          <p:nvPr/>
        </p:nvCxnSpPr>
        <p:spPr>
          <a:xfrm>
            <a:off x="6161903" y="1940009"/>
            <a:ext cx="0" cy="334868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6F5E0E55-7858-4E14-A674-6FD5BFBDD65F}"/>
              </a:ext>
            </a:extLst>
          </p:cNvPr>
          <p:cNvCxnSpPr>
            <a:cxnSpLocks/>
          </p:cNvCxnSpPr>
          <p:nvPr/>
        </p:nvCxnSpPr>
        <p:spPr>
          <a:xfrm>
            <a:off x="2384855" y="1668162"/>
            <a:ext cx="740169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9EB9D425-991C-4292-B66E-B9D54526A187}"/>
              </a:ext>
            </a:extLst>
          </p:cNvPr>
          <p:cNvCxnSpPr>
            <a:cxnSpLocks/>
          </p:cNvCxnSpPr>
          <p:nvPr/>
        </p:nvCxnSpPr>
        <p:spPr>
          <a:xfrm flipH="1">
            <a:off x="6161903" y="1149178"/>
            <a:ext cx="4119" cy="370703"/>
          </a:xfrm>
          <a:prstGeom prst="line">
            <a:avLst/>
          </a:prstGeom>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3282D874-8C6F-4D2B-A681-9B4F346F7C68}"/>
              </a:ext>
            </a:extLst>
          </p:cNvPr>
          <p:cNvSpPr txBox="1"/>
          <p:nvPr/>
        </p:nvSpPr>
        <p:spPr>
          <a:xfrm>
            <a:off x="7397577" y="1077004"/>
            <a:ext cx="376469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Advantages</a:t>
            </a:r>
          </a:p>
        </p:txBody>
      </p:sp>
      <p:sp>
        <p:nvSpPr>
          <p:cNvPr id="19" name="Rectangle 18">
            <a:extLst>
              <a:ext uri="{FF2B5EF4-FFF2-40B4-BE49-F238E27FC236}">
                <a16:creationId xmlns:a16="http://schemas.microsoft.com/office/drawing/2014/main" id="{5CF8ECF3-5265-40DE-92F6-A7CD1D253FA7}"/>
              </a:ext>
            </a:extLst>
          </p:cNvPr>
          <p:cNvSpPr/>
          <p:nvPr/>
        </p:nvSpPr>
        <p:spPr>
          <a:xfrm>
            <a:off x="3201945" y="1110385"/>
            <a:ext cx="1919415" cy="400110"/>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Disadvantage</a:t>
            </a:r>
          </a:p>
        </p:txBody>
      </p:sp>
      <p:sp>
        <p:nvSpPr>
          <p:cNvPr id="21" name="TextBox 20">
            <a:extLst>
              <a:ext uri="{FF2B5EF4-FFF2-40B4-BE49-F238E27FC236}">
                <a16:creationId xmlns:a16="http://schemas.microsoft.com/office/drawing/2014/main" id="{8074A913-9487-4EAC-8A59-7C5A875DFD81}"/>
              </a:ext>
            </a:extLst>
          </p:cNvPr>
          <p:cNvSpPr txBox="1"/>
          <p:nvPr/>
        </p:nvSpPr>
        <p:spPr>
          <a:xfrm>
            <a:off x="2537258" y="1946710"/>
            <a:ext cx="3249825" cy="3970318"/>
          </a:xfrm>
          <a:prstGeom prst="rect">
            <a:avLst/>
          </a:prstGeom>
          <a:noFill/>
        </p:spPr>
        <p:txBody>
          <a:bodyPr wrap="square" rtlCol="0">
            <a:spAutoFit/>
          </a:bodyPr>
          <a:lstStyle/>
          <a:p>
            <a:pPr fontAlgn="base"/>
            <a:r>
              <a:rPr lang="en-US" b="1" dirty="0">
                <a:latin typeface="Arial" panose="020B0604020202020204" pitchFamily="34" charset="0"/>
                <a:cs typeface="Arial" panose="020B0604020202020204" pitchFamily="34" charset="0"/>
              </a:rPr>
              <a:t>Tarnish brand name : </a:t>
            </a:r>
            <a:r>
              <a:rPr lang="en-US" dirty="0">
                <a:latin typeface="Arial" panose="020B0604020202020204" pitchFamily="34" charset="0"/>
                <a:cs typeface="Arial" panose="020B0604020202020204" pitchFamily="34" charset="0"/>
              </a:rPr>
              <a:t>In the event that a negative information finds its way onto social media platform, the public will have the chance to express their dissatisfaction.</a:t>
            </a:r>
          </a:p>
          <a:p>
            <a:pPr fontAlgn="base"/>
            <a:endParaRPr lang="en-US" dirty="0">
              <a:latin typeface="Arial" panose="020B0604020202020204" pitchFamily="34" charset="0"/>
              <a:cs typeface="Arial" panose="020B0604020202020204" pitchFamily="34" charset="0"/>
            </a:endParaRPr>
          </a:p>
          <a:p>
            <a:pPr fontAlgn="base"/>
            <a:r>
              <a:rPr lang="en-US" b="1" dirty="0">
                <a:latin typeface="Arial" panose="020B0604020202020204" pitchFamily="34" charset="0"/>
                <a:cs typeface="Arial" panose="020B0604020202020204" pitchFamily="34" charset="0"/>
              </a:rPr>
              <a:t>Time consuming : </a:t>
            </a:r>
            <a:r>
              <a:rPr lang="en-US" dirty="0">
                <a:latin typeface="Arial" panose="020B0604020202020204" pitchFamily="34" charset="0"/>
                <a:cs typeface="Arial" panose="020B0604020202020204" pitchFamily="34" charset="0"/>
              </a:rPr>
              <a:t>People may deliberately ignore your page because they may be interested in other sites. To get them to appreciate and share your posts may take time</a:t>
            </a:r>
            <a:r>
              <a:rPr lang="en-US" sz="1600" dirty="0">
                <a:latin typeface="Arial" panose="020B0604020202020204" pitchFamily="34" charset="0"/>
                <a:cs typeface="Arial" panose="020B0604020202020204" pitchFamily="34" charset="0"/>
              </a:rPr>
              <a:t>.</a:t>
            </a:r>
          </a:p>
        </p:txBody>
      </p:sp>
      <p:sp>
        <p:nvSpPr>
          <p:cNvPr id="23" name="Rectangle 22">
            <a:extLst>
              <a:ext uri="{FF2B5EF4-FFF2-40B4-BE49-F238E27FC236}">
                <a16:creationId xmlns:a16="http://schemas.microsoft.com/office/drawing/2014/main" id="{6EC32163-D4BB-4B2D-8F2B-25AAB51975D3}"/>
              </a:ext>
            </a:extLst>
          </p:cNvPr>
          <p:cNvSpPr/>
          <p:nvPr/>
        </p:nvSpPr>
        <p:spPr>
          <a:xfrm>
            <a:off x="6469800" y="1940009"/>
            <a:ext cx="5276335" cy="3403624"/>
          </a:xfrm>
          <a:prstGeom prst="rect">
            <a:avLst/>
          </a:prstGeom>
        </p:spPr>
        <p:txBody>
          <a:bodyPr wrap="square">
            <a:spAutoFit/>
          </a:bodyPr>
          <a:lstStyle/>
          <a:p>
            <a:pPr marR="0" lvl="0" fontAlgn="base">
              <a:lnSpc>
                <a:spcPct val="107000"/>
              </a:lnSpc>
              <a:spcBef>
                <a:spcPts val="0"/>
              </a:spcBef>
              <a:spcAft>
                <a:spcPts val="0"/>
              </a:spcAft>
              <a:buSzPts val="1000"/>
              <a:tabLst>
                <a:tab pos="457200" algn="l"/>
              </a:tabLst>
            </a:pPr>
            <a:r>
              <a:rPr lang="en-US" b="1"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Cost effective :</a:t>
            </a:r>
            <a:r>
              <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 It can be much </a:t>
            </a:r>
            <a:r>
              <a:rPr lang="en-US" b="1"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cheaper </a:t>
            </a:r>
            <a:r>
              <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than traditional advertising and promotional activities. The costs of maintaining a social media presence are minimal.</a:t>
            </a:r>
          </a:p>
          <a:p>
            <a:pPr marR="0" lvl="0" fontAlgn="base">
              <a:lnSpc>
                <a:spcPct val="107000"/>
              </a:lnSpc>
              <a:spcBef>
                <a:spcPts val="0"/>
              </a:spcBef>
              <a:spcAft>
                <a:spcPts val="0"/>
              </a:spcAft>
              <a:buSzPts val="1000"/>
              <a:tabLst>
                <a:tab pos="457200" algn="l"/>
              </a:tabLs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r>
              <a:rPr lang="en-US" b="1"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Website traffic</a:t>
            </a:r>
            <a:r>
              <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 : Social content can </a:t>
            </a:r>
            <a:r>
              <a:rPr lang="en-US" b="1"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boost traffic</a:t>
            </a:r>
            <a:r>
              <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 to your website. </a:t>
            </a:r>
          </a:p>
          <a:p>
            <a:pPr marR="0" lvl="0" fontAlgn="base">
              <a:lnSpc>
                <a:spcPct val="107000"/>
              </a:lnSpc>
              <a:spcBef>
                <a:spcPts val="0"/>
              </a:spcBef>
              <a:spcAft>
                <a:spcPts val="0"/>
              </a:spcAft>
              <a:buSzPts val="1000"/>
              <a:tabLst>
                <a:tab pos="457200" algn="l"/>
              </a:tabLst>
            </a:pPr>
            <a:endPar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r>
              <a:rPr lang="en-US" b="1"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Evaluation</a:t>
            </a:r>
            <a:r>
              <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 : It is </a:t>
            </a:r>
            <a:r>
              <a:rPr lang="en-US" b="1"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easy to measure</a:t>
            </a:r>
            <a:r>
              <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 how much website traffic you receive from social media.</a:t>
            </a:r>
          </a:p>
          <a:p>
            <a:pPr marR="0" lvl="0" fontAlgn="base">
              <a:lnSpc>
                <a:spcPct val="107000"/>
              </a:lnSpc>
              <a:spcBef>
                <a:spcPts val="0"/>
              </a:spcBef>
              <a:spcAft>
                <a:spcPts val="0"/>
              </a:spcAft>
              <a:buSzPts val="1000"/>
              <a:tabLst>
                <a:tab pos="457200" algn="l"/>
              </a:tabLs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38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A2AEC063-9FAE-4071-A6CB-9EAF7264BDF0}"/>
              </a:ext>
            </a:extLst>
          </p:cNvPr>
          <p:cNvSpPr/>
          <p:nvPr/>
        </p:nvSpPr>
        <p:spPr>
          <a:xfrm>
            <a:off x="0" y="329166"/>
            <a:ext cx="2161402" cy="2038868"/>
          </a:xfrm>
          <a:prstGeom prst="homePlate">
            <a:avLst>
              <a:gd name="adj" fmla="val 0"/>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800"/>
                      </a14:imgEffect>
                      <a14:imgEffect>
                        <a14:brightnessContrast contrast="-2000"/>
                      </a14:imgEffect>
                    </a14:imgLayer>
                  </a14:imgProps>
                </a:ext>
                <a:ext uri="{28A0092B-C50C-407E-A947-70E740481C1C}">
                  <a14:useLocalDpi xmlns:a14="http://schemas.microsoft.com/office/drawing/2010/main" val="0"/>
                </a:ext>
              </a:extLst>
            </a:blip>
            <a:stretch>
              <a:fillRect l="4348" t="2909" r="19501" b="2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235B4B4-1885-43ED-9C1B-F7659D3D3395}"/>
              </a:ext>
            </a:extLst>
          </p:cNvPr>
          <p:cNvCxnSpPr>
            <a:cxnSpLocks/>
          </p:cNvCxnSpPr>
          <p:nvPr/>
        </p:nvCxnSpPr>
        <p:spPr>
          <a:xfrm>
            <a:off x="6161903" y="1940009"/>
            <a:ext cx="0" cy="334868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6F5E0E55-7858-4E14-A674-6FD5BFBDD65F}"/>
              </a:ext>
            </a:extLst>
          </p:cNvPr>
          <p:cNvCxnSpPr>
            <a:cxnSpLocks/>
          </p:cNvCxnSpPr>
          <p:nvPr/>
        </p:nvCxnSpPr>
        <p:spPr>
          <a:xfrm>
            <a:off x="2384855" y="1668162"/>
            <a:ext cx="740169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9EB9D425-991C-4292-B66E-B9D54526A187}"/>
              </a:ext>
            </a:extLst>
          </p:cNvPr>
          <p:cNvCxnSpPr>
            <a:cxnSpLocks/>
          </p:cNvCxnSpPr>
          <p:nvPr/>
        </p:nvCxnSpPr>
        <p:spPr>
          <a:xfrm flipH="1">
            <a:off x="6161903" y="1149178"/>
            <a:ext cx="4119" cy="370703"/>
          </a:xfrm>
          <a:prstGeom prst="line">
            <a:avLst/>
          </a:prstGeom>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3282D874-8C6F-4D2B-A681-9B4F346F7C68}"/>
              </a:ext>
            </a:extLst>
          </p:cNvPr>
          <p:cNvSpPr txBox="1"/>
          <p:nvPr/>
        </p:nvSpPr>
        <p:spPr>
          <a:xfrm>
            <a:off x="7397577" y="1077004"/>
            <a:ext cx="376469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Advantages</a:t>
            </a:r>
          </a:p>
        </p:txBody>
      </p:sp>
      <p:sp>
        <p:nvSpPr>
          <p:cNvPr id="19" name="Rectangle 18">
            <a:extLst>
              <a:ext uri="{FF2B5EF4-FFF2-40B4-BE49-F238E27FC236}">
                <a16:creationId xmlns:a16="http://schemas.microsoft.com/office/drawing/2014/main" id="{5CF8ECF3-5265-40DE-92F6-A7CD1D253FA7}"/>
              </a:ext>
            </a:extLst>
          </p:cNvPr>
          <p:cNvSpPr/>
          <p:nvPr/>
        </p:nvSpPr>
        <p:spPr>
          <a:xfrm>
            <a:off x="3201945" y="1110385"/>
            <a:ext cx="1919415" cy="400110"/>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Disadvantage</a:t>
            </a:r>
          </a:p>
        </p:txBody>
      </p:sp>
      <p:sp>
        <p:nvSpPr>
          <p:cNvPr id="21" name="TextBox 20">
            <a:extLst>
              <a:ext uri="{FF2B5EF4-FFF2-40B4-BE49-F238E27FC236}">
                <a16:creationId xmlns:a16="http://schemas.microsoft.com/office/drawing/2014/main" id="{8074A913-9487-4EAC-8A59-7C5A875DFD81}"/>
              </a:ext>
            </a:extLst>
          </p:cNvPr>
          <p:cNvSpPr txBox="1"/>
          <p:nvPr/>
        </p:nvSpPr>
        <p:spPr>
          <a:xfrm>
            <a:off x="2537258" y="1946710"/>
            <a:ext cx="3249825" cy="2831544"/>
          </a:xfrm>
          <a:prstGeom prst="rect">
            <a:avLst/>
          </a:prstGeom>
          <a:noFill/>
        </p:spPr>
        <p:txBody>
          <a:bodyPr wrap="square" rtlCol="0">
            <a:spAutoFit/>
          </a:bodyPr>
          <a:lstStyle/>
          <a:p>
            <a:pPr lvl="0" fontAlgn="base"/>
            <a:r>
              <a:rPr lang="en-US" b="1" dirty="0">
                <a:latin typeface="Arial" panose="020B0604020202020204" pitchFamily="34" charset="0"/>
                <a:cs typeface="Arial" panose="020B0604020202020204" pitchFamily="34" charset="0"/>
              </a:rPr>
              <a:t>Ineffective use</a:t>
            </a:r>
            <a:r>
              <a:rPr lang="en-US" dirty="0">
                <a:latin typeface="Arial" panose="020B0604020202020204" pitchFamily="34" charset="0"/>
                <a:cs typeface="Arial" panose="020B0604020202020204" pitchFamily="34" charset="0"/>
              </a:rPr>
              <a:t> : Social media can be used ineffectively</a:t>
            </a:r>
            <a:r>
              <a:rPr lang="en-US" sz="1600" dirty="0">
                <a:latin typeface="Arial" panose="020B0604020202020204" pitchFamily="34" charset="0"/>
                <a:cs typeface="Arial" panose="020B0604020202020204" pitchFamily="34" charset="0"/>
              </a:rPr>
              <a:t>.</a:t>
            </a:r>
          </a:p>
          <a:p>
            <a:pPr lvl="0" fontAlgn="base"/>
            <a:endParaRPr lang="en-US" sz="1600" dirty="0">
              <a:latin typeface="Arial" panose="020B0604020202020204" pitchFamily="34" charset="0"/>
              <a:cs typeface="Arial" panose="020B0604020202020204" pitchFamily="34" charset="0"/>
            </a:endParaRPr>
          </a:p>
          <a:p>
            <a:pPr lvl="0" fontAlgn="base"/>
            <a:r>
              <a:rPr lang="en-US" b="1" dirty="0">
                <a:latin typeface="Arial" panose="020B0604020202020204" pitchFamily="34" charset="0"/>
                <a:cs typeface="Arial" panose="020B0604020202020204" pitchFamily="34" charset="0"/>
              </a:rPr>
              <a:t>No personal touch :</a:t>
            </a:r>
            <a:r>
              <a:rPr lang="en-US" dirty="0">
                <a:latin typeface="Arial" panose="020B0604020202020204" pitchFamily="34" charset="0"/>
                <a:cs typeface="Arial" panose="020B0604020202020204" pitchFamily="34" charset="0"/>
              </a:rPr>
              <a:t> Social media Ads are mostly sponsored by fitted in between user’s interface , making it irritating and lack the personal touch</a:t>
            </a:r>
          </a:p>
        </p:txBody>
      </p:sp>
      <p:sp>
        <p:nvSpPr>
          <p:cNvPr id="5" name="TextBox 4">
            <a:extLst>
              <a:ext uri="{FF2B5EF4-FFF2-40B4-BE49-F238E27FC236}">
                <a16:creationId xmlns:a16="http://schemas.microsoft.com/office/drawing/2014/main" id="{60A32FA7-CCDA-4951-833D-5FCAD2850AA6}"/>
              </a:ext>
            </a:extLst>
          </p:cNvPr>
          <p:cNvSpPr txBox="1"/>
          <p:nvPr/>
        </p:nvSpPr>
        <p:spPr>
          <a:xfrm>
            <a:off x="6598508" y="1940009"/>
            <a:ext cx="2953258" cy="3627211"/>
          </a:xfrm>
          <a:prstGeom prst="rect">
            <a:avLst/>
          </a:prstGeom>
          <a:noFill/>
        </p:spPr>
        <p:txBody>
          <a:bodyPr wrap="square" rtlCol="0">
            <a:spAutoFit/>
          </a:bodyPr>
          <a:lstStyle/>
          <a:p>
            <a:pPr marR="0" lvl="0" fontAlgn="base">
              <a:lnSpc>
                <a:spcPct val="107000"/>
              </a:lnSpc>
              <a:spcBef>
                <a:spcPts val="0"/>
              </a:spcBef>
              <a:spcAft>
                <a:spcPts val="0"/>
              </a:spcAft>
              <a:buSzPts val="1000"/>
              <a:tabLst>
                <a:tab pos="457200" algn="l"/>
              </a:tabLst>
            </a:pPr>
            <a:r>
              <a:rPr lang="en-US" b="1"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Customer interaction</a:t>
            </a:r>
            <a:r>
              <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 : You can deliver improved </a:t>
            </a:r>
            <a:r>
              <a:rPr lang="en-US" b="1"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customer service</a:t>
            </a:r>
            <a:r>
              <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rPr>
              <a:t> and respond effectively to feedback.</a:t>
            </a:r>
          </a:p>
          <a:p>
            <a:pPr marR="0" lvl="0" fontAlgn="base">
              <a:lnSpc>
                <a:spcPct val="107000"/>
              </a:lnSpc>
              <a:spcBef>
                <a:spcPts val="0"/>
              </a:spcBef>
              <a:spcAft>
                <a:spcPts val="0"/>
              </a:spcAft>
              <a:buSzPts val="1000"/>
              <a:tabLst>
                <a:tab pos="457200" algn="l"/>
              </a:tabLst>
            </a:pPr>
            <a:endParaRPr lang="en-US" dirty="0">
              <a:solidFill>
                <a:srgbClr val="262626"/>
              </a:solidFill>
              <a:latin typeface="Arial" panose="020B0604020202020204" pitchFamily="34" charset="0"/>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r>
              <a:rPr lang="en-US" b="1" dirty="0">
                <a:latin typeface="Arial" panose="020B0604020202020204" pitchFamily="34" charset="0"/>
                <a:cs typeface="Arial" panose="020B0604020202020204" pitchFamily="34" charset="0"/>
              </a:rPr>
              <a:t>Target audience</a:t>
            </a:r>
            <a:r>
              <a:rPr lang="en-US" dirty="0">
                <a:latin typeface="Arial" panose="020B0604020202020204" pitchFamily="34" charset="0"/>
                <a:cs typeface="Arial" panose="020B0604020202020204" pitchFamily="34" charset="0"/>
              </a:rPr>
              <a:t> : You can choose to maintain a presence on particular social networks that are in line with your target audience. </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E893D67B-6571-4CE3-953C-AB28E24ABD01}"/>
              </a:ext>
            </a:extLst>
          </p:cNvPr>
          <p:cNvGrpSpPr/>
          <p:nvPr/>
        </p:nvGrpSpPr>
        <p:grpSpPr>
          <a:xfrm>
            <a:off x="430427" y="6502987"/>
            <a:ext cx="11331146" cy="368949"/>
            <a:chOff x="0" y="191"/>
            <a:chExt cx="11331146" cy="368949"/>
          </a:xfrm>
        </p:grpSpPr>
        <p:sp>
          <p:nvSpPr>
            <p:cNvPr id="15" name="Rectangle: Rounded Corners 14">
              <a:extLst>
                <a:ext uri="{FF2B5EF4-FFF2-40B4-BE49-F238E27FC236}">
                  <a16:creationId xmlns:a16="http://schemas.microsoft.com/office/drawing/2014/main" id="{CA5A2D48-07A4-45FE-8596-17C30586EC5C}"/>
                </a:ext>
              </a:extLst>
            </p:cNvPr>
            <p:cNvSpPr/>
            <p:nvPr/>
          </p:nvSpPr>
          <p:spPr>
            <a:xfrm>
              <a:off x="0" y="191"/>
              <a:ext cx="11331146" cy="368949"/>
            </a:xfrm>
            <a:prstGeom prst="roundRect">
              <a:avLst/>
            </a:prstGeom>
            <a:solidFill>
              <a:schemeClr val="lt1">
                <a:hueOff val="0"/>
                <a:satOff val="0"/>
                <a:lumOff val="0"/>
                <a:alpha val="0"/>
              </a:schemeClr>
            </a:solidFill>
          </p:spPr>
          <p:style>
            <a:lnRef idx="2">
              <a:schemeClr val="accent5">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6" name="Rectangle: Rounded Corners 4">
              <a:extLst>
                <a:ext uri="{FF2B5EF4-FFF2-40B4-BE49-F238E27FC236}">
                  <a16:creationId xmlns:a16="http://schemas.microsoft.com/office/drawing/2014/main" id="{B76AD725-2796-42D1-9971-56CDA4B24E74}"/>
                </a:ext>
              </a:extLst>
            </p:cNvPr>
            <p:cNvSpPr txBox="1"/>
            <p:nvPr/>
          </p:nvSpPr>
          <p:spPr>
            <a:xfrm>
              <a:off x="18011" y="18202"/>
              <a:ext cx="11295124" cy="3329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C0000">
                      <a:alpha val="30000"/>
                    </a:srgbClr>
                  </a:solidFill>
                  <a:latin typeface="Arial Rounded MT Bold" panose="020F0704030504030204" pitchFamily="34" charset="0"/>
                </a:rPr>
                <a:t>Introduction	</a:t>
              </a:r>
              <a:r>
                <a:rPr lang="en-US" sz="1600" b="1" kern="1200" dirty="0">
                  <a:solidFill>
                    <a:srgbClr val="CC0000"/>
                  </a:solidFill>
                  <a:latin typeface="Arial Rounded MT Bold" panose="020F0704030504030204" pitchFamily="34" charset="0"/>
                </a:rPr>
                <a:t>		Research</a:t>
              </a:r>
              <a:r>
                <a:rPr lang="en-US" sz="1600" b="1" kern="1200" dirty="0">
                  <a:solidFill>
                    <a:srgbClr val="CC0000">
                      <a:alpha val="30000"/>
                    </a:srgbClr>
                  </a:solidFill>
                  <a:latin typeface="Arial Rounded MT Bold" panose="020F0704030504030204" pitchFamily="34" charset="0"/>
                </a:rPr>
                <a:t>		          Solution                                      Business Plan</a:t>
              </a:r>
              <a:r>
                <a:rPr lang="en-US" sz="1600" b="1" kern="1200" dirty="0">
                  <a:latin typeface="Arial Rounded MT Bold" panose="020F0704030504030204" pitchFamily="34" charset="0"/>
                </a:rPr>
                <a:t>                </a:t>
              </a:r>
              <a:r>
                <a:rPr lang="en-US" sz="1300" kern="1200" dirty="0"/>
                <a:t>			 </a:t>
              </a:r>
            </a:p>
          </p:txBody>
        </p:sp>
      </p:grpSp>
    </p:spTree>
    <p:extLst>
      <p:ext uri="{BB962C8B-B14F-4D97-AF65-F5344CB8AC3E}">
        <p14:creationId xmlns:p14="http://schemas.microsoft.com/office/powerpoint/2010/main" val="219860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029EBA-F392-4FDB-A422-6098C6DD2378}"/>
              </a:ext>
            </a:extLst>
          </p:cNvPr>
          <p:cNvGrpSpPr/>
          <p:nvPr/>
        </p:nvGrpSpPr>
        <p:grpSpPr>
          <a:xfrm>
            <a:off x="430427" y="6489051"/>
            <a:ext cx="11331146" cy="368949"/>
            <a:chOff x="0" y="191"/>
            <a:chExt cx="11331146" cy="368949"/>
          </a:xfrm>
        </p:grpSpPr>
        <p:sp>
          <p:nvSpPr>
            <p:cNvPr id="3" name="Rectangle: Rounded Corners 2">
              <a:extLst>
                <a:ext uri="{FF2B5EF4-FFF2-40B4-BE49-F238E27FC236}">
                  <a16:creationId xmlns:a16="http://schemas.microsoft.com/office/drawing/2014/main" id="{627DD294-F3A0-4C75-8E00-4D44F1023B85}"/>
                </a:ext>
              </a:extLst>
            </p:cNvPr>
            <p:cNvSpPr/>
            <p:nvPr/>
          </p:nvSpPr>
          <p:spPr>
            <a:xfrm>
              <a:off x="0" y="191"/>
              <a:ext cx="11331146" cy="368949"/>
            </a:xfrm>
            <a:prstGeom prst="roundRect">
              <a:avLst/>
            </a:prstGeom>
            <a:solidFill>
              <a:schemeClr val="lt1">
                <a:hueOff val="0"/>
                <a:satOff val="0"/>
                <a:lumOff val="0"/>
                <a:alpha val="0"/>
              </a:schemeClr>
            </a:solidFill>
          </p:spPr>
          <p:style>
            <a:lnRef idx="2">
              <a:schemeClr val="accent5">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Rectangle: Rounded Corners 4">
              <a:extLst>
                <a:ext uri="{FF2B5EF4-FFF2-40B4-BE49-F238E27FC236}">
                  <a16:creationId xmlns:a16="http://schemas.microsoft.com/office/drawing/2014/main" id="{AEF1D9CF-2DFD-4462-8FA8-1C107852CD8B}"/>
                </a:ext>
              </a:extLst>
            </p:cNvPr>
            <p:cNvSpPr txBox="1"/>
            <p:nvPr/>
          </p:nvSpPr>
          <p:spPr>
            <a:xfrm>
              <a:off x="18011" y="18202"/>
              <a:ext cx="11295124" cy="3329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C0000">
                      <a:alpha val="30000"/>
                    </a:srgbClr>
                  </a:solidFill>
                  <a:latin typeface="Arial Rounded MT Bold" panose="020F0704030504030204" pitchFamily="34" charset="0"/>
                </a:rPr>
                <a:t>Introduction	</a:t>
              </a:r>
              <a:r>
                <a:rPr lang="en-US" sz="1600" b="1" kern="1200" dirty="0">
                  <a:solidFill>
                    <a:srgbClr val="CC0000"/>
                  </a:solidFill>
                  <a:latin typeface="Arial Rounded MT Bold" panose="020F0704030504030204" pitchFamily="34" charset="0"/>
                </a:rPr>
                <a:t>		Research</a:t>
              </a:r>
              <a:r>
                <a:rPr lang="en-US" sz="1600" b="1" kern="1200" dirty="0">
                  <a:solidFill>
                    <a:srgbClr val="CC0000">
                      <a:alpha val="30000"/>
                    </a:srgbClr>
                  </a:solidFill>
                  <a:latin typeface="Arial Rounded MT Bold" panose="020F0704030504030204" pitchFamily="34" charset="0"/>
                </a:rPr>
                <a:t>		          Solution                                      Business Plan</a:t>
              </a:r>
              <a:r>
                <a:rPr lang="en-US" sz="1600" b="1" kern="1200" dirty="0">
                  <a:latin typeface="Arial Rounded MT Bold" panose="020F0704030504030204" pitchFamily="34" charset="0"/>
                </a:rPr>
                <a:t>                </a:t>
              </a:r>
              <a:r>
                <a:rPr lang="en-US" sz="1300" kern="1200" dirty="0"/>
                <a:t>			 </a:t>
              </a:r>
            </a:p>
          </p:txBody>
        </p:sp>
      </p:grpSp>
      <p:sp>
        <p:nvSpPr>
          <p:cNvPr id="7" name="Arrow: Pentagon 6">
            <a:extLst>
              <a:ext uri="{FF2B5EF4-FFF2-40B4-BE49-F238E27FC236}">
                <a16:creationId xmlns:a16="http://schemas.microsoft.com/office/drawing/2014/main" id="{E18AEE51-0025-4B1F-B8F6-CEA09732B3E2}"/>
              </a:ext>
            </a:extLst>
          </p:cNvPr>
          <p:cNvSpPr/>
          <p:nvPr/>
        </p:nvSpPr>
        <p:spPr>
          <a:xfrm>
            <a:off x="0" y="329166"/>
            <a:ext cx="2161402" cy="2038868"/>
          </a:xfrm>
          <a:prstGeom prst="homePlate">
            <a:avLst>
              <a:gd name="adj" fmla="val 0"/>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800"/>
                      </a14:imgEffect>
                      <a14:imgEffect>
                        <a14:brightnessContrast contrast="-2000"/>
                      </a14:imgEffect>
                    </a14:imgLayer>
                  </a14:imgProps>
                </a:ext>
                <a:ext uri="{28A0092B-C50C-407E-A947-70E740481C1C}">
                  <a14:useLocalDpi xmlns:a14="http://schemas.microsoft.com/office/drawing/2010/main" val="0"/>
                </a:ext>
              </a:extLst>
            </a:blip>
            <a:stretch>
              <a:fillRect l="4348" t="2909" r="19501" b="2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A9F1073-32C4-4A4E-862E-D2B837A24D76}"/>
              </a:ext>
            </a:extLst>
          </p:cNvPr>
          <p:cNvSpPr txBox="1"/>
          <p:nvPr/>
        </p:nvSpPr>
        <p:spPr>
          <a:xfrm>
            <a:off x="1950821" y="886935"/>
            <a:ext cx="8501448" cy="923330"/>
          </a:xfrm>
          <a:prstGeom prst="rect">
            <a:avLst/>
          </a:prstGeom>
          <a:noFill/>
        </p:spPr>
        <p:txBody>
          <a:bodyPr wrap="square" rtlCol="0">
            <a:spAutoFit/>
          </a:bodyPr>
          <a:lstStyle/>
          <a:p>
            <a:r>
              <a:rPr lang="en-US" sz="5400" b="1" dirty="0">
                <a:solidFill>
                  <a:srgbClr val="CC0000"/>
                </a:solidFill>
                <a:latin typeface="Arial" panose="020B0604020202020204" pitchFamily="34" charset="0"/>
                <a:cs typeface="Arial" panose="020B0604020202020204" pitchFamily="34" charset="0"/>
              </a:rPr>
              <a:t>Implications</a:t>
            </a:r>
          </a:p>
        </p:txBody>
      </p:sp>
      <p:sp>
        <p:nvSpPr>
          <p:cNvPr id="9" name="TextBox 8">
            <a:extLst>
              <a:ext uri="{FF2B5EF4-FFF2-40B4-BE49-F238E27FC236}">
                <a16:creationId xmlns:a16="http://schemas.microsoft.com/office/drawing/2014/main" id="{7B93673E-F2E0-4731-AB2E-3D7803C72FB9}"/>
              </a:ext>
            </a:extLst>
          </p:cNvPr>
          <p:cNvSpPr txBox="1"/>
          <p:nvPr/>
        </p:nvSpPr>
        <p:spPr>
          <a:xfrm>
            <a:off x="1950821" y="2102944"/>
            <a:ext cx="8922609" cy="409342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Social Media marketing</a:t>
            </a:r>
            <a:r>
              <a:rPr lang="en-US" sz="2000" dirty="0">
                <a:latin typeface="Arial" panose="020B0604020202020204" pitchFamily="34" charset="0"/>
                <a:cs typeface="Arial" panose="020B0604020202020204" pitchFamily="34" charset="0"/>
              </a:rPr>
              <a:t> is becoming a more ferociously used arsenal now . As more and more  businesses are using this weapon to expand their market in growing competition.</a:t>
            </a:r>
          </a:p>
          <a:p>
            <a:r>
              <a:rPr lang="en-US" sz="2000" b="1" dirty="0">
                <a:latin typeface="Arial" panose="020B0604020202020204" pitchFamily="34" charset="0"/>
                <a:cs typeface="Arial" panose="020B0604020202020204" pitchFamily="34" charset="0"/>
              </a:rPr>
              <a:t>Growth rate</a:t>
            </a:r>
            <a:r>
              <a:rPr lang="en-US" sz="2000" dirty="0">
                <a:latin typeface="Arial" panose="020B0604020202020204" pitchFamily="34" charset="0"/>
                <a:cs typeface="Arial" panose="020B0604020202020204" pitchFamily="34" charset="0"/>
              </a:rPr>
              <a:t> of number of such social media account in past half decade is phenomenal indicating more rapid user base in future . As for businesses looking forward to grow in future can find their potential customer on these platforms easily and more effectively.</a:t>
            </a:r>
          </a:p>
          <a:p>
            <a:r>
              <a:rPr lang="en-US" sz="2000" dirty="0">
                <a:latin typeface="Arial" panose="020B0604020202020204" pitchFamily="34" charset="0"/>
                <a:cs typeface="Arial" panose="020B0604020202020204" pitchFamily="34" charset="0"/>
              </a:rPr>
              <a:t>Social Media marketing comes with many </a:t>
            </a:r>
            <a:r>
              <a:rPr lang="en-US" sz="2000" dirty="0">
                <a:latin typeface="Arial" panose="020B0604020202020204" pitchFamily="34" charset="0"/>
                <a:cs typeface="Arial" panose="020B0604020202020204" pitchFamily="34" charset="0"/>
                <a:hlinkClick r:id="rId4" action="ppaction://hlinksldjump"/>
              </a:rPr>
              <a:t>advantages</a:t>
            </a:r>
            <a:r>
              <a:rPr lang="en-US" sz="2000" dirty="0">
                <a:latin typeface="Arial" panose="020B0604020202020204" pitchFamily="34" charset="0"/>
                <a:cs typeface="Arial" panose="020B0604020202020204" pitchFamily="34" charset="0"/>
              </a:rPr>
              <a:t> and  merits , but all that looks good is not good enough . Taking account for ineffective users on social media platforms , time consumption and lack of emotional touch , all merits of social media marketing doesn’t seem so powerful.</a:t>
            </a:r>
          </a:p>
          <a:p>
            <a:r>
              <a:rPr lang="en-US" sz="2000" dirty="0">
                <a:latin typeface="Arial" panose="020B0604020202020204" pitchFamily="34" charset="0"/>
                <a:cs typeface="Arial" panose="020B0604020202020204" pitchFamily="34" charset="0"/>
              </a:rPr>
              <a:t>Such insights of social media marketing could be solved with few amendment and here at </a:t>
            </a:r>
            <a:r>
              <a:rPr lang="en-US" sz="2000" b="1" dirty="0">
                <a:latin typeface="Arial" panose="020B0604020202020204" pitchFamily="34" charset="0"/>
                <a:cs typeface="Arial" panose="020B0604020202020204" pitchFamily="34" charset="0"/>
              </a:rPr>
              <a:t>ADSTORY</a:t>
            </a:r>
            <a:r>
              <a:rPr lang="en-US" sz="2000" dirty="0">
                <a:latin typeface="Arial" panose="020B0604020202020204" pitchFamily="34" charset="0"/>
                <a:cs typeface="Arial" panose="020B0604020202020204" pitchFamily="34" charset="0"/>
              </a:rPr>
              <a:t> we give it our try.  </a:t>
            </a:r>
          </a:p>
        </p:txBody>
      </p:sp>
    </p:spTree>
    <p:extLst>
      <p:ext uri="{BB962C8B-B14F-4D97-AF65-F5344CB8AC3E}">
        <p14:creationId xmlns:p14="http://schemas.microsoft.com/office/powerpoint/2010/main" val="210781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78BA86-01E2-4675-A0C1-C94565BCDD03}"/>
              </a:ext>
            </a:extLst>
          </p:cNvPr>
          <p:cNvGrpSpPr/>
          <p:nvPr/>
        </p:nvGrpSpPr>
        <p:grpSpPr>
          <a:xfrm>
            <a:off x="430427" y="6489051"/>
            <a:ext cx="11331146" cy="368949"/>
            <a:chOff x="0" y="191"/>
            <a:chExt cx="11331146" cy="368949"/>
          </a:xfrm>
        </p:grpSpPr>
        <p:sp>
          <p:nvSpPr>
            <p:cNvPr id="3" name="Rectangle: Rounded Corners 2">
              <a:extLst>
                <a:ext uri="{FF2B5EF4-FFF2-40B4-BE49-F238E27FC236}">
                  <a16:creationId xmlns:a16="http://schemas.microsoft.com/office/drawing/2014/main" id="{F98C16CC-C7CE-45FE-9F8F-EA1341E23CD1}"/>
                </a:ext>
              </a:extLst>
            </p:cNvPr>
            <p:cNvSpPr/>
            <p:nvPr/>
          </p:nvSpPr>
          <p:spPr>
            <a:xfrm>
              <a:off x="0" y="191"/>
              <a:ext cx="11331146" cy="368949"/>
            </a:xfrm>
            <a:prstGeom prst="roundRect">
              <a:avLst/>
            </a:prstGeom>
            <a:solidFill>
              <a:schemeClr val="lt1">
                <a:hueOff val="0"/>
                <a:satOff val="0"/>
                <a:lumOff val="0"/>
                <a:alpha val="0"/>
              </a:schemeClr>
            </a:solidFill>
          </p:spPr>
          <p:style>
            <a:lnRef idx="2">
              <a:schemeClr val="accent5">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Rectangle: Rounded Corners 4">
              <a:extLst>
                <a:ext uri="{FF2B5EF4-FFF2-40B4-BE49-F238E27FC236}">
                  <a16:creationId xmlns:a16="http://schemas.microsoft.com/office/drawing/2014/main" id="{3AC8833B-32DD-4D2D-BD7A-4E9C6B86AC6D}"/>
                </a:ext>
              </a:extLst>
            </p:cNvPr>
            <p:cNvSpPr txBox="1"/>
            <p:nvPr/>
          </p:nvSpPr>
          <p:spPr>
            <a:xfrm>
              <a:off x="18011" y="18202"/>
              <a:ext cx="11295124" cy="3329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C0000">
                      <a:alpha val="30000"/>
                    </a:srgbClr>
                  </a:solidFill>
                  <a:latin typeface="Arial Rounded MT Bold" panose="020F0704030504030204" pitchFamily="34" charset="0"/>
                </a:rPr>
                <a:t>Introduction			Research		          </a:t>
              </a:r>
              <a:r>
                <a:rPr lang="en-US" sz="1600" b="1" kern="1200" dirty="0">
                  <a:solidFill>
                    <a:srgbClr val="CC0000"/>
                  </a:solidFill>
                  <a:latin typeface="Arial Rounded MT Bold" panose="020F0704030504030204" pitchFamily="34" charset="0"/>
                </a:rPr>
                <a:t>Solution</a:t>
              </a:r>
              <a:r>
                <a:rPr lang="en-US" sz="1600" b="1" kern="1200" dirty="0">
                  <a:solidFill>
                    <a:srgbClr val="CC0000">
                      <a:alpha val="30000"/>
                    </a:srgbClr>
                  </a:solidFill>
                  <a:latin typeface="Arial Rounded MT Bold" panose="020F0704030504030204" pitchFamily="34" charset="0"/>
                </a:rPr>
                <a:t>                                      Business Plan</a:t>
              </a:r>
              <a:r>
                <a:rPr lang="en-US" sz="1600" b="1" kern="1200" dirty="0">
                  <a:solidFill>
                    <a:schemeClr val="dk1">
                      <a:hueOff val="0"/>
                      <a:satOff val="0"/>
                      <a:lumOff val="0"/>
                      <a:alpha val="30000"/>
                    </a:schemeClr>
                  </a:solidFill>
                  <a:latin typeface="Arial Rounded MT Bold" panose="020F0704030504030204" pitchFamily="34" charset="0"/>
                </a:rPr>
                <a:t>                </a:t>
              </a:r>
              <a:r>
                <a:rPr lang="en-US" sz="1300" kern="1200" dirty="0"/>
                <a:t>			 </a:t>
              </a:r>
            </a:p>
          </p:txBody>
        </p:sp>
      </p:grpSp>
      <p:sp>
        <p:nvSpPr>
          <p:cNvPr id="7" name="Arrow: Pentagon 6">
            <a:extLst>
              <a:ext uri="{FF2B5EF4-FFF2-40B4-BE49-F238E27FC236}">
                <a16:creationId xmlns:a16="http://schemas.microsoft.com/office/drawing/2014/main" id="{19634A3B-6B0E-4E96-87BF-319D144AA753}"/>
              </a:ext>
            </a:extLst>
          </p:cNvPr>
          <p:cNvSpPr/>
          <p:nvPr/>
        </p:nvSpPr>
        <p:spPr>
          <a:xfrm>
            <a:off x="0" y="329166"/>
            <a:ext cx="2161402" cy="2038868"/>
          </a:xfrm>
          <a:prstGeom prst="homePlate">
            <a:avLst>
              <a:gd name="adj" fmla="val 0"/>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800"/>
                      </a14:imgEffect>
                      <a14:imgEffect>
                        <a14:brightnessContrast contrast="-2000"/>
                      </a14:imgEffect>
                    </a14:imgLayer>
                  </a14:imgProps>
                </a:ext>
                <a:ext uri="{28A0092B-C50C-407E-A947-70E740481C1C}">
                  <a14:useLocalDpi xmlns:a14="http://schemas.microsoft.com/office/drawing/2010/main" val="0"/>
                </a:ext>
              </a:extLst>
            </a:blip>
            <a:stretch>
              <a:fillRect l="4348" t="2909" r="19501" b="2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E722FF-CAAB-4702-9408-A487CB68ADA5}"/>
              </a:ext>
            </a:extLst>
          </p:cNvPr>
          <p:cNvSpPr txBox="1"/>
          <p:nvPr/>
        </p:nvSpPr>
        <p:spPr>
          <a:xfrm>
            <a:off x="1610987" y="886935"/>
            <a:ext cx="7675056" cy="923330"/>
          </a:xfrm>
          <a:prstGeom prst="rect">
            <a:avLst/>
          </a:prstGeom>
          <a:noFill/>
        </p:spPr>
        <p:txBody>
          <a:bodyPr wrap="square" rtlCol="0">
            <a:spAutoFit/>
          </a:bodyPr>
          <a:lstStyle/>
          <a:p>
            <a:r>
              <a:rPr lang="en-US" sz="5400" b="1" dirty="0">
                <a:solidFill>
                  <a:srgbClr val="CC0000"/>
                </a:solidFill>
                <a:latin typeface="Arial" panose="020B0604020202020204" pitchFamily="34" charset="0"/>
                <a:cs typeface="Arial" panose="020B0604020202020204" pitchFamily="34" charset="0"/>
              </a:rPr>
              <a:t>The Solution!</a:t>
            </a:r>
          </a:p>
        </p:txBody>
      </p:sp>
      <p:sp>
        <p:nvSpPr>
          <p:cNvPr id="12" name="Rectangle: Rounded Corners 11">
            <a:extLst>
              <a:ext uri="{FF2B5EF4-FFF2-40B4-BE49-F238E27FC236}">
                <a16:creationId xmlns:a16="http://schemas.microsoft.com/office/drawing/2014/main" id="{BA521D98-A92C-448A-A036-5683B6EF8F45}"/>
              </a:ext>
            </a:extLst>
          </p:cNvPr>
          <p:cNvSpPr/>
          <p:nvPr/>
        </p:nvSpPr>
        <p:spPr>
          <a:xfrm>
            <a:off x="8115000" y="384087"/>
            <a:ext cx="3932915" cy="173935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 up of a logo&#10;&#10;Description automatically generated">
            <a:extLst>
              <a:ext uri="{FF2B5EF4-FFF2-40B4-BE49-F238E27FC236}">
                <a16:creationId xmlns:a16="http://schemas.microsoft.com/office/drawing/2014/main" id="{C463FEFB-5064-4DB8-9657-DA7110441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770" y="423541"/>
            <a:ext cx="1778739" cy="1838661"/>
          </a:xfrm>
          <a:prstGeom prst="rect">
            <a:avLst/>
          </a:prstGeom>
        </p:spPr>
      </p:pic>
      <p:sp>
        <p:nvSpPr>
          <p:cNvPr id="15" name="TextBox 14">
            <a:extLst>
              <a:ext uri="{FF2B5EF4-FFF2-40B4-BE49-F238E27FC236}">
                <a16:creationId xmlns:a16="http://schemas.microsoft.com/office/drawing/2014/main" id="{CF789812-42FA-4145-9E40-1990EC636D2A}"/>
              </a:ext>
            </a:extLst>
          </p:cNvPr>
          <p:cNvSpPr txBox="1"/>
          <p:nvPr/>
        </p:nvSpPr>
        <p:spPr>
          <a:xfrm>
            <a:off x="9500488" y="856415"/>
            <a:ext cx="2691512" cy="1015663"/>
          </a:xfrm>
          <a:prstGeom prst="rect">
            <a:avLst/>
          </a:prstGeom>
          <a:noFill/>
        </p:spPr>
        <p:txBody>
          <a:bodyPr wrap="square" rtlCol="0">
            <a:spAutoFit/>
          </a:bodyPr>
          <a:lstStyle/>
          <a:p>
            <a:r>
              <a:rPr lang="en-US" sz="6000" b="1" dirty="0" err="1">
                <a:solidFill>
                  <a:schemeClr val="bg1"/>
                </a:solidFill>
                <a:latin typeface="Arial Rounded MT Bold" panose="020F0704030504030204" pitchFamily="34" charset="0"/>
              </a:rPr>
              <a:t>dstory</a:t>
            </a:r>
            <a:endParaRPr lang="en-US" sz="6000" b="1" dirty="0">
              <a:solidFill>
                <a:schemeClr val="bg1"/>
              </a:solidFill>
              <a:latin typeface="Arial Rounded MT Bold" panose="020F0704030504030204" pitchFamily="34" charset="0"/>
            </a:endParaRPr>
          </a:p>
        </p:txBody>
      </p:sp>
      <p:pic>
        <p:nvPicPr>
          <p:cNvPr id="17" name="Picture 16" descr="A picture containing indoor, monitor, red&#10;&#10;Description automatically generated">
            <a:extLst>
              <a:ext uri="{FF2B5EF4-FFF2-40B4-BE49-F238E27FC236}">
                <a16:creationId xmlns:a16="http://schemas.microsoft.com/office/drawing/2014/main" id="{D2074FD5-6F63-46B8-A13B-3567C43643EC}"/>
              </a:ext>
            </a:extLst>
          </p:cNvPr>
          <p:cNvPicPr>
            <a:picLocks noChangeAspect="1"/>
          </p:cNvPicPr>
          <p:nvPr/>
        </p:nvPicPr>
        <p:blipFill rotWithShape="1">
          <a:blip r:embed="rId5">
            <a:extLst>
              <a:ext uri="{28A0092B-C50C-407E-A947-70E740481C1C}">
                <a14:useLocalDpi xmlns:a14="http://schemas.microsoft.com/office/drawing/2010/main" val="0"/>
              </a:ext>
            </a:extLst>
          </a:blip>
          <a:srcRect t="2838" b="6642"/>
          <a:stretch/>
        </p:blipFill>
        <p:spPr>
          <a:xfrm>
            <a:off x="109519" y="2368034"/>
            <a:ext cx="1968195" cy="3563248"/>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B6946D9-5733-4001-9D20-3025AD041145}"/>
              </a:ext>
            </a:extLst>
          </p:cNvPr>
          <p:cNvPicPr>
            <a:picLocks noChangeAspect="1"/>
          </p:cNvPicPr>
          <p:nvPr/>
        </p:nvPicPr>
        <p:blipFill rotWithShape="1">
          <a:blip r:embed="rId6">
            <a:extLst>
              <a:ext uri="{28A0092B-C50C-407E-A947-70E740481C1C}">
                <a14:useLocalDpi xmlns:a14="http://schemas.microsoft.com/office/drawing/2010/main" val="0"/>
              </a:ext>
            </a:extLst>
          </a:blip>
          <a:srcRect t="2951" b="7027"/>
          <a:stretch/>
        </p:blipFill>
        <p:spPr>
          <a:xfrm>
            <a:off x="5342043" y="2390994"/>
            <a:ext cx="1893332" cy="3408883"/>
          </a:xfrm>
          <a:prstGeom prst="rect">
            <a:avLst/>
          </a:prstGeom>
        </p:spPr>
      </p:pic>
      <p:pic>
        <p:nvPicPr>
          <p:cNvPr id="21" name="Picture 20">
            <a:extLst>
              <a:ext uri="{FF2B5EF4-FFF2-40B4-BE49-F238E27FC236}">
                <a16:creationId xmlns:a16="http://schemas.microsoft.com/office/drawing/2014/main" id="{0148536A-7681-44F1-873E-EA80765F07F0}"/>
              </a:ext>
            </a:extLst>
          </p:cNvPr>
          <p:cNvPicPr>
            <a:picLocks noChangeAspect="1"/>
          </p:cNvPicPr>
          <p:nvPr/>
        </p:nvPicPr>
        <p:blipFill rotWithShape="1">
          <a:blip r:embed="rId7">
            <a:extLst>
              <a:ext uri="{28A0092B-C50C-407E-A947-70E740481C1C}">
                <a14:useLocalDpi xmlns:a14="http://schemas.microsoft.com/office/drawing/2010/main" val="0"/>
              </a:ext>
            </a:extLst>
          </a:blip>
          <a:srcRect t="3542" b="8188"/>
          <a:stretch/>
        </p:blipFill>
        <p:spPr>
          <a:xfrm>
            <a:off x="10159332" y="2365594"/>
            <a:ext cx="1968195" cy="3474720"/>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024B8A6A-099C-4BB8-A124-3DA1DF735E8B}"/>
              </a:ext>
            </a:extLst>
          </p:cNvPr>
          <p:cNvPicPr>
            <a:picLocks noChangeAspect="1"/>
          </p:cNvPicPr>
          <p:nvPr/>
        </p:nvPicPr>
        <p:blipFill rotWithShape="1">
          <a:blip r:embed="rId8">
            <a:extLst>
              <a:ext uri="{28A0092B-C50C-407E-A947-70E740481C1C}">
                <a14:useLocalDpi xmlns:a14="http://schemas.microsoft.com/office/drawing/2010/main" val="0"/>
              </a:ext>
            </a:extLst>
          </a:blip>
          <a:srcRect t="4120" b="4120"/>
          <a:stretch/>
        </p:blipFill>
        <p:spPr>
          <a:xfrm>
            <a:off x="7750688" y="2390994"/>
            <a:ext cx="1893332" cy="347472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FE5FEAA5-3F6D-408F-89AB-9D599D59222A}"/>
              </a:ext>
            </a:extLst>
          </p:cNvPr>
          <p:cNvPicPr>
            <a:picLocks noChangeAspect="1"/>
          </p:cNvPicPr>
          <p:nvPr/>
        </p:nvPicPr>
        <p:blipFill rotWithShape="1">
          <a:blip r:embed="rId9">
            <a:extLst>
              <a:ext uri="{28A0092B-C50C-407E-A947-70E740481C1C}">
                <a14:useLocalDpi xmlns:a14="http://schemas.microsoft.com/office/drawing/2010/main" val="0"/>
              </a:ext>
            </a:extLst>
          </a:blip>
          <a:srcRect t="2676" b="4817"/>
          <a:stretch/>
        </p:blipFill>
        <p:spPr>
          <a:xfrm>
            <a:off x="2770129" y="2365594"/>
            <a:ext cx="1879499" cy="3477359"/>
          </a:xfrm>
          <a:prstGeom prst="rect">
            <a:avLst/>
          </a:prstGeom>
        </p:spPr>
      </p:pic>
    </p:spTree>
    <p:extLst>
      <p:ext uri="{BB962C8B-B14F-4D97-AF65-F5344CB8AC3E}">
        <p14:creationId xmlns:p14="http://schemas.microsoft.com/office/powerpoint/2010/main" val="355045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78BA86-01E2-4675-A0C1-C94565BCDD03}"/>
              </a:ext>
            </a:extLst>
          </p:cNvPr>
          <p:cNvGrpSpPr/>
          <p:nvPr/>
        </p:nvGrpSpPr>
        <p:grpSpPr>
          <a:xfrm>
            <a:off x="430427" y="6489051"/>
            <a:ext cx="11331146" cy="368949"/>
            <a:chOff x="0" y="191"/>
            <a:chExt cx="11331146" cy="368949"/>
          </a:xfrm>
        </p:grpSpPr>
        <p:sp>
          <p:nvSpPr>
            <p:cNvPr id="3" name="Rectangle: Rounded Corners 2">
              <a:extLst>
                <a:ext uri="{FF2B5EF4-FFF2-40B4-BE49-F238E27FC236}">
                  <a16:creationId xmlns:a16="http://schemas.microsoft.com/office/drawing/2014/main" id="{F98C16CC-C7CE-45FE-9F8F-EA1341E23CD1}"/>
                </a:ext>
              </a:extLst>
            </p:cNvPr>
            <p:cNvSpPr/>
            <p:nvPr/>
          </p:nvSpPr>
          <p:spPr>
            <a:xfrm>
              <a:off x="0" y="191"/>
              <a:ext cx="11331146" cy="368949"/>
            </a:xfrm>
            <a:prstGeom prst="roundRect">
              <a:avLst/>
            </a:prstGeom>
            <a:solidFill>
              <a:schemeClr val="lt1">
                <a:hueOff val="0"/>
                <a:satOff val="0"/>
                <a:lumOff val="0"/>
                <a:alpha val="0"/>
              </a:schemeClr>
            </a:solidFill>
          </p:spPr>
          <p:style>
            <a:lnRef idx="2">
              <a:schemeClr val="accent5">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Rectangle: Rounded Corners 4">
              <a:extLst>
                <a:ext uri="{FF2B5EF4-FFF2-40B4-BE49-F238E27FC236}">
                  <a16:creationId xmlns:a16="http://schemas.microsoft.com/office/drawing/2014/main" id="{3AC8833B-32DD-4D2D-BD7A-4E9C6B86AC6D}"/>
                </a:ext>
              </a:extLst>
            </p:cNvPr>
            <p:cNvSpPr txBox="1"/>
            <p:nvPr/>
          </p:nvSpPr>
          <p:spPr>
            <a:xfrm>
              <a:off x="18011" y="18202"/>
              <a:ext cx="11295124" cy="3329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C0000">
                      <a:alpha val="30000"/>
                    </a:srgbClr>
                  </a:solidFill>
                  <a:latin typeface="Arial Rounded MT Bold" panose="020F0704030504030204" pitchFamily="34" charset="0"/>
                </a:rPr>
                <a:t>Introduction			Research		          </a:t>
              </a:r>
              <a:r>
                <a:rPr lang="en-US" sz="1600" b="1" kern="1200" dirty="0">
                  <a:solidFill>
                    <a:srgbClr val="CC0000"/>
                  </a:solidFill>
                  <a:latin typeface="Arial Rounded MT Bold" panose="020F0704030504030204" pitchFamily="34" charset="0"/>
                </a:rPr>
                <a:t>Solution</a:t>
              </a:r>
              <a:r>
                <a:rPr lang="en-US" sz="1600" b="1" kern="1200" dirty="0">
                  <a:solidFill>
                    <a:srgbClr val="CC0000">
                      <a:alpha val="30000"/>
                    </a:srgbClr>
                  </a:solidFill>
                  <a:latin typeface="Arial Rounded MT Bold" panose="020F0704030504030204" pitchFamily="34" charset="0"/>
                </a:rPr>
                <a:t>                                      Business Plan</a:t>
              </a:r>
              <a:r>
                <a:rPr lang="en-US" sz="1600" b="1" kern="1200" dirty="0">
                  <a:solidFill>
                    <a:schemeClr val="dk1">
                      <a:hueOff val="0"/>
                      <a:satOff val="0"/>
                      <a:lumOff val="0"/>
                      <a:alpha val="30000"/>
                    </a:schemeClr>
                  </a:solidFill>
                  <a:latin typeface="Arial Rounded MT Bold" panose="020F0704030504030204" pitchFamily="34" charset="0"/>
                </a:rPr>
                <a:t>                </a:t>
              </a:r>
              <a:r>
                <a:rPr lang="en-US" sz="1300" kern="1200" dirty="0"/>
                <a:t>			 </a:t>
              </a:r>
            </a:p>
          </p:txBody>
        </p:sp>
      </p:grpSp>
      <p:sp>
        <p:nvSpPr>
          <p:cNvPr id="7" name="Arrow: Pentagon 6">
            <a:extLst>
              <a:ext uri="{FF2B5EF4-FFF2-40B4-BE49-F238E27FC236}">
                <a16:creationId xmlns:a16="http://schemas.microsoft.com/office/drawing/2014/main" id="{19634A3B-6B0E-4E96-87BF-319D144AA753}"/>
              </a:ext>
            </a:extLst>
          </p:cNvPr>
          <p:cNvSpPr/>
          <p:nvPr/>
        </p:nvSpPr>
        <p:spPr>
          <a:xfrm>
            <a:off x="0" y="329166"/>
            <a:ext cx="2161402" cy="2038868"/>
          </a:xfrm>
          <a:prstGeom prst="homePlate">
            <a:avLst>
              <a:gd name="adj" fmla="val 0"/>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800"/>
                      </a14:imgEffect>
                      <a14:imgEffect>
                        <a14:brightnessContrast contrast="-2000"/>
                      </a14:imgEffect>
                    </a14:imgLayer>
                  </a14:imgProps>
                </a:ext>
                <a:ext uri="{28A0092B-C50C-407E-A947-70E740481C1C}">
                  <a14:useLocalDpi xmlns:a14="http://schemas.microsoft.com/office/drawing/2010/main" val="0"/>
                </a:ext>
              </a:extLst>
            </a:blip>
            <a:stretch>
              <a:fillRect l="4348" t="2909" r="19501" b="2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E722FF-CAAB-4702-9408-A487CB68ADA5}"/>
              </a:ext>
            </a:extLst>
          </p:cNvPr>
          <p:cNvSpPr txBox="1"/>
          <p:nvPr/>
        </p:nvSpPr>
        <p:spPr>
          <a:xfrm>
            <a:off x="1610987" y="886935"/>
            <a:ext cx="7675056" cy="923330"/>
          </a:xfrm>
          <a:prstGeom prst="rect">
            <a:avLst/>
          </a:prstGeom>
          <a:noFill/>
        </p:spPr>
        <p:txBody>
          <a:bodyPr wrap="square" rtlCol="0">
            <a:spAutoFit/>
          </a:bodyPr>
          <a:lstStyle/>
          <a:p>
            <a:r>
              <a:rPr lang="en-US" sz="5400" b="1" dirty="0">
                <a:solidFill>
                  <a:srgbClr val="CC0000"/>
                </a:solidFill>
                <a:latin typeface="Arial" panose="020B0604020202020204" pitchFamily="34" charset="0"/>
                <a:cs typeface="Arial" panose="020B0604020202020204" pitchFamily="34" charset="0"/>
              </a:rPr>
              <a:t>The Solution!</a:t>
            </a:r>
          </a:p>
        </p:txBody>
      </p:sp>
      <p:sp>
        <p:nvSpPr>
          <p:cNvPr id="12" name="Rectangle: Rounded Corners 11">
            <a:extLst>
              <a:ext uri="{FF2B5EF4-FFF2-40B4-BE49-F238E27FC236}">
                <a16:creationId xmlns:a16="http://schemas.microsoft.com/office/drawing/2014/main" id="{BA521D98-A92C-448A-A036-5683B6EF8F45}"/>
              </a:ext>
            </a:extLst>
          </p:cNvPr>
          <p:cNvSpPr/>
          <p:nvPr/>
        </p:nvSpPr>
        <p:spPr>
          <a:xfrm>
            <a:off x="8115000" y="384087"/>
            <a:ext cx="3932915" cy="173935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 up of a logo&#10;&#10;Description automatically generated">
            <a:extLst>
              <a:ext uri="{FF2B5EF4-FFF2-40B4-BE49-F238E27FC236}">
                <a16:creationId xmlns:a16="http://schemas.microsoft.com/office/drawing/2014/main" id="{C463FEFB-5064-4DB8-9657-DA7110441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770" y="423541"/>
            <a:ext cx="1778739" cy="1838661"/>
          </a:xfrm>
          <a:prstGeom prst="rect">
            <a:avLst/>
          </a:prstGeom>
        </p:spPr>
      </p:pic>
      <p:sp>
        <p:nvSpPr>
          <p:cNvPr id="15" name="TextBox 14">
            <a:extLst>
              <a:ext uri="{FF2B5EF4-FFF2-40B4-BE49-F238E27FC236}">
                <a16:creationId xmlns:a16="http://schemas.microsoft.com/office/drawing/2014/main" id="{CF789812-42FA-4145-9E40-1990EC636D2A}"/>
              </a:ext>
            </a:extLst>
          </p:cNvPr>
          <p:cNvSpPr txBox="1"/>
          <p:nvPr/>
        </p:nvSpPr>
        <p:spPr>
          <a:xfrm>
            <a:off x="9500488" y="856415"/>
            <a:ext cx="2691512" cy="1015663"/>
          </a:xfrm>
          <a:prstGeom prst="rect">
            <a:avLst/>
          </a:prstGeom>
          <a:noFill/>
        </p:spPr>
        <p:txBody>
          <a:bodyPr wrap="square" rtlCol="0">
            <a:spAutoFit/>
          </a:bodyPr>
          <a:lstStyle/>
          <a:p>
            <a:r>
              <a:rPr lang="en-US" sz="6000" b="1" dirty="0" err="1">
                <a:solidFill>
                  <a:schemeClr val="bg1"/>
                </a:solidFill>
                <a:latin typeface="Arial Rounded MT Bold" panose="020F0704030504030204" pitchFamily="34" charset="0"/>
              </a:rPr>
              <a:t>dstory</a:t>
            </a:r>
            <a:endParaRPr lang="en-US" sz="6000" b="1" dirty="0">
              <a:solidFill>
                <a:schemeClr val="bg1"/>
              </a:solidFill>
              <a:latin typeface="Arial Rounded MT Bold" panose="020F0704030504030204" pitchFamily="34" charset="0"/>
            </a:endParaRPr>
          </a:p>
        </p:txBody>
      </p:sp>
      <p:pic>
        <p:nvPicPr>
          <p:cNvPr id="17" name="Picture 16" descr="A picture containing indoor, monitor, red&#10;&#10;Description automatically generated">
            <a:extLst>
              <a:ext uri="{FF2B5EF4-FFF2-40B4-BE49-F238E27FC236}">
                <a16:creationId xmlns:a16="http://schemas.microsoft.com/office/drawing/2014/main" id="{D2074FD5-6F63-46B8-A13B-3567C43643EC}"/>
              </a:ext>
            </a:extLst>
          </p:cNvPr>
          <p:cNvPicPr>
            <a:picLocks noChangeAspect="1"/>
          </p:cNvPicPr>
          <p:nvPr/>
        </p:nvPicPr>
        <p:blipFill rotWithShape="1">
          <a:blip r:embed="rId5">
            <a:extLst>
              <a:ext uri="{28A0092B-C50C-407E-A947-70E740481C1C}">
                <a14:useLocalDpi xmlns:a14="http://schemas.microsoft.com/office/drawing/2010/main" val="0"/>
              </a:ext>
            </a:extLst>
          </a:blip>
          <a:srcRect t="2838" b="6642"/>
          <a:stretch/>
        </p:blipFill>
        <p:spPr>
          <a:xfrm>
            <a:off x="109519" y="2368034"/>
            <a:ext cx="1968195" cy="3563248"/>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B6946D9-5733-4001-9D20-3025AD041145}"/>
              </a:ext>
            </a:extLst>
          </p:cNvPr>
          <p:cNvPicPr>
            <a:picLocks noChangeAspect="1"/>
          </p:cNvPicPr>
          <p:nvPr/>
        </p:nvPicPr>
        <p:blipFill rotWithShape="1">
          <a:blip r:embed="rId6">
            <a:extLst>
              <a:ext uri="{28A0092B-C50C-407E-A947-70E740481C1C}">
                <a14:useLocalDpi xmlns:a14="http://schemas.microsoft.com/office/drawing/2010/main" val="0"/>
              </a:ext>
            </a:extLst>
          </a:blip>
          <a:srcRect t="2951" b="7027"/>
          <a:stretch/>
        </p:blipFill>
        <p:spPr>
          <a:xfrm>
            <a:off x="5342043" y="2390994"/>
            <a:ext cx="1893332" cy="3408883"/>
          </a:xfrm>
          <a:prstGeom prst="rect">
            <a:avLst/>
          </a:prstGeom>
        </p:spPr>
      </p:pic>
      <p:pic>
        <p:nvPicPr>
          <p:cNvPr id="21" name="Picture 20">
            <a:extLst>
              <a:ext uri="{FF2B5EF4-FFF2-40B4-BE49-F238E27FC236}">
                <a16:creationId xmlns:a16="http://schemas.microsoft.com/office/drawing/2014/main" id="{0148536A-7681-44F1-873E-EA80765F07F0}"/>
              </a:ext>
            </a:extLst>
          </p:cNvPr>
          <p:cNvPicPr>
            <a:picLocks noChangeAspect="1"/>
          </p:cNvPicPr>
          <p:nvPr/>
        </p:nvPicPr>
        <p:blipFill rotWithShape="1">
          <a:blip r:embed="rId7">
            <a:extLst>
              <a:ext uri="{28A0092B-C50C-407E-A947-70E740481C1C}">
                <a14:useLocalDpi xmlns:a14="http://schemas.microsoft.com/office/drawing/2010/main" val="0"/>
              </a:ext>
            </a:extLst>
          </a:blip>
          <a:srcRect t="3542" b="8188"/>
          <a:stretch/>
        </p:blipFill>
        <p:spPr>
          <a:xfrm>
            <a:off x="10159332" y="2365594"/>
            <a:ext cx="1968195" cy="3474720"/>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024B8A6A-099C-4BB8-A124-3DA1DF735E8B}"/>
              </a:ext>
            </a:extLst>
          </p:cNvPr>
          <p:cNvPicPr>
            <a:picLocks noChangeAspect="1"/>
          </p:cNvPicPr>
          <p:nvPr/>
        </p:nvPicPr>
        <p:blipFill rotWithShape="1">
          <a:blip r:embed="rId8">
            <a:extLst>
              <a:ext uri="{28A0092B-C50C-407E-A947-70E740481C1C}">
                <a14:useLocalDpi xmlns:a14="http://schemas.microsoft.com/office/drawing/2010/main" val="0"/>
              </a:ext>
            </a:extLst>
          </a:blip>
          <a:srcRect t="4120" b="4120"/>
          <a:stretch/>
        </p:blipFill>
        <p:spPr>
          <a:xfrm>
            <a:off x="7750688" y="2390994"/>
            <a:ext cx="1893332" cy="347472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FE5FEAA5-3F6D-408F-89AB-9D599D59222A}"/>
              </a:ext>
            </a:extLst>
          </p:cNvPr>
          <p:cNvPicPr>
            <a:picLocks noChangeAspect="1"/>
          </p:cNvPicPr>
          <p:nvPr/>
        </p:nvPicPr>
        <p:blipFill rotWithShape="1">
          <a:blip r:embed="rId9">
            <a:extLst>
              <a:ext uri="{28A0092B-C50C-407E-A947-70E740481C1C}">
                <a14:useLocalDpi xmlns:a14="http://schemas.microsoft.com/office/drawing/2010/main" val="0"/>
              </a:ext>
            </a:extLst>
          </a:blip>
          <a:srcRect t="2676" b="4817"/>
          <a:stretch/>
        </p:blipFill>
        <p:spPr>
          <a:xfrm>
            <a:off x="2770129" y="2365594"/>
            <a:ext cx="1879499" cy="3477359"/>
          </a:xfrm>
          <a:prstGeom prst="rect">
            <a:avLst/>
          </a:prstGeom>
        </p:spPr>
      </p:pic>
    </p:spTree>
    <p:extLst>
      <p:ext uri="{BB962C8B-B14F-4D97-AF65-F5344CB8AC3E}">
        <p14:creationId xmlns:p14="http://schemas.microsoft.com/office/powerpoint/2010/main" val="236625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78BA86-01E2-4675-A0C1-C94565BCDD03}"/>
              </a:ext>
            </a:extLst>
          </p:cNvPr>
          <p:cNvGrpSpPr/>
          <p:nvPr/>
        </p:nvGrpSpPr>
        <p:grpSpPr>
          <a:xfrm>
            <a:off x="430427" y="6489051"/>
            <a:ext cx="11331146" cy="368949"/>
            <a:chOff x="0" y="191"/>
            <a:chExt cx="11331146" cy="368949"/>
          </a:xfrm>
        </p:grpSpPr>
        <p:sp>
          <p:nvSpPr>
            <p:cNvPr id="3" name="Rectangle: Rounded Corners 2">
              <a:extLst>
                <a:ext uri="{FF2B5EF4-FFF2-40B4-BE49-F238E27FC236}">
                  <a16:creationId xmlns:a16="http://schemas.microsoft.com/office/drawing/2014/main" id="{F98C16CC-C7CE-45FE-9F8F-EA1341E23CD1}"/>
                </a:ext>
              </a:extLst>
            </p:cNvPr>
            <p:cNvSpPr/>
            <p:nvPr/>
          </p:nvSpPr>
          <p:spPr>
            <a:xfrm>
              <a:off x="0" y="191"/>
              <a:ext cx="11331146" cy="368949"/>
            </a:xfrm>
            <a:prstGeom prst="roundRect">
              <a:avLst/>
            </a:prstGeom>
            <a:solidFill>
              <a:schemeClr val="lt1">
                <a:hueOff val="0"/>
                <a:satOff val="0"/>
                <a:lumOff val="0"/>
                <a:alpha val="0"/>
              </a:schemeClr>
            </a:solidFill>
          </p:spPr>
          <p:style>
            <a:lnRef idx="2">
              <a:schemeClr val="accent5">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 name="Rectangle: Rounded Corners 4">
              <a:extLst>
                <a:ext uri="{FF2B5EF4-FFF2-40B4-BE49-F238E27FC236}">
                  <a16:creationId xmlns:a16="http://schemas.microsoft.com/office/drawing/2014/main" id="{3AC8833B-32DD-4D2D-BD7A-4E9C6B86AC6D}"/>
                </a:ext>
              </a:extLst>
            </p:cNvPr>
            <p:cNvSpPr txBox="1"/>
            <p:nvPr/>
          </p:nvSpPr>
          <p:spPr>
            <a:xfrm>
              <a:off x="18011" y="18202"/>
              <a:ext cx="11295124" cy="3329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CC0000">
                      <a:alpha val="30000"/>
                    </a:srgbClr>
                  </a:solidFill>
                  <a:latin typeface="Arial Rounded MT Bold" panose="020F0704030504030204" pitchFamily="34" charset="0"/>
                </a:rPr>
                <a:t>Introduction			Research		          </a:t>
              </a:r>
              <a:r>
                <a:rPr lang="en-US" sz="1600" b="1" kern="1200" dirty="0">
                  <a:solidFill>
                    <a:srgbClr val="CC0000"/>
                  </a:solidFill>
                  <a:latin typeface="Arial Rounded MT Bold" panose="020F0704030504030204" pitchFamily="34" charset="0"/>
                </a:rPr>
                <a:t>Solution</a:t>
              </a:r>
              <a:r>
                <a:rPr lang="en-US" sz="1600" b="1" kern="1200" dirty="0">
                  <a:solidFill>
                    <a:srgbClr val="CC0000">
                      <a:alpha val="30000"/>
                    </a:srgbClr>
                  </a:solidFill>
                  <a:latin typeface="Arial Rounded MT Bold" panose="020F0704030504030204" pitchFamily="34" charset="0"/>
                </a:rPr>
                <a:t>                                      Business Plan</a:t>
              </a:r>
              <a:r>
                <a:rPr lang="en-US" sz="1600" b="1" kern="1200" dirty="0">
                  <a:solidFill>
                    <a:schemeClr val="dk1">
                      <a:hueOff val="0"/>
                      <a:satOff val="0"/>
                      <a:lumOff val="0"/>
                      <a:alpha val="30000"/>
                    </a:schemeClr>
                  </a:solidFill>
                  <a:latin typeface="Arial Rounded MT Bold" panose="020F0704030504030204" pitchFamily="34" charset="0"/>
                </a:rPr>
                <a:t>                </a:t>
              </a:r>
              <a:r>
                <a:rPr lang="en-US" sz="1300" kern="1200" dirty="0"/>
                <a:t>			 </a:t>
              </a:r>
            </a:p>
          </p:txBody>
        </p:sp>
      </p:grpSp>
      <p:sp>
        <p:nvSpPr>
          <p:cNvPr id="7" name="Arrow: Pentagon 6">
            <a:extLst>
              <a:ext uri="{FF2B5EF4-FFF2-40B4-BE49-F238E27FC236}">
                <a16:creationId xmlns:a16="http://schemas.microsoft.com/office/drawing/2014/main" id="{19634A3B-6B0E-4E96-87BF-319D144AA753}"/>
              </a:ext>
            </a:extLst>
          </p:cNvPr>
          <p:cNvSpPr/>
          <p:nvPr/>
        </p:nvSpPr>
        <p:spPr>
          <a:xfrm>
            <a:off x="0" y="329166"/>
            <a:ext cx="2161402" cy="2038868"/>
          </a:xfrm>
          <a:prstGeom prst="homePlate">
            <a:avLst>
              <a:gd name="adj" fmla="val 0"/>
            </a:avLst>
          </a:prstGeom>
          <a: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800"/>
                      </a14:imgEffect>
                      <a14:imgEffect>
                        <a14:brightnessContrast contrast="-2000"/>
                      </a14:imgEffect>
                    </a14:imgLayer>
                  </a14:imgProps>
                </a:ext>
                <a:ext uri="{28A0092B-C50C-407E-A947-70E740481C1C}">
                  <a14:useLocalDpi xmlns:a14="http://schemas.microsoft.com/office/drawing/2010/main" val="0"/>
                </a:ext>
              </a:extLst>
            </a:blip>
            <a:stretch>
              <a:fillRect l="4348" t="2909" r="19501" b="2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E722FF-CAAB-4702-9408-A487CB68ADA5}"/>
              </a:ext>
            </a:extLst>
          </p:cNvPr>
          <p:cNvSpPr txBox="1"/>
          <p:nvPr/>
        </p:nvSpPr>
        <p:spPr>
          <a:xfrm>
            <a:off x="1610987" y="886935"/>
            <a:ext cx="7675056" cy="923330"/>
          </a:xfrm>
          <a:prstGeom prst="rect">
            <a:avLst/>
          </a:prstGeom>
          <a:noFill/>
        </p:spPr>
        <p:txBody>
          <a:bodyPr wrap="square" rtlCol="0">
            <a:spAutoFit/>
          </a:bodyPr>
          <a:lstStyle/>
          <a:p>
            <a:r>
              <a:rPr lang="en-US" sz="5400" b="1" dirty="0">
                <a:solidFill>
                  <a:srgbClr val="CC0000"/>
                </a:solidFill>
                <a:latin typeface="Arial" panose="020B0604020202020204" pitchFamily="34" charset="0"/>
                <a:cs typeface="Arial" panose="020B0604020202020204" pitchFamily="34" charset="0"/>
              </a:rPr>
              <a:t>The Solution!</a:t>
            </a:r>
          </a:p>
        </p:txBody>
      </p:sp>
      <p:sp>
        <p:nvSpPr>
          <p:cNvPr id="12" name="Rectangle: Rounded Corners 11">
            <a:extLst>
              <a:ext uri="{FF2B5EF4-FFF2-40B4-BE49-F238E27FC236}">
                <a16:creationId xmlns:a16="http://schemas.microsoft.com/office/drawing/2014/main" id="{BA521D98-A92C-448A-A036-5683B6EF8F45}"/>
              </a:ext>
            </a:extLst>
          </p:cNvPr>
          <p:cNvSpPr/>
          <p:nvPr/>
        </p:nvSpPr>
        <p:spPr>
          <a:xfrm>
            <a:off x="8115000" y="384087"/>
            <a:ext cx="3932915" cy="173935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 up of a logo&#10;&#10;Description automatically generated">
            <a:extLst>
              <a:ext uri="{FF2B5EF4-FFF2-40B4-BE49-F238E27FC236}">
                <a16:creationId xmlns:a16="http://schemas.microsoft.com/office/drawing/2014/main" id="{C463FEFB-5064-4DB8-9657-DA7110441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770" y="423541"/>
            <a:ext cx="1778739" cy="1838661"/>
          </a:xfrm>
          <a:prstGeom prst="rect">
            <a:avLst/>
          </a:prstGeom>
        </p:spPr>
      </p:pic>
      <p:sp>
        <p:nvSpPr>
          <p:cNvPr id="15" name="TextBox 14">
            <a:extLst>
              <a:ext uri="{FF2B5EF4-FFF2-40B4-BE49-F238E27FC236}">
                <a16:creationId xmlns:a16="http://schemas.microsoft.com/office/drawing/2014/main" id="{CF789812-42FA-4145-9E40-1990EC636D2A}"/>
              </a:ext>
            </a:extLst>
          </p:cNvPr>
          <p:cNvSpPr txBox="1"/>
          <p:nvPr/>
        </p:nvSpPr>
        <p:spPr>
          <a:xfrm>
            <a:off x="9500488" y="856415"/>
            <a:ext cx="2691512" cy="1015663"/>
          </a:xfrm>
          <a:prstGeom prst="rect">
            <a:avLst/>
          </a:prstGeom>
          <a:noFill/>
        </p:spPr>
        <p:txBody>
          <a:bodyPr wrap="square" rtlCol="0">
            <a:spAutoFit/>
          </a:bodyPr>
          <a:lstStyle/>
          <a:p>
            <a:r>
              <a:rPr lang="en-US" sz="6000" b="1" dirty="0" err="1">
                <a:solidFill>
                  <a:schemeClr val="bg1"/>
                </a:solidFill>
                <a:latin typeface="Arial Rounded MT Bold" panose="020F0704030504030204" pitchFamily="34" charset="0"/>
              </a:rPr>
              <a:t>dstory</a:t>
            </a:r>
            <a:endParaRPr lang="en-US" sz="6000" b="1" dirty="0">
              <a:solidFill>
                <a:schemeClr val="bg1"/>
              </a:solidFill>
              <a:latin typeface="Arial Rounded MT Bold" panose="020F0704030504030204" pitchFamily="34" charset="0"/>
            </a:endParaRPr>
          </a:p>
        </p:txBody>
      </p:sp>
      <p:pic>
        <p:nvPicPr>
          <p:cNvPr id="17" name="Picture 16" descr="A picture containing indoor, monitor, red&#10;&#10;Description automatically generated">
            <a:extLst>
              <a:ext uri="{FF2B5EF4-FFF2-40B4-BE49-F238E27FC236}">
                <a16:creationId xmlns:a16="http://schemas.microsoft.com/office/drawing/2014/main" id="{D2074FD5-6F63-46B8-A13B-3567C43643EC}"/>
              </a:ext>
            </a:extLst>
          </p:cNvPr>
          <p:cNvPicPr>
            <a:picLocks noChangeAspect="1"/>
          </p:cNvPicPr>
          <p:nvPr/>
        </p:nvPicPr>
        <p:blipFill rotWithShape="1">
          <a:blip r:embed="rId5">
            <a:extLst>
              <a:ext uri="{28A0092B-C50C-407E-A947-70E740481C1C}">
                <a14:useLocalDpi xmlns:a14="http://schemas.microsoft.com/office/drawing/2010/main" val="0"/>
              </a:ext>
            </a:extLst>
          </a:blip>
          <a:srcRect t="2838" b="6642"/>
          <a:stretch/>
        </p:blipFill>
        <p:spPr>
          <a:xfrm>
            <a:off x="109519" y="2368034"/>
            <a:ext cx="1968195" cy="3563248"/>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B6946D9-5733-4001-9D20-3025AD041145}"/>
              </a:ext>
            </a:extLst>
          </p:cNvPr>
          <p:cNvPicPr>
            <a:picLocks noChangeAspect="1"/>
          </p:cNvPicPr>
          <p:nvPr/>
        </p:nvPicPr>
        <p:blipFill rotWithShape="1">
          <a:blip r:embed="rId6">
            <a:extLst>
              <a:ext uri="{28A0092B-C50C-407E-A947-70E740481C1C}">
                <a14:useLocalDpi xmlns:a14="http://schemas.microsoft.com/office/drawing/2010/main" val="0"/>
              </a:ext>
            </a:extLst>
          </a:blip>
          <a:srcRect t="2951" b="7027"/>
          <a:stretch/>
        </p:blipFill>
        <p:spPr>
          <a:xfrm>
            <a:off x="5342043" y="2390994"/>
            <a:ext cx="1893332" cy="3408883"/>
          </a:xfrm>
          <a:prstGeom prst="rect">
            <a:avLst/>
          </a:prstGeom>
        </p:spPr>
      </p:pic>
      <p:pic>
        <p:nvPicPr>
          <p:cNvPr id="21" name="Picture 20">
            <a:extLst>
              <a:ext uri="{FF2B5EF4-FFF2-40B4-BE49-F238E27FC236}">
                <a16:creationId xmlns:a16="http://schemas.microsoft.com/office/drawing/2014/main" id="{0148536A-7681-44F1-873E-EA80765F07F0}"/>
              </a:ext>
            </a:extLst>
          </p:cNvPr>
          <p:cNvPicPr>
            <a:picLocks noChangeAspect="1"/>
          </p:cNvPicPr>
          <p:nvPr/>
        </p:nvPicPr>
        <p:blipFill rotWithShape="1">
          <a:blip r:embed="rId7">
            <a:extLst>
              <a:ext uri="{28A0092B-C50C-407E-A947-70E740481C1C}">
                <a14:useLocalDpi xmlns:a14="http://schemas.microsoft.com/office/drawing/2010/main" val="0"/>
              </a:ext>
            </a:extLst>
          </a:blip>
          <a:srcRect t="3542" b="8188"/>
          <a:stretch/>
        </p:blipFill>
        <p:spPr>
          <a:xfrm>
            <a:off x="10159332" y="2365594"/>
            <a:ext cx="1968195" cy="3474720"/>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024B8A6A-099C-4BB8-A124-3DA1DF735E8B}"/>
              </a:ext>
            </a:extLst>
          </p:cNvPr>
          <p:cNvPicPr>
            <a:picLocks noChangeAspect="1"/>
          </p:cNvPicPr>
          <p:nvPr/>
        </p:nvPicPr>
        <p:blipFill rotWithShape="1">
          <a:blip r:embed="rId8">
            <a:extLst>
              <a:ext uri="{28A0092B-C50C-407E-A947-70E740481C1C}">
                <a14:useLocalDpi xmlns:a14="http://schemas.microsoft.com/office/drawing/2010/main" val="0"/>
              </a:ext>
            </a:extLst>
          </a:blip>
          <a:srcRect t="4120" b="4120"/>
          <a:stretch/>
        </p:blipFill>
        <p:spPr>
          <a:xfrm>
            <a:off x="7750688" y="2390994"/>
            <a:ext cx="1893332" cy="347472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FE5FEAA5-3F6D-408F-89AB-9D599D59222A}"/>
              </a:ext>
            </a:extLst>
          </p:cNvPr>
          <p:cNvPicPr>
            <a:picLocks noChangeAspect="1"/>
          </p:cNvPicPr>
          <p:nvPr/>
        </p:nvPicPr>
        <p:blipFill rotWithShape="1">
          <a:blip r:embed="rId9">
            <a:extLst>
              <a:ext uri="{28A0092B-C50C-407E-A947-70E740481C1C}">
                <a14:useLocalDpi xmlns:a14="http://schemas.microsoft.com/office/drawing/2010/main" val="0"/>
              </a:ext>
            </a:extLst>
          </a:blip>
          <a:srcRect t="2676" b="4817"/>
          <a:stretch/>
        </p:blipFill>
        <p:spPr>
          <a:xfrm>
            <a:off x="2770129" y="2365594"/>
            <a:ext cx="1879499" cy="3477359"/>
          </a:xfrm>
          <a:prstGeom prst="rect">
            <a:avLst/>
          </a:prstGeom>
        </p:spPr>
      </p:pic>
    </p:spTree>
    <p:extLst>
      <p:ext uri="{BB962C8B-B14F-4D97-AF65-F5344CB8AC3E}">
        <p14:creationId xmlns:p14="http://schemas.microsoft.com/office/powerpoint/2010/main" val="2724710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254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Agarwal</dc:creator>
  <cp:lastModifiedBy>Anish Agarwal</cp:lastModifiedBy>
  <cp:revision>17</cp:revision>
  <dcterms:created xsi:type="dcterms:W3CDTF">2018-12-13T09:30:41Z</dcterms:created>
  <dcterms:modified xsi:type="dcterms:W3CDTF">2018-12-13T18:33:05Z</dcterms:modified>
</cp:coreProperties>
</file>