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6" r:id="rId10"/>
    <p:sldId id="269" r:id="rId11"/>
    <p:sldId id="270" r:id="rId12"/>
    <p:sldId id="274" r:id="rId13"/>
    <p:sldId id="275" r:id="rId14"/>
    <p:sldId id="276" r:id="rId15"/>
    <p:sldId id="277" r:id="rId16"/>
    <p:sldId id="279" r:id="rId17"/>
    <p:sldId id="280" r:id="rId18"/>
    <p:sldId id="281" r:id="rId19"/>
    <p:sldId id="282" r:id="rId20"/>
    <p:sldId id="283" r:id="rId21"/>
    <p:sldId id="284" r:id="rId22"/>
    <p:sldId id="285" r:id="rId23"/>
    <p:sldId id="278" r:id="rId24"/>
    <p:sldId id="286" r:id="rId25"/>
    <p:sldId id="287" r:id="rId26"/>
    <p:sldId id="271" r:id="rId27"/>
    <p:sldId id="288" r:id="rId28"/>
    <p:sldId id="289" r:id="rId29"/>
    <p:sldId id="290" r:id="rId30"/>
    <p:sldId id="272" r:id="rId31"/>
    <p:sldId id="273"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jogVIDE/ki1tGYUQndBquqiMuLo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nay Guthikonda" initials="AG" lastIdx="1" clrIdx="0">
    <p:extLst>
      <p:ext uri="{19B8F6BF-5375-455C-9EA6-DF929625EA0E}">
        <p15:presenceInfo xmlns:p15="http://schemas.microsoft.com/office/powerpoint/2012/main" userId="4b7e6df6fe47c7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E835BE-7208-4301-BAF2-D1A86E3AE189}">
  <a:tblStyle styleId="{76E835BE-7208-4301-BAF2-D1A86E3AE189}"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BDB0834B-CB99-4A11-9F11-D8B45851FA44}"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3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1458F8FE-65C4-22A0-E7B3-2DBC75DEF2E5}"/>
            </a:ext>
          </a:extLst>
        </p:cNvPr>
        <p:cNvGrpSpPr/>
        <p:nvPr/>
      </p:nvGrpSpPr>
      <p:grpSpPr>
        <a:xfrm>
          <a:off x="0" y="0"/>
          <a:ext cx="0" cy="0"/>
          <a:chOff x="0" y="0"/>
          <a:chExt cx="0" cy="0"/>
        </a:xfrm>
      </p:grpSpPr>
      <p:sp>
        <p:nvSpPr>
          <p:cNvPr id="141" name="Google Shape;141;p15:notes">
            <a:extLst>
              <a:ext uri="{FF2B5EF4-FFF2-40B4-BE49-F238E27FC236}">
                <a16:creationId xmlns:a16="http://schemas.microsoft.com/office/drawing/2014/main" id="{ACC027A3-FAAF-C1AE-7BB6-2AEDB02CDF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a:extLst>
              <a:ext uri="{FF2B5EF4-FFF2-40B4-BE49-F238E27FC236}">
                <a16:creationId xmlns:a16="http://schemas.microsoft.com/office/drawing/2014/main" id="{83B87082-2A08-395E-F229-5E9860E7EFE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86079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1EF6E6B2-2985-5216-1779-4AC94B527A7E}"/>
            </a:ext>
          </a:extLst>
        </p:cNvPr>
        <p:cNvGrpSpPr/>
        <p:nvPr/>
      </p:nvGrpSpPr>
      <p:grpSpPr>
        <a:xfrm>
          <a:off x="0" y="0"/>
          <a:ext cx="0" cy="0"/>
          <a:chOff x="0" y="0"/>
          <a:chExt cx="0" cy="0"/>
        </a:xfrm>
      </p:grpSpPr>
      <p:sp>
        <p:nvSpPr>
          <p:cNvPr id="141" name="Google Shape;141;p15:notes">
            <a:extLst>
              <a:ext uri="{FF2B5EF4-FFF2-40B4-BE49-F238E27FC236}">
                <a16:creationId xmlns:a16="http://schemas.microsoft.com/office/drawing/2014/main" id="{EA6BF135-B19C-556B-FE9D-47ECF2F642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a:extLst>
              <a:ext uri="{FF2B5EF4-FFF2-40B4-BE49-F238E27FC236}">
                <a16:creationId xmlns:a16="http://schemas.microsoft.com/office/drawing/2014/main" id="{AA0ED0B7-3DA3-A4B5-E5D5-32955B48703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9159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12FC6722-BE18-17BA-169E-8B9ED4B909AE}"/>
            </a:ext>
          </a:extLst>
        </p:cNvPr>
        <p:cNvGrpSpPr/>
        <p:nvPr/>
      </p:nvGrpSpPr>
      <p:grpSpPr>
        <a:xfrm>
          <a:off x="0" y="0"/>
          <a:ext cx="0" cy="0"/>
          <a:chOff x="0" y="0"/>
          <a:chExt cx="0" cy="0"/>
        </a:xfrm>
      </p:grpSpPr>
      <p:sp>
        <p:nvSpPr>
          <p:cNvPr id="141" name="Google Shape;141;p15:notes">
            <a:extLst>
              <a:ext uri="{FF2B5EF4-FFF2-40B4-BE49-F238E27FC236}">
                <a16:creationId xmlns:a16="http://schemas.microsoft.com/office/drawing/2014/main" id="{44A36B3A-292C-1B76-D4B5-AAF53A2FDD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a:extLst>
              <a:ext uri="{FF2B5EF4-FFF2-40B4-BE49-F238E27FC236}">
                <a16:creationId xmlns:a16="http://schemas.microsoft.com/office/drawing/2014/main" id="{01DEAADB-B32F-AB8A-8BAD-0B697ED1836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2220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3938D7A-0FE8-BB54-0DBA-CE5743DAECC2}"/>
            </a:ext>
          </a:extLst>
        </p:cNvPr>
        <p:cNvGrpSpPr/>
        <p:nvPr/>
      </p:nvGrpSpPr>
      <p:grpSpPr>
        <a:xfrm>
          <a:off x="0" y="0"/>
          <a:ext cx="0" cy="0"/>
          <a:chOff x="0" y="0"/>
          <a:chExt cx="0" cy="0"/>
        </a:xfrm>
      </p:grpSpPr>
      <p:sp>
        <p:nvSpPr>
          <p:cNvPr id="141" name="Google Shape;141;p15:notes">
            <a:extLst>
              <a:ext uri="{FF2B5EF4-FFF2-40B4-BE49-F238E27FC236}">
                <a16:creationId xmlns:a16="http://schemas.microsoft.com/office/drawing/2014/main" id="{90F35282-5F9D-FF7E-4227-A51FF680B4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a:extLst>
              <a:ext uri="{FF2B5EF4-FFF2-40B4-BE49-F238E27FC236}">
                <a16:creationId xmlns:a16="http://schemas.microsoft.com/office/drawing/2014/main" id="{4ACB74F5-0EDD-45BF-12AD-25332547B90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9651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EA31E26-A60C-D706-A1B3-0445B3630582}"/>
            </a:ext>
          </a:extLst>
        </p:cNvPr>
        <p:cNvGrpSpPr/>
        <p:nvPr/>
      </p:nvGrpSpPr>
      <p:grpSpPr>
        <a:xfrm>
          <a:off x="0" y="0"/>
          <a:ext cx="0" cy="0"/>
          <a:chOff x="0" y="0"/>
          <a:chExt cx="0" cy="0"/>
        </a:xfrm>
      </p:grpSpPr>
      <p:sp>
        <p:nvSpPr>
          <p:cNvPr id="141" name="Google Shape;141;p15:notes">
            <a:extLst>
              <a:ext uri="{FF2B5EF4-FFF2-40B4-BE49-F238E27FC236}">
                <a16:creationId xmlns:a16="http://schemas.microsoft.com/office/drawing/2014/main" id="{CB06A3E3-39C2-A191-C98E-9FAB172E5D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a:extLst>
              <a:ext uri="{FF2B5EF4-FFF2-40B4-BE49-F238E27FC236}">
                <a16:creationId xmlns:a16="http://schemas.microsoft.com/office/drawing/2014/main" id="{817AA0D7-FAB3-3F25-B7C4-100A4A0E11E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197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F25C6CA9-EDEB-6DFC-84BE-4C9A50531281}"/>
            </a:ext>
          </a:extLst>
        </p:cNvPr>
        <p:cNvGrpSpPr/>
        <p:nvPr/>
      </p:nvGrpSpPr>
      <p:grpSpPr>
        <a:xfrm>
          <a:off x="0" y="0"/>
          <a:ext cx="0" cy="0"/>
          <a:chOff x="0" y="0"/>
          <a:chExt cx="0" cy="0"/>
        </a:xfrm>
      </p:grpSpPr>
      <p:sp>
        <p:nvSpPr>
          <p:cNvPr id="141" name="Google Shape;141;p15:notes">
            <a:extLst>
              <a:ext uri="{FF2B5EF4-FFF2-40B4-BE49-F238E27FC236}">
                <a16:creationId xmlns:a16="http://schemas.microsoft.com/office/drawing/2014/main" id="{B78D63E7-127F-D9B5-BE4B-1784B6C819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a:extLst>
              <a:ext uri="{FF2B5EF4-FFF2-40B4-BE49-F238E27FC236}">
                <a16:creationId xmlns:a16="http://schemas.microsoft.com/office/drawing/2014/main" id="{E431385D-47DF-EB2E-06CB-6F89C30ED5B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073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B66608B2-75C6-AD56-19D0-A367238581E3}"/>
            </a:ext>
          </a:extLst>
        </p:cNvPr>
        <p:cNvGrpSpPr/>
        <p:nvPr/>
      </p:nvGrpSpPr>
      <p:grpSpPr>
        <a:xfrm>
          <a:off x="0" y="0"/>
          <a:ext cx="0" cy="0"/>
          <a:chOff x="0" y="0"/>
          <a:chExt cx="0" cy="0"/>
        </a:xfrm>
      </p:grpSpPr>
      <p:sp>
        <p:nvSpPr>
          <p:cNvPr id="141" name="Google Shape;141;p15:notes">
            <a:extLst>
              <a:ext uri="{FF2B5EF4-FFF2-40B4-BE49-F238E27FC236}">
                <a16:creationId xmlns:a16="http://schemas.microsoft.com/office/drawing/2014/main" id="{C84E8833-01A0-EBB1-D8B3-E150DD09DF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a:extLst>
              <a:ext uri="{FF2B5EF4-FFF2-40B4-BE49-F238E27FC236}">
                <a16:creationId xmlns:a16="http://schemas.microsoft.com/office/drawing/2014/main" id="{636DB5B5-22C1-42A0-23EB-4F8FA171192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3109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2E40F4F9-A267-16BE-A983-00B70720647E}"/>
            </a:ext>
          </a:extLst>
        </p:cNvPr>
        <p:cNvGrpSpPr/>
        <p:nvPr/>
      </p:nvGrpSpPr>
      <p:grpSpPr>
        <a:xfrm>
          <a:off x="0" y="0"/>
          <a:ext cx="0" cy="0"/>
          <a:chOff x="0" y="0"/>
          <a:chExt cx="0" cy="0"/>
        </a:xfrm>
      </p:grpSpPr>
      <p:sp>
        <p:nvSpPr>
          <p:cNvPr id="141" name="Google Shape;141;p15:notes">
            <a:extLst>
              <a:ext uri="{FF2B5EF4-FFF2-40B4-BE49-F238E27FC236}">
                <a16:creationId xmlns:a16="http://schemas.microsoft.com/office/drawing/2014/main" id="{6366169C-1607-2F0D-6784-68E8E74B7D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a:extLst>
              <a:ext uri="{FF2B5EF4-FFF2-40B4-BE49-F238E27FC236}">
                <a16:creationId xmlns:a16="http://schemas.microsoft.com/office/drawing/2014/main" id="{E688E081-75F8-31B0-9E64-963556F817C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255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0E3FB12C-80D0-0C7B-09AE-B0A64C3D7FD8}"/>
            </a:ext>
          </a:extLst>
        </p:cNvPr>
        <p:cNvGrpSpPr/>
        <p:nvPr/>
      </p:nvGrpSpPr>
      <p:grpSpPr>
        <a:xfrm>
          <a:off x="0" y="0"/>
          <a:ext cx="0" cy="0"/>
          <a:chOff x="0" y="0"/>
          <a:chExt cx="0" cy="0"/>
        </a:xfrm>
      </p:grpSpPr>
      <p:sp>
        <p:nvSpPr>
          <p:cNvPr id="141" name="Google Shape;141;p15:notes">
            <a:extLst>
              <a:ext uri="{FF2B5EF4-FFF2-40B4-BE49-F238E27FC236}">
                <a16:creationId xmlns:a16="http://schemas.microsoft.com/office/drawing/2014/main" id="{23908D37-8E21-9C49-828F-FC4DD6AC4F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a:extLst>
              <a:ext uri="{FF2B5EF4-FFF2-40B4-BE49-F238E27FC236}">
                <a16:creationId xmlns:a16="http://schemas.microsoft.com/office/drawing/2014/main" id="{6981E123-3510-9A5D-6811-F2961837D5C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02888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FAE52772-C426-15CD-AB06-58BC18ECEC82}"/>
            </a:ext>
          </a:extLst>
        </p:cNvPr>
        <p:cNvGrpSpPr/>
        <p:nvPr/>
      </p:nvGrpSpPr>
      <p:grpSpPr>
        <a:xfrm>
          <a:off x="0" y="0"/>
          <a:ext cx="0" cy="0"/>
          <a:chOff x="0" y="0"/>
          <a:chExt cx="0" cy="0"/>
        </a:xfrm>
      </p:grpSpPr>
      <p:sp>
        <p:nvSpPr>
          <p:cNvPr id="141" name="Google Shape;141;p15:notes">
            <a:extLst>
              <a:ext uri="{FF2B5EF4-FFF2-40B4-BE49-F238E27FC236}">
                <a16:creationId xmlns:a16="http://schemas.microsoft.com/office/drawing/2014/main" id="{B7AD8D28-FCDF-9F93-F42A-90703E1E5E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a:extLst>
              <a:ext uri="{FF2B5EF4-FFF2-40B4-BE49-F238E27FC236}">
                <a16:creationId xmlns:a16="http://schemas.microsoft.com/office/drawing/2014/main" id="{FCC24893-0C64-8019-E054-59C7798A7A0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0150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9CC3F0F9-6AC6-4EF2-6898-D3758E30DF67}"/>
            </a:ext>
          </a:extLst>
        </p:cNvPr>
        <p:cNvGrpSpPr/>
        <p:nvPr/>
      </p:nvGrpSpPr>
      <p:grpSpPr>
        <a:xfrm>
          <a:off x="0" y="0"/>
          <a:ext cx="0" cy="0"/>
          <a:chOff x="0" y="0"/>
          <a:chExt cx="0" cy="0"/>
        </a:xfrm>
      </p:grpSpPr>
      <p:sp>
        <p:nvSpPr>
          <p:cNvPr id="141" name="Google Shape;141;p15:notes">
            <a:extLst>
              <a:ext uri="{FF2B5EF4-FFF2-40B4-BE49-F238E27FC236}">
                <a16:creationId xmlns:a16="http://schemas.microsoft.com/office/drawing/2014/main" id="{798E6B5A-6286-24CD-387D-F8A09E40C8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a:extLst>
              <a:ext uri="{FF2B5EF4-FFF2-40B4-BE49-F238E27FC236}">
                <a16:creationId xmlns:a16="http://schemas.microsoft.com/office/drawing/2014/main" id="{BCDEA202-AFCE-225C-3D9E-C5F2C999B81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6048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63F99DCC-1FD8-317C-454A-DC01FE26707C}"/>
            </a:ext>
          </a:extLst>
        </p:cNvPr>
        <p:cNvGrpSpPr/>
        <p:nvPr/>
      </p:nvGrpSpPr>
      <p:grpSpPr>
        <a:xfrm>
          <a:off x="0" y="0"/>
          <a:ext cx="0" cy="0"/>
          <a:chOff x="0" y="0"/>
          <a:chExt cx="0" cy="0"/>
        </a:xfrm>
      </p:grpSpPr>
      <p:sp>
        <p:nvSpPr>
          <p:cNvPr id="141" name="Google Shape;141;p15:notes">
            <a:extLst>
              <a:ext uri="{FF2B5EF4-FFF2-40B4-BE49-F238E27FC236}">
                <a16:creationId xmlns:a16="http://schemas.microsoft.com/office/drawing/2014/main" id="{8DD02E20-6892-7D10-10F7-DA43916FA8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a:extLst>
              <a:ext uri="{FF2B5EF4-FFF2-40B4-BE49-F238E27FC236}">
                <a16:creationId xmlns:a16="http://schemas.microsoft.com/office/drawing/2014/main" id="{86911173-00F0-198A-6D5D-FE118BB5094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13825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A5D891BD-3451-6C03-471D-7A50F683EACF}"/>
            </a:ext>
          </a:extLst>
        </p:cNvPr>
        <p:cNvGrpSpPr/>
        <p:nvPr/>
      </p:nvGrpSpPr>
      <p:grpSpPr>
        <a:xfrm>
          <a:off x="0" y="0"/>
          <a:ext cx="0" cy="0"/>
          <a:chOff x="0" y="0"/>
          <a:chExt cx="0" cy="0"/>
        </a:xfrm>
      </p:grpSpPr>
      <p:sp>
        <p:nvSpPr>
          <p:cNvPr id="141" name="Google Shape;141;p15:notes">
            <a:extLst>
              <a:ext uri="{FF2B5EF4-FFF2-40B4-BE49-F238E27FC236}">
                <a16:creationId xmlns:a16="http://schemas.microsoft.com/office/drawing/2014/main" id="{38C641B1-8663-AD93-AD9B-96AEB758BD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a:extLst>
              <a:ext uri="{FF2B5EF4-FFF2-40B4-BE49-F238E27FC236}">
                <a16:creationId xmlns:a16="http://schemas.microsoft.com/office/drawing/2014/main" id="{84D42458-D9FD-F528-7DC8-5D3E46E359A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9341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F5A58AFC-89FD-37E3-083C-5A0581668AC1}"/>
            </a:ext>
          </a:extLst>
        </p:cNvPr>
        <p:cNvGrpSpPr/>
        <p:nvPr/>
      </p:nvGrpSpPr>
      <p:grpSpPr>
        <a:xfrm>
          <a:off x="0" y="0"/>
          <a:ext cx="0" cy="0"/>
          <a:chOff x="0" y="0"/>
          <a:chExt cx="0" cy="0"/>
        </a:xfrm>
      </p:grpSpPr>
      <p:sp>
        <p:nvSpPr>
          <p:cNvPr id="141" name="Google Shape;141;p15:notes">
            <a:extLst>
              <a:ext uri="{FF2B5EF4-FFF2-40B4-BE49-F238E27FC236}">
                <a16:creationId xmlns:a16="http://schemas.microsoft.com/office/drawing/2014/main" id="{2A842B08-EF2A-3950-6FDE-9270934D7D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a:extLst>
              <a:ext uri="{FF2B5EF4-FFF2-40B4-BE49-F238E27FC236}">
                <a16:creationId xmlns:a16="http://schemas.microsoft.com/office/drawing/2014/main" id="{34711994-A97F-2C9C-52EF-BB7562C1375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47146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7362131B-17B0-CB50-E933-211B8FFE37BD}"/>
            </a:ext>
          </a:extLst>
        </p:cNvPr>
        <p:cNvGrpSpPr/>
        <p:nvPr/>
      </p:nvGrpSpPr>
      <p:grpSpPr>
        <a:xfrm>
          <a:off x="0" y="0"/>
          <a:ext cx="0" cy="0"/>
          <a:chOff x="0" y="0"/>
          <a:chExt cx="0" cy="0"/>
        </a:xfrm>
      </p:grpSpPr>
      <p:sp>
        <p:nvSpPr>
          <p:cNvPr id="147" name="Google Shape;147;p16:notes">
            <a:extLst>
              <a:ext uri="{FF2B5EF4-FFF2-40B4-BE49-F238E27FC236}">
                <a16:creationId xmlns:a16="http://schemas.microsoft.com/office/drawing/2014/main" id="{21E240C3-3FFC-464D-DF04-4A0C70A44C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6:notes">
            <a:extLst>
              <a:ext uri="{FF2B5EF4-FFF2-40B4-BE49-F238E27FC236}">
                <a16:creationId xmlns:a16="http://schemas.microsoft.com/office/drawing/2014/main" id="{DABC9F94-36DE-88C2-EB97-DAE0A4BEDA1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7239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0482A830-D0E8-E526-D67B-05A24162AD9A}"/>
            </a:ext>
          </a:extLst>
        </p:cNvPr>
        <p:cNvGrpSpPr/>
        <p:nvPr/>
      </p:nvGrpSpPr>
      <p:grpSpPr>
        <a:xfrm>
          <a:off x="0" y="0"/>
          <a:ext cx="0" cy="0"/>
          <a:chOff x="0" y="0"/>
          <a:chExt cx="0" cy="0"/>
        </a:xfrm>
      </p:grpSpPr>
      <p:sp>
        <p:nvSpPr>
          <p:cNvPr id="147" name="Google Shape;147;p16:notes">
            <a:extLst>
              <a:ext uri="{FF2B5EF4-FFF2-40B4-BE49-F238E27FC236}">
                <a16:creationId xmlns:a16="http://schemas.microsoft.com/office/drawing/2014/main" id="{D89BE1F8-44B7-2B71-A5C3-8F1F7DB048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6:notes">
            <a:extLst>
              <a:ext uri="{FF2B5EF4-FFF2-40B4-BE49-F238E27FC236}">
                <a16:creationId xmlns:a16="http://schemas.microsoft.com/office/drawing/2014/main" id="{B744C1FA-943A-3721-179C-3925BE533B3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666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E95598A9-5DFD-79DE-A761-0C1FDEDA719F}"/>
            </a:ext>
          </a:extLst>
        </p:cNvPr>
        <p:cNvGrpSpPr/>
        <p:nvPr/>
      </p:nvGrpSpPr>
      <p:grpSpPr>
        <a:xfrm>
          <a:off x="0" y="0"/>
          <a:ext cx="0" cy="0"/>
          <a:chOff x="0" y="0"/>
          <a:chExt cx="0" cy="0"/>
        </a:xfrm>
      </p:grpSpPr>
      <p:sp>
        <p:nvSpPr>
          <p:cNvPr id="147" name="Google Shape;147;p16:notes">
            <a:extLst>
              <a:ext uri="{FF2B5EF4-FFF2-40B4-BE49-F238E27FC236}">
                <a16:creationId xmlns:a16="http://schemas.microsoft.com/office/drawing/2014/main" id="{0F1F4348-39E0-B6DB-C740-EC405E554E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6:notes">
            <a:extLst>
              <a:ext uri="{FF2B5EF4-FFF2-40B4-BE49-F238E27FC236}">
                <a16:creationId xmlns:a16="http://schemas.microsoft.com/office/drawing/2014/main" id="{0E2BD27E-C036-D544-3232-31B71094319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7035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8" name="Google Shape;4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2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2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2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1" name="Google Shape;4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9"/>
          <p:cNvPicPr preferRelativeResize="0"/>
          <p:nvPr/>
        </p:nvPicPr>
        <p:blipFill rotWithShape="1">
          <a:blip r:embed="rId13">
            <a:alphaModFix/>
          </a:blip>
          <a:src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1700" y="852035"/>
            <a:ext cx="8520600" cy="1160532"/>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dirty="0"/>
              <a:t>OBE Implementation</a:t>
            </a:r>
            <a:endParaRPr dirty="0"/>
          </a:p>
        </p:txBody>
      </p:sp>
      <p:sp>
        <p:nvSpPr>
          <p:cNvPr id="56" name="Google Shape;56;p1"/>
          <p:cNvSpPr txBox="1">
            <a:spLocks noGrp="1"/>
          </p:cNvSpPr>
          <p:nvPr>
            <p:ph type="subTitle" idx="1"/>
          </p:nvPr>
        </p:nvSpPr>
        <p:spPr>
          <a:xfrm>
            <a:off x="311700" y="2125720"/>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dirty="0"/>
              <a:t>Module :University Setting</a:t>
            </a:r>
            <a:endParaRPr dirty="0"/>
          </a:p>
        </p:txBody>
      </p:sp>
      <p:sp>
        <p:nvSpPr>
          <p:cNvPr id="57" name="Google Shape;57;p1"/>
          <p:cNvSpPr txBox="1"/>
          <p:nvPr/>
        </p:nvSpPr>
        <p:spPr>
          <a:xfrm>
            <a:off x="509000" y="2827199"/>
            <a:ext cx="1687800" cy="51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2"/>
                </a:solidFill>
                <a:latin typeface="Arial"/>
                <a:ea typeface="Arial"/>
                <a:cs typeface="Arial"/>
                <a:sym typeface="Arial"/>
              </a:rPr>
              <a:t>Submitted By</a:t>
            </a:r>
            <a:endParaRPr sz="18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Arial"/>
              <a:ea typeface="Arial"/>
              <a:cs typeface="Arial"/>
              <a:sym typeface="Arial"/>
            </a:endParaRPr>
          </a:p>
        </p:txBody>
      </p:sp>
      <p:sp>
        <p:nvSpPr>
          <p:cNvPr id="58" name="Google Shape;58;p1"/>
          <p:cNvSpPr txBox="1"/>
          <p:nvPr/>
        </p:nvSpPr>
        <p:spPr>
          <a:xfrm>
            <a:off x="509000" y="3084899"/>
            <a:ext cx="6590100" cy="683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0"/>
              </a:spcAft>
              <a:buClr>
                <a:schemeClr val="dk1"/>
              </a:buClr>
              <a:buSzPts val="1100"/>
              <a:buFont typeface="Arial"/>
              <a:buNone/>
            </a:pPr>
            <a:r>
              <a:rPr lang="en" b="1" dirty="0">
                <a:solidFill>
                  <a:schemeClr val="dk1"/>
                </a:solidFill>
              </a:rPr>
              <a:t>   G. ABHINAY [AP23110011114]</a:t>
            </a:r>
            <a:endParaRPr b="1" dirty="0">
              <a:solidFill>
                <a:schemeClr val="dk1"/>
              </a:solidFill>
            </a:endParaRPr>
          </a:p>
          <a:p>
            <a:pPr marL="0" lvl="0" indent="0" algn="ctr" rtl="0">
              <a:lnSpc>
                <a:spcPct val="115000"/>
              </a:lnSpc>
              <a:spcBef>
                <a:spcPts val="1200"/>
              </a:spcBef>
              <a:spcAft>
                <a:spcPts val="0"/>
              </a:spcAft>
              <a:buClr>
                <a:schemeClr val="dk1"/>
              </a:buClr>
              <a:buSzPts val="1100"/>
              <a:buFont typeface="Arial"/>
              <a:buNone/>
            </a:pPr>
            <a:r>
              <a:rPr lang="en" b="1" dirty="0">
                <a:solidFill>
                  <a:schemeClr val="dk1"/>
                </a:solidFill>
              </a:rPr>
              <a:t>              T. SWETHA PRIYA [AP23110011116]</a:t>
            </a:r>
          </a:p>
          <a:p>
            <a:pPr marL="0" lvl="0" indent="0" algn="ctr" rtl="0">
              <a:lnSpc>
                <a:spcPct val="115000"/>
              </a:lnSpc>
              <a:spcBef>
                <a:spcPts val="1200"/>
              </a:spcBef>
              <a:spcAft>
                <a:spcPts val="0"/>
              </a:spcAft>
              <a:buClr>
                <a:schemeClr val="dk1"/>
              </a:buClr>
              <a:buSzPts val="1100"/>
              <a:buFont typeface="Arial"/>
              <a:buNone/>
            </a:pPr>
            <a:r>
              <a:rPr lang="en" b="1" dirty="0">
                <a:solidFill>
                  <a:schemeClr val="dk1"/>
                </a:solidFill>
              </a:rPr>
              <a:t>A. MANOJ [AP23110011118]</a:t>
            </a:r>
            <a:endParaRPr b="1" dirty="0">
              <a:solidFill>
                <a:schemeClr val="dk1"/>
              </a:solidFill>
            </a:endParaRPr>
          </a:p>
          <a:p>
            <a:pPr marL="0" lvl="0" indent="0" algn="ctr" rtl="0">
              <a:lnSpc>
                <a:spcPct val="115000"/>
              </a:lnSpc>
              <a:spcBef>
                <a:spcPts val="1200"/>
              </a:spcBef>
              <a:spcAft>
                <a:spcPts val="0"/>
              </a:spcAft>
              <a:buClr>
                <a:schemeClr val="dk1"/>
              </a:buClr>
              <a:buSzPts val="1100"/>
              <a:buFont typeface="Arial"/>
              <a:buNone/>
            </a:pPr>
            <a:r>
              <a:rPr lang="en" b="1" dirty="0">
                <a:solidFill>
                  <a:schemeClr val="dk1"/>
                </a:solidFill>
              </a:rPr>
              <a:t> 	  G. VISHNU VARDHAN [AP23110011138]</a:t>
            </a:r>
            <a:endParaRPr b="1" dirty="0">
              <a:solidFill>
                <a:schemeClr val="dk1"/>
              </a:solidFill>
            </a:endParaRPr>
          </a:p>
          <a:p>
            <a:pPr marL="0" marR="0" lvl="0" indent="0" algn="l" rtl="0">
              <a:lnSpc>
                <a:spcPct val="100000"/>
              </a:lnSpc>
              <a:spcBef>
                <a:spcPts val="1200"/>
              </a:spcBef>
              <a:spcAft>
                <a:spcPts val="0"/>
              </a:spcAft>
              <a:buClr>
                <a:schemeClr val="dk1"/>
              </a:buClr>
              <a:buSzPts val="1100"/>
              <a:buFont typeface="Arial"/>
              <a:buNone/>
            </a:pPr>
            <a:endParaRPr sz="18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University : Time Complexity of Searching Algorithm</a:t>
            </a:r>
            <a:endParaRPr/>
          </a:p>
        </p:txBody>
      </p:sp>
      <p:sp>
        <p:nvSpPr>
          <p:cNvPr id="138" name="Google Shape;138;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graphicFrame>
        <p:nvGraphicFramePr>
          <p:cNvPr id="139" name="Google Shape;139;p14"/>
          <p:cNvGraphicFramePr/>
          <p:nvPr>
            <p:extLst>
              <p:ext uri="{D42A27DB-BD31-4B8C-83A1-F6EECF244321}">
                <p14:modId xmlns:p14="http://schemas.microsoft.com/office/powerpoint/2010/main" val="54989992"/>
              </p:ext>
            </p:extLst>
          </p:nvPr>
        </p:nvGraphicFramePr>
        <p:xfrm>
          <a:off x="599800" y="1706325"/>
          <a:ext cx="7547600" cy="1525575"/>
        </p:xfrm>
        <a:graphic>
          <a:graphicData uri="http://schemas.openxmlformats.org/drawingml/2006/table">
            <a:tbl>
              <a:tblPr>
                <a:noFill/>
                <a:tableStyleId>{BDB0834B-CB99-4A11-9F11-D8B45851FA44}</a:tableStyleId>
              </a:tblPr>
              <a:tblGrid>
                <a:gridCol w="1274775">
                  <a:extLst>
                    <a:ext uri="{9D8B030D-6E8A-4147-A177-3AD203B41FA5}">
                      <a16:colId xmlns:a16="http://schemas.microsoft.com/office/drawing/2014/main" val="20000"/>
                    </a:ext>
                  </a:extLst>
                </a:gridCol>
                <a:gridCol w="2255400">
                  <a:extLst>
                    <a:ext uri="{9D8B030D-6E8A-4147-A177-3AD203B41FA5}">
                      <a16:colId xmlns:a16="http://schemas.microsoft.com/office/drawing/2014/main" val="20001"/>
                    </a:ext>
                  </a:extLst>
                </a:gridCol>
                <a:gridCol w="4017425">
                  <a:extLst>
                    <a:ext uri="{9D8B030D-6E8A-4147-A177-3AD203B41FA5}">
                      <a16:colId xmlns:a16="http://schemas.microsoft.com/office/drawing/2014/main" val="20002"/>
                    </a:ext>
                  </a:extLst>
                </a:gridCol>
              </a:tblGrid>
              <a:tr h="521875">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t>Sl.No</a:t>
                      </a:r>
                      <a:endParaRPr sz="15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t>Algorithm Name</a:t>
                      </a:r>
                      <a:endParaRPr sz="15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500" b="1" u="none" strike="noStrike" cap="none" dirty="0"/>
                        <a:t>T</a:t>
                      </a:r>
                      <a:r>
                        <a:rPr lang="en" sz="1500" b="1" u="none" strike="noStrike" cap="none" dirty="0"/>
                        <a:t>ime complexity</a:t>
                      </a:r>
                      <a:endParaRPr sz="1500" b="1" u="none" strike="noStrike" cap="none" dirty="0"/>
                    </a:p>
                  </a:txBody>
                  <a:tcPr marL="91425" marR="91425" marT="91425" marB="91425"/>
                </a:tc>
                <a:extLst>
                  <a:ext uri="{0D108BD9-81ED-4DB2-BD59-A6C34878D82A}">
                    <a16:rowId xmlns:a16="http://schemas.microsoft.com/office/drawing/2014/main" val="10000"/>
                  </a:ext>
                </a:extLst>
              </a:tr>
              <a:tr h="501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1</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Linear search</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O(n)</a:t>
                      </a:r>
                      <a:endParaRPr sz="1400" u="none" strike="noStrike" cap="none" dirty="0"/>
                    </a:p>
                  </a:txBody>
                  <a:tcPr marL="91425" marR="91425" marT="91425" marB="91425"/>
                </a:tc>
                <a:extLst>
                  <a:ext uri="{0D108BD9-81ED-4DB2-BD59-A6C34878D82A}">
                    <a16:rowId xmlns:a16="http://schemas.microsoft.com/office/drawing/2014/main" val="10001"/>
                  </a:ext>
                </a:extLst>
              </a:tr>
              <a:tr h="501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2</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Binary search</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O(log n)</a:t>
                      </a:r>
                      <a:endParaRPr sz="14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Source Code :</a:t>
            </a:r>
            <a:endParaRPr dirty="0"/>
          </a:p>
        </p:txBody>
      </p:sp>
      <p:sp>
        <p:nvSpPr>
          <p:cNvPr id="145" name="Google Shape;145;p15"/>
          <p:cNvSpPr txBox="1">
            <a:spLocks noGrp="1"/>
          </p:cNvSpPr>
          <p:nvPr>
            <p:ph type="body" idx="1"/>
          </p:nvPr>
        </p:nvSpPr>
        <p:spPr>
          <a:xfrm>
            <a:off x="9493800" y="3200399"/>
            <a:ext cx="229320" cy="339775"/>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sp>
        <p:nvSpPr>
          <p:cNvPr id="2" name="TextBox 1">
            <a:extLst>
              <a:ext uri="{FF2B5EF4-FFF2-40B4-BE49-F238E27FC236}">
                <a16:creationId xmlns:a16="http://schemas.microsoft.com/office/drawing/2014/main" id="{210AC5BF-100C-8B28-ABF3-BA3C0496858E}"/>
              </a:ext>
            </a:extLst>
          </p:cNvPr>
          <p:cNvSpPr txBox="1"/>
          <p:nvPr/>
        </p:nvSpPr>
        <p:spPr>
          <a:xfrm>
            <a:off x="311700" y="944880"/>
            <a:ext cx="8290560" cy="4001095"/>
          </a:xfrm>
          <a:prstGeom prst="rect">
            <a:avLst/>
          </a:prstGeom>
          <a:noFill/>
        </p:spPr>
        <p:txBody>
          <a:bodyPr wrap="square" rtlCol="0">
            <a:spAutoFit/>
          </a:bodyPr>
          <a:lstStyle/>
          <a:p>
            <a:endParaRPr lang="en-IN" dirty="0"/>
          </a:p>
          <a:p>
            <a:r>
              <a:rPr lang="en-IN" sz="1000" dirty="0"/>
              <a:t>#include &lt;</a:t>
            </a:r>
            <a:r>
              <a:rPr lang="en-IN" sz="1000" dirty="0" err="1"/>
              <a:t>stdio.h</a:t>
            </a:r>
            <a:r>
              <a:rPr lang="en-IN" sz="1000" dirty="0"/>
              <a:t>&gt;</a:t>
            </a:r>
          </a:p>
          <a:p>
            <a:r>
              <a:rPr lang="en-IN" sz="1000" dirty="0"/>
              <a:t>#include &lt;</a:t>
            </a:r>
            <a:r>
              <a:rPr lang="en-IN" sz="1000" dirty="0" err="1"/>
              <a:t>stdlib.h</a:t>
            </a:r>
            <a:r>
              <a:rPr lang="en-IN" sz="1000" dirty="0"/>
              <a:t>&gt;</a:t>
            </a:r>
          </a:p>
          <a:p>
            <a:r>
              <a:rPr lang="en-IN" sz="1000" dirty="0"/>
              <a:t>#include &lt;</a:t>
            </a:r>
            <a:r>
              <a:rPr lang="en-IN" sz="1000" dirty="0" err="1"/>
              <a:t>string.h</a:t>
            </a:r>
            <a:r>
              <a:rPr lang="en-IN" sz="1000" dirty="0"/>
              <a:t>&gt;</a:t>
            </a:r>
          </a:p>
          <a:p>
            <a:r>
              <a:rPr lang="en-IN" sz="1000" dirty="0"/>
              <a:t>#include &lt;</a:t>
            </a:r>
            <a:r>
              <a:rPr lang="en-IN" sz="1000" dirty="0" err="1"/>
              <a:t>time.h</a:t>
            </a:r>
            <a:r>
              <a:rPr lang="en-IN" sz="1000" dirty="0"/>
              <a:t>&gt;</a:t>
            </a:r>
          </a:p>
          <a:p>
            <a:endParaRPr lang="en-IN" sz="1000" dirty="0"/>
          </a:p>
          <a:p>
            <a:r>
              <a:rPr lang="en-IN" sz="1000" dirty="0"/>
              <a:t>#define MAX_UNIVERSITIES 100</a:t>
            </a:r>
          </a:p>
          <a:p>
            <a:r>
              <a:rPr lang="en-IN" sz="1000" dirty="0"/>
              <a:t>#define MAX_STRING_LENGTH 100</a:t>
            </a:r>
          </a:p>
          <a:p>
            <a:endParaRPr lang="en-IN" sz="1000" dirty="0"/>
          </a:p>
          <a:p>
            <a:r>
              <a:rPr lang="en-IN" sz="1000" dirty="0"/>
              <a:t>// Define the structure for university records</a:t>
            </a:r>
          </a:p>
          <a:p>
            <a:r>
              <a:rPr lang="en-IN" sz="1000" dirty="0"/>
              <a:t>typedef struct {</a:t>
            </a:r>
          </a:p>
          <a:p>
            <a:r>
              <a:rPr lang="en-IN" sz="1000" dirty="0"/>
              <a:t>    int id;</a:t>
            </a:r>
          </a:p>
          <a:p>
            <a:r>
              <a:rPr lang="en-IN" sz="1000" dirty="0"/>
              <a:t>    char </a:t>
            </a:r>
            <a:r>
              <a:rPr lang="en-IN" sz="1000" dirty="0" err="1"/>
              <a:t>univ_code</a:t>
            </a:r>
            <a:r>
              <a:rPr lang="en-IN" sz="1000" dirty="0"/>
              <a:t>[MAX_STRING_LENGTH];</a:t>
            </a:r>
          </a:p>
          <a:p>
            <a:r>
              <a:rPr lang="en-IN" sz="1000" dirty="0"/>
              <a:t>    char </a:t>
            </a:r>
            <a:r>
              <a:rPr lang="en-IN" sz="1000" dirty="0" err="1"/>
              <a:t>univ_name</a:t>
            </a:r>
            <a:r>
              <a:rPr lang="en-IN" sz="1000" dirty="0"/>
              <a:t>[MAX_STRING_LENGTH];</a:t>
            </a:r>
          </a:p>
          <a:p>
            <a:r>
              <a:rPr lang="en-IN" sz="1000" dirty="0"/>
              <a:t>    char </a:t>
            </a:r>
            <a:r>
              <a:rPr lang="en-IN" sz="1000" dirty="0" err="1"/>
              <a:t>univ_address</a:t>
            </a:r>
            <a:r>
              <a:rPr lang="en-IN" sz="1000" dirty="0"/>
              <a:t>[MAX_STRING_LENGTH];</a:t>
            </a:r>
          </a:p>
          <a:p>
            <a:r>
              <a:rPr lang="en-IN" sz="1000" dirty="0"/>
              <a:t>    char </a:t>
            </a:r>
            <a:r>
              <a:rPr lang="en-IN" sz="1000" dirty="0" err="1"/>
              <a:t>univ_email</a:t>
            </a:r>
            <a:r>
              <a:rPr lang="en-IN" sz="1000" dirty="0"/>
              <a:t>[MAX_STRING_LENGTH];</a:t>
            </a:r>
          </a:p>
          <a:p>
            <a:r>
              <a:rPr lang="en-IN" sz="1000" dirty="0"/>
              <a:t>    char </a:t>
            </a:r>
            <a:r>
              <a:rPr lang="en-IN" sz="1000" dirty="0" err="1"/>
              <a:t>univ_website</a:t>
            </a:r>
            <a:r>
              <a:rPr lang="en-IN" sz="1000" dirty="0"/>
              <a:t>[MAX_STRING_LENGTH];</a:t>
            </a:r>
          </a:p>
          <a:p>
            <a:r>
              <a:rPr lang="en-IN" sz="1000" dirty="0"/>
              <a:t>} University;</a:t>
            </a:r>
          </a:p>
          <a:p>
            <a:endParaRPr lang="en-IN" sz="1000" dirty="0"/>
          </a:p>
          <a:p>
            <a:r>
              <a:rPr lang="en-IN" sz="1000" dirty="0"/>
              <a:t>// Function prototypes</a:t>
            </a:r>
          </a:p>
          <a:p>
            <a:r>
              <a:rPr lang="en-IN" sz="1000" dirty="0"/>
              <a:t>void </a:t>
            </a:r>
            <a:r>
              <a:rPr lang="en-IN" sz="1000" dirty="0" err="1"/>
              <a:t>university_create</a:t>
            </a:r>
            <a:r>
              <a:rPr lang="en-IN" sz="1000" dirty="0"/>
              <a:t>(University universities[], int *count);</a:t>
            </a:r>
          </a:p>
          <a:p>
            <a:r>
              <a:rPr lang="en-IN" sz="1000" dirty="0"/>
              <a:t>void </a:t>
            </a:r>
            <a:r>
              <a:rPr lang="en-IN" sz="1000" dirty="0" err="1"/>
              <a:t>university_update</a:t>
            </a:r>
            <a:r>
              <a:rPr lang="en-IN" sz="1000" dirty="0"/>
              <a:t>(University universities[], int count);</a:t>
            </a:r>
          </a:p>
          <a:p>
            <a:r>
              <a:rPr lang="en-IN" sz="1000" dirty="0"/>
              <a:t>void </a:t>
            </a:r>
            <a:r>
              <a:rPr lang="en-IN" sz="1000" dirty="0" err="1"/>
              <a:t>university_retrieve</a:t>
            </a:r>
            <a:r>
              <a:rPr lang="en-IN" sz="1000" dirty="0"/>
              <a:t>(University universities[], int count);</a:t>
            </a:r>
          </a:p>
          <a:p>
            <a:r>
              <a:rPr lang="en-IN" sz="1000" dirty="0"/>
              <a:t>void </a:t>
            </a:r>
            <a:r>
              <a:rPr lang="en-IN" sz="1000" dirty="0" err="1"/>
              <a:t>university_delete</a:t>
            </a:r>
            <a:r>
              <a:rPr lang="en-IN" sz="1000" dirty="0"/>
              <a:t>(University universities[], int *count);</a:t>
            </a:r>
          </a:p>
          <a:p>
            <a:r>
              <a:rPr lang="en-IN" sz="1000" dirty="0"/>
              <a:t>void </a:t>
            </a:r>
            <a:r>
              <a:rPr lang="en-IN" sz="1000" dirty="0" err="1"/>
              <a:t>university_mergesort</a:t>
            </a:r>
            <a:r>
              <a:rPr lang="en-IN" sz="1000" dirty="0"/>
              <a:t>(University universities[], int left, int right);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AC651C96-970E-4D17-97F9-BF4A2474411B}"/>
            </a:ext>
          </a:extLst>
        </p:cNvPr>
        <p:cNvGrpSpPr/>
        <p:nvPr/>
      </p:nvGrpSpPr>
      <p:grpSpPr>
        <a:xfrm>
          <a:off x="0" y="0"/>
          <a:ext cx="0" cy="0"/>
          <a:chOff x="0" y="0"/>
          <a:chExt cx="0" cy="0"/>
        </a:xfrm>
      </p:grpSpPr>
      <p:sp>
        <p:nvSpPr>
          <p:cNvPr id="144" name="Google Shape;144;p15">
            <a:extLst>
              <a:ext uri="{FF2B5EF4-FFF2-40B4-BE49-F238E27FC236}">
                <a16:creationId xmlns:a16="http://schemas.microsoft.com/office/drawing/2014/main" id="{C8EA7A8F-2F1A-7B23-EAA1-4DAB7C10DD9F}"/>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Source Code :</a:t>
            </a:r>
            <a:endParaRPr dirty="0"/>
          </a:p>
        </p:txBody>
      </p:sp>
      <p:sp>
        <p:nvSpPr>
          <p:cNvPr id="145" name="Google Shape;145;p15">
            <a:extLst>
              <a:ext uri="{FF2B5EF4-FFF2-40B4-BE49-F238E27FC236}">
                <a16:creationId xmlns:a16="http://schemas.microsoft.com/office/drawing/2014/main" id="{189BDBA6-615E-C038-8ED9-E4031C419CC3}"/>
              </a:ext>
            </a:extLst>
          </p:cNvPr>
          <p:cNvSpPr txBox="1">
            <a:spLocks noGrp="1"/>
          </p:cNvSpPr>
          <p:nvPr>
            <p:ph type="body" idx="1"/>
          </p:nvPr>
        </p:nvSpPr>
        <p:spPr>
          <a:xfrm flipH="1" flipV="1">
            <a:off x="9951720" y="4831079"/>
            <a:ext cx="60960" cy="220979"/>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sp>
        <p:nvSpPr>
          <p:cNvPr id="2" name="TextBox 1">
            <a:extLst>
              <a:ext uri="{FF2B5EF4-FFF2-40B4-BE49-F238E27FC236}">
                <a16:creationId xmlns:a16="http://schemas.microsoft.com/office/drawing/2014/main" id="{B44F2F22-591E-642F-A039-33AA0A7CFA84}"/>
              </a:ext>
            </a:extLst>
          </p:cNvPr>
          <p:cNvSpPr txBox="1"/>
          <p:nvPr/>
        </p:nvSpPr>
        <p:spPr>
          <a:xfrm>
            <a:off x="236220" y="960120"/>
            <a:ext cx="8596080" cy="4131900"/>
          </a:xfrm>
          <a:prstGeom prst="rect">
            <a:avLst/>
          </a:prstGeom>
          <a:noFill/>
        </p:spPr>
        <p:txBody>
          <a:bodyPr wrap="square" rtlCol="0">
            <a:spAutoFit/>
          </a:bodyPr>
          <a:lstStyle/>
          <a:p>
            <a:r>
              <a:rPr lang="en-IN" sz="1050" dirty="0"/>
              <a:t>void merge(University universities[], int left, int mid, int right);</a:t>
            </a:r>
          </a:p>
          <a:p>
            <a:r>
              <a:rPr lang="en-IN" sz="1050" dirty="0"/>
              <a:t>void </a:t>
            </a:r>
            <a:r>
              <a:rPr lang="en-IN" sz="1050" dirty="0" err="1"/>
              <a:t>university_quicksort</a:t>
            </a:r>
            <a:r>
              <a:rPr lang="en-IN" sz="1050" dirty="0"/>
              <a:t>(University universities[], int low, int high);</a:t>
            </a:r>
          </a:p>
          <a:p>
            <a:r>
              <a:rPr lang="en-IN" sz="1050" dirty="0"/>
              <a:t>int partition(University universities[], int low, int high);</a:t>
            </a:r>
          </a:p>
          <a:p>
            <a:r>
              <a:rPr lang="en-IN" sz="1050" dirty="0"/>
              <a:t>int </a:t>
            </a:r>
            <a:r>
              <a:rPr lang="en-IN" sz="1050" dirty="0" err="1"/>
              <a:t>university_linearsearch</a:t>
            </a:r>
            <a:r>
              <a:rPr lang="en-IN" sz="1050" dirty="0"/>
              <a:t>(University universities[], int count, int id);</a:t>
            </a:r>
          </a:p>
          <a:p>
            <a:r>
              <a:rPr lang="en-IN" sz="1050" dirty="0"/>
              <a:t>int </a:t>
            </a:r>
            <a:r>
              <a:rPr lang="en-IN" sz="1050" dirty="0" err="1"/>
              <a:t>university_binarysearch</a:t>
            </a:r>
            <a:r>
              <a:rPr lang="en-IN" sz="1050" dirty="0"/>
              <a:t>(University universities[], int left, int right, int id);</a:t>
            </a:r>
          </a:p>
          <a:p>
            <a:r>
              <a:rPr lang="en-IN" sz="1050" dirty="0"/>
              <a:t>void </a:t>
            </a:r>
            <a:r>
              <a:rPr lang="en-IN" sz="1050" dirty="0" err="1"/>
              <a:t>university_storing</a:t>
            </a:r>
            <a:r>
              <a:rPr lang="en-IN" sz="1050" dirty="0"/>
              <a:t>(University universities[], int count);</a:t>
            </a:r>
          </a:p>
          <a:p>
            <a:r>
              <a:rPr lang="en-IN" sz="1050" dirty="0"/>
              <a:t>void </a:t>
            </a:r>
            <a:r>
              <a:rPr lang="en-IN" sz="1050" dirty="0" err="1"/>
              <a:t>university_compare_linearsearch</a:t>
            </a:r>
            <a:r>
              <a:rPr lang="en-IN" sz="1050" dirty="0"/>
              <a:t>(University universities[], int count, int id);</a:t>
            </a:r>
          </a:p>
          <a:p>
            <a:r>
              <a:rPr lang="en-IN" sz="1050" dirty="0"/>
              <a:t>void </a:t>
            </a:r>
            <a:r>
              <a:rPr lang="en-IN" sz="1050" dirty="0" err="1"/>
              <a:t>university_compare_binarysearch</a:t>
            </a:r>
            <a:r>
              <a:rPr lang="en-IN" sz="1050" dirty="0"/>
              <a:t>(University universities[], int count, int id);</a:t>
            </a:r>
          </a:p>
          <a:p>
            <a:r>
              <a:rPr lang="en-IN" sz="1050" dirty="0"/>
              <a:t>void </a:t>
            </a:r>
            <a:r>
              <a:rPr lang="en-IN" sz="1050" dirty="0" err="1"/>
              <a:t>university_compare_quicksort</a:t>
            </a:r>
            <a:r>
              <a:rPr lang="en-IN" sz="1050" dirty="0"/>
              <a:t>(University universities[], int count);</a:t>
            </a:r>
          </a:p>
          <a:p>
            <a:r>
              <a:rPr lang="en-IN" sz="1050" dirty="0"/>
              <a:t>void </a:t>
            </a:r>
            <a:r>
              <a:rPr lang="en-IN" sz="1050" dirty="0" err="1"/>
              <a:t>university_compare_mergesort</a:t>
            </a:r>
            <a:r>
              <a:rPr lang="en-IN" sz="1050" dirty="0"/>
              <a:t>(University universities[], int count);</a:t>
            </a:r>
          </a:p>
          <a:p>
            <a:r>
              <a:rPr lang="en-IN" sz="1050" dirty="0"/>
              <a:t>void </a:t>
            </a:r>
            <a:r>
              <a:rPr lang="en-IN" sz="1050" dirty="0" err="1"/>
              <a:t>university_complexity_linearsearch</a:t>
            </a:r>
            <a:r>
              <a:rPr lang="en-IN" sz="1050" dirty="0"/>
              <a:t>(int n);</a:t>
            </a:r>
          </a:p>
          <a:p>
            <a:r>
              <a:rPr lang="en-IN" sz="1050" dirty="0"/>
              <a:t>void </a:t>
            </a:r>
            <a:r>
              <a:rPr lang="en-IN" sz="1050" dirty="0" err="1"/>
              <a:t>university_complexity_binarysearch</a:t>
            </a:r>
            <a:r>
              <a:rPr lang="en-IN" sz="1050" dirty="0"/>
              <a:t>(int n);</a:t>
            </a:r>
          </a:p>
          <a:p>
            <a:r>
              <a:rPr lang="en-IN" sz="1050" dirty="0"/>
              <a:t>void </a:t>
            </a:r>
            <a:r>
              <a:rPr lang="en-IN" sz="1050" dirty="0" err="1"/>
              <a:t>university_complexity_mergesort</a:t>
            </a:r>
            <a:r>
              <a:rPr lang="en-IN" sz="1050" dirty="0"/>
              <a:t>(int n);</a:t>
            </a:r>
          </a:p>
          <a:p>
            <a:r>
              <a:rPr lang="en-IN" sz="1050" dirty="0"/>
              <a:t>void </a:t>
            </a:r>
            <a:r>
              <a:rPr lang="en-IN" sz="1050" dirty="0" err="1"/>
              <a:t>university_complexity_quicksort</a:t>
            </a:r>
            <a:r>
              <a:rPr lang="en-IN" sz="1050" dirty="0"/>
              <a:t>(int n);</a:t>
            </a:r>
          </a:p>
          <a:p>
            <a:r>
              <a:rPr lang="en-IN" sz="1050" dirty="0"/>
              <a:t>void </a:t>
            </a:r>
            <a:r>
              <a:rPr lang="en-IN" sz="1050" dirty="0" err="1"/>
              <a:t>writeToFile</a:t>
            </a:r>
            <a:r>
              <a:rPr lang="en-IN" sz="1050" dirty="0"/>
              <a:t>(University universities[], int count);</a:t>
            </a:r>
          </a:p>
          <a:p>
            <a:endParaRPr lang="en-IN" sz="1050" dirty="0"/>
          </a:p>
          <a:p>
            <a:r>
              <a:rPr lang="en-IN" sz="1050" dirty="0"/>
              <a:t>int main() {</a:t>
            </a:r>
          </a:p>
          <a:p>
            <a:r>
              <a:rPr lang="en-IN" sz="1050" dirty="0"/>
              <a:t>    University universities[MAX_UNIVERSITIES];</a:t>
            </a:r>
          </a:p>
          <a:p>
            <a:r>
              <a:rPr lang="en-IN" sz="1050" dirty="0"/>
              <a:t>    int count = 0;</a:t>
            </a:r>
          </a:p>
          <a:p>
            <a:r>
              <a:rPr lang="en-IN" sz="1050" dirty="0"/>
              <a:t>    int choice;</a:t>
            </a:r>
          </a:p>
          <a:p>
            <a:endParaRPr lang="en-IN" sz="1050" dirty="0"/>
          </a:p>
          <a:p>
            <a:r>
              <a:rPr lang="en-IN" sz="1050" dirty="0"/>
              <a:t>    do {</a:t>
            </a:r>
          </a:p>
          <a:p>
            <a:r>
              <a:rPr lang="en-IN" sz="1050" dirty="0"/>
              <a:t>        </a:t>
            </a:r>
            <a:r>
              <a:rPr lang="en-IN" sz="1050" dirty="0" err="1"/>
              <a:t>printf</a:t>
            </a:r>
            <a:r>
              <a:rPr lang="en-IN" sz="1050" dirty="0"/>
              <a:t>("\</a:t>
            </a:r>
            <a:r>
              <a:rPr lang="en-IN" sz="1050" dirty="0" err="1"/>
              <a:t>nUniversity</a:t>
            </a:r>
            <a:r>
              <a:rPr lang="en-IN" sz="1050" dirty="0"/>
              <a:t> Management System\n");</a:t>
            </a:r>
          </a:p>
          <a:p>
            <a:r>
              <a:rPr lang="en-IN" sz="1050" dirty="0"/>
              <a:t>        </a:t>
            </a:r>
            <a:r>
              <a:rPr lang="en-IN" sz="1050" dirty="0" err="1"/>
              <a:t>printf</a:t>
            </a:r>
            <a:r>
              <a:rPr lang="en-IN" sz="1050" dirty="0"/>
              <a:t>("1. Create University\n");</a:t>
            </a:r>
          </a:p>
          <a:p>
            <a:r>
              <a:rPr lang="en-IN" sz="1050" dirty="0"/>
              <a:t>        </a:t>
            </a:r>
            <a:r>
              <a:rPr lang="en-IN" sz="1050" dirty="0" err="1"/>
              <a:t>printf</a:t>
            </a:r>
            <a:r>
              <a:rPr lang="en-IN" sz="1050" dirty="0"/>
              <a:t>("2. Update University\n");</a:t>
            </a:r>
          </a:p>
        </p:txBody>
      </p:sp>
    </p:spTree>
    <p:extLst>
      <p:ext uri="{BB962C8B-B14F-4D97-AF65-F5344CB8AC3E}">
        <p14:creationId xmlns:p14="http://schemas.microsoft.com/office/powerpoint/2010/main" val="403232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20487411-8E10-2CE0-1A7F-F14DE29043E6}"/>
            </a:ext>
          </a:extLst>
        </p:cNvPr>
        <p:cNvGrpSpPr/>
        <p:nvPr/>
      </p:nvGrpSpPr>
      <p:grpSpPr>
        <a:xfrm>
          <a:off x="0" y="0"/>
          <a:ext cx="0" cy="0"/>
          <a:chOff x="0" y="0"/>
          <a:chExt cx="0" cy="0"/>
        </a:xfrm>
      </p:grpSpPr>
      <p:sp>
        <p:nvSpPr>
          <p:cNvPr id="144" name="Google Shape;144;p15">
            <a:extLst>
              <a:ext uri="{FF2B5EF4-FFF2-40B4-BE49-F238E27FC236}">
                <a16:creationId xmlns:a16="http://schemas.microsoft.com/office/drawing/2014/main" id="{0E87EC3B-30E7-0CF2-B86D-DBB7F84126C4}"/>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Source Code :</a:t>
            </a:r>
            <a:endParaRPr dirty="0"/>
          </a:p>
        </p:txBody>
      </p:sp>
      <p:sp>
        <p:nvSpPr>
          <p:cNvPr id="145" name="Google Shape;145;p15">
            <a:extLst>
              <a:ext uri="{FF2B5EF4-FFF2-40B4-BE49-F238E27FC236}">
                <a16:creationId xmlns:a16="http://schemas.microsoft.com/office/drawing/2014/main" id="{51922F7E-89FB-26E8-DCA3-1932A14B99C8}"/>
              </a:ext>
            </a:extLst>
          </p:cNvPr>
          <p:cNvSpPr txBox="1">
            <a:spLocks noGrp="1"/>
          </p:cNvSpPr>
          <p:nvPr>
            <p:ph type="body" idx="1"/>
          </p:nvPr>
        </p:nvSpPr>
        <p:spPr>
          <a:xfrm flipH="1" flipV="1">
            <a:off x="10340340" y="4876799"/>
            <a:ext cx="53340" cy="190499"/>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sp>
        <p:nvSpPr>
          <p:cNvPr id="2" name="TextBox 1">
            <a:extLst>
              <a:ext uri="{FF2B5EF4-FFF2-40B4-BE49-F238E27FC236}">
                <a16:creationId xmlns:a16="http://schemas.microsoft.com/office/drawing/2014/main" id="{2DD0119A-678A-520B-818D-3564F247E75E}"/>
              </a:ext>
            </a:extLst>
          </p:cNvPr>
          <p:cNvSpPr txBox="1"/>
          <p:nvPr/>
        </p:nvSpPr>
        <p:spPr>
          <a:xfrm>
            <a:off x="311700" y="952500"/>
            <a:ext cx="8611320" cy="4131900"/>
          </a:xfrm>
          <a:prstGeom prst="rect">
            <a:avLst/>
          </a:prstGeom>
          <a:noFill/>
        </p:spPr>
        <p:txBody>
          <a:bodyPr wrap="square" rtlCol="0">
            <a:spAutoFit/>
          </a:bodyPr>
          <a:lstStyle/>
          <a:p>
            <a:r>
              <a:rPr lang="en-IN" sz="1050" dirty="0" err="1"/>
              <a:t>printf</a:t>
            </a:r>
            <a:r>
              <a:rPr lang="en-IN" sz="1050" dirty="0"/>
              <a:t>("3. Retrieve Universities\n");</a:t>
            </a:r>
          </a:p>
          <a:p>
            <a:r>
              <a:rPr lang="en-IN" sz="1050" dirty="0"/>
              <a:t>        </a:t>
            </a:r>
            <a:r>
              <a:rPr lang="en-IN" sz="1050" dirty="0" err="1"/>
              <a:t>printf</a:t>
            </a:r>
            <a:r>
              <a:rPr lang="en-IN" sz="1050" dirty="0"/>
              <a:t>("4. Delete University\n");</a:t>
            </a:r>
          </a:p>
          <a:p>
            <a:r>
              <a:rPr lang="en-IN" sz="1050" dirty="0"/>
              <a:t>        </a:t>
            </a:r>
            <a:r>
              <a:rPr lang="en-IN" sz="1050" dirty="0" err="1"/>
              <a:t>printf</a:t>
            </a:r>
            <a:r>
              <a:rPr lang="en-IN" sz="1050" dirty="0"/>
              <a:t>("5. Sort Universities (Merge Sort)\n");</a:t>
            </a:r>
          </a:p>
          <a:p>
            <a:r>
              <a:rPr lang="en-IN" sz="1050" dirty="0"/>
              <a:t>        </a:t>
            </a:r>
            <a:r>
              <a:rPr lang="en-IN" sz="1050" dirty="0" err="1"/>
              <a:t>printf</a:t>
            </a:r>
            <a:r>
              <a:rPr lang="en-IN" sz="1050" dirty="0"/>
              <a:t>("6. Sort Universities (Quick Sort)\n");</a:t>
            </a:r>
          </a:p>
          <a:p>
            <a:r>
              <a:rPr lang="en-IN" sz="1050" dirty="0"/>
              <a:t>        </a:t>
            </a:r>
            <a:r>
              <a:rPr lang="en-IN" sz="1050" dirty="0" err="1"/>
              <a:t>printf</a:t>
            </a:r>
            <a:r>
              <a:rPr lang="en-IN" sz="1050" dirty="0"/>
              <a:t>("7. Search University (Linear Search)\n");</a:t>
            </a:r>
          </a:p>
          <a:p>
            <a:r>
              <a:rPr lang="en-IN" sz="1050" dirty="0"/>
              <a:t>        </a:t>
            </a:r>
            <a:r>
              <a:rPr lang="en-IN" sz="1050" dirty="0" err="1"/>
              <a:t>printf</a:t>
            </a:r>
            <a:r>
              <a:rPr lang="en-IN" sz="1050" dirty="0"/>
              <a:t>("8. Search University (Binary Search)\n");</a:t>
            </a:r>
          </a:p>
          <a:p>
            <a:r>
              <a:rPr lang="en-IN" sz="1050" dirty="0"/>
              <a:t>        </a:t>
            </a:r>
            <a:r>
              <a:rPr lang="en-IN" sz="1050" dirty="0" err="1"/>
              <a:t>printf</a:t>
            </a:r>
            <a:r>
              <a:rPr lang="en-IN" sz="1050" dirty="0"/>
              <a:t>("9. Store Universities to File\n");</a:t>
            </a:r>
          </a:p>
          <a:p>
            <a:r>
              <a:rPr lang="en-IN" sz="1050" dirty="0"/>
              <a:t>        </a:t>
            </a:r>
            <a:r>
              <a:rPr lang="en-IN" sz="1050" dirty="0" err="1"/>
              <a:t>printf</a:t>
            </a:r>
            <a:r>
              <a:rPr lang="en-IN" sz="1050" dirty="0"/>
              <a:t>("10. Exit\n");</a:t>
            </a:r>
          </a:p>
          <a:p>
            <a:r>
              <a:rPr lang="en-IN" sz="1050" dirty="0"/>
              <a:t>        </a:t>
            </a:r>
            <a:r>
              <a:rPr lang="en-IN" sz="1050" dirty="0" err="1"/>
              <a:t>printf</a:t>
            </a:r>
            <a:r>
              <a:rPr lang="en-IN" sz="1050" dirty="0"/>
              <a:t>("Enter your choice: ");</a:t>
            </a:r>
          </a:p>
          <a:p>
            <a:r>
              <a:rPr lang="en-IN" sz="1050" dirty="0"/>
              <a:t>        </a:t>
            </a:r>
            <a:r>
              <a:rPr lang="en-IN" sz="1050" dirty="0" err="1"/>
              <a:t>scanf</a:t>
            </a:r>
            <a:r>
              <a:rPr lang="en-IN" sz="1050" dirty="0"/>
              <a:t>("%d", &amp;choice);</a:t>
            </a:r>
          </a:p>
          <a:p>
            <a:endParaRPr lang="en-IN" sz="1050" dirty="0"/>
          </a:p>
          <a:p>
            <a:r>
              <a:rPr lang="en-IN" sz="1050" dirty="0"/>
              <a:t>        switch (choice) {</a:t>
            </a:r>
          </a:p>
          <a:p>
            <a:r>
              <a:rPr lang="en-IN" sz="1050" dirty="0"/>
              <a:t>            case 1:</a:t>
            </a:r>
          </a:p>
          <a:p>
            <a:r>
              <a:rPr lang="en-IN" sz="1050" dirty="0"/>
              <a:t>                </a:t>
            </a:r>
            <a:r>
              <a:rPr lang="en-IN" sz="1050" dirty="0" err="1"/>
              <a:t>university_create</a:t>
            </a:r>
            <a:r>
              <a:rPr lang="en-IN" sz="1050" dirty="0"/>
              <a:t>(universities, &amp;count);</a:t>
            </a:r>
          </a:p>
          <a:p>
            <a:r>
              <a:rPr lang="en-IN" sz="1050" dirty="0"/>
              <a:t>                break;</a:t>
            </a:r>
          </a:p>
          <a:p>
            <a:r>
              <a:rPr lang="en-IN" sz="1050" dirty="0"/>
              <a:t>            case 2:</a:t>
            </a:r>
          </a:p>
          <a:p>
            <a:r>
              <a:rPr lang="en-IN" sz="1050" dirty="0"/>
              <a:t>                </a:t>
            </a:r>
            <a:r>
              <a:rPr lang="en-IN" sz="1050" dirty="0" err="1"/>
              <a:t>university_update</a:t>
            </a:r>
            <a:r>
              <a:rPr lang="en-IN" sz="1050" dirty="0"/>
              <a:t>(universities, count);</a:t>
            </a:r>
          </a:p>
          <a:p>
            <a:r>
              <a:rPr lang="en-IN" sz="1050" dirty="0"/>
              <a:t>                break;</a:t>
            </a:r>
          </a:p>
          <a:p>
            <a:r>
              <a:rPr lang="en-IN" sz="1050" dirty="0"/>
              <a:t>            case 3:</a:t>
            </a:r>
          </a:p>
          <a:p>
            <a:r>
              <a:rPr lang="en-IN" sz="1050" dirty="0"/>
              <a:t>                </a:t>
            </a:r>
            <a:r>
              <a:rPr lang="en-IN" sz="1050" dirty="0" err="1"/>
              <a:t>university_retrieve</a:t>
            </a:r>
            <a:r>
              <a:rPr lang="en-IN" sz="1050" dirty="0"/>
              <a:t>(universities, count);</a:t>
            </a:r>
          </a:p>
          <a:p>
            <a:r>
              <a:rPr lang="en-IN" sz="1050" dirty="0"/>
              <a:t>                break;</a:t>
            </a:r>
          </a:p>
          <a:p>
            <a:r>
              <a:rPr lang="en-IN" sz="1050" dirty="0"/>
              <a:t>            case 4:</a:t>
            </a:r>
          </a:p>
          <a:p>
            <a:r>
              <a:rPr lang="en-IN" sz="1050" dirty="0"/>
              <a:t>                </a:t>
            </a:r>
            <a:r>
              <a:rPr lang="en-IN" sz="1050" dirty="0" err="1"/>
              <a:t>university_delete</a:t>
            </a:r>
            <a:r>
              <a:rPr lang="en-IN" sz="1050" dirty="0"/>
              <a:t>(universities, &amp;count);</a:t>
            </a:r>
          </a:p>
          <a:p>
            <a:r>
              <a:rPr lang="en-IN" sz="1050" dirty="0"/>
              <a:t>                break;</a:t>
            </a:r>
          </a:p>
          <a:p>
            <a:r>
              <a:rPr lang="en-IN" sz="1050" dirty="0"/>
              <a:t>            case 5:</a:t>
            </a:r>
          </a:p>
        </p:txBody>
      </p:sp>
    </p:spTree>
    <p:extLst>
      <p:ext uri="{BB962C8B-B14F-4D97-AF65-F5344CB8AC3E}">
        <p14:creationId xmlns:p14="http://schemas.microsoft.com/office/powerpoint/2010/main" val="799409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0818CCF9-E263-21C6-A0DE-3F9C0D643335}"/>
            </a:ext>
          </a:extLst>
        </p:cNvPr>
        <p:cNvGrpSpPr/>
        <p:nvPr/>
      </p:nvGrpSpPr>
      <p:grpSpPr>
        <a:xfrm>
          <a:off x="0" y="0"/>
          <a:ext cx="0" cy="0"/>
          <a:chOff x="0" y="0"/>
          <a:chExt cx="0" cy="0"/>
        </a:xfrm>
      </p:grpSpPr>
      <p:sp>
        <p:nvSpPr>
          <p:cNvPr id="144" name="Google Shape;144;p15">
            <a:extLst>
              <a:ext uri="{FF2B5EF4-FFF2-40B4-BE49-F238E27FC236}">
                <a16:creationId xmlns:a16="http://schemas.microsoft.com/office/drawing/2014/main" id="{EBC94F63-34F0-2978-EC5E-FD917124C19F}"/>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Source Code :</a:t>
            </a:r>
            <a:endParaRPr dirty="0"/>
          </a:p>
        </p:txBody>
      </p:sp>
      <p:sp>
        <p:nvSpPr>
          <p:cNvPr id="145" name="Google Shape;145;p15">
            <a:extLst>
              <a:ext uri="{FF2B5EF4-FFF2-40B4-BE49-F238E27FC236}">
                <a16:creationId xmlns:a16="http://schemas.microsoft.com/office/drawing/2014/main" id="{A9F10942-DADF-B122-3ACD-B7246F7DACF3}"/>
              </a:ext>
            </a:extLst>
          </p:cNvPr>
          <p:cNvSpPr txBox="1">
            <a:spLocks noGrp="1"/>
          </p:cNvSpPr>
          <p:nvPr>
            <p:ph type="body" idx="1"/>
          </p:nvPr>
        </p:nvSpPr>
        <p:spPr>
          <a:xfrm flipH="1" flipV="1">
            <a:off x="10256520" y="5013959"/>
            <a:ext cx="91440" cy="228599"/>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sp>
        <p:nvSpPr>
          <p:cNvPr id="2" name="TextBox 1">
            <a:extLst>
              <a:ext uri="{FF2B5EF4-FFF2-40B4-BE49-F238E27FC236}">
                <a16:creationId xmlns:a16="http://schemas.microsoft.com/office/drawing/2014/main" id="{E7AB873B-CD5D-662F-3462-D90723BDA6F6}"/>
              </a:ext>
            </a:extLst>
          </p:cNvPr>
          <p:cNvSpPr txBox="1"/>
          <p:nvPr/>
        </p:nvSpPr>
        <p:spPr>
          <a:xfrm>
            <a:off x="243840" y="929640"/>
            <a:ext cx="8520600" cy="4185761"/>
          </a:xfrm>
          <a:prstGeom prst="rect">
            <a:avLst/>
          </a:prstGeom>
          <a:noFill/>
        </p:spPr>
        <p:txBody>
          <a:bodyPr wrap="square" rtlCol="0">
            <a:spAutoFit/>
          </a:bodyPr>
          <a:lstStyle/>
          <a:p>
            <a:r>
              <a:rPr lang="en-IN" dirty="0"/>
              <a:t> </a:t>
            </a:r>
            <a:r>
              <a:rPr lang="en-IN" sz="1050" dirty="0" err="1"/>
              <a:t>university_compare_mergesort</a:t>
            </a:r>
            <a:r>
              <a:rPr lang="en-IN" sz="1050" dirty="0"/>
              <a:t>(universities, count);</a:t>
            </a:r>
          </a:p>
          <a:p>
            <a:r>
              <a:rPr lang="en-IN" sz="1050" dirty="0"/>
              <a:t>                break;</a:t>
            </a:r>
          </a:p>
          <a:p>
            <a:r>
              <a:rPr lang="en-IN" sz="1050" dirty="0"/>
              <a:t>            case 6:</a:t>
            </a:r>
          </a:p>
          <a:p>
            <a:r>
              <a:rPr lang="en-IN" sz="1050" dirty="0"/>
              <a:t>                </a:t>
            </a:r>
            <a:r>
              <a:rPr lang="en-IN" sz="1050" dirty="0" err="1"/>
              <a:t>university_compare_quicksort</a:t>
            </a:r>
            <a:r>
              <a:rPr lang="en-IN" sz="1050" dirty="0"/>
              <a:t>(universities, count);</a:t>
            </a:r>
          </a:p>
          <a:p>
            <a:r>
              <a:rPr lang="en-IN" sz="1050" dirty="0"/>
              <a:t>                break;</a:t>
            </a:r>
          </a:p>
          <a:p>
            <a:r>
              <a:rPr lang="en-IN" sz="1050" dirty="0"/>
              <a:t>            case 7: {</a:t>
            </a:r>
          </a:p>
          <a:p>
            <a:r>
              <a:rPr lang="en-IN" sz="1050" dirty="0"/>
              <a:t>                int id;</a:t>
            </a:r>
          </a:p>
          <a:p>
            <a:r>
              <a:rPr lang="en-IN" sz="1050" dirty="0"/>
              <a:t>                </a:t>
            </a:r>
            <a:r>
              <a:rPr lang="en-IN" sz="1050" dirty="0" err="1"/>
              <a:t>printf</a:t>
            </a:r>
            <a:r>
              <a:rPr lang="en-IN" sz="1050" dirty="0"/>
              <a:t>("Enter university ID to search: ");</a:t>
            </a:r>
          </a:p>
          <a:p>
            <a:r>
              <a:rPr lang="en-IN" sz="1050" dirty="0"/>
              <a:t>                </a:t>
            </a:r>
            <a:r>
              <a:rPr lang="en-IN" sz="1050" dirty="0" err="1"/>
              <a:t>scanf</a:t>
            </a:r>
            <a:r>
              <a:rPr lang="en-IN" sz="1050" dirty="0"/>
              <a:t>("%d", &amp;id);</a:t>
            </a:r>
          </a:p>
          <a:p>
            <a:r>
              <a:rPr lang="en-IN" sz="1050" dirty="0"/>
              <a:t>                </a:t>
            </a:r>
            <a:r>
              <a:rPr lang="en-IN" sz="1050" dirty="0" err="1"/>
              <a:t>university_compare_linearsearch</a:t>
            </a:r>
            <a:r>
              <a:rPr lang="en-IN" sz="1050" dirty="0"/>
              <a:t>(universities, count, id);</a:t>
            </a:r>
          </a:p>
          <a:p>
            <a:r>
              <a:rPr lang="en-IN" sz="1050" dirty="0"/>
              <a:t>                break;</a:t>
            </a:r>
          </a:p>
          <a:p>
            <a:r>
              <a:rPr lang="en-IN" sz="1050" dirty="0"/>
              <a:t>            }</a:t>
            </a:r>
          </a:p>
          <a:p>
            <a:r>
              <a:rPr lang="en-IN" sz="1050" dirty="0"/>
              <a:t>            case 8: {</a:t>
            </a:r>
          </a:p>
          <a:p>
            <a:r>
              <a:rPr lang="en-IN" sz="1050" dirty="0"/>
              <a:t>                int id;</a:t>
            </a:r>
          </a:p>
          <a:p>
            <a:r>
              <a:rPr lang="en-IN" sz="1050" dirty="0"/>
              <a:t>                </a:t>
            </a:r>
            <a:r>
              <a:rPr lang="en-IN" sz="1050" dirty="0" err="1"/>
              <a:t>printf</a:t>
            </a:r>
            <a:r>
              <a:rPr lang="en-IN" sz="1050" dirty="0"/>
              <a:t>("Enter university ID to search: ");</a:t>
            </a:r>
          </a:p>
          <a:p>
            <a:r>
              <a:rPr lang="en-IN" sz="1050" dirty="0"/>
              <a:t>                </a:t>
            </a:r>
            <a:r>
              <a:rPr lang="en-IN" sz="1050" dirty="0" err="1"/>
              <a:t>scanf</a:t>
            </a:r>
            <a:r>
              <a:rPr lang="en-IN" sz="1050" dirty="0"/>
              <a:t>("%d", &amp;id);</a:t>
            </a:r>
          </a:p>
          <a:p>
            <a:r>
              <a:rPr lang="en-IN" sz="1050" dirty="0"/>
              <a:t>                </a:t>
            </a:r>
            <a:r>
              <a:rPr lang="en-IN" sz="1050" dirty="0" err="1"/>
              <a:t>university_compare_binarysearch</a:t>
            </a:r>
            <a:r>
              <a:rPr lang="en-IN" sz="1050" dirty="0"/>
              <a:t>(universities, count, id);</a:t>
            </a:r>
          </a:p>
          <a:p>
            <a:r>
              <a:rPr lang="en-IN" sz="1050" dirty="0"/>
              <a:t>                break;</a:t>
            </a:r>
          </a:p>
          <a:p>
            <a:r>
              <a:rPr lang="en-IN" sz="1050" dirty="0"/>
              <a:t>            }</a:t>
            </a:r>
          </a:p>
          <a:p>
            <a:r>
              <a:rPr lang="en-IN" sz="1050" dirty="0"/>
              <a:t>            case 9:</a:t>
            </a:r>
          </a:p>
          <a:p>
            <a:r>
              <a:rPr lang="en-IN" sz="1050" dirty="0"/>
              <a:t>                </a:t>
            </a:r>
            <a:r>
              <a:rPr lang="en-IN" sz="1050" dirty="0" err="1"/>
              <a:t>university_storing</a:t>
            </a:r>
            <a:r>
              <a:rPr lang="en-IN" sz="1050" dirty="0"/>
              <a:t>(universities, count);</a:t>
            </a:r>
          </a:p>
          <a:p>
            <a:r>
              <a:rPr lang="en-IN" sz="1050" dirty="0"/>
              <a:t>                break;</a:t>
            </a:r>
          </a:p>
          <a:p>
            <a:r>
              <a:rPr lang="en-IN" sz="1050" dirty="0"/>
              <a:t>            case 10:</a:t>
            </a:r>
          </a:p>
          <a:p>
            <a:r>
              <a:rPr lang="en-IN" sz="1050" dirty="0"/>
              <a:t>                </a:t>
            </a:r>
            <a:r>
              <a:rPr lang="en-IN" sz="1050" dirty="0" err="1"/>
              <a:t>printf</a:t>
            </a:r>
            <a:r>
              <a:rPr lang="en-IN" sz="1050" dirty="0"/>
              <a:t>("Exiting...\n");</a:t>
            </a:r>
          </a:p>
          <a:p>
            <a:r>
              <a:rPr lang="en-IN" sz="1050" dirty="0"/>
              <a:t>                break;</a:t>
            </a:r>
          </a:p>
        </p:txBody>
      </p:sp>
    </p:spTree>
    <p:extLst>
      <p:ext uri="{BB962C8B-B14F-4D97-AF65-F5344CB8AC3E}">
        <p14:creationId xmlns:p14="http://schemas.microsoft.com/office/powerpoint/2010/main" val="4140351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BDB49876-0CF2-E36B-BF4E-8A6598B8456C}"/>
            </a:ext>
          </a:extLst>
        </p:cNvPr>
        <p:cNvGrpSpPr/>
        <p:nvPr/>
      </p:nvGrpSpPr>
      <p:grpSpPr>
        <a:xfrm>
          <a:off x="0" y="0"/>
          <a:ext cx="0" cy="0"/>
          <a:chOff x="0" y="0"/>
          <a:chExt cx="0" cy="0"/>
        </a:xfrm>
      </p:grpSpPr>
      <p:sp>
        <p:nvSpPr>
          <p:cNvPr id="144" name="Google Shape;144;p15">
            <a:extLst>
              <a:ext uri="{FF2B5EF4-FFF2-40B4-BE49-F238E27FC236}">
                <a16:creationId xmlns:a16="http://schemas.microsoft.com/office/drawing/2014/main" id="{D4BAA3D4-3A1C-B8FA-7B77-B8EA8A5B42D4}"/>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Source Code :</a:t>
            </a:r>
            <a:endParaRPr dirty="0"/>
          </a:p>
        </p:txBody>
      </p:sp>
      <p:sp>
        <p:nvSpPr>
          <p:cNvPr id="145" name="Google Shape;145;p15">
            <a:extLst>
              <a:ext uri="{FF2B5EF4-FFF2-40B4-BE49-F238E27FC236}">
                <a16:creationId xmlns:a16="http://schemas.microsoft.com/office/drawing/2014/main" id="{2223B146-FEBD-E368-2A8B-45E0141239FB}"/>
              </a:ext>
            </a:extLst>
          </p:cNvPr>
          <p:cNvSpPr txBox="1">
            <a:spLocks noGrp="1"/>
          </p:cNvSpPr>
          <p:nvPr>
            <p:ph type="body" idx="1"/>
          </p:nvPr>
        </p:nvSpPr>
        <p:spPr>
          <a:xfrm flipH="1" flipV="1">
            <a:off x="10126980" y="5006339"/>
            <a:ext cx="152400" cy="289559"/>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sp>
        <p:nvSpPr>
          <p:cNvPr id="2" name="TextBox 1">
            <a:extLst>
              <a:ext uri="{FF2B5EF4-FFF2-40B4-BE49-F238E27FC236}">
                <a16:creationId xmlns:a16="http://schemas.microsoft.com/office/drawing/2014/main" id="{558F57F5-EA9B-7BF1-6BAF-A3A1A70CDED7}"/>
              </a:ext>
            </a:extLst>
          </p:cNvPr>
          <p:cNvSpPr txBox="1"/>
          <p:nvPr/>
        </p:nvSpPr>
        <p:spPr>
          <a:xfrm>
            <a:off x="311700" y="1017725"/>
            <a:ext cx="7521660" cy="4001095"/>
          </a:xfrm>
          <a:prstGeom prst="rect">
            <a:avLst/>
          </a:prstGeom>
          <a:noFill/>
        </p:spPr>
        <p:txBody>
          <a:bodyPr wrap="square" rtlCol="0">
            <a:spAutoFit/>
          </a:bodyPr>
          <a:lstStyle/>
          <a:p>
            <a:r>
              <a:rPr lang="en-IN" dirty="0"/>
              <a:t> </a:t>
            </a:r>
            <a:r>
              <a:rPr lang="en-IN" sz="1000" dirty="0"/>
              <a:t>default:</a:t>
            </a:r>
          </a:p>
          <a:p>
            <a:r>
              <a:rPr lang="en-IN" sz="1000" dirty="0"/>
              <a:t>                </a:t>
            </a:r>
            <a:r>
              <a:rPr lang="en-IN" sz="1000" dirty="0" err="1"/>
              <a:t>printf</a:t>
            </a:r>
            <a:r>
              <a:rPr lang="en-IN" sz="1000" dirty="0"/>
              <a:t>("Invalid choice! Please try again.\n");</a:t>
            </a:r>
          </a:p>
          <a:p>
            <a:r>
              <a:rPr lang="en-IN" sz="1000" dirty="0"/>
              <a:t>        }</a:t>
            </a:r>
          </a:p>
          <a:p>
            <a:r>
              <a:rPr lang="en-IN" sz="1000" dirty="0"/>
              <a:t>    } while (choice != 10);</a:t>
            </a:r>
          </a:p>
          <a:p>
            <a:endParaRPr lang="en-IN" sz="1000" dirty="0"/>
          </a:p>
          <a:p>
            <a:r>
              <a:rPr lang="en-IN" sz="1000" dirty="0"/>
              <a:t>    return 0;</a:t>
            </a:r>
          </a:p>
          <a:p>
            <a:r>
              <a:rPr lang="en-IN" sz="1000" dirty="0"/>
              <a:t>}</a:t>
            </a:r>
          </a:p>
          <a:p>
            <a:endParaRPr lang="en-IN" sz="1000" dirty="0"/>
          </a:p>
          <a:p>
            <a:r>
              <a:rPr lang="en-IN" sz="1000" dirty="0"/>
              <a:t>// Function implementations</a:t>
            </a:r>
          </a:p>
          <a:p>
            <a:r>
              <a:rPr lang="en-IN" sz="1000" dirty="0"/>
              <a:t>void </a:t>
            </a:r>
            <a:r>
              <a:rPr lang="en-IN" sz="1000" dirty="0" err="1"/>
              <a:t>university_create</a:t>
            </a:r>
            <a:r>
              <a:rPr lang="en-IN" sz="1000" dirty="0"/>
              <a:t>(University universities[], int *count) {</a:t>
            </a:r>
          </a:p>
          <a:p>
            <a:r>
              <a:rPr lang="en-IN" sz="1000" dirty="0"/>
              <a:t>    if (*count &gt;= MAX_UNIVERSITIES) {</a:t>
            </a:r>
          </a:p>
          <a:p>
            <a:r>
              <a:rPr lang="en-IN" sz="1000" dirty="0"/>
              <a:t>        </a:t>
            </a:r>
            <a:r>
              <a:rPr lang="en-IN" sz="1000" dirty="0" err="1"/>
              <a:t>printf</a:t>
            </a:r>
            <a:r>
              <a:rPr lang="en-IN" sz="1000" dirty="0"/>
              <a:t>("Cannot add more universities.\n");</a:t>
            </a:r>
          </a:p>
          <a:p>
            <a:r>
              <a:rPr lang="en-IN" sz="1000" dirty="0"/>
              <a:t>        return;</a:t>
            </a:r>
          </a:p>
          <a:p>
            <a:r>
              <a:rPr lang="en-IN" sz="1000" dirty="0"/>
              <a:t>    }</a:t>
            </a:r>
          </a:p>
          <a:p>
            <a:r>
              <a:rPr lang="en-IN" sz="1000" dirty="0"/>
              <a:t>    University u;</a:t>
            </a:r>
          </a:p>
          <a:p>
            <a:r>
              <a:rPr lang="en-IN" sz="1000" dirty="0"/>
              <a:t>    </a:t>
            </a:r>
            <a:r>
              <a:rPr lang="en-IN" sz="1000" dirty="0" err="1"/>
              <a:t>printf</a:t>
            </a:r>
            <a:r>
              <a:rPr lang="en-IN" sz="1000" dirty="0"/>
              <a:t>("Enter ID: ");</a:t>
            </a:r>
          </a:p>
          <a:p>
            <a:r>
              <a:rPr lang="en-IN" sz="1000" dirty="0"/>
              <a:t>    </a:t>
            </a:r>
            <a:r>
              <a:rPr lang="en-IN" sz="1000" dirty="0" err="1"/>
              <a:t>scanf</a:t>
            </a:r>
            <a:r>
              <a:rPr lang="en-IN" sz="1000" dirty="0"/>
              <a:t>("%d", &amp;u.id);</a:t>
            </a:r>
          </a:p>
          <a:p>
            <a:r>
              <a:rPr lang="en-IN" sz="1000" dirty="0"/>
              <a:t>    </a:t>
            </a:r>
            <a:r>
              <a:rPr lang="en-IN" sz="1000" dirty="0" err="1"/>
              <a:t>printf</a:t>
            </a:r>
            <a:r>
              <a:rPr lang="en-IN" sz="1000" dirty="0"/>
              <a:t>("Enter University Code: ");</a:t>
            </a:r>
          </a:p>
          <a:p>
            <a:r>
              <a:rPr lang="en-IN" sz="1000" dirty="0"/>
              <a:t>    </a:t>
            </a:r>
            <a:r>
              <a:rPr lang="en-IN" sz="1000" dirty="0" err="1"/>
              <a:t>scanf</a:t>
            </a:r>
            <a:r>
              <a:rPr lang="en-IN" sz="1000" dirty="0"/>
              <a:t>("%s", </a:t>
            </a:r>
            <a:r>
              <a:rPr lang="en-IN" sz="1000" dirty="0" err="1"/>
              <a:t>u.univ_code</a:t>
            </a:r>
            <a:r>
              <a:rPr lang="en-IN" sz="1000" dirty="0"/>
              <a:t>);</a:t>
            </a:r>
          </a:p>
          <a:p>
            <a:r>
              <a:rPr lang="en-IN" sz="1000" dirty="0"/>
              <a:t>    </a:t>
            </a:r>
            <a:r>
              <a:rPr lang="en-IN" sz="1000" dirty="0" err="1"/>
              <a:t>printf</a:t>
            </a:r>
            <a:r>
              <a:rPr lang="en-IN" sz="1000" dirty="0"/>
              <a:t>("Enter University Name: ");</a:t>
            </a:r>
          </a:p>
          <a:p>
            <a:r>
              <a:rPr lang="en-IN" sz="1000" dirty="0"/>
              <a:t>    </a:t>
            </a:r>
            <a:r>
              <a:rPr lang="en-IN" sz="1000" dirty="0" err="1"/>
              <a:t>scanf</a:t>
            </a:r>
            <a:r>
              <a:rPr lang="en-IN" sz="1000" dirty="0"/>
              <a:t>(" %[^\n]", </a:t>
            </a:r>
            <a:r>
              <a:rPr lang="en-IN" sz="1000" dirty="0" err="1"/>
              <a:t>u.univ_name</a:t>
            </a:r>
            <a:r>
              <a:rPr lang="en-IN" sz="1000" dirty="0"/>
              <a:t>); // To read string with spaces</a:t>
            </a:r>
          </a:p>
          <a:p>
            <a:r>
              <a:rPr lang="en-IN" sz="1000" dirty="0"/>
              <a:t>    </a:t>
            </a:r>
            <a:r>
              <a:rPr lang="en-IN" sz="1000" dirty="0" err="1"/>
              <a:t>printf</a:t>
            </a:r>
            <a:r>
              <a:rPr lang="en-IN" sz="1000" dirty="0"/>
              <a:t>("Enter University Address: ");</a:t>
            </a:r>
          </a:p>
          <a:p>
            <a:r>
              <a:rPr lang="en-IN" sz="1000" dirty="0"/>
              <a:t>    </a:t>
            </a:r>
            <a:r>
              <a:rPr lang="en-IN" sz="1000" dirty="0" err="1"/>
              <a:t>scanf</a:t>
            </a:r>
            <a:r>
              <a:rPr lang="en-IN" sz="1000" dirty="0"/>
              <a:t>(" %[^\n]", </a:t>
            </a:r>
            <a:r>
              <a:rPr lang="en-IN" sz="1000" dirty="0" err="1"/>
              <a:t>u.univ_address</a:t>
            </a:r>
            <a:r>
              <a:rPr lang="en-IN" sz="1000" dirty="0"/>
              <a:t>);</a:t>
            </a:r>
          </a:p>
          <a:p>
            <a:r>
              <a:rPr lang="en-IN" sz="1000" dirty="0"/>
              <a:t>    </a:t>
            </a:r>
            <a:r>
              <a:rPr lang="en-IN" sz="1000" dirty="0" err="1"/>
              <a:t>printf</a:t>
            </a:r>
            <a:r>
              <a:rPr lang="en-IN" sz="1000" dirty="0"/>
              <a:t>("Enter University Email: ");</a:t>
            </a:r>
          </a:p>
          <a:p>
            <a:r>
              <a:rPr lang="en-IN" sz="1000" dirty="0"/>
              <a:t>    </a:t>
            </a:r>
            <a:r>
              <a:rPr lang="en-IN" sz="1000" dirty="0" err="1"/>
              <a:t>scanf</a:t>
            </a:r>
            <a:r>
              <a:rPr lang="en-IN" sz="1000" dirty="0"/>
              <a:t>("%s", </a:t>
            </a:r>
            <a:r>
              <a:rPr lang="en-IN" sz="1000" dirty="0" err="1"/>
              <a:t>u.univ_email</a:t>
            </a:r>
            <a:r>
              <a:rPr lang="en-IN" sz="1000" dirty="0"/>
              <a:t>);</a:t>
            </a:r>
          </a:p>
        </p:txBody>
      </p:sp>
    </p:spTree>
    <p:extLst>
      <p:ext uri="{BB962C8B-B14F-4D97-AF65-F5344CB8AC3E}">
        <p14:creationId xmlns:p14="http://schemas.microsoft.com/office/powerpoint/2010/main" val="908970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5697BE9-91FE-687E-FB9C-869F439565A7}"/>
            </a:ext>
          </a:extLst>
        </p:cNvPr>
        <p:cNvGrpSpPr/>
        <p:nvPr/>
      </p:nvGrpSpPr>
      <p:grpSpPr>
        <a:xfrm>
          <a:off x="0" y="0"/>
          <a:ext cx="0" cy="0"/>
          <a:chOff x="0" y="0"/>
          <a:chExt cx="0" cy="0"/>
        </a:xfrm>
      </p:grpSpPr>
      <p:sp>
        <p:nvSpPr>
          <p:cNvPr id="144" name="Google Shape;144;p15">
            <a:extLst>
              <a:ext uri="{FF2B5EF4-FFF2-40B4-BE49-F238E27FC236}">
                <a16:creationId xmlns:a16="http://schemas.microsoft.com/office/drawing/2014/main" id="{79FD48C7-A9FE-0B15-0451-30E61797F33A}"/>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Source Code :</a:t>
            </a:r>
            <a:endParaRPr dirty="0"/>
          </a:p>
        </p:txBody>
      </p:sp>
      <p:sp>
        <p:nvSpPr>
          <p:cNvPr id="145" name="Google Shape;145;p15">
            <a:extLst>
              <a:ext uri="{FF2B5EF4-FFF2-40B4-BE49-F238E27FC236}">
                <a16:creationId xmlns:a16="http://schemas.microsoft.com/office/drawing/2014/main" id="{1B0E7CFD-D00B-B3AE-3F41-F53AF6FB7C5F}"/>
              </a:ext>
            </a:extLst>
          </p:cNvPr>
          <p:cNvSpPr txBox="1">
            <a:spLocks noGrp="1"/>
          </p:cNvSpPr>
          <p:nvPr>
            <p:ph type="body" idx="1"/>
          </p:nvPr>
        </p:nvSpPr>
        <p:spPr>
          <a:xfrm flipH="1" flipV="1">
            <a:off x="10126980" y="5006339"/>
            <a:ext cx="152400" cy="289559"/>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sp>
        <p:nvSpPr>
          <p:cNvPr id="2" name="TextBox 1">
            <a:extLst>
              <a:ext uri="{FF2B5EF4-FFF2-40B4-BE49-F238E27FC236}">
                <a16:creationId xmlns:a16="http://schemas.microsoft.com/office/drawing/2014/main" id="{035541D5-5DF5-75AC-DC85-79A4120CA105}"/>
              </a:ext>
            </a:extLst>
          </p:cNvPr>
          <p:cNvSpPr txBox="1"/>
          <p:nvPr/>
        </p:nvSpPr>
        <p:spPr>
          <a:xfrm>
            <a:off x="311700" y="952500"/>
            <a:ext cx="6736800" cy="3939540"/>
          </a:xfrm>
          <a:prstGeom prst="rect">
            <a:avLst/>
          </a:prstGeom>
          <a:noFill/>
        </p:spPr>
        <p:txBody>
          <a:bodyPr wrap="square" rtlCol="0">
            <a:spAutoFit/>
          </a:bodyPr>
          <a:lstStyle/>
          <a:p>
            <a:r>
              <a:rPr lang="en-IN" sz="1000" dirty="0" err="1"/>
              <a:t>printf</a:t>
            </a:r>
            <a:r>
              <a:rPr lang="en-IN" sz="1000" dirty="0"/>
              <a:t>("Enter University Website: ");</a:t>
            </a:r>
          </a:p>
          <a:p>
            <a:r>
              <a:rPr lang="en-IN" sz="1000" dirty="0"/>
              <a:t>    </a:t>
            </a:r>
            <a:r>
              <a:rPr lang="en-IN" sz="1000" dirty="0" err="1"/>
              <a:t>scanf</a:t>
            </a:r>
            <a:r>
              <a:rPr lang="en-IN" sz="1000" dirty="0"/>
              <a:t>("%s", </a:t>
            </a:r>
            <a:r>
              <a:rPr lang="en-IN" sz="1000" dirty="0" err="1"/>
              <a:t>u.univ_website</a:t>
            </a:r>
            <a:r>
              <a:rPr lang="en-IN" sz="1000" dirty="0"/>
              <a:t>);</a:t>
            </a:r>
          </a:p>
          <a:p>
            <a:endParaRPr lang="en-IN" sz="1000" dirty="0"/>
          </a:p>
          <a:p>
            <a:r>
              <a:rPr lang="en-IN" sz="1000" dirty="0"/>
              <a:t>    universities[*count] = u;</a:t>
            </a:r>
          </a:p>
          <a:p>
            <a:r>
              <a:rPr lang="en-IN" sz="1000" dirty="0"/>
              <a:t>    (*count)++;</a:t>
            </a:r>
          </a:p>
          <a:p>
            <a:r>
              <a:rPr lang="en-IN" sz="1000" dirty="0"/>
              <a:t>    </a:t>
            </a:r>
            <a:r>
              <a:rPr lang="en-IN" sz="1000" dirty="0" err="1"/>
              <a:t>printf</a:t>
            </a:r>
            <a:r>
              <a:rPr lang="en-IN" sz="1000" dirty="0"/>
              <a:t> ("University added successfully!\n");</a:t>
            </a:r>
          </a:p>
          <a:p>
            <a:r>
              <a:rPr lang="en-IN" sz="1000" dirty="0"/>
              <a:t>}</a:t>
            </a:r>
          </a:p>
          <a:p>
            <a:endParaRPr lang="en-IN" sz="1000" dirty="0"/>
          </a:p>
          <a:p>
            <a:r>
              <a:rPr lang="en-IN" sz="1000" dirty="0"/>
              <a:t>void </a:t>
            </a:r>
            <a:r>
              <a:rPr lang="en-IN" sz="1000" dirty="0" err="1"/>
              <a:t>university_update</a:t>
            </a:r>
            <a:r>
              <a:rPr lang="en-IN" sz="1000" dirty="0"/>
              <a:t>(University universities[], int count) {</a:t>
            </a:r>
          </a:p>
          <a:p>
            <a:r>
              <a:rPr lang="en-IN" sz="1000" dirty="0"/>
              <a:t>    int id, found = 0;</a:t>
            </a:r>
          </a:p>
          <a:p>
            <a:r>
              <a:rPr lang="en-IN" sz="1000" dirty="0"/>
              <a:t>    </a:t>
            </a:r>
            <a:r>
              <a:rPr lang="en-IN" sz="1000" dirty="0" err="1"/>
              <a:t>printf</a:t>
            </a:r>
            <a:r>
              <a:rPr lang="en-IN" sz="1000" dirty="0"/>
              <a:t>("Enter ID of the university to update: ");</a:t>
            </a:r>
          </a:p>
          <a:p>
            <a:r>
              <a:rPr lang="en-IN" sz="1000" dirty="0"/>
              <a:t>    </a:t>
            </a:r>
            <a:r>
              <a:rPr lang="en-IN" sz="1000" dirty="0" err="1"/>
              <a:t>scanf</a:t>
            </a:r>
            <a:r>
              <a:rPr lang="en-IN" sz="1000" dirty="0"/>
              <a:t>("%d", &amp;id);</a:t>
            </a:r>
          </a:p>
          <a:p>
            <a:r>
              <a:rPr lang="en-IN" sz="1000" dirty="0"/>
              <a:t>    for (int </a:t>
            </a:r>
            <a:r>
              <a:rPr lang="en-IN" sz="1000" dirty="0" err="1"/>
              <a:t>i</a:t>
            </a:r>
            <a:r>
              <a:rPr lang="en-IN" sz="1000" dirty="0"/>
              <a:t> = 0; </a:t>
            </a:r>
            <a:r>
              <a:rPr lang="en-IN" sz="1000" dirty="0" err="1"/>
              <a:t>i</a:t>
            </a:r>
            <a:r>
              <a:rPr lang="en-IN" sz="1000" dirty="0"/>
              <a:t> &lt; count; </a:t>
            </a:r>
            <a:r>
              <a:rPr lang="en-IN" sz="1000" dirty="0" err="1"/>
              <a:t>i</a:t>
            </a:r>
            <a:r>
              <a:rPr lang="en-IN" sz="1000" dirty="0"/>
              <a:t>++) {</a:t>
            </a:r>
          </a:p>
          <a:p>
            <a:r>
              <a:rPr lang="en-IN" sz="1000" dirty="0"/>
              <a:t>        if (universities[</a:t>
            </a:r>
            <a:r>
              <a:rPr lang="en-IN" sz="1000" dirty="0" err="1"/>
              <a:t>i</a:t>
            </a:r>
            <a:r>
              <a:rPr lang="en-IN" sz="1000" dirty="0"/>
              <a:t>].id == id) {</a:t>
            </a:r>
          </a:p>
          <a:p>
            <a:r>
              <a:rPr lang="en-IN" sz="1000" dirty="0"/>
              <a:t>            found = 1;</a:t>
            </a:r>
          </a:p>
          <a:p>
            <a:r>
              <a:rPr lang="en-IN" sz="1000" dirty="0"/>
              <a:t>            </a:t>
            </a:r>
            <a:r>
              <a:rPr lang="en-IN" sz="1000" dirty="0" err="1"/>
              <a:t>printf</a:t>
            </a:r>
            <a:r>
              <a:rPr lang="en-IN" sz="1000" dirty="0"/>
              <a:t>("Updating details for ID %d:\n", id);</a:t>
            </a:r>
          </a:p>
          <a:p>
            <a:r>
              <a:rPr lang="en-IN" sz="1000" dirty="0"/>
              <a:t>            </a:t>
            </a:r>
            <a:r>
              <a:rPr lang="en-IN" sz="1000" dirty="0" err="1"/>
              <a:t>printf</a:t>
            </a:r>
            <a:r>
              <a:rPr lang="en-IN" sz="1000" dirty="0"/>
              <a:t>("Enter new University Code: ");</a:t>
            </a:r>
          </a:p>
          <a:p>
            <a:r>
              <a:rPr lang="en-IN" sz="1000" dirty="0"/>
              <a:t>            </a:t>
            </a:r>
            <a:r>
              <a:rPr lang="en-IN" sz="1000" dirty="0" err="1"/>
              <a:t>scanf</a:t>
            </a:r>
            <a:r>
              <a:rPr lang="en-IN" sz="1000" dirty="0"/>
              <a:t>("%s", universities[</a:t>
            </a:r>
            <a:r>
              <a:rPr lang="en-IN" sz="1000" dirty="0" err="1"/>
              <a:t>i</a:t>
            </a:r>
            <a:r>
              <a:rPr lang="en-IN" sz="1000" dirty="0"/>
              <a:t>].</a:t>
            </a:r>
            <a:r>
              <a:rPr lang="en-IN" sz="1000" dirty="0" err="1"/>
              <a:t>univ_code</a:t>
            </a:r>
            <a:r>
              <a:rPr lang="en-IN" sz="1000" dirty="0"/>
              <a:t>);</a:t>
            </a:r>
          </a:p>
          <a:p>
            <a:r>
              <a:rPr lang="en-IN" sz="1000" dirty="0"/>
              <a:t>            </a:t>
            </a:r>
            <a:r>
              <a:rPr lang="en-IN" sz="1000" dirty="0" err="1"/>
              <a:t>printf</a:t>
            </a:r>
            <a:r>
              <a:rPr lang="en-IN" sz="1000" dirty="0"/>
              <a:t>("Enter new University Name: ");</a:t>
            </a:r>
          </a:p>
          <a:p>
            <a:r>
              <a:rPr lang="en-IN" sz="1000" dirty="0"/>
              <a:t>            </a:t>
            </a:r>
            <a:r>
              <a:rPr lang="en-IN" sz="1000" dirty="0" err="1"/>
              <a:t>scanf</a:t>
            </a:r>
            <a:r>
              <a:rPr lang="en-IN" sz="1000" dirty="0"/>
              <a:t>(" %[^\n]", universities[</a:t>
            </a:r>
            <a:r>
              <a:rPr lang="en-IN" sz="1000" dirty="0" err="1"/>
              <a:t>i</a:t>
            </a:r>
            <a:r>
              <a:rPr lang="en-IN" sz="1000" dirty="0"/>
              <a:t>].</a:t>
            </a:r>
            <a:r>
              <a:rPr lang="en-IN" sz="1000" dirty="0" err="1"/>
              <a:t>univ_name</a:t>
            </a:r>
            <a:r>
              <a:rPr lang="en-IN" sz="1000" dirty="0"/>
              <a:t>);</a:t>
            </a:r>
          </a:p>
          <a:p>
            <a:r>
              <a:rPr lang="en-IN" sz="1000" dirty="0"/>
              <a:t>            </a:t>
            </a:r>
            <a:r>
              <a:rPr lang="en-IN" sz="1000" dirty="0" err="1"/>
              <a:t>printf</a:t>
            </a:r>
            <a:r>
              <a:rPr lang="en-IN" sz="1000" dirty="0"/>
              <a:t>("Enter new University Address: ");</a:t>
            </a:r>
          </a:p>
          <a:p>
            <a:r>
              <a:rPr lang="en-IN" sz="1000" dirty="0"/>
              <a:t>            </a:t>
            </a:r>
            <a:r>
              <a:rPr lang="en-IN" sz="1000" dirty="0" err="1"/>
              <a:t>scanf</a:t>
            </a:r>
            <a:r>
              <a:rPr lang="en-IN" sz="1000" dirty="0"/>
              <a:t>(" %[^\n]", universities[</a:t>
            </a:r>
            <a:r>
              <a:rPr lang="en-IN" sz="1000" dirty="0" err="1"/>
              <a:t>i</a:t>
            </a:r>
            <a:r>
              <a:rPr lang="en-IN" sz="1000" dirty="0"/>
              <a:t>].</a:t>
            </a:r>
            <a:r>
              <a:rPr lang="en-IN" sz="1000" dirty="0" err="1"/>
              <a:t>univ_address</a:t>
            </a:r>
            <a:r>
              <a:rPr lang="en-IN" sz="1000" dirty="0"/>
              <a:t>);</a:t>
            </a:r>
          </a:p>
          <a:p>
            <a:r>
              <a:rPr lang="en-IN" sz="1000" dirty="0"/>
              <a:t>            </a:t>
            </a:r>
            <a:r>
              <a:rPr lang="en-IN" sz="1000" dirty="0" err="1"/>
              <a:t>printf</a:t>
            </a:r>
            <a:r>
              <a:rPr lang="en-IN" sz="1000" dirty="0"/>
              <a:t>("Enter new University Email: ");</a:t>
            </a:r>
          </a:p>
          <a:p>
            <a:r>
              <a:rPr lang="en-IN" sz="1000" dirty="0"/>
              <a:t>            </a:t>
            </a:r>
            <a:r>
              <a:rPr lang="en-IN" sz="1000" dirty="0" err="1"/>
              <a:t>scanf</a:t>
            </a:r>
            <a:r>
              <a:rPr lang="en-IN" sz="1000" dirty="0"/>
              <a:t>("%s", universities[</a:t>
            </a:r>
            <a:r>
              <a:rPr lang="en-IN" sz="1000" dirty="0" err="1"/>
              <a:t>i</a:t>
            </a:r>
            <a:r>
              <a:rPr lang="en-IN" sz="1000" dirty="0"/>
              <a:t>].</a:t>
            </a:r>
            <a:r>
              <a:rPr lang="en-IN" sz="1000" dirty="0" err="1"/>
              <a:t>univ_email</a:t>
            </a:r>
            <a:r>
              <a:rPr lang="en-IN" sz="1000" dirty="0"/>
              <a:t>);</a:t>
            </a:r>
          </a:p>
          <a:p>
            <a:r>
              <a:rPr lang="en-IN" sz="1000" dirty="0"/>
              <a:t>            </a:t>
            </a:r>
            <a:r>
              <a:rPr lang="en-IN" sz="1000" dirty="0" err="1"/>
              <a:t>printf</a:t>
            </a:r>
            <a:r>
              <a:rPr lang="en-IN" sz="1000" dirty="0"/>
              <a:t>("Enter new University Website: ");</a:t>
            </a:r>
          </a:p>
        </p:txBody>
      </p:sp>
    </p:spTree>
    <p:extLst>
      <p:ext uri="{BB962C8B-B14F-4D97-AF65-F5344CB8AC3E}">
        <p14:creationId xmlns:p14="http://schemas.microsoft.com/office/powerpoint/2010/main" val="3048814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B47967F2-1FDB-4833-A67A-6FC257DBBBE4}"/>
            </a:ext>
          </a:extLst>
        </p:cNvPr>
        <p:cNvGrpSpPr/>
        <p:nvPr/>
      </p:nvGrpSpPr>
      <p:grpSpPr>
        <a:xfrm>
          <a:off x="0" y="0"/>
          <a:ext cx="0" cy="0"/>
          <a:chOff x="0" y="0"/>
          <a:chExt cx="0" cy="0"/>
        </a:xfrm>
      </p:grpSpPr>
      <p:sp>
        <p:nvSpPr>
          <p:cNvPr id="144" name="Google Shape;144;p15">
            <a:extLst>
              <a:ext uri="{FF2B5EF4-FFF2-40B4-BE49-F238E27FC236}">
                <a16:creationId xmlns:a16="http://schemas.microsoft.com/office/drawing/2014/main" id="{B20B8CE1-2012-A8F8-455B-642997EA8D60}"/>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Source Code :</a:t>
            </a:r>
            <a:endParaRPr dirty="0"/>
          </a:p>
        </p:txBody>
      </p:sp>
      <p:sp>
        <p:nvSpPr>
          <p:cNvPr id="145" name="Google Shape;145;p15">
            <a:extLst>
              <a:ext uri="{FF2B5EF4-FFF2-40B4-BE49-F238E27FC236}">
                <a16:creationId xmlns:a16="http://schemas.microsoft.com/office/drawing/2014/main" id="{D1A3E648-64FF-56B8-D191-D07817E87DFD}"/>
              </a:ext>
            </a:extLst>
          </p:cNvPr>
          <p:cNvSpPr txBox="1">
            <a:spLocks noGrp="1"/>
          </p:cNvSpPr>
          <p:nvPr>
            <p:ph type="body" idx="1"/>
          </p:nvPr>
        </p:nvSpPr>
        <p:spPr>
          <a:xfrm flipH="1" flipV="1">
            <a:off x="10126980" y="5006339"/>
            <a:ext cx="152400" cy="289559"/>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sp>
        <p:nvSpPr>
          <p:cNvPr id="2" name="TextBox 1">
            <a:extLst>
              <a:ext uri="{FF2B5EF4-FFF2-40B4-BE49-F238E27FC236}">
                <a16:creationId xmlns:a16="http://schemas.microsoft.com/office/drawing/2014/main" id="{35A298CC-185C-C894-E5CF-3E6AFE361251}"/>
              </a:ext>
            </a:extLst>
          </p:cNvPr>
          <p:cNvSpPr txBox="1"/>
          <p:nvPr/>
        </p:nvSpPr>
        <p:spPr>
          <a:xfrm>
            <a:off x="311700" y="1017725"/>
            <a:ext cx="6904440" cy="3939540"/>
          </a:xfrm>
          <a:prstGeom prst="rect">
            <a:avLst/>
          </a:prstGeom>
          <a:noFill/>
        </p:spPr>
        <p:txBody>
          <a:bodyPr wrap="square" rtlCol="0">
            <a:spAutoFit/>
          </a:bodyPr>
          <a:lstStyle/>
          <a:p>
            <a:r>
              <a:rPr lang="en-IN" sz="1000" dirty="0" err="1"/>
              <a:t>scanf</a:t>
            </a:r>
            <a:r>
              <a:rPr lang="en-IN" sz="1000" dirty="0"/>
              <a:t>("%s", universities[</a:t>
            </a:r>
            <a:r>
              <a:rPr lang="en-IN" sz="1000" dirty="0" err="1"/>
              <a:t>i</a:t>
            </a:r>
            <a:r>
              <a:rPr lang="en-IN" sz="1000" dirty="0"/>
              <a:t>].</a:t>
            </a:r>
            <a:r>
              <a:rPr lang="en-IN" sz="1000" dirty="0" err="1"/>
              <a:t>univ_website</a:t>
            </a:r>
            <a:r>
              <a:rPr lang="en-IN" sz="1000" dirty="0"/>
              <a:t>);</a:t>
            </a:r>
          </a:p>
          <a:p>
            <a:r>
              <a:rPr lang="en-IN" sz="1000" dirty="0"/>
              <a:t>            </a:t>
            </a:r>
            <a:r>
              <a:rPr lang="en-IN" sz="1000" dirty="0" err="1"/>
              <a:t>printf</a:t>
            </a:r>
            <a:r>
              <a:rPr lang="en-IN" sz="1000" dirty="0"/>
              <a:t>("University updated successfully!\n");</a:t>
            </a:r>
          </a:p>
          <a:p>
            <a:r>
              <a:rPr lang="en-IN" sz="1000" dirty="0"/>
              <a:t>            break;</a:t>
            </a:r>
          </a:p>
          <a:p>
            <a:r>
              <a:rPr lang="en-IN" sz="1000" dirty="0"/>
              <a:t>        }</a:t>
            </a:r>
          </a:p>
          <a:p>
            <a:r>
              <a:rPr lang="en-IN" sz="1000" dirty="0"/>
              <a:t>    }</a:t>
            </a:r>
          </a:p>
          <a:p>
            <a:r>
              <a:rPr lang="en-IN" sz="1000" dirty="0"/>
              <a:t>    if (!found) {</a:t>
            </a:r>
          </a:p>
          <a:p>
            <a:r>
              <a:rPr lang="en-IN" sz="1000" dirty="0"/>
              <a:t>        </a:t>
            </a:r>
            <a:r>
              <a:rPr lang="en-IN" sz="1000" dirty="0" err="1"/>
              <a:t>printf</a:t>
            </a:r>
            <a:r>
              <a:rPr lang="en-IN" sz="1000" dirty="0"/>
              <a:t>("University with ID %d not found.\n", id);</a:t>
            </a:r>
          </a:p>
          <a:p>
            <a:r>
              <a:rPr lang="en-IN" sz="1000" dirty="0"/>
              <a:t>    }</a:t>
            </a:r>
          </a:p>
          <a:p>
            <a:r>
              <a:rPr lang="en-IN" sz="1000" dirty="0"/>
              <a:t>}</a:t>
            </a:r>
          </a:p>
          <a:p>
            <a:endParaRPr lang="en-IN" sz="1000" dirty="0"/>
          </a:p>
          <a:p>
            <a:r>
              <a:rPr lang="en-IN" sz="1000" dirty="0"/>
              <a:t>void </a:t>
            </a:r>
            <a:r>
              <a:rPr lang="en-IN" sz="1000" dirty="0" err="1"/>
              <a:t>university_retrieve</a:t>
            </a:r>
            <a:r>
              <a:rPr lang="en-IN" sz="1000" dirty="0"/>
              <a:t>(University universities[], int count) {</a:t>
            </a:r>
          </a:p>
          <a:p>
            <a:r>
              <a:rPr lang="en-IN" sz="1000" dirty="0"/>
              <a:t>    </a:t>
            </a:r>
            <a:r>
              <a:rPr lang="en-IN" sz="1000" dirty="0" err="1"/>
              <a:t>printf</a:t>
            </a:r>
            <a:r>
              <a:rPr lang="en-IN" sz="1000" dirty="0"/>
              <a:t>("List of Universities:\n");</a:t>
            </a:r>
          </a:p>
          <a:p>
            <a:r>
              <a:rPr lang="en-IN" sz="1000" dirty="0"/>
              <a:t>    for (int </a:t>
            </a:r>
            <a:r>
              <a:rPr lang="en-IN" sz="1000" dirty="0" err="1"/>
              <a:t>i</a:t>
            </a:r>
            <a:r>
              <a:rPr lang="en-IN" sz="1000" dirty="0"/>
              <a:t> = 0; </a:t>
            </a:r>
            <a:r>
              <a:rPr lang="en-IN" sz="1000" dirty="0" err="1"/>
              <a:t>i</a:t>
            </a:r>
            <a:r>
              <a:rPr lang="en-IN" sz="1000" dirty="0"/>
              <a:t> &lt; count; </a:t>
            </a:r>
            <a:r>
              <a:rPr lang="en-IN" sz="1000" dirty="0" err="1"/>
              <a:t>i</a:t>
            </a:r>
            <a:r>
              <a:rPr lang="en-IN" sz="1000" dirty="0"/>
              <a:t>++) {</a:t>
            </a:r>
          </a:p>
          <a:p>
            <a:r>
              <a:rPr lang="en-IN" sz="1000" dirty="0"/>
              <a:t>        </a:t>
            </a:r>
            <a:r>
              <a:rPr lang="en-IN" sz="1000" dirty="0" err="1"/>
              <a:t>printf</a:t>
            </a:r>
            <a:r>
              <a:rPr lang="en-IN" sz="1000" dirty="0"/>
              <a:t>("ID: %d, Code: %s, Name: %s, Address: %s, Email: %s, Website: %s\n",</a:t>
            </a:r>
          </a:p>
          <a:p>
            <a:r>
              <a:rPr lang="en-IN" sz="1000" dirty="0"/>
              <a:t>               universities[</a:t>
            </a:r>
            <a:r>
              <a:rPr lang="en-IN" sz="1000" dirty="0" err="1"/>
              <a:t>i</a:t>
            </a:r>
            <a:r>
              <a:rPr lang="en-IN" sz="1000" dirty="0"/>
              <a:t>].id, universities[</a:t>
            </a:r>
            <a:r>
              <a:rPr lang="en-IN" sz="1000" dirty="0" err="1"/>
              <a:t>i</a:t>
            </a:r>
            <a:r>
              <a:rPr lang="en-IN" sz="1000" dirty="0"/>
              <a:t>].</a:t>
            </a:r>
            <a:r>
              <a:rPr lang="en-IN" sz="1000" dirty="0" err="1"/>
              <a:t>univ_code</a:t>
            </a:r>
            <a:r>
              <a:rPr lang="en-IN" sz="1000" dirty="0"/>
              <a:t>, universities[</a:t>
            </a:r>
            <a:r>
              <a:rPr lang="en-IN" sz="1000" dirty="0" err="1"/>
              <a:t>i</a:t>
            </a:r>
            <a:r>
              <a:rPr lang="en-IN" sz="1000" dirty="0"/>
              <a:t>].</a:t>
            </a:r>
            <a:r>
              <a:rPr lang="en-IN" sz="1000" dirty="0" err="1"/>
              <a:t>univ_name</a:t>
            </a:r>
            <a:r>
              <a:rPr lang="en-IN" sz="1000" dirty="0"/>
              <a:t>,</a:t>
            </a:r>
          </a:p>
          <a:p>
            <a:r>
              <a:rPr lang="en-IN" sz="1000" dirty="0"/>
              <a:t>               universities[</a:t>
            </a:r>
            <a:r>
              <a:rPr lang="en-IN" sz="1000" dirty="0" err="1"/>
              <a:t>i</a:t>
            </a:r>
            <a:r>
              <a:rPr lang="en-IN" sz="1000" dirty="0"/>
              <a:t>].</a:t>
            </a:r>
            <a:r>
              <a:rPr lang="en-IN" sz="1000" dirty="0" err="1"/>
              <a:t>univ_address</a:t>
            </a:r>
            <a:r>
              <a:rPr lang="en-IN" sz="1000" dirty="0"/>
              <a:t>, universities[</a:t>
            </a:r>
            <a:r>
              <a:rPr lang="en-IN" sz="1000" dirty="0" err="1"/>
              <a:t>i</a:t>
            </a:r>
            <a:r>
              <a:rPr lang="en-IN" sz="1000" dirty="0"/>
              <a:t>].</a:t>
            </a:r>
            <a:r>
              <a:rPr lang="en-IN" sz="1000" dirty="0" err="1"/>
              <a:t>univ_email</a:t>
            </a:r>
            <a:r>
              <a:rPr lang="en-IN" sz="1000" dirty="0"/>
              <a:t>, universities[</a:t>
            </a:r>
            <a:r>
              <a:rPr lang="en-IN" sz="1000" dirty="0" err="1"/>
              <a:t>i</a:t>
            </a:r>
            <a:r>
              <a:rPr lang="en-IN" sz="1000" dirty="0"/>
              <a:t>].</a:t>
            </a:r>
            <a:r>
              <a:rPr lang="en-IN" sz="1000" dirty="0" err="1"/>
              <a:t>univ_website</a:t>
            </a:r>
            <a:r>
              <a:rPr lang="en-IN" sz="1000" dirty="0"/>
              <a:t>);</a:t>
            </a:r>
          </a:p>
          <a:p>
            <a:r>
              <a:rPr lang="en-IN" sz="1000" dirty="0"/>
              <a:t>    }</a:t>
            </a:r>
          </a:p>
          <a:p>
            <a:r>
              <a:rPr lang="en-IN" sz="1000" dirty="0"/>
              <a:t>}</a:t>
            </a:r>
          </a:p>
          <a:p>
            <a:endParaRPr lang="en-IN" sz="1000" dirty="0"/>
          </a:p>
          <a:p>
            <a:r>
              <a:rPr lang="en-IN" sz="1000" dirty="0"/>
              <a:t>void </a:t>
            </a:r>
            <a:r>
              <a:rPr lang="en-IN" sz="1000" dirty="0" err="1"/>
              <a:t>university_delete</a:t>
            </a:r>
            <a:r>
              <a:rPr lang="en-IN" sz="1000" dirty="0"/>
              <a:t>(University universities[], int *count) {</a:t>
            </a:r>
          </a:p>
          <a:p>
            <a:r>
              <a:rPr lang="en-IN" sz="1000" dirty="0"/>
              <a:t>    int id, found = 0;</a:t>
            </a:r>
          </a:p>
          <a:p>
            <a:r>
              <a:rPr lang="en-IN" sz="1000" dirty="0"/>
              <a:t>    </a:t>
            </a:r>
            <a:r>
              <a:rPr lang="en-IN" sz="1000" dirty="0" err="1"/>
              <a:t>printf</a:t>
            </a:r>
            <a:r>
              <a:rPr lang="en-IN" sz="1000" dirty="0"/>
              <a:t>("Enter ID of the university to delete: ");</a:t>
            </a:r>
          </a:p>
          <a:p>
            <a:r>
              <a:rPr lang="en-IN" sz="1000" dirty="0"/>
              <a:t>    </a:t>
            </a:r>
            <a:r>
              <a:rPr lang="en-IN" sz="1000" dirty="0" err="1"/>
              <a:t>scanf</a:t>
            </a:r>
            <a:r>
              <a:rPr lang="en-IN" sz="1000" dirty="0"/>
              <a:t>("%d", &amp;id);</a:t>
            </a:r>
          </a:p>
          <a:p>
            <a:r>
              <a:rPr lang="en-IN" sz="1000" dirty="0"/>
              <a:t>    for (int </a:t>
            </a:r>
            <a:r>
              <a:rPr lang="en-IN" sz="1000" dirty="0" err="1"/>
              <a:t>i</a:t>
            </a:r>
            <a:r>
              <a:rPr lang="en-IN" sz="1000" dirty="0"/>
              <a:t> = 0; </a:t>
            </a:r>
            <a:r>
              <a:rPr lang="en-IN" sz="1000" dirty="0" err="1"/>
              <a:t>i</a:t>
            </a:r>
            <a:r>
              <a:rPr lang="en-IN" sz="1000" dirty="0"/>
              <a:t> &lt; *count; </a:t>
            </a:r>
            <a:r>
              <a:rPr lang="en-IN" sz="1000" dirty="0" err="1"/>
              <a:t>i</a:t>
            </a:r>
            <a:r>
              <a:rPr lang="en-IN" sz="1000" dirty="0"/>
              <a:t>++) {</a:t>
            </a:r>
          </a:p>
          <a:p>
            <a:r>
              <a:rPr lang="en-IN" sz="1000" dirty="0"/>
              <a:t>        if (universities[</a:t>
            </a:r>
            <a:r>
              <a:rPr lang="en-IN" sz="1000" dirty="0" err="1"/>
              <a:t>i</a:t>
            </a:r>
            <a:r>
              <a:rPr lang="en-IN" sz="1000" dirty="0"/>
              <a:t>].id == id) {</a:t>
            </a:r>
          </a:p>
        </p:txBody>
      </p:sp>
    </p:spTree>
    <p:extLst>
      <p:ext uri="{BB962C8B-B14F-4D97-AF65-F5344CB8AC3E}">
        <p14:creationId xmlns:p14="http://schemas.microsoft.com/office/powerpoint/2010/main" val="378376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3A38AD1B-761A-79A7-877F-A1DECE432228}"/>
            </a:ext>
          </a:extLst>
        </p:cNvPr>
        <p:cNvGrpSpPr/>
        <p:nvPr/>
      </p:nvGrpSpPr>
      <p:grpSpPr>
        <a:xfrm>
          <a:off x="0" y="0"/>
          <a:ext cx="0" cy="0"/>
          <a:chOff x="0" y="0"/>
          <a:chExt cx="0" cy="0"/>
        </a:xfrm>
      </p:grpSpPr>
      <p:sp>
        <p:nvSpPr>
          <p:cNvPr id="144" name="Google Shape;144;p15">
            <a:extLst>
              <a:ext uri="{FF2B5EF4-FFF2-40B4-BE49-F238E27FC236}">
                <a16:creationId xmlns:a16="http://schemas.microsoft.com/office/drawing/2014/main" id="{F2B198E6-3D73-5631-12A3-1FB2D947EAA0}"/>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Source Code :</a:t>
            </a:r>
            <a:endParaRPr dirty="0"/>
          </a:p>
        </p:txBody>
      </p:sp>
      <p:sp>
        <p:nvSpPr>
          <p:cNvPr id="145" name="Google Shape;145;p15">
            <a:extLst>
              <a:ext uri="{FF2B5EF4-FFF2-40B4-BE49-F238E27FC236}">
                <a16:creationId xmlns:a16="http://schemas.microsoft.com/office/drawing/2014/main" id="{B361ECC9-D0E1-F615-D15F-7335D6D510C0}"/>
              </a:ext>
            </a:extLst>
          </p:cNvPr>
          <p:cNvSpPr txBox="1">
            <a:spLocks noGrp="1"/>
          </p:cNvSpPr>
          <p:nvPr>
            <p:ph type="body" idx="1"/>
          </p:nvPr>
        </p:nvSpPr>
        <p:spPr>
          <a:xfrm flipH="1" flipV="1">
            <a:off x="10126980" y="5006339"/>
            <a:ext cx="152400" cy="289559"/>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sp>
        <p:nvSpPr>
          <p:cNvPr id="2" name="TextBox 1">
            <a:extLst>
              <a:ext uri="{FF2B5EF4-FFF2-40B4-BE49-F238E27FC236}">
                <a16:creationId xmlns:a16="http://schemas.microsoft.com/office/drawing/2014/main" id="{D63C642C-A2D1-081A-C3CC-91F5530AA5A0}"/>
              </a:ext>
            </a:extLst>
          </p:cNvPr>
          <p:cNvSpPr txBox="1"/>
          <p:nvPr/>
        </p:nvSpPr>
        <p:spPr>
          <a:xfrm>
            <a:off x="311700" y="1017725"/>
            <a:ext cx="6561540" cy="4154984"/>
          </a:xfrm>
          <a:prstGeom prst="rect">
            <a:avLst/>
          </a:prstGeom>
          <a:noFill/>
        </p:spPr>
        <p:txBody>
          <a:bodyPr wrap="square" rtlCol="0">
            <a:spAutoFit/>
          </a:bodyPr>
          <a:lstStyle/>
          <a:p>
            <a:r>
              <a:rPr lang="en-IN" sz="1000" dirty="0"/>
              <a:t>found = 1;</a:t>
            </a:r>
          </a:p>
          <a:p>
            <a:r>
              <a:rPr lang="en-IN" sz="1000" dirty="0"/>
              <a:t>            for (int j = </a:t>
            </a:r>
            <a:r>
              <a:rPr lang="en-IN" sz="1000" dirty="0" err="1"/>
              <a:t>i</a:t>
            </a:r>
            <a:r>
              <a:rPr lang="en-IN" sz="1000" dirty="0"/>
              <a:t>; j &lt; *count - 1; </a:t>
            </a:r>
            <a:r>
              <a:rPr lang="en-IN" sz="1000" dirty="0" err="1"/>
              <a:t>j++</a:t>
            </a:r>
            <a:r>
              <a:rPr lang="en-IN" sz="1000" dirty="0"/>
              <a:t>) {</a:t>
            </a:r>
          </a:p>
          <a:p>
            <a:r>
              <a:rPr lang="en-IN" sz="1000" dirty="0"/>
              <a:t>                universities[j] = universities[j + 1];</a:t>
            </a:r>
          </a:p>
          <a:p>
            <a:r>
              <a:rPr lang="en-IN" sz="1000" dirty="0"/>
              <a:t>            }</a:t>
            </a:r>
          </a:p>
          <a:p>
            <a:r>
              <a:rPr lang="en-IN" sz="1000" dirty="0"/>
              <a:t>            (*count)--;</a:t>
            </a:r>
          </a:p>
          <a:p>
            <a:r>
              <a:rPr lang="en-IN" sz="1000" dirty="0"/>
              <a:t>            </a:t>
            </a:r>
            <a:r>
              <a:rPr lang="en-IN" sz="1000" dirty="0" err="1"/>
              <a:t>printf</a:t>
            </a:r>
            <a:r>
              <a:rPr lang="en-IN" sz="1000" dirty="0"/>
              <a:t>("University with ID %d deleted successfully!\n", id);</a:t>
            </a:r>
          </a:p>
          <a:p>
            <a:r>
              <a:rPr lang="en-IN" sz="1000" dirty="0"/>
              <a:t>            break;</a:t>
            </a:r>
          </a:p>
          <a:p>
            <a:r>
              <a:rPr lang="en-IN" sz="1000" dirty="0"/>
              <a:t>        }</a:t>
            </a:r>
          </a:p>
          <a:p>
            <a:r>
              <a:rPr lang="en-IN" sz="1000" dirty="0"/>
              <a:t>    }</a:t>
            </a:r>
          </a:p>
          <a:p>
            <a:r>
              <a:rPr lang="en-IN" sz="1000" dirty="0"/>
              <a:t>    if (!found) {</a:t>
            </a:r>
          </a:p>
          <a:p>
            <a:r>
              <a:rPr lang="en-IN" sz="1000" dirty="0"/>
              <a:t>        </a:t>
            </a:r>
            <a:r>
              <a:rPr lang="en-IN" sz="1000" dirty="0" err="1"/>
              <a:t>printf</a:t>
            </a:r>
            <a:r>
              <a:rPr lang="en-IN" sz="1000" dirty="0"/>
              <a:t>("University with ID %d not found.\n", id);</a:t>
            </a:r>
          </a:p>
          <a:p>
            <a:r>
              <a:rPr lang="en-IN" sz="1000" dirty="0"/>
              <a:t>    }</a:t>
            </a:r>
          </a:p>
          <a:p>
            <a:r>
              <a:rPr lang="en-IN" sz="1000" dirty="0"/>
              <a:t>}</a:t>
            </a:r>
          </a:p>
          <a:p>
            <a:endParaRPr lang="en-IN" sz="1000" dirty="0"/>
          </a:p>
          <a:p>
            <a:r>
              <a:rPr lang="en-IN" sz="1000" dirty="0"/>
              <a:t>void </a:t>
            </a:r>
            <a:r>
              <a:rPr lang="en-IN" sz="1000" dirty="0" err="1"/>
              <a:t>university_mergesort</a:t>
            </a:r>
            <a:r>
              <a:rPr lang="en-IN" sz="1000" dirty="0"/>
              <a:t>(University universities[], int left, int right) {</a:t>
            </a:r>
          </a:p>
          <a:p>
            <a:r>
              <a:rPr lang="en-IN" sz="1000" dirty="0"/>
              <a:t>    if (left &lt; right) {</a:t>
            </a:r>
          </a:p>
          <a:p>
            <a:r>
              <a:rPr lang="en-IN" sz="1000" dirty="0"/>
              <a:t>        int mid = left + (right - left) / 2;</a:t>
            </a:r>
          </a:p>
          <a:p>
            <a:r>
              <a:rPr lang="en-IN" sz="1000" dirty="0"/>
              <a:t>        </a:t>
            </a:r>
            <a:r>
              <a:rPr lang="en-IN" sz="1000" dirty="0" err="1"/>
              <a:t>university_mergesort</a:t>
            </a:r>
            <a:r>
              <a:rPr lang="en-IN" sz="1000" dirty="0"/>
              <a:t>(universities, left, mid);</a:t>
            </a:r>
          </a:p>
          <a:p>
            <a:r>
              <a:rPr lang="en-IN" sz="1000" dirty="0"/>
              <a:t>        </a:t>
            </a:r>
            <a:r>
              <a:rPr lang="en-IN" sz="1000" dirty="0" err="1"/>
              <a:t>university_mergesort</a:t>
            </a:r>
            <a:r>
              <a:rPr lang="en-IN" sz="1000" dirty="0"/>
              <a:t>(universities, mid + 1, right);</a:t>
            </a:r>
          </a:p>
          <a:p>
            <a:r>
              <a:rPr lang="en-IN" sz="1000" dirty="0"/>
              <a:t>        merge(universities, left, mid, right);</a:t>
            </a:r>
          </a:p>
          <a:p>
            <a:r>
              <a:rPr lang="en-IN" sz="1000" dirty="0"/>
              <a:t>    }</a:t>
            </a:r>
          </a:p>
          <a:p>
            <a:r>
              <a:rPr lang="en-IN" sz="1000" dirty="0"/>
              <a:t>}</a:t>
            </a:r>
          </a:p>
          <a:p>
            <a:endParaRPr lang="en-IN" sz="1000" dirty="0"/>
          </a:p>
          <a:p>
            <a:r>
              <a:rPr lang="en-IN" sz="1000" dirty="0"/>
              <a:t>void merge(University universities[], int left, int mid, int right) {</a:t>
            </a:r>
          </a:p>
          <a:p>
            <a:r>
              <a:rPr lang="en-IN" sz="1000" dirty="0"/>
              <a:t>    int </a:t>
            </a:r>
            <a:r>
              <a:rPr lang="en-IN" sz="1000" dirty="0" err="1"/>
              <a:t>i</a:t>
            </a:r>
            <a:r>
              <a:rPr lang="en-IN" sz="1000" dirty="0"/>
              <a:t>, j, k;</a:t>
            </a:r>
          </a:p>
          <a:p>
            <a:endParaRPr lang="en-IN" dirty="0"/>
          </a:p>
        </p:txBody>
      </p:sp>
    </p:spTree>
    <p:extLst>
      <p:ext uri="{BB962C8B-B14F-4D97-AF65-F5344CB8AC3E}">
        <p14:creationId xmlns:p14="http://schemas.microsoft.com/office/powerpoint/2010/main" val="1168251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8FFF0B27-B77D-FC16-2B37-7A327C3EC247}"/>
            </a:ext>
          </a:extLst>
        </p:cNvPr>
        <p:cNvGrpSpPr/>
        <p:nvPr/>
      </p:nvGrpSpPr>
      <p:grpSpPr>
        <a:xfrm>
          <a:off x="0" y="0"/>
          <a:ext cx="0" cy="0"/>
          <a:chOff x="0" y="0"/>
          <a:chExt cx="0" cy="0"/>
        </a:xfrm>
      </p:grpSpPr>
      <p:sp>
        <p:nvSpPr>
          <p:cNvPr id="144" name="Google Shape;144;p15">
            <a:extLst>
              <a:ext uri="{FF2B5EF4-FFF2-40B4-BE49-F238E27FC236}">
                <a16:creationId xmlns:a16="http://schemas.microsoft.com/office/drawing/2014/main" id="{E557893B-2231-6096-449F-095F4BA43923}"/>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Source Code :</a:t>
            </a:r>
            <a:endParaRPr dirty="0"/>
          </a:p>
        </p:txBody>
      </p:sp>
      <p:sp>
        <p:nvSpPr>
          <p:cNvPr id="145" name="Google Shape;145;p15">
            <a:extLst>
              <a:ext uri="{FF2B5EF4-FFF2-40B4-BE49-F238E27FC236}">
                <a16:creationId xmlns:a16="http://schemas.microsoft.com/office/drawing/2014/main" id="{E6A11153-E1DC-9AC4-0869-BEAC55D0EF74}"/>
              </a:ext>
            </a:extLst>
          </p:cNvPr>
          <p:cNvSpPr txBox="1">
            <a:spLocks noGrp="1"/>
          </p:cNvSpPr>
          <p:nvPr>
            <p:ph type="body" idx="1"/>
          </p:nvPr>
        </p:nvSpPr>
        <p:spPr>
          <a:xfrm flipH="1" flipV="1">
            <a:off x="10126980" y="5006339"/>
            <a:ext cx="152400" cy="289559"/>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sp>
        <p:nvSpPr>
          <p:cNvPr id="2" name="TextBox 1">
            <a:extLst>
              <a:ext uri="{FF2B5EF4-FFF2-40B4-BE49-F238E27FC236}">
                <a16:creationId xmlns:a16="http://schemas.microsoft.com/office/drawing/2014/main" id="{D0095F60-3D35-1238-3DCF-CDA36A00DA3F}"/>
              </a:ext>
            </a:extLst>
          </p:cNvPr>
          <p:cNvSpPr txBox="1"/>
          <p:nvPr/>
        </p:nvSpPr>
        <p:spPr>
          <a:xfrm>
            <a:off x="311700" y="952500"/>
            <a:ext cx="6592020" cy="4131900"/>
          </a:xfrm>
          <a:prstGeom prst="rect">
            <a:avLst/>
          </a:prstGeom>
          <a:noFill/>
        </p:spPr>
        <p:txBody>
          <a:bodyPr wrap="square" rtlCol="0">
            <a:spAutoFit/>
          </a:bodyPr>
          <a:lstStyle/>
          <a:p>
            <a:r>
              <a:rPr lang="en-IN" sz="1050" dirty="0"/>
              <a:t>int n1 = mid - left + 1;</a:t>
            </a:r>
          </a:p>
          <a:p>
            <a:r>
              <a:rPr lang="en-IN" sz="1050" dirty="0"/>
              <a:t>    int n2 = right - mid;</a:t>
            </a:r>
          </a:p>
          <a:p>
            <a:endParaRPr lang="en-IN" sz="1050" dirty="0"/>
          </a:p>
          <a:p>
            <a:r>
              <a:rPr lang="en-IN" sz="1050" dirty="0"/>
              <a:t>    University *L = (University *)malloc(n1 * </a:t>
            </a:r>
            <a:r>
              <a:rPr lang="en-IN" sz="1050" dirty="0" err="1"/>
              <a:t>sizeof</a:t>
            </a:r>
            <a:r>
              <a:rPr lang="en-IN" sz="1050" dirty="0"/>
              <a:t>(University));</a:t>
            </a:r>
          </a:p>
          <a:p>
            <a:r>
              <a:rPr lang="en-IN" sz="1050" dirty="0"/>
              <a:t>    University *R = (University *)malloc(n2 * </a:t>
            </a:r>
            <a:r>
              <a:rPr lang="en-IN" sz="1050" dirty="0" err="1"/>
              <a:t>sizeof</a:t>
            </a:r>
            <a:r>
              <a:rPr lang="en-IN" sz="1050" dirty="0"/>
              <a:t>(University));</a:t>
            </a:r>
          </a:p>
          <a:p>
            <a:endParaRPr lang="en-IN" sz="1050" dirty="0"/>
          </a:p>
          <a:p>
            <a:r>
              <a:rPr lang="en-IN" sz="1050" dirty="0"/>
              <a:t>    for (</a:t>
            </a:r>
            <a:r>
              <a:rPr lang="en-IN" sz="1050" dirty="0" err="1"/>
              <a:t>i</a:t>
            </a:r>
            <a:r>
              <a:rPr lang="en-IN" sz="1050" dirty="0"/>
              <a:t> = 0; </a:t>
            </a:r>
            <a:r>
              <a:rPr lang="en-IN" sz="1050" dirty="0" err="1"/>
              <a:t>i</a:t>
            </a:r>
            <a:r>
              <a:rPr lang="en-IN" sz="1050" dirty="0"/>
              <a:t> &lt; n1; </a:t>
            </a:r>
            <a:r>
              <a:rPr lang="en-IN" sz="1050" dirty="0" err="1"/>
              <a:t>i</a:t>
            </a:r>
            <a:r>
              <a:rPr lang="en-IN" sz="1050" dirty="0"/>
              <a:t>++)</a:t>
            </a:r>
          </a:p>
          <a:p>
            <a:r>
              <a:rPr lang="en-IN" sz="1050" dirty="0"/>
              <a:t>        L[</a:t>
            </a:r>
            <a:r>
              <a:rPr lang="en-IN" sz="1050" dirty="0" err="1"/>
              <a:t>i</a:t>
            </a:r>
            <a:r>
              <a:rPr lang="en-IN" sz="1050" dirty="0"/>
              <a:t>] = universities[left + </a:t>
            </a:r>
            <a:r>
              <a:rPr lang="en-IN" sz="1050" dirty="0" err="1"/>
              <a:t>i</a:t>
            </a:r>
            <a:r>
              <a:rPr lang="en-IN" sz="1050" dirty="0"/>
              <a:t>];</a:t>
            </a:r>
          </a:p>
          <a:p>
            <a:r>
              <a:rPr lang="en-IN" sz="1050" dirty="0"/>
              <a:t>    for (j = 0; j &lt; n2; </a:t>
            </a:r>
            <a:r>
              <a:rPr lang="en-IN" sz="1050" dirty="0" err="1"/>
              <a:t>j++</a:t>
            </a:r>
            <a:r>
              <a:rPr lang="en-IN" sz="1050" dirty="0"/>
              <a:t>)</a:t>
            </a:r>
          </a:p>
          <a:p>
            <a:r>
              <a:rPr lang="en-IN" sz="1050" dirty="0"/>
              <a:t>        R[j] = universities[mid + 1 + j];</a:t>
            </a:r>
          </a:p>
          <a:p>
            <a:endParaRPr lang="en-IN" sz="1050" dirty="0"/>
          </a:p>
          <a:p>
            <a:r>
              <a:rPr lang="en-IN" sz="1050" dirty="0"/>
              <a:t>    </a:t>
            </a:r>
            <a:r>
              <a:rPr lang="en-IN" sz="1050" dirty="0" err="1"/>
              <a:t>i</a:t>
            </a:r>
            <a:r>
              <a:rPr lang="en-IN" sz="1050" dirty="0"/>
              <a:t> = 0; </a:t>
            </a:r>
          </a:p>
          <a:p>
            <a:r>
              <a:rPr lang="en-IN" sz="1050" dirty="0"/>
              <a:t>    j = 0; </a:t>
            </a:r>
          </a:p>
          <a:p>
            <a:r>
              <a:rPr lang="en-IN" sz="1050" dirty="0"/>
              <a:t>    k = left; </a:t>
            </a:r>
          </a:p>
          <a:p>
            <a:endParaRPr lang="en-IN" sz="1050" dirty="0"/>
          </a:p>
          <a:p>
            <a:r>
              <a:rPr lang="en-IN" sz="1050" dirty="0"/>
              <a:t>    while (</a:t>
            </a:r>
            <a:r>
              <a:rPr lang="en-IN" sz="1050" dirty="0" err="1"/>
              <a:t>i</a:t>
            </a:r>
            <a:r>
              <a:rPr lang="en-IN" sz="1050" dirty="0"/>
              <a:t> &lt; n1 &amp;&amp; j &lt; n2) {</a:t>
            </a:r>
          </a:p>
          <a:p>
            <a:r>
              <a:rPr lang="en-IN" sz="1050" dirty="0"/>
              <a:t>        if (L[</a:t>
            </a:r>
            <a:r>
              <a:rPr lang="en-IN" sz="1050" dirty="0" err="1"/>
              <a:t>i</a:t>
            </a:r>
            <a:r>
              <a:rPr lang="en-IN" sz="1050" dirty="0"/>
              <a:t>].id &lt;= R[j].id) {</a:t>
            </a:r>
          </a:p>
          <a:p>
            <a:r>
              <a:rPr lang="en-IN" sz="1050" dirty="0"/>
              <a:t>            universities[k] = L[</a:t>
            </a:r>
            <a:r>
              <a:rPr lang="en-IN" sz="1050" dirty="0" err="1"/>
              <a:t>i</a:t>
            </a:r>
            <a:r>
              <a:rPr lang="en-IN" sz="1050" dirty="0"/>
              <a:t>];</a:t>
            </a:r>
          </a:p>
          <a:p>
            <a:r>
              <a:rPr lang="en-IN" sz="1050" dirty="0"/>
              <a:t>            </a:t>
            </a:r>
            <a:r>
              <a:rPr lang="en-IN" sz="1050" dirty="0" err="1"/>
              <a:t>i</a:t>
            </a:r>
            <a:r>
              <a:rPr lang="en-IN" sz="1050" dirty="0"/>
              <a:t>++;</a:t>
            </a:r>
          </a:p>
          <a:p>
            <a:r>
              <a:rPr lang="en-IN" sz="1050" dirty="0"/>
              <a:t>        } else {</a:t>
            </a:r>
          </a:p>
          <a:p>
            <a:r>
              <a:rPr lang="en-IN" sz="1050" dirty="0"/>
              <a:t>            universities[k] = R[j];</a:t>
            </a:r>
          </a:p>
          <a:p>
            <a:r>
              <a:rPr lang="en-IN" sz="1050" dirty="0"/>
              <a:t>            </a:t>
            </a:r>
            <a:r>
              <a:rPr lang="en-IN" sz="1050" dirty="0" err="1"/>
              <a:t>j++</a:t>
            </a:r>
            <a:r>
              <a:rPr lang="en-IN" sz="1050" dirty="0"/>
              <a:t>;</a:t>
            </a:r>
          </a:p>
          <a:p>
            <a:r>
              <a:rPr lang="en-IN" sz="1050" dirty="0"/>
              <a:t>        }</a:t>
            </a:r>
          </a:p>
          <a:p>
            <a:r>
              <a:rPr lang="en-IN" sz="1050" dirty="0"/>
              <a:t>        k++;</a:t>
            </a:r>
          </a:p>
          <a:p>
            <a:r>
              <a:rPr lang="en-IN" sz="1050" dirty="0"/>
              <a:t>    }</a:t>
            </a:r>
          </a:p>
        </p:txBody>
      </p:sp>
    </p:spTree>
    <p:extLst>
      <p:ext uri="{BB962C8B-B14F-4D97-AF65-F5344CB8AC3E}">
        <p14:creationId xmlns:p14="http://schemas.microsoft.com/office/powerpoint/2010/main" val="1768081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ct val="111111"/>
              <a:buNone/>
            </a:pPr>
            <a:r>
              <a:rPr lang="en" sz="3600" dirty="0"/>
              <a:t>Introduction to Project</a:t>
            </a:r>
            <a:endParaRPr sz="3600" dirty="0"/>
          </a:p>
        </p:txBody>
      </p:sp>
      <p:sp>
        <p:nvSpPr>
          <p:cNvPr id="64" name="Google Shape;64;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sz="2000" dirty="0"/>
              <a:t>Our University (herewith considered as SRM-AP) is going to implement OBE(Outcome Based Education) in their university and you assigned in the project to develop an application with any programming Language you are well versed and you were supposed to do searching and sorting using learned algorithms,comparing your sorting algorithm with any one of existing algorithm,displaying the time complexity of both algorithms and explaining advantages and disadvantages of the algorithm</a:t>
            </a: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72FEB447-780C-D8A2-F897-102D87E38EAA}"/>
            </a:ext>
          </a:extLst>
        </p:cNvPr>
        <p:cNvGrpSpPr/>
        <p:nvPr/>
      </p:nvGrpSpPr>
      <p:grpSpPr>
        <a:xfrm>
          <a:off x="0" y="0"/>
          <a:ext cx="0" cy="0"/>
          <a:chOff x="0" y="0"/>
          <a:chExt cx="0" cy="0"/>
        </a:xfrm>
      </p:grpSpPr>
      <p:sp>
        <p:nvSpPr>
          <p:cNvPr id="144" name="Google Shape;144;p15">
            <a:extLst>
              <a:ext uri="{FF2B5EF4-FFF2-40B4-BE49-F238E27FC236}">
                <a16:creationId xmlns:a16="http://schemas.microsoft.com/office/drawing/2014/main" id="{D57CBAE3-CA6C-C9E1-BD7E-728615E647FF}"/>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Source Code :</a:t>
            </a:r>
            <a:endParaRPr dirty="0"/>
          </a:p>
        </p:txBody>
      </p:sp>
      <p:sp>
        <p:nvSpPr>
          <p:cNvPr id="145" name="Google Shape;145;p15">
            <a:extLst>
              <a:ext uri="{FF2B5EF4-FFF2-40B4-BE49-F238E27FC236}">
                <a16:creationId xmlns:a16="http://schemas.microsoft.com/office/drawing/2014/main" id="{48647FC9-D33D-8795-8746-90FA203AD879}"/>
              </a:ext>
            </a:extLst>
          </p:cNvPr>
          <p:cNvSpPr txBox="1">
            <a:spLocks noGrp="1"/>
          </p:cNvSpPr>
          <p:nvPr>
            <p:ph type="body" idx="1"/>
          </p:nvPr>
        </p:nvSpPr>
        <p:spPr>
          <a:xfrm flipH="1" flipV="1">
            <a:off x="10126980" y="5006339"/>
            <a:ext cx="152400" cy="289559"/>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sp>
        <p:nvSpPr>
          <p:cNvPr id="2" name="TextBox 1">
            <a:extLst>
              <a:ext uri="{FF2B5EF4-FFF2-40B4-BE49-F238E27FC236}">
                <a16:creationId xmlns:a16="http://schemas.microsoft.com/office/drawing/2014/main" id="{73994C43-E2F0-B3C9-CC6A-4CCE8FE50298}"/>
              </a:ext>
            </a:extLst>
          </p:cNvPr>
          <p:cNvSpPr txBox="1"/>
          <p:nvPr/>
        </p:nvSpPr>
        <p:spPr>
          <a:xfrm>
            <a:off x="311700" y="944880"/>
            <a:ext cx="6233880" cy="4131900"/>
          </a:xfrm>
          <a:prstGeom prst="rect">
            <a:avLst/>
          </a:prstGeom>
          <a:noFill/>
        </p:spPr>
        <p:txBody>
          <a:bodyPr wrap="square" rtlCol="0">
            <a:spAutoFit/>
          </a:bodyPr>
          <a:lstStyle/>
          <a:p>
            <a:endParaRPr lang="en-IN" sz="1050" dirty="0"/>
          </a:p>
          <a:p>
            <a:r>
              <a:rPr lang="en-IN" sz="1050" dirty="0"/>
              <a:t>    while (</a:t>
            </a:r>
            <a:r>
              <a:rPr lang="en-IN" sz="1050" dirty="0" err="1"/>
              <a:t>i</a:t>
            </a:r>
            <a:r>
              <a:rPr lang="en-IN" sz="1050" dirty="0"/>
              <a:t> &lt; n1) {</a:t>
            </a:r>
          </a:p>
          <a:p>
            <a:r>
              <a:rPr lang="en-IN" sz="1050" dirty="0"/>
              <a:t>        universities[k] = L[</a:t>
            </a:r>
            <a:r>
              <a:rPr lang="en-IN" sz="1050" dirty="0" err="1"/>
              <a:t>i</a:t>
            </a:r>
            <a:r>
              <a:rPr lang="en-IN" sz="1050" dirty="0"/>
              <a:t>];</a:t>
            </a:r>
          </a:p>
          <a:p>
            <a:r>
              <a:rPr lang="en-IN" sz="1050" dirty="0"/>
              <a:t>        </a:t>
            </a:r>
            <a:r>
              <a:rPr lang="en-IN" sz="1050" dirty="0" err="1"/>
              <a:t>i</a:t>
            </a:r>
            <a:r>
              <a:rPr lang="en-IN" sz="1050" dirty="0"/>
              <a:t>++;</a:t>
            </a:r>
          </a:p>
          <a:p>
            <a:r>
              <a:rPr lang="en-IN" sz="1050" dirty="0"/>
              <a:t>        k++;</a:t>
            </a:r>
          </a:p>
          <a:p>
            <a:r>
              <a:rPr lang="en-IN" sz="1050" dirty="0"/>
              <a:t>    }</a:t>
            </a:r>
          </a:p>
          <a:p>
            <a:endParaRPr lang="en-IN" sz="1050" dirty="0"/>
          </a:p>
          <a:p>
            <a:r>
              <a:rPr lang="en-IN" sz="1050" dirty="0"/>
              <a:t>    while (j &lt; n2) {</a:t>
            </a:r>
          </a:p>
          <a:p>
            <a:r>
              <a:rPr lang="en-IN" sz="1050" dirty="0"/>
              <a:t>        universities[k] = R[j];</a:t>
            </a:r>
          </a:p>
          <a:p>
            <a:r>
              <a:rPr lang="en-IN" sz="1050" dirty="0"/>
              <a:t>        </a:t>
            </a:r>
            <a:r>
              <a:rPr lang="en-IN" sz="1050" dirty="0" err="1"/>
              <a:t>j++</a:t>
            </a:r>
            <a:r>
              <a:rPr lang="en-IN" sz="1050" dirty="0"/>
              <a:t>;</a:t>
            </a:r>
          </a:p>
          <a:p>
            <a:r>
              <a:rPr lang="en-IN" sz="1050" dirty="0"/>
              <a:t>        k++;</a:t>
            </a:r>
          </a:p>
          <a:p>
            <a:r>
              <a:rPr lang="en-IN" sz="1050" dirty="0"/>
              <a:t>    }</a:t>
            </a:r>
          </a:p>
          <a:p>
            <a:endParaRPr lang="en-IN" sz="1050" dirty="0"/>
          </a:p>
          <a:p>
            <a:r>
              <a:rPr lang="en-IN" sz="1050" dirty="0"/>
              <a:t>    free(L);</a:t>
            </a:r>
          </a:p>
          <a:p>
            <a:r>
              <a:rPr lang="en-IN" sz="1050" dirty="0"/>
              <a:t>    free(R);</a:t>
            </a:r>
          </a:p>
          <a:p>
            <a:r>
              <a:rPr lang="en-IN" sz="1050" dirty="0"/>
              <a:t>}</a:t>
            </a:r>
          </a:p>
          <a:p>
            <a:endParaRPr lang="en-IN" sz="1050" dirty="0"/>
          </a:p>
          <a:p>
            <a:r>
              <a:rPr lang="en-IN" sz="1050" dirty="0"/>
              <a:t>void </a:t>
            </a:r>
            <a:r>
              <a:rPr lang="en-IN" sz="1050" dirty="0" err="1"/>
              <a:t>university_quicksort</a:t>
            </a:r>
            <a:r>
              <a:rPr lang="en-IN" sz="1050" dirty="0"/>
              <a:t>(University universities[], int low, int high) {</a:t>
            </a:r>
          </a:p>
          <a:p>
            <a:r>
              <a:rPr lang="en-IN" sz="1050" dirty="0"/>
              <a:t>    if (low &lt; high) {</a:t>
            </a:r>
          </a:p>
          <a:p>
            <a:r>
              <a:rPr lang="en-IN" sz="1050" dirty="0"/>
              <a:t>        int pi = partition(universities, low, high);</a:t>
            </a:r>
          </a:p>
          <a:p>
            <a:r>
              <a:rPr lang="en-IN" sz="1050" dirty="0"/>
              <a:t>        </a:t>
            </a:r>
            <a:r>
              <a:rPr lang="en-IN" sz="1050" dirty="0" err="1"/>
              <a:t>university_quicksort</a:t>
            </a:r>
            <a:r>
              <a:rPr lang="en-IN" sz="1050" dirty="0"/>
              <a:t>(universities, low, pi - 1);</a:t>
            </a:r>
          </a:p>
          <a:p>
            <a:r>
              <a:rPr lang="en-IN" sz="1050" dirty="0"/>
              <a:t>        </a:t>
            </a:r>
            <a:r>
              <a:rPr lang="en-IN" sz="1050" dirty="0" err="1"/>
              <a:t>university_quicksort</a:t>
            </a:r>
            <a:r>
              <a:rPr lang="en-IN" sz="1050" dirty="0"/>
              <a:t>(universities, pi + 1, high);</a:t>
            </a:r>
          </a:p>
          <a:p>
            <a:r>
              <a:rPr lang="en-IN" sz="1050" dirty="0"/>
              <a:t>    }</a:t>
            </a:r>
          </a:p>
          <a:p>
            <a:r>
              <a:rPr lang="en-IN" sz="1050" dirty="0"/>
              <a:t>}</a:t>
            </a:r>
          </a:p>
          <a:p>
            <a:endParaRPr lang="en-IN" sz="1050" dirty="0"/>
          </a:p>
        </p:txBody>
      </p:sp>
    </p:spTree>
    <p:extLst>
      <p:ext uri="{BB962C8B-B14F-4D97-AF65-F5344CB8AC3E}">
        <p14:creationId xmlns:p14="http://schemas.microsoft.com/office/powerpoint/2010/main" val="3270679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A86BEFF3-03C7-2E53-A153-CCEF5B960244}"/>
            </a:ext>
          </a:extLst>
        </p:cNvPr>
        <p:cNvGrpSpPr/>
        <p:nvPr/>
      </p:nvGrpSpPr>
      <p:grpSpPr>
        <a:xfrm>
          <a:off x="0" y="0"/>
          <a:ext cx="0" cy="0"/>
          <a:chOff x="0" y="0"/>
          <a:chExt cx="0" cy="0"/>
        </a:xfrm>
      </p:grpSpPr>
      <p:sp>
        <p:nvSpPr>
          <p:cNvPr id="144" name="Google Shape;144;p15">
            <a:extLst>
              <a:ext uri="{FF2B5EF4-FFF2-40B4-BE49-F238E27FC236}">
                <a16:creationId xmlns:a16="http://schemas.microsoft.com/office/drawing/2014/main" id="{F31778AE-652C-9016-FC04-E43A4C93B99D}"/>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Source Code :</a:t>
            </a:r>
            <a:endParaRPr dirty="0"/>
          </a:p>
        </p:txBody>
      </p:sp>
      <p:sp>
        <p:nvSpPr>
          <p:cNvPr id="145" name="Google Shape;145;p15">
            <a:extLst>
              <a:ext uri="{FF2B5EF4-FFF2-40B4-BE49-F238E27FC236}">
                <a16:creationId xmlns:a16="http://schemas.microsoft.com/office/drawing/2014/main" id="{D286F6E5-5DAF-C3DF-D9D8-A0E41D2CAE7B}"/>
              </a:ext>
            </a:extLst>
          </p:cNvPr>
          <p:cNvSpPr txBox="1">
            <a:spLocks noGrp="1"/>
          </p:cNvSpPr>
          <p:nvPr>
            <p:ph type="body" idx="1"/>
          </p:nvPr>
        </p:nvSpPr>
        <p:spPr>
          <a:xfrm flipH="1" flipV="1">
            <a:off x="10126980" y="5006339"/>
            <a:ext cx="152400" cy="289559"/>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sp>
        <p:nvSpPr>
          <p:cNvPr id="2" name="TextBox 1">
            <a:extLst>
              <a:ext uri="{FF2B5EF4-FFF2-40B4-BE49-F238E27FC236}">
                <a16:creationId xmlns:a16="http://schemas.microsoft.com/office/drawing/2014/main" id="{992EF71C-4550-ADD5-07A4-F798CFFA8367}"/>
              </a:ext>
            </a:extLst>
          </p:cNvPr>
          <p:cNvSpPr txBox="1"/>
          <p:nvPr/>
        </p:nvSpPr>
        <p:spPr>
          <a:xfrm>
            <a:off x="411480" y="960120"/>
            <a:ext cx="7330440" cy="4131900"/>
          </a:xfrm>
          <a:prstGeom prst="rect">
            <a:avLst/>
          </a:prstGeom>
          <a:noFill/>
        </p:spPr>
        <p:txBody>
          <a:bodyPr wrap="square" rtlCol="0">
            <a:spAutoFit/>
          </a:bodyPr>
          <a:lstStyle/>
          <a:p>
            <a:r>
              <a:rPr lang="en-IN" sz="1050" dirty="0"/>
              <a:t>int partition(University universities[], int low, int high) {</a:t>
            </a:r>
          </a:p>
          <a:p>
            <a:r>
              <a:rPr lang="en-IN" sz="1050" dirty="0"/>
              <a:t>    int pivot = universities[high].id;</a:t>
            </a:r>
          </a:p>
          <a:p>
            <a:r>
              <a:rPr lang="en-IN" sz="1050" dirty="0"/>
              <a:t>    int </a:t>
            </a:r>
            <a:r>
              <a:rPr lang="en-IN" sz="1050" dirty="0" err="1"/>
              <a:t>i</a:t>
            </a:r>
            <a:r>
              <a:rPr lang="en-IN" sz="1050" dirty="0"/>
              <a:t> = (low - 1);</a:t>
            </a:r>
          </a:p>
          <a:p>
            <a:r>
              <a:rPr lang="en-IN" sz="1050" dirty="0"/>
              <a:t>    for (int j = low; j &lt; high; </a:t>
            </a:r>
            <a:r>
              <a:rPr lang="en-IN" sz="1050" dirty="0" err="1"/>
              <a:t>j++</a:t>
            </a:r>
            <a:r>
              <a:rPr lang="en-IN" sz="1050" dirty="0"/>
              <a:t>) {</a:t>
            </a:r>
          </a:p>
          <a:p>
            <a:r>
              <a:rPr lang="en-IN" sz="1050" dirty="0"/>
              <a:t>        if (universities [j].id &lt; pivot) {</a:t>
            </a:r>
          </a:p>
          <a:p>
            <a:r>
              <a:rPr lang="en-IN" sz="1050" dirty="0"/>
              <a:t>            </a:t>
            </a:r>
            <a:r>
              <a:rPr lang="en-IN" sz="1050" dirty="0" err="1"/>
              <a:t>i</a:t>
            </a:r>
            <a:r>
              <a:rPr lang="en-IN" sz="1050" dirty="0"/>
              <a:t>++;</a:t>
            </a:r>
          </a:p>
          <a:p>
            <a:r>
              <a:rPr lang="en-IN" sz="1050" dirty="0"/>
              <a:t>            University temp = universities[</a:t>
            </a:r>
            <a:r>
              <a:rPr lang="en-IN" sz="1050" dirty="0" err="1"/>
              <a:t>i</a:t>
            </a:r>
            <a:r>
              <a:rPr lang="en-IN" sz="1050" dirty="0"/>
              <a:t>];</a:t>
            </a:r>
          </a:p>
          <a:p>
            <a:r>
              <a:rPr lang="en-IN" sz="1050" dirty="0"/>
              <a:t>            universities[</a:t>
            </a:r>
            <a:r>
              <a:rPr lang="en-IN" sz="1050" dirty="0" err="1"/>
              <a:t>i</a:t>
            </a:r>
            <a:r>
              <a:rPr lang="en-IN" sz="1050" dirty="0"/>
              <a:t>] = universities[j];</a:t>
            </a:r>
          </a:p>
          <a:p>
            <a:r>
              <a:rPr lang="en-IN" sz="1050" dirty="0"/>
              <a:t>            universities[j] = temp;</a:t>
            </a:r>
          </a:p>
          <a:p>
            <a:r>
              <a:rPr lang="en-IN" sz="1050" dirty="0"/>
              <a:t>        }</a:t>
            </a:r>
          </a:p>
          <a:p>
            <a:r>
              <a:rPr lang="en-IN" sz="1050" dirty="0"/>
              <a:t>    }</a:t>
            </a:r>
          </a:p>
          <a:p>
            <a:r>
              <a:rPr lang="en-IN" sz="1050" dirty="0"/>
              <a:t>    University temp = universities[</a:t>
            </a:r>
            <a:r>
              <a:rPr lang="en-IN" sz="1050" dirty="0" err="1"/>
              <a:t>i</a:t>
            </a:r>
            <a:r>
              <a:rPr lang="en-IN" sz="1050" dirty="0"/>
              <a:t> + 1];</a:t>
            </a:r>
          </a:p>
          <a:p>
            <a:r>
              <a:rPr lang="en-IN" sz="1050" dirty="0"/>
              <a:t>    universities[</a:t>
            </a:r>
            <a:r>
              <a:rPr lang="en-IN" sz="1050" dirty="0" err="1"/>
              <a:t>i</a:t>
            </a:r>
            <a:r>
              <a:rPr lang="en-IN" sz="1050" dirty="0"/>
              <a:t> + 1] = universities[high];</a:t>
            </a:r>
          </a:p>
          <a:p>
            <a:r>
              <a:rPr lang="en-IN" sz="1050" dirty="0"/>
              <a:t>    universities[high] = temp;</a:t>
            </a:r>
          </a:p>
          <a:p>
            <a:r>
              <a:rPr lang="en-IN" sz="1050" dirty="0"/>
              <a:t>    return (</a:t>
            </a:r>
            <a:r>
              <a:rPr lang="en-IN" sz="1050" dirty="0" err="1"/>
              <a:t>i</a:t>
            </a:r>
            <a:r>
              <a:rPr lang="en-IN" sz="1050" dirty="0"/>
              <a:t> + 1);</a:t>
            </a:r>
          </a:p>
          <a:p>
            <a:r>
              <a:rPr lang="en-IN" sz="1050" dirty="0"/>
              <a:t>}</a:t>
            </a:r>
          </a:p>
          <a:p>
            <a:endParaRPr lang="en-IN" sz="1050" dirty="0"/>
          </a:p>
          <a:p>
            <a:r>
              <a:rPr lang="en-IN" sz="1050" dirty="0"/>
              <a:t>int </a:t>
            </a:r>
            <a:r>
              <a:rPr lang="en-IN" sz="1050" dirty="0" err="1"/>
              <a:t>university_linearsearch</a:t>
            </a:r>
            <a:r>
              <a:rPr lang="en-IN" sz="1050" dirty="0"/>
              <a:t>(University universities[], int count, int id) {</a:t>
            </a:r>
          </a:p>
          <a:p>
            <a:r>
              <a:rPr lang="en-IN" sz="1050" dirty="0"/>
              <a:t>    for (int </a:t>
            </a:r>
            <a:r>
              <a:rPr lang="en-IN" sz="1050" dirty="0" err="1"/>
              <a:t>i</a:t>
            </a:r>
            <a:r>
              <a:rPr lang="en-IN" sz="1050" dirty="0"/>
              <a:t> = 0; </a:t>
            </a:r>
            <a:r>
              <a:rPr lang="en-IN" sz="1050" dirty="0" err="1"/>
              <a:t>i</a:t>
            </a:r>
            <a:r>
              <a:rPr lang="en-IN" sz="1050" dirty="0"/>
              <a:t> &lt; count; </a:t>
            </a:r>
            <a:r>
              <a:rPr lang="en-IN" sz="1050" dirty="0" err="1"/>
              <a:t>i</a:t>
            </a:r>
            <a:r>
              <a:rPr lang="en-IN" sz="1050" dirty="0"/>
              <a:t>++) {</a:t>
            </a:r>
          </a:p>
          <a:p>
            <a:r>
              <a:rPr lang="en-IN" sz="1050" dirty="0"/>
              <a:t>        if (universities[</a:t>
            </a:r>
            <a:r>
              <a:rPr lang="en-IN" sz="1050" dirty="0" err="1"/>
              <a:t>i</a:t>
            </a:r>
            <a:r>
              <a:rPr lang="en-IN" sz="1050" dirty="0"/>
              <a:t>].id == id) {</a:t>
            </a:r>
          </a:p>
          <a:p>
            <a:r>
              <a:rPr lang="en-IN" sz="1050" dirty="0"/>
              <a:t>            return </a:t>
            </a:r>
            <a:r>
              <a:rPr lang="en-IN" sz="1050" dirty="0" err="1"/>
              <a:t>i</a:t>
            </a:r>
            <a:r>
              <a:rPr lang="en-IN" sz="1050" dirty="0"/>
              <a:t>; // Return the index if found</a:t>
            </a:r>
          </a:p>
          <a:p>
            <a:r>
              <a:rPr lang="en-IN" sz="1050" dirty="0"/>
              <a:t>        }</a:t>
            </a:r>
          </a:p>
          <a:p>
            <a:r>
              <a:rPr lang="en-IN" sz="1050" dirty="0"/>
              <a:t>    }</a:t>
            </a:r>
          </a:p>
          <a:p>
            <a:r>
              <a:rPr lang="en-IN" sz="1050" dirty="0"/>
              <a:t>    return -1; // Return -1 if not found</a:t>
            </a:r>
          </a:p>
          <a:p>
            <a:r>
              <a:rPr lang="en-IN" sz="1050" dirty="0"/>
              <a:t>}</a:t>
            </a:r>
          </a:p>
        </p:txBody>
      </p:sp>
    </p:spTree>
    <p:extLst>
      <p:ext uri="{BB962C8B-B14F-4D97-AF65-F5344CB8AC3E}">
        <p14:creationId xmlns:p14="http://schemas.microsoft.com/office/powerpoint/2010/main" val="3145903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EF58CDF9-0D66-B7BE-24AF-E40793AC7FEE}"/>
            </a:ext>
          </a:extLst>
        </p:cNvPr>
        <p:cNvGrpSpPr/>
        <p:nvPr/>
      </p:nvGrpSpPr>
      <p:grpSpPr>
        <a:xfrm>
          <a:off x="0" y="0"/>
          <a:ext cx="0" cy="0"/>
          <a:chOff x="0" y="0"/>
          <a:chExt cx="0" cy="0"/>
        </a:xfrm>
      </p:grpSpPr>
      <p:sp>
        <p:nvSpPr>
          <p:cNvPr id="144" name="Google Shape;144;p15">
            <a:extLst>
              <a:ext uri="{FF2B5EF4-FFF2-40B4-BE49-F238E27FC236}">
                <a16:creationId xmlns:a16="http://schemas.microsoft.com/office/drawing/2014/main" id="{B09E50C9-ADC6-F8A1-B183-FBFA5AFCD448}"/>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Source Code :</a:t>
            </a:r>
            <a:endParaRPr dirty="0"/>
          </a:p>
        </p:txBody>
      </p:sp>
      <p:sp>
        <p:nvSpPr>
          <p:cNvPr id="145" name="Google Shape;145;p15">
            <a:extLst>
              <a:ext uri="{FF2B5EF4-FFF2-40B4-BE49-F238E27FC236}">
                <a16:creationId xmlns:a16="http://schemas.microsoft.com/office/drawing/2014/main" id="{F3E2169D-1659-A72B-8A96-F590AC2F5193}"/>
              </a:ext>
            </a:extLst>
          </p:cNvPr>
          <p:cNvSpPr txBox="1">
            <a:spLocks noGrp="1"/>
          </p:cNvSpPr>
          <p:nvPr>
            <p:ph type="body" idx="1"/>
          </p:nvPr>
        </p:nvSpPr>
        <p:spPr>
          <a:xfrm flipH="1" flipV="1">
            <a:off x="10126980" y="5006339"/>
            <a:ext cx="152400" cy="289559"/>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sp>
        <p:nvSpPr>
          <p:cNvPr id="3" name="TextBox 2">
            <a:extLst>
              <a:ext uri="{FF2B5EF4-FFF2-40B4-BE49-F238E27FC236}">
                <a16:creationId xmlns:a16="http://schemas.microsoft.com/office/drawing/2014/main" id="{66A90FED-488E-44AF-E4A6-9FD36E11C12A}"/>
              </a:ext>
            </a:extLst>
          </p:cNvPr>
          <p:cNvSpPr txBox="1"/>
          <p:nvPr/>
        </p:nvSpPr>
        <p:spPr>
          <a:xfrm>
            <a:off x="411480" y="1017725"/>
            <a:ext cx="5966460" cy="4001095"/>
          </a:xfrm>
          <a:prstGeom prst="rect">
            <a:avLst/>
          </a:prstGeom>
          <a:noFill/>
        </p:spPr>
        <p:txBody>
          <a:bodyPr wrap="square" rtlCol="0">
            <a:spAutoFit/>
          </a:bodyPr>
          <a:lstStyle/>
          <a:p>
            <a:endParaRPr lang="en-IN" dirty="0"/>
          </a:p>
          <a:p>
            <a:r>
              <a:rPr lang="en-IN" sz="1000" dirty="0"/>
              <a:t>int </a:t>
            </a:r>
            <a:r>
              <a:rPr lang="en-IN" sz="1000" dirty="0" err="1"/>
              <a:t>university_binarysearch</a:t>
            </a:r>
            <a:r>
              <a:rPr lang="en-IN" sz="1000" dirty="0"/>
              <a:t>(University universities[], int left, int right, int id) {</a:t>
            </a:r>
          </a:p>
          <a:p>
            <a:r>
              <a:rPr lang="en-IN" sz="1000" dirty="0"/>
              <a:t>    while (left &lt;= right) {</a:t>
            </a:r>
          </a:p>
          <a:p>
            <a:r>
              <a:rPr lang="en-IN" sz="1000" dirty="0"/>
              <a:t>        int mid = left + (right - left) / 2;</a:t>
            </a:r>
          </a:p>
          <a:p>
            <a:r>
              <a:rPr lang="en-IN" sz="1000" dirty="0"/>
              <a:t>        if (universities[mid].id == id) {</a:t>
            </a:r>
          </a:p>
          <a:p>
            <a:r>
              <a:rPr lang="en-IN" sz="1000" dirty="0"/>
              <a:t>            return mid; // Return the index if found</a:t>
            </a:r>
          </a:p>
          <a:p>
            <a:r>
              <a:rPr lang="en-IN" sz="1000" dirty="0"/>
              <a:t>        }</a:t>
            </a:r>
          </a:p>
          <a:p>
            <a:r>
              <a:rPr lang="en-IN" sz="1000" dirty="0"/>
              <a:t>        if (universities[mid].id &lt; id) {</a:t>
            </a:r>
          </a:p>
          <a:p>
            <a:r>
              <a:rPr lang="en-IN" sz="1000" dirty="0"/>
              <a:t>            left = mid + 1; // Search in the right half</a:t>
            </a:r>
          </a:p>
          <a:p>
            <a:r>
              <a:rPr lang="en-IN" sz="1000" dirty="0"/>
              <a:t>        } else {</a:t>
            </a:r>
          </a:p>
          <a:p>
            <a:r>
              <a:rPr lang="en-IN" sz="1000" dirty="0"/>
              <a:t>            right = mid - 1; // Search in the left half</a:t>
            </a:r>
          </a:p>
          <a:p>
            <a:r>
              <a:rPr lang="en-IN" sz="1000" dirty="0"/>
              <a:t>        }</a:t>
            </a:r>
          </a:p>
          <a:p>
            <a:r>
              <a:rPr lang="en-IN" sz="1000" dirty="0"/>
              <a:t>    }</a:t>
            </a:r>
          </a:p>
          <a:p>
            <a:r>
              <a:rPr lang="en-IN" sz="1000" dirty="0"/>
              <a:t>    return -1; // Return -1 if not found</a:t>
            </a:r>
          </a:p>
          <a:p>
            <a:r>
              <a:rPr lang="en-IN" sz="1000" dirty="0"/>
              <a:t>}</a:t>
            </a:r>
          </a:p>
          <a:p>
            <a:endParaRPr lang="en-IN" sz="1000" dirty="0"/>
          </a:p>
          <a:p>
            <a:r>
              <a:rPr lang="en-IN" sz="1000" dirty="0"/>
              <a:t>void </a:t>
            </a:r>
            <a:r>
              <a:rPr lang="en-IN" sz="1000" dirty="0" err="1"/>
              <a:t>university_storing</a:t>
            </a:r>
            <a:r>
              <a:rPr lang="en-IN" sz="1000" dirty="0"/>
              <a:t>(University universities[], int count) {</a:t>
            </a:r>
          </a:p>
          <a:p>
            <a:r>
              <a:rPr lang="en-IN" sz="1000" dirty="0"/>
              <a:t>    </a:t>
            </a:r>
            <a:r>
              <a:rPr lang="en-IN" sz="1000" dirty="0" err="1"/>
              <a:t>writeToFile</a:t>
            </a:r>
            <a:r>
              <a:rPr lang="en-IN" sz="1000" dirty="0"/>
              <a:t>(universities, count);</a:t>
            </a:r>
          </a:p>
          <a:p>
            <a:r>
              <a:rPr lang="en-IN" sz="1000" dirty="0"/>
              <a:t>}</a:t>
            </a:r>
          </a:p>
          <a:p>
            <a:endParaRPr lang="en-IN" sz="1000" dirty="0"/>
          </a:p>
          <a:p>
            <a:r>
              <a:rPr lang="en-IN" sz="1000" dirty="0"/>
              <a:t>void </a:t>
            </a:r>
            <a:r>
              <a:rPr lang="en-IN" sz="1000" dirty="0" err="1"/>
              <a:t>writeToFile</a:t>
            </a:r>
            <a:r>
              <a:rPr lang="en-IN" sz="1000" dirty="0"/>
              <a:t>(University universities[], int count) {</a:t>
            </a:r>
          </a:p>
          <a:p>
            <a:r>
              <a:rPr lang="en-IN" sz="1000" dirty="0"/>
              <a:t>    FILE *file = </a:t>
            </a:r>
            <a:r>
              <a:rPr lang="en-IN" sz="1000" dirty="0" err="1"/>
              <a:t>fopen</a:t>
            </a:r>
            <a:r>
              <a:rPr lang="en-IN" sz="1000" dirty="0"/>
              <a:t>("university_setting.txt", "w");</a:t>
            </a:r>
          </a:p>
          <a:p>
            <a:r>
              <a:rPr lang="en-IN" sz="1000" dirty="0"/>
              <a:t>    if (file == NULL) {</a:t>
            </a:r>
          </a:p>
          <a:p>
            <a:r>
              <a:rPr lang="en-IN" sz="1000" dirty="0"/>
              <a:t>        </a:t>
            </a:r>
            <a:r>
              <a:rPr lang="en-IN" sz="1000" dirty="0" err="1"/>
              <a:t>printf</a:t>
            </a:r>
            <a:r>
              <a:rPr lang="en-IN" sz="1000" dirty="0"/>
              <a:t>("Error opening file!\n");</a:t>
            </a:r>
          </a:p>
          <a:p>
            <a:r>
              <a:rPr lang="en-IN" sz="1000" dirty="0"/>
              <a:t>        return;</a:t>
            </a:r>
          </a:p>
        </p:txBody>
      </p:sp>
    </p:spTree>
    <p:extLst>
      <p:ext uri="{BB962C8B-B14F-4D97-AF65-F5344CB8AC3E}">
        <p14:creationId xmlns:p14="http://schemas.microsoft.com/office/powerpoint/2010/main" val="139782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3C3F4C20-7219-04AC-5C5B-5D03E627241C}"/>
            </a:ext>
          </a:extLst>
        </p:cNvPr>
        <p:cNvGrpSpPr/>
        <p:nvPr/>
      </p:nvGrpSpPr>
      <p:grpSpPr>
        <a:xfrm>
          <a:off x="0" y="0"/>
          <a:ext cx="0" cy="0"/>
          <a:chOff x="0" y="0"/>
          <a:chExt cx="0" cy="0"/>
        </a:xfrm>
      </p:grpSpPr>
      <p:sp>
        <p:nvSpPr>
          <p:cNvPr id="144" name="Google Shape;144;p15">
            <a:extLst>
              <a:ext uri="{FF2B5EF4-FFF2-40B4-BE49-F238E27FC236}">
                <a16:creationId xmlns:a16="http://schemas.microsoft.com/office/drawing/2014/main" id="{3AD05117-1DC3-6465-AEC0-7DC994666C98}"/>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Source Code :</a:t>
            </a:r>
            <a:endParaRPr dirty="0"/>
          </a:p>
        </p:txBody>
      </p:sp>
      <p:sp>
        <p:nvSpPr>
          <p:cNvPr id="145" name="Google Shape;145;p15">
            <a:extLst>
              <a:ext uri="{FF2B5EF4-FFF2-40B4-BE49-F238E27FC236}">
                <a16:creationId xmlns:a16="http://schemas.microsoft.com/office/drawing/2014/main" id="{A28B4C92-EAC9-7A60-01EE-050E6CC49196}"/>
              </a:ext>
            </a:extLst>
          </p:cNvPr>
          <p:cNvSpPr txBox="1">
            <a:spLocks noGrp="1"/>
          </p:cNvSpPr>
          <p:nvPr>
            <p:ph type="body" idx="1"/>
          </p:nvPr>
        </p:nvSpPr>
        <p:spPr>
          <a:xfrm flipH="1" flipV="1">
            <a:off x="9959340" y="5067299"/>
            <a:ext cx="121920" cy="76199"/>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sp>
        <p:nvSpPr>
          <p:cNvPr id="2" name="TextBox 1">
            <a:extLst>
              <a:ext uri="{FF2B5EF4-FFF2-40B4-BE49-F238E27FC236}">
                <a16:creationId xmlns:a16="http://schemas.microsoft.com/office/drawing/2014/main" id="{1DAA48DF-5C59-B75C-4E19-FA23091155BC}"/>
              </a:ext>
            </a:extLst>
          </p:cNvPr>
          <p:cNvSpPr txBox="1"/>
          <p:nvPr/>
        </p:nvSpPr>
        <p:spPr>
          <a:xfrm>
            <a:off x="311700" y="1017725"/>
            <a:ext cx="6713940" cy="3939540"/>
          </a:xfrm>
          <a:prstGeom prst="rect">
            <a:avLst/>
          </a:prstGeom>
          <a:noFill/>
        </p:spPr>
        <p:txBody>
          <a:bodyPr wrap="square" rtlCol="0">
            <a:spAutoFit/>
          </a:bodyPr>
          <a:lstStyle/>
          <a:p>
            <a:r>
              <a:rPr lang="en-IN" sz="1000" dirty="0"/>
              <a:t>}</a:t>
            </a:r>
          </a:p>
          <a:p>
            <a:r>
              <a:rPr lang="en-IN" sz="1000" dirty="0"/>
              <a:t>    for (int </a:t>
            </a:r>
            <a:r>
              <a:rPr lang="en-IN" sz="1000" dirty="0" err="1"/>
              <a:t>i</a:t>
            </a:r>
            <a:r>
              <a:rPr lang="en-IN" sz="1000" dirty="0"/>
              <a:t> = 0; </a:t>
            </a:r>
            <a:r>
              <a:rPr lang="en-IN" sz="1000" dirty="0" err="1"/>
              <a:t>i</a:t>
            </a:r>
            <a:r>
              <a:rPr lang="en-IN" sz="1000" dirty="0"/>
              <a:t> &lt; count; </a:t>
            </a:r>
            <a:r>
              <a:rPr lang="en-IN" sz="1000" dirty="0" err="1"/>
              <a:t>i</a:t>
            </a:r>
            <a:r>
              <a:rPr lang="en-IN" sz="1000" dirty="0"/>
              <a:t>++) {</a:t>
            </a:r>
          </a:p>
          <a:p>
            <a:r>
              <a:rPr lang="en-IN" sz="1000" dirty="0"/>
              <a:t>        </a:t>
            </a:r>
            <a:r>
              <a:rPr lang="en-IN" sz="1000" dirty="0" err="1"/>
              <a:t>fprintf</a:t>
            </a:r>
            <a:r>
              <a:rPr lang="en-IN" sz="1000" dirty="0"/>
              <a:t>(file, "ID: %d, Code: %s, Name: %s, Address: %s, Email: %s, Website: %s\n",</a:t>
            </a:r>
          </a:p>
          <a:p>
            <a:r>
              <a:rPr lang="en-IN" sz="1000" dirty="0"/>
              <a:t>                universities[</a:t>
            </a:r>
            <a:r>
              <a:rPr lang="en-IN" sz="1000" dirty="0" err="1"/>
              <a:t>i</a:t>
            </a:r>
            <a:r>
              <a:rPr lang="en-IN" sz="1000" dirty="0"/>
              <a:t>].id, universities[</a:t>
            </a:r>
            <a:r>
              <a:rPr lang="en-IN" sz="1000" dirty="0" err="1"/>
              <a:t>i</a:t>
            </a:r>
            <a:r>
              <a:rPr lang="en-IN" sz="1000" dirty="0"/>
              <a:t>].</a:t>
            </a:r>
            <a:r>
              <a:rPr lang="en-IN" sz="1000" dirty="0" err="1"/>
              <a:t>univ_code</a:t>
            </a:r>
            <a:r>
              <a:rPr lang="en-IN" sz="1000" dirty="0"/>
              <a:t>, universities[</a:t>
            </a:r>
            <a:r>
              <a:rPr lang="en-IN" sz="1000" dirty="0" err="1"/>
              <a:t>i</a:t>
            </a:r>
            <a:r>
              <a:rPr lang="en-IN" sz="1000" dirty="0"/>
              <a:t>].</a:t>
            </a:r>
            <a:r>
              <a:rPr lang="en-IN" sz="1000" dirty="0" err="1"/>
              <a:t>univ_name</a:t>
            </a:r>
            <a:r>
              <a:rPr lang="en-IN" sz="1000" dirty="0"/>
              <a:t>,</a:t>
            </a:r>
          </a:p>
          <a:p>
            <a:r>
              <a:rPr lang="en-IN" sz="1000" dirty="0"/>
              <a:t>                universities[</a:t>
            </a:r>
            <a:r>
              <a:rPr lang="en-IN" sz="1000" dirty="0" err="1"/>
              <a:t>i</a:t>
            </a:r>
            <a:r>
              <a:rPr lang="en-IN" sz="1000" dirty="0"/>
              <a:t>].</a:t>
            </a:r>
            <a:r>
              <a:rPr lang="en-IN" sz="1000" dirty="0" err="1"/>
              <a:t>univ_address</a:t>
            </a:r>
            <a:r>
              <a:rPr lang="en-IN" sz="1000" dirty="0"/>
              <a:t>, universities[</a:t>
            </a:r>
            <a:r>
              <a:rPr lang="en-IN" sz="1000" dirty="0" err="1"/>
              <a:t>i</a:t>
            </a:r>
            <a:r>
              <a:rPr lang="en-IN" sz="1000" dirty="0"/>
              <a:t>].</a:t>
            </a:r>
            <a:r>
              <a:rPr lang="en-IN" sz="1000" dirty="0" err="1"/>
              <a:t>univ_email</a:t>
            </a:r>
            <a:r>
              <a:rPr lang="en-IN" sz="1000" dirty="0"/>
              <a:t>, universities[</a:t>
            </a:r>
            <a:r>
              <a:rPr lang="en-IN" sz="1000" dirty="0" err="1"/>
              <a:t>i</a:t>
            </a:r>
            <a:r>
              <a:rPr lang="en-IN" sz="1000" dirty="0"/>
              <a:t>].</a:t>
            </a:r>
            <a:r>
              <a:rPr lang="en-IN" sz="1000" dirty="0" err="1"/>
              <a:t>univ_website</a:t>
            </a:r>
            <a:r>
              <a:rPr lang="en-IN" sz="1000" dirty="0"/>
              <a:t>);</a:t>
            </a:r>
          </a:p>
          <a:p>
            <a:r>
              <a:rPr lang="en-IN" sz="1000" dirty="0"/>
              <a:t>    }</a:t>
            </a:r>
          </a:p>
          <a:p>
            <a:r>
              <a:rPr lang="en-IN" sz="1000" dirty="0"/>
              <a:t>    </a:t>
            </a:r>
            <a:r>
              <a:rPr lang="en-IN" sz="1000" dirty="0" err="1"/>
              <a:t>fclose</a:t>
            </a:r>
            <a:r>
              <a:rPr lang="en-IN" sz="1000" dirty="0"/>
              <a:t>(file);</a:t>
            </a:r>
          </a:p>
          <a:p>
            <a:r>
              <a:rPr lang="en-IN" sz="1000" dirty="0"/>
              <a:t>    </a:t>
            </a:r>
            <a:r>
              <a:rPr lang="en-IN" sz="1000" dirty="0" err="1"/>
              <a:t>printf</a:t>
            </a:r>
            <a:r>
              <a:rPr lang="en-IN" sz="1000" dirty="0"/>
              <a:t>("Data stored successfully in university_setting.txt\n");</a:t>
            </a:r>
          </a:p>
          <a:p>
            <a:r>
              <a:rPr lang="en-IN" sz="1000" dirty="0"/>
              <a:t>}</a:t>
            </a:r>
          </a:p>
          <a:p>
            <a:endParaRPr lang="en-IN" sz="1000" dirty="0"/>
          </a:p>
          <a:p>
            <a:r>
              <a:rPr lang="en-IN" sz="1000" dirty="0"/>
              <a:t>void </a:t>
            </a:r>
            <a:r>
              <a:rPr lang="en-IN" sz="1000" dirty="0" err="1"/>
              <a:t>university_compare_linearsearch</a:t>
            </a:r>
            <a:r>
              <a:rPr lang="en-IN" sz="1000" dirty="0"/>
              <a:t>(University universities[], int count, int id) {</a:t>
            </a:r>
          </a:p>
          <a:p>
            <a:r>
              <a:rPr lang="en-IN" sz="1000" dirty="0"/>
              <a:t>    </a:t>
            </a:r>
            <a:r>
              <a:rPr lang="en-IN" sz="1000" dirty="0" err="1"/>
              <a:t>clock_t</a:t>
            </a:r>
            <a:r>
              <a:rPr lang="en-IN" sz="1000" dirty="0"/>
              <a:t> start = clock();</a:t>
            </a:r>
          </a:p>
          <a:p>
            <a:r>
              <a:rPr lang="en-IN" sz="1000" dirty="0"/>
              <a:t>    int index = </a:t>
            </a:r>
            <a:r>
              <a:rPr lang="en-IN" sz="1000" dirty="0" err="1"/>
              <a:t>university_linearsearch</a:t>
            </a:r>
            <a:r>
              <a:rPr lang="en-IN" sz="1000" dirty="0"/>
              <a:t>(universities, count, id);</a:t>
            </a:r>
          </a:p>
          <a:p>
            <a:r>
              <a:rPr lang="en-IN" sz="1000" dirty="0"/>
              <a:t>    </a:t>
            </a:r>
            <a:r>
              <a:rPr lang="en-IN" sz="1000" dirty="0" err="1"/>
              <a:t>clock_t</a:t>
            </a:r>
            <a:r>
              <a:rPr lang="en-IN" sz="1000" dirty="0"/>
              <a:t> end = clock();</a:t>
            </a:r>
          </a:p>
          <a:p>
            <a:r>
              <a:rPr lang="en-IN" sz="1000" dirty="0"/>
              <a:t>    if (index != -1) {</a:t>
            </a:r>
          </a:p>
          <a:p>
            <a:r>
              <a:rPr lang="en-IN" sz="1000" dirty="0"/>
              <a:t>        </a:t>
            </a:r>
            <a:r>
              <a:rPr lang="en-IN" sz="1000" dirty="0" err="1"/>
              <a:t>printf</a:t>
            </a:r>
            <a:r>
              <a:rPr lang="en-IN" sz="1000" dirty="0"/>
              <a:t>("University found at index %d\n", index);</a:t>
            </a:r>
          </a:p>
          <a:p>
            <a:r>
              <a:rPr lang="en-IN" sz="1000" dirty="0"/>
              <a:t>    } else {</a:t>
            </a:r>
          </a:p>
          <a:p>
            <a:r>
              <a:rPr lang="en-IN" sz="1000" dirty="0"/>
              <a:t>        </a:t>
            </a:r>
            <a:r>
              <a:rPr lang="en-IN" sz="1000" dirty="0" err="1"/>
              <a:t>printf</a:t>
            </a:r>
            <a:r>
              <a:rPr lang="en-IN" sz="1000" dirty="0"/>
              <a:t>("University with ID %d not found.\n", id);</a:t>
            </a:r>
          </a:p>
          <a:p>
            <a:r>
              <a:rPr lang="en-IN" sz="1000" dirty="0"/>
              <a:t>    }</a:t>
            </a:r>
          </a:p>
          <a:p>
            <a:r>
              <a:rPr lang="en-IN" sz="1000" dirty="0"/>
              <a:t>    </a:t>
            </a:r>
            <a:r>
              <a:rPr lang="en-IN" sz="1000" dirty="0" err="1"/>
              <a:t>university_complexity_linearsearch</a:t>
            </a:r>
            <a:r>
              <a:rPr lang="en-IN" sz="1000" dirty="0"/>
              <a:t>(count);</a:t>
            </a:r>
          </a:p>
          <a:p>
            <a:r>
              <a:rPr lang="en-IN" sz="1000" dirty="0"/>
              <a:t>    double </a:t>
            </a:r>
            <a:r>
              <a:rPr lang="en-IN" sz="1000" dirty="0" err="1"/>
              <a:t>time_taken</a:t>
            </a:r>
            <a:r>
              <a:rPr lang="en-IN" sz="1000" dirty="0"/>
              <a:t> = ((double)(end - start)) / CLOCKS_PER_SEC;</a:t>
            </a:r>
          </a:p>
          <a:p>
            <a:r>
              <a:rPr lang="en-IN" sz="1000" dirty="0"/>
              <a:t>    </a:t>
            </a:r>
            <a:r>
              <a:rPr lang="en-IN" sz="1000" dirty="0" err="1"/>
              <a:t>printf</a:t>
            </a:r>
            <a:r>
              <a:rPr lang="en-IN" sz="1000" dirty="0"/>
              <a:t>("Linear Search Time: %f seconds\n", </a:t>
            </a:r>
            <a:r>
              <a:rPr lang="en-IN" sz="1000" dirty="0" err="1"/>
              <a:t>time_taken</a:t>
            </a:r>
            <a:r>
              <a:rPr lang="en-IN" sz="1000" dirty="0"/>
              <a:t>);</a:t>
            </a:r>
          </a:p>
          <a:p>
            <a:r>
              <a:rPr lang="en-IN" sz="1000" dirty="0"/>
              <a:t>}</a:t>
            </a:r>
          </a:p>
          <a:p>
            <a:endParaRPr lang="en-IN" sz="1000" dirty="0"/>
          </a:p>
          <a:p>
            <a:r>
              <a:rPr lang="en-IN" sz="1000" dirty="0"/>
              <a:t>void </a:t>
            </a:r>
            <a:r>
              <a:rPr lang="en-IN" sz="1000" dirty="0" err="1"/>
              <a:t>university_compare_binarysearch</a:t>
            </a:r>
            <a:r>
              <a:rPr lang="en-IN" sz="1000" dirty="0"/>
              <a:t>(University universities[], int count, int id) {</a:t>
            </a:r>
          </a:p>
        </p:txBody>
      </p:sp>
    </p:spTree>
    <p:extLst>
      <p:ext uri="{BB962C8B-B14F-4D97-AF65-F5344CB8AC3E}">
        <p14:creationId xmlns:p14="http://schemas.microsoft.com/office/powerpoint/2010/main" val="774013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985BCFFA-EE45-F2DA-0510-DD9F616272E2}"/>
            </a:ext>
          </a:extLst>
        </p:cNvPr>
        <p:cNvGrpSpPr/>
        <p:nvPr/>
      </p:nvGrpSpPr>
      <p:grpSpPr>
        <a:xfrm>
          <a:off x="0" y="0"/>
          <a:ext cx="0" cy="0"/>
          <a:chOff x="0" y="0"/>
          <a:chExt cx="0" cy="0"/>
        </a:xfrm>
      </p:grpSpPr>
      <p:sp>
        <p:nvSpPr>
          <p:cNvPr id="144" name="Google Shape;144;p15">
            <a:extLst>
              <a:ext uri="{FF2B5EF4-FFF2-40B4-BE49-F238E27FC236}">
                <a16:creationId xmlns:a16="http://schemas.microsoft.com/office/drawing/2014/main" id="{79450CE6-335F-D05B-C205-8C18C1E51C93}"/>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Source Code :</a:t>
            </a:r>
            <a:endParaRPr dirty="0"/>
          </a:p>
        </p:txBody>
      </p:sp>
      <p:sp>
        <p:nvSpPr>
          <p:cNvPr id="145" name="Google Shape;145;p15">
            <a:extLst>
              <a:ext uri="{FF2B5EF4-FFF2-40B4-BE49-F238E27FC236}">
                <a16:creationId xmlns:a16="http://schemas.microsoft.com/office/drawing/2014/main" id="{241A0BF1-CC02-9E25-1565-3788DD8E8CC9}"/>
              </a:ext>
            </a:extLst>
          </p:cNvPr>
          <p:cNvSpPr txBox="1">
            <a:spLocks noGrp="1"/>
          </p:cNvSpPr>
          <p:nvPr>
            <p:ph type="body" idx="1"/>
          </p:nvPr>
        </p:nvSpPr>
        <p:spPr>
          <a:xfrm flipH="1" flipV="1">
            <a:off x="9959340" y="5067299"/>
            <a:ext cx="121920" cy="76199"/>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sp>
        <p:nvSpPr>
          <p:cNvPr id="2" name="TextBox 1">
            <a:extLst>
              <a:ext uri="{FF2B5EF4-FFF2-40B4-BE49-F238E27FC236}">
                <a16:creationId xmlns:a16="http://schemas.microsoft.com/office/drawing/2014/main" id="{81EE4CE7-679E-B21C-9B1E-829AF5078E55}"/>
              </a:ext>
            </a:extLst>
          </p:cNvPr>
          <p:cNvSpPr txBox="1"/>
          <p:nvPr/>
        </p:nvSpPr>
        <p:spPr>
          <a:xfrm>
            <a:off x="311700" y="1017725"/>
            <a:ext cx="6660600" cy="4001095"/>
          </a:xfrm>
          <a:prstGeom prst="rect">
            <a:avLst/>
          </a:prstGeom>
          <a:noFill/>
        </p:spPr>
        <p:txBody>
          <a:bodyPr wrap="square" rtlCol="0">
            <a:spAutoFit/>
          </a:bodyPr>
          <a:lstStyle/>
          <a:p>
            <a:r>
              <a:rPr lang="en-IN" dirty="0"/>
              <a:t> </a:t>
            </a:r>
            <a:r>
              <a:rPr lang="en-IN" sz="1000" dirty="0" err="1"/>
              <a:t>university_quicksort</a:t>
            </a:r>
            <a:r>
              <a:rPr lang="en-IN" sz="1000" dirty="0"/>
              <a:t>(universities, 0, count - 1); // Ensure the array is sorted</a:t>
            </a:r>
          </a:p>
          <a:p>
            <a:r>
              <a:rPr lang="en-IN" sz="1000" dirty="0"/>
              <a:t>    </a:t>
            </a:r>
            <a:r>
              <a:rPr lang="en-IN" sz="1000" dirty="0" err="1"/>
              <a:t>clock_t</a:t>
            </a:r>
            <a:r>
              <a:rPr lang="en-IN" sz="1000" dirty="0"/>
              <a:t> start = clock();</a:t>
            </a:r>
          </a:p>
          <a:p>
            <a:r>
              <a:rPr lang="en-IN" sz="1000" dirty="0"/>
              <a:t>    int index = </a:t>
            </a:r>
            <a:r>
              <a:rPr lang="en-IN" sz="1000" dirty="0" err="1"/>
              <a:t>university_binarysearch</a:t>
            </a:r>
            <a:r>
              <a:rPr lang="en-IN" sz="1000" dirty="0"/>
              <a:t>(universities, 0, count - 1, id);</a:t>
            </a:r>
          </a:p>
          <a:p>
            <a:r>
              <a:rPr lang="en-IN" sz="1000" dirty="0"/>
              <a:t>    </a:t>
            </a:r>
            <a:r>
              <a:rPr lang="en-IN" sz="1000" dirty="0" err="1"/>
              <a:t>clock_t</a:t>
            </a:r>
            <a:r>
              <a:rPr lang="en-IN" sz="1000" dirty="0"/>
              <a:t> end = clock();</a:t>
            </a:r>
          </a:p>
          <a:p>
            <a:r>
              <a:rPr lang="en-IN" sz="1000" dirty="0"/>
              <a:t>    if (index != -1) {</a:t>
            </a:r>
          </a:p>
          <a:p>
            <a:r>
              <a:rPr lang="en-IN" sz="1000" dirty="0"/>
              <a:t>        </a:t>
            </a:r>
            <a:r>
              <a:rPr lang="en-IN" sz="1000" dirty="0" err="1"/>
              <a:t>printf</a:t>
            </a:r>
            <a:r>
              <a:rPr lang="en-IN" sz="1000" dirty="0"/>
              <a:t>("University found at index %d\n", index);</a:t>
            </a:r>
          </a:p>
          <a:p>
            <a:r>
              <a:rPr lang="en-IN" sz="1000" dirty="0"/>
              <a:t>    } else {</a:t>
            </a:r>
          </a:p>
          <a:p>
            <a:r>
              <a:rPr lang="en-IN" sz="1000" dirty="0"/>
              <a:t>        </a:t>
            </a:r>
            <a:r>
              <a:rPr lang="en-IN" sz="1000" dirty="0" err="1"/>
              <a:t>printf</a:t>
            </a:r>
            <a:r>
              <a:rPr lang="en-IN" sz="1000" dirty="0"/>
              <a:t>("University with ID %d not found.\n", id);</a:t>
            </a:r>
          </a:p>
          <a:p>
            <a:r>
              <a:rPr lang="en-IN" sz="1000" dirty="0"/>
              <a:t>    }</a:t>
            </a:r>
          </a:p>
          <a:p>
            <a:r>
              <a:rPr lang="en-IN" sz="1000" dirty="0"/>
              <a:t>    </a:t>
            </a:r>
            <a:r>
              <a:rPr lang="en-IN" sz="1000" dirty="0" err="1"/>
              <a:t>university_complexity_binarysearch</a:t>
            </a:r>
            <a:r>
              <a:rPr lang="en-IN" sz="1000" dirty="0"/>
              <a:t>(count);</a:t>
            </a:r>
          </a:p>
          <a:p>
            <a:r>
              <a:rPr lang="en-IN" sz="1000" dirty="0"/>
              <a:t>    double </a:t>
            </a:r>
            <a:r>
              <a:rPr lang="en-IN" sz="1000" dirty="0" err="1"/>
              <a:t>time_taken</a:t>
            </a:r>
            <a:r>
              <a:rPr lang="en-IN" sz="1000" dirty="0"/>
              <a:t> = ((double)(end - start)) / CLOCKS_PER_SEC;</a:t>
            </a:r>
          </a:p>
          <a:p>
            <a:r>
              <a:rPr lang="en-IN" sz="1000" dirty="0"/>
              <a:t>    </a:t>
            </a:r>
            <a:r>
              <a:rPr lang="en-IN" sz="1000" dirty="0" err="1"/>
              <a:t>printf</a:t>
            </a:r>
            <a:r>
              <a:rPr lang="en-IN" sz="1000" dirty="0"/>
              <a:t>("Binary Search Time: %f seconds\n", </a:t>
            </a:r>
            <a:r>
              <a:rPr lang="en-IN" sz="1000" dirty="0" err="1"/>
              <a:t>time_taken</a:t>
            </a:r>
            <a:r>
              <a:rPr lang="en-IN" sz="1000" dirty="0"/>
              <a:t>);</a:t>
            </a:r>
          </a:p>
          <a:p>
            <a:r>
              <a:rPr lang="en-IN" sz="1000" dirty="0"/>
              <a:t>}</a:t>
            </a:r>
          </a:p>
          <a:p>
            <a:endParaRPr lang="en-IN" sz="1000" dirty="0"/>
          </a:p>
          <a:p>
            <a:r>
              <a:rPr lang="en-IN" sz="1000" dirty="0"/>
              <a:t>void </a:t>
            </a:r>
            <a:r>
              <a:rPr lang="en-IN" sz="1000" dirty="0" err="1"/>
              <a:t>university_compare_quicksort</a:t>
            </a:r>
            <a:r>
              <a:rPr lang="en-IN" sz="1000" dirty="0"/>
              <a:t>(University universities[], int count) {</a:t>
            </a:r>
          </a:p>
          <a:p>
            <a:r>
              <a:rPr lang="en-IN" sz="1000" dirty="0"/>
              <a:t>    </a:t>
            </a:r>
            <a:r>
              <a:rPr lang="en-IN" sz="1000" dirty="0" err="1"/>
              <a:t>clock_t</a:t>
            </a:r>
            <a:r>
              <a:rPr lang="en-IN" sz="1000" dirty="0"/>
              <a:t> start = clock();</a:t>
            </a:r>
          </a:p>
          <a:p>
            <a:r>
              <a:rPr lang="en-IN" sz="1000" dirty="0"/>
              <a:t>    </a:t>
            </a:r>
            <a:r>
              <a:rPr lang="en-IN" sz="1000" dirty="0" err="1"/>
              <a:t>university_quicksort</a:t>
            </a:r>
            <a:r>
              <a:rPr lang="en-IN" sz="1000" dirty="0"/>
              <a:t>(universities, 0, count - 1);</a:t>
            </a:r>
          </a:p>
          <a:p>
            <a:r>
              <a:rPr lang="en-IN" sz="1000" dirty="0"/>
              <a:t>    </a:t>
            </a:r>
            <a:r>
              <a:rPr lang="en-IN" sz="1000" dirty="0" err="1"/>
              <a:t>clock_t</a:t>
            </a:r>
            <a:r>
              <a:rPr lang="en-IN" sz="1000" dirty="0"/>
              <a:t> end = clock();</a:t>
            </a:r>
          </a:p>
          <a:p>
            <a:r>
              <a:rPr lang="en-IN" sz="1000" dirty="0"/>
              <a:t>    </a:t>
            </a:r>
            <a:r>
              <a:rPr lang="en-IN" sz="1000" dirty="0" err="1"/>
              <a:t>printf</a:t>
            </a:r>
            <a:r>
              <a:rPr lang="en-IN" sz="1000" dirty="0"/>
              <a:t>("Universities sorted using Quick Sort.\n");</a:t>
            </a:r>
          </a:p>
          <a:p>
            <a:r>
              <a:rPr lang="en-IN" sz="1000" dirty="0"/>
              <a:t>    </a:t>
            </a:r>
            <a:r>
              <a:rPr lang="en-IN" sz="1000" dirty="0" err="1"/>
              <a:t>university_complexity_quicksort</a:t>
            </a:r>
            <a:r>
              <a:rPr lang="en-IN" sz="1000" dirty="0"/>
              <a:t>(count);</a:t>
            </a:r>
          </a:p>
          <a:p>
            <a:r>
              <a:rPr lang="en-IN" sz="1000" dirty="0"/>
              <a:t>    double </a:t>
            </a:r>
            <a:r>
              <a:rPr lang="en-IN" sz="1000" dirty="0" err="1"/>
              <a:t>time_taken</a:t>
            </a:r>
            <a:r>
              <a:rPr lang="en-IN" sz="1000" dirty="0"/>
              <a:t> = ((double)(end - start)) / CLOCKS_PER_SEC;</a:t>
            </a:r>
          </a:p>
          <a:p>
            <a:r>
              <a:rPr lang="en-IN" sz="1000" dirty="0"/>
              <a:t>    </a:t>
            </a:r>
            <a:r>
              <a:rPr lang="en-IN" sz="1000" dirty="0" err="1"/>
              <a:t>printf</a:t>
            </a:r>
            <a:r>
              <a:rPr lang="en-IN" sz="1000" dirty="0"/>
              <a:t>("Quick Sort Time: %f seconds\n", </a:t>
            </a:r>
            <a:r>
              <a:rPr lang="en-IN" sz="1000" dirty="0" err="1"/>
              <a:t>time_taken</a:t>
            </a:r>
            <a:r>
              <a:rPr lang="en-IN" sz="1000" dirty="0"/>
              <a:t>);</a:t>
            </a:r>
          </a:p>
          <a:p>
            <a:r>
              <a:rPr lang="en-IN" sz="1000" dirty="0"/>
              <a:t>}</a:t>
            </a:r>
          </a:p>
          <a:p>
            <a:endParaRPr lang="en-IN" sz="1000" dirty="0"/>
          </a:p>
          <a:p>
            <a:r>
              <a:rPr lang="en-IN" sz="1000" dirty="0"/>
              <a:t>void </a:t>
            </a:r>
            <a:r>
              <a:rPr lang="en-IN" sz="1000" dirty="0" err="1"/>
              <a:t>university_compare_mergesort</a:t>
            </a:r>
            <a:r>
              <a:rPr lang="en-IN" sz="1000" dirty="0"/>
              <a:t>(University universities[], int count) {</a:t>
            </a:r>
          </a:p>
        </p:txBody>
      </p:sp>
    </p:spTree>
    <p:extLst>
      <p:ext uri="{BB962C8B-B14F-4D97-AF65-F5344CB8AC3E}">
        <p14:creationId xmlns:p14="http://schemas.microsoft.com/office/powerpoint/2010/main" val="3201834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1271464B-E364-18AA-426D-067611E20E3C}"/>
            </a:ext>
          </a:extLst>
        </p:cNvPr>
        <p:cNvGrpSpPr/>
        <p:nvPr/>
      </p:nvGrpSpPr>
      <p:grpSpPr>
        <a:xfrm>
          <a:off x="0" y="0"/>
          <a:ext cx="0" cy="0"/>
          <a:chOff x="0" y="0"/>
          <a:chExt cx="0" cy="0"/>
        </a:xfrm>
      </p:grpSpPr>
      <p:sp>
        <p:nvSpPr>
          <p:cNvPr id="144" name="Google Shape;144;p15">
            <a:extLst>
              <a:ext uri="{FF2B5EF4-FFF2-40B4-BE49-F238E27FC236}">
                <a16:creationId xmlns:a16="http://schemas.microsoft.com/office/drawing/2014/main" id="{5504F9CD-70CF-E7CB-81BD-EF0B6B1B9F40}"/>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Source Code :</a:t>
            </a:r>
            <a:endParaRPr dirty="0"/>
          </a:p>
        </p:txBody>
      </p:sp>
      <p:sp>
        <p:nvSpPr>
          <p:cNvPr id="145" name="Google Shape;145;p15">
            <a:extLst>
              <a:ext uri="{FF2B5EF4-FFF2-40B4-BE49-F238E27FC236}">
                <a16:creationId xmlns:a16="http://schemas.microsoft.com/office/drawing/2014/main" id="{42BA9CA3-9B69-C9C8-C924-98373E03619E}"/>
              </a:ext>
            </a:extLst>
          </p:cNvPr>
          <p:cNvSpPr txBox="1">
            <a:spLocks noGrp="1"/>
          </p:cNvSpPr>
          <p:nvPr>
            <p:ph type="body" idx="1"/>
          </p:nvPr>
        </p:nvSpPr>
        <p:spPr>
          <a:xfrm flipH="1" flipV="1">
            <a:off x="9959340" y="5067299"/>
            <a:ext cx="121920" cy="76199"/>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sp>
        <p:nvSpPr>
          <p:cNvPr id="2" name="TextBox 1">
            <a:extLst>
              <a:ext uri="{FF2B5EF4-FFF2-40B4-BE49-F238E27FC236}">
                <a16:creationId xmlns:a16="http://schemas.microsoft.com/office/drawing/2014/main" id="{5D98D3CD-332C-8AE1-B115-E83EFE06CD81}"/>
              </a:ext>
            </a:extLst>
          </p:cNvPr>
          <p:cNvSpPr txBox="1"/>
          <p:nvPr/>
        </p:nvSpPr>
        <p:spPr>
          <a:xfrm>
            <a:off x="387900" y="973683"/>
            <a:ext cx="6813000" cy="4154984"/>
          </a:xfrm>
          <a:prstGeom prst="rect">
            <a:avLst/>
          </a:prstGeom>
          <a:noFill/>
        </p:spPr>
        <p:txBody>
          <a:bodyPr wrap="square" rtlCol="0">
            <a:spAutoFit/>
          </a:bodyPr>
          <a:lstStyle/>
          <a:p>
            <a:r>
              <a:rPr lang="en-IN" sz="1000" dirty="0"/>
              <a:t> </a:t>
            </a:r>
            <a:r>
              <a:rPr lang="en-IN" sz="1100" dirty="0" err="1"/>
              <a:t>clock_t</a:t>
            </a:r>
            <a:r>
              <a:rPr lang="en-IN" sz="1100" dirty="0"/>
              <a:t> start = clock();</a:t>
            </a:r>
          </a:p>
          <a:p>
            <a:r>
              <a:rPr lang="en-IN" sz="1100" dirty="0"/>
              <a:t>    </a:t>
            </a:r>
            <a:r>
              <a:rPr lang="en-IN" sz="1100" dirty="0" err="1"/>
              <a:t>university_mergesort</a:t>
            </a:r>
            <a:r>
              <a:rPr lang="en-IN" sz="1100" dirty="0"/>
              <a:t>(universities, 0, count - 1);</a:t>
            </a:r>
          </a:p>
          <a:p>
            <a:r>
              <a:rPr lang="en-IN" sz="1100" dirty="0"/>
              <a:t>    </a:t>
            </a:r>
            <a:r>
              <a:rPr lang="en-IN" sz="1100" dirty="0" err="1"/>
              <a:t>clock_t</a:t>
            </a:r>
            <a:r>
              <a:rPr lang="en-IN" sz="1100" dirty="0"/>
              <a:t> end = clock();</a:t>
            </a:r>
          </a:p>
          <a:p>
            <a:r>
              <a:rPr lang="en-IN" sz="1100" dirty="0"/>
              <a:t>    </a:t>
            </a:r>
            <a:r>
              <a:rPr lang="en-IN" sz="1100" dirty="0" err="1"/>
              <a:t>printf</a:t>
            </a:r>
            <a:r>
              <a:rPr lang="en-IN" sz="1100" dirty="0"/>
              <a:t>("Universities sorted using Merge Sort.\n");</a:t>
            </a:r>
          </a:p>
          <a:p>
            <a:r>
              <a:rPr lang="en-IN" sz="1100" dirty="0"/>
              <a:t>    </a:t>
            </a:r>
            <a:r>
              <a:rPr lang="en-IN" sz="1100" dirty="0" err="1"/>
              <a:t>university_complexity_mergesort</a:t>
            </a:r>
            <a:r>
              <a:rPr lang="en-IN" sz="1100" dirty="0"/>
              <a:t>(count);</a:t>
            </a:r>
          </a:p>
          <a:p>
            <a:r>
              <a:rPr lang="en-IN" sz="1100" dirty="0"/>
              <a:t>    double </a:t>
            </a:r>
            <a:r>
              <a:rPr lang="en-IN" sz="1100" dirty="0" err="1"/>
              <a:t>time_taken</a:t>
            </a:r>
            <a:r>
              <a:rPr lang="en-IN" sz="1100" dirty="0"/>
              <a:t> = ((double)(end - start)) / CLOCKS_PER_SEC;</a:t>
            </a:r>
          </a:p>
          <a:p>
            <a:r>
              <a:rPr lang="en-IN" sz="1100" dirty="0"/>
              <a:t>    </a:t>
            </a:r>
            <a:r>
              <a:rPr lang="en-IN" sz="1100" dirty="0" err="1"/>
              <a:t>printf</a:t>
            </a:r>
            <a:r>
              <a:rPr lang="en-IN" sz="1100" dirty="0"/>
              <a:t>("Merge Sort Time: %f seconds\n", </a:t>
            </a:r>
            <a:r>
              <a:rPr lang="en-IN" sz="1100" dirty="0" err="1"/>
              <a:t>time_taken</a:t>
            </a:r>
            <a:r>
              <a:rPr lang="en-IN" sz="1100" dirty="0"/>
              <a:t>);</a:t>
            </a:r>
          </a:p>
          <a:p>
            <a:r>
              <a:rPr lang="en-IN" sz="1100" dirty="0"/>
              <a:t>}</a:t>
            </a:r>
          </a:p>
          <a:p>
            <a:endParaRPr lang="en-IN" sz="1100" dirty="0"/>
          </a:p>
          <a:p>
            <a:r>
              <a:rPr lang="en-IN" sz="1100" dirty="0"/>
              <a:t>void </a:t>
            </a:r>
            <a:r>
              <a:rPr lang="en-IN" sz="1100" dirty="0" err="1"/>
              <a:t>university_complexity_linearsearch</a:t>
            </a:r>
            <a:r>
              <a:rPr lang="en-IN" sz="1100" dirty="0"/>
              <a:t>(int n) {</a:t>
            </a:r>
          </a:p>
          <a:p>
            <a:r>
              <a:rPr lang="en-IN" sz="1100" dirty="0"/>
              <a:t>    </a:t>
            </a:r>
            <a:r>
              <a:rPr lang="en-IN" sz="1100" dirty="0" err="1"/>
              <a:t>printf</a:t>
            </a:r>
            <a:r>
              <a:rPr lang="en-IN" sz="1100" dirty="0"/>
              <a:t>("Time Complexity of Linear Search: O(n)\n");</a:t>
            </a:r>
          </a:p>
          <a:p>
            <a:r>
              <a:rPr lang="en-IN" sz="1100" dirty="0"/>
              <a:t>}</a:t>
            </a:r>
          </a:p>
          <a:p>
            <a:endParaRPr lang="en-IN" sz="1100" dirty="0"/>
          </a:p>
          <a:p>
            <a:r>
              <a:rPr lang="en-IN" sz="1100" dirty="0"/>
              <a:t>void </a:t>
            </a:r>
            <a:r>
              <a:rPr lang="en-IN" sz="1100" dirty="0" err="1"/>
              <a:t>university_complexity_binarysearch</a:t>
            </a:r>
            <a:r>
              <a:rPr lang="en-IN" sz="1100" dirty="0"/>
              <a:t>(int n) {</a:t>
            </a:r>
          </a:p>
          <a:p>
            <a:r>
              <a:rPr lang="en-IN" sz="1100" dirty="0"/>
              <a:t>    </a:t>
            </a:r>
            <a:r>
              <a:rPr lang="en-IN" sz="1100" dirty="0" err="1"/>
              <a:t>printf</a:t>
            </a:r>
            <a:r>
              <a:rPr lang="en-IN" sz="1100" dirty="0"/>
              <a:t>("Time Complexity of Binary Search: O(log n )\n");</a:t>
            </a:r>
          </a:p>
          <a:p>
            <a:r>
              <a:rPr lang="en-IN" sz="1100" dirty="0"/>
              <a:t>}</a:t>
            </a:r>
          </a:p>
          <a:p>
            <a:endParaRPr lang="en-IN" sz="1100" dirty="0"/>
          </a:p>
          <a:p>
            <a:r>
              <a:rPr lang="en-IN" sz="1100" dirty="0"/>
              <a:t>void </a:t>
            </a:r>
            <a:r>
              <a:rPr lang="en-IN" sz="1100" dirty="0" err="1"/>
              <a:t>university_complexity_mergesort</a:t>
            </a:r>
            <a:r>
              <a:rPr lang="en-IN" sz="1100" dirty="0"/>
              <a:t>(int n) {</a:t>
            </a:r>
          </a:p>
          <a:p>
            <a:r>
              <a:rPr lang="en-IN" sz="1100" dirty="0"/>
              <a:t>    </a:t>
            </a:r>
            <a:r>
              <a:rPr lang="en-IN" sz="1100" dirty="0" err="1"/>
              <a:t>printf</a:t>
            </a:r>
            <a:r>
              <a:rPr lang="en-IN" sz="1100" dirty="0"/>
              <a:t>("Time Complexity of Merge Sort: O(n log n)\n");</a:t>
            </a:r>
          </a:p>
          <a:p>
            <a:r>
              <a:rPr lang="en-IN" sz="1100" dirty="0"/>
              <a:t>}</a:t>
            </a:r>
          </a:p>
          <a:p>
            <a:endParaRPr lang="en-IN" sz="1100" dirty="0"/>
          </a:p>
          <a:p>
            <a:r>
              <a:rPr lang="en-IN" sz="1100" dirty="0"/>
              <a:t>void </a:t>
            </a:r>
            <a:r>
              <a:rPr lang="en-IN" sz="1100" dirty="0" err="1"/>
              <a:t>university_complexity_quicksort</a:t>
            </a:r>
            <a:r>
              <a:rPr lang="en-IN" sz="1100" dirty="0"/>
              <a:t>(int n) {</a:t>
            </a:r>
          </a:p>
          <a:p>
            <a:r>
              <a:rPr lang="en-IN" sz="1100" dirty="0"/>
              <a:t>    </a:t>
            </a:r>
            <a:r>
              <a:rPr lang="en-IN" sz="1100" dirty="0" err="1"/>
              <a:t>printf</a:t>
            </a:r>
            <a:r>
              <a:rPr lang="en-IN" sz="1100" dirty="0"/>
              <a:t>("Time Complexity of Quick Sort: O(n log n) on average, O(n^2) in the worst case\n");</a:t>
            </a:r>
          </a:p>
          <a:p>
            <a:r>
              <a:rPr lang="en-IN" sz="1100" dirty="0"/>
              <a:t>}</a:t>
            </a:r>
          </a:p>
        </p:txBody>
      </p:sp>
    </p:spTree>
    <p:extLst>
      <p:ext uri="{BB962C8B-B14F-4D97-AF65-F5344CB8AC3E}">
        <p14:creationId xmlns:p14="http://schemas.microsoft.com/office/powerpoint/2010/main" val="2586496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Screen Shots</a:t>
            </a:r>
            <a:endParaRPr dirty="0"/>
          </a:p>
        </p:txBody>
      </p:sp>
      <p:sp>
        <p:nvSpPr>
          <p:cNvPr id="151" name="Google Shape;151;p16"/>
          <p:cNvSpPr txBox="1">
            <a:spLocks noGrp="1"/>
          </p:cNvSpPr>
          <p:nvPr>
            <p:ph type="body" idx="1"/>
          </p:nvPr>
        </p:nvSpPr>
        <p:spPr>
          <a:xfrm flipV="1">
            <a:off x="10027919" y="5029200"/>
            <a:ext cx="45719" cy="1905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pic>
        <p:nvPicPr>
          <p:cNvPr id="13" name="Picture 12">
            <a:extLst>
              <a:ext uri="{FF2B5EF4-FFF2-40B4-BE49-F238E27FC236}">
                <a16:creationId xmlns:a16="http://schemas.microsoft.com/office/drawing/2014/main" id="{E884AF3A-79D6-3D50-66B2-FD672A9F5950}"/>
              </a:ext>
            </a:extLst>
          </p:cNvPr>
          <p:cNvPicPr>
            <a:picLocks noChangeAspect="1"/>
          </p:cNvPicPr>
          <p:nvPr/>
        </p:nvPicPr>
        <p:blipFill>
          <a:blip r:embed="rId3"/>
          <a:stretch>
            <a:fillRect/>
          </a:stretch>
        </p:blipFill>
        <p:spPr>
          <a:xfrm>
            <a:off x="0" y="883579"/>
            <a:ext cx="9144000" cy="337634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95046E18-6E26-9106-697A-34D46FCDEAFA}"/>
            </a:ext>
          </a:extLst>
        </p:cNvPr>
        <p:cNvGrpSpPr/>
        <p:nvPr/>
      </p:nvGrpSpPr>
      <p:grpSpPr>
        <a:xfrm>
          <a:off x="0" y="0"/>
          <a:ext cx="0" cy="0"/>
          <a:chOff x="0" y="0"/>
          <a:chExt cx="0" cy="0"/>
        </a:xfrm>
      </p:grpSpPr>
      <p:sp>
        <p:nvSpPr>
          <p:cNvPr id="150" name="Google Shape;150;p16">
            <a:extLst>
              <a:ext uri="{FF2B5EF4-FFF2-40B4-BE49-F238E27FC236}">
                <a16:creationId xmlns:a16="http://schemas.microsoft.com/office/drawing/2014/main" id="{6F29E00C-199F-903F-FE8E-A1CEE2A2CABD}"/>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Screen Shots</a:t>
            </a:r>
            <a:endParaRPr dirty="0"/>
          </a:p>
        </p:txBody>
      </p:sp>
      <p:sp>
        <p:nvSpPr>
          <p:cNvPr id="151" name="Google Shape;151;p16">
            <a:extLst>
              <a:ext uri="{FF2B5EF4-FFF2-40B4-BE49-F238E27FC236}">
                <a16:creationId xmlns:a16="http://schemas.microsoft.com/office/drawing/2014/main" id="{ED2CC83F-8A26-B440-BD15-CE6CC1CABB1C}"/>
              </a:ext>
            </a:extLst>
          </p:cNvPr>
          <p:cNvSpPr txBox="1">
            <a:spLocks noGrp="1"/>
          </p:cNvSpPr>
          <p:nvPr>
            <p:ph type="body" idx="1"/>
          </p:nvPr>
        </p:nvSpPr>
        <p:spPr>
          <a:xfrm flipV="1">
            <a:off x="10027919" y="5029200"/>
            <a:ext cx="45719" cy="1905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pic>
        <p:nvPicPr>
          <p:cNvPr id="3" name="Picture 2">
            <a:extLst>
              <a:ext uri="{FF2B5EF4-FFF2-40B4-BE49-F238E27FC236}">
                <a16:creationId xmlns:a16="http://schemas.microsoft.com/office/drawing/2014/main" id="{5E1929A1-52A8-1221-0E72-123A670EE96E}"/>
              </a:ext>
            </a:extLst>
          </p:cNvPr>
          <p:cNvPicPr>
            <a:picLocks noChangeAspect="1"/>
          </p:cNvPicPr>
          <p:nvPr/>
        </p:nvPicPr>
        <p:blipFill>
          <a:blip r:embed="rId3"/>
          <a:stretch>
            <a:fillRect/>
          </a:stretch>
        </p:blipFill>
        <p:spPr>
          <a:xfrm>
            <a:off x="0" y="923020"/>
            <a:ext cx="9144000" cy="4022360"/>
          </a:xfrm>
          <a:prstGeom prst="rect">
            <a:avLst/>
          </a:prstGeom>
        </p:spPr>
      </p:pic>
    </p:spTree>
    <p:extLst>
      <p:ext uri="{BB962C8B-B14F-4D97-AF65-F5344CB8AC3E}">
        <p14:creationId xmlns:p14="http://schemas.microsoft.com/office/powerpoint/2010/main" val="1131225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F8285818-A3BF-C328-BE82-52D2E0E240CE}"/>
            </a:ext>
          </a:extLst>
        </p:cNvPr>
        <p:cNvGrpSpPr/>
        <p:nvPr/>
      </p:nvGrpSpPr>
      <p:grpSpPr>
        <a:xfrm>
          <a:off x="0" y="0"/>
          <a:ext cx="0" cy="0"/>
          <a:chOff x="0" y="0"/>
          <a:chExt cx="0" cy="0"/>
        </a:xfrm>
      </p:grpSpPr>
      <p:sp>
        <p:nvSpPr>
          <p:cNvPr id="150" name="Google Shape;150;p16">
            <a:extLst>
              <a:ext uri="{FF2B5EF4-FFF2-40B4-BE49-F238E27FC236}">
                <a16:creationId xmlns:a16="http://schemas.microsoft.com/office/drawing/2014/main" id="{8D96AB13-4119-8F0C-461B-7136B7D2B1B6}"/>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Screen Shots</a:t>
            </a:r>
            <a:endParaRPr dirty="0"/>
          </a:p>
        </p:txBody>
      </p:sp>
      <p:sp>
        <p:nvSpPr>
          <p:cNvPr id="151" name="Google Shape;151;p16">
            <a:extLst>
              <a:ext uri="{FF2B5EF4-FFF2-40B4-BE49-F238E27FC236}">
                <a16:creationId xmlns:a16="http://schemas.microsoft.com/office/drawing/2014/main" id="{BF5C4BBC-4B8C-F6C5-B238-64E07C0E7F9F}"/>
              </a:ext>
            </a:extLst>
          </p:cNvPr>
          <p:cNvSpPr txBox="1">
            <a:spLocks noGrp="1"/>
          </p:cNvSpPr>
          <p:nvPr>
            <p:ph type="body" idx="1"/>
          </p:nvPr>
        </p:nvSpPr>
        <p:spPr>
          <a:xfrm flipV="1">
            <a:off x="10027919" y="5029200"/>
            <a:ext cx="45719" cy="1905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pic>
        <p:nvPicPr>
          <p:cNvPr id="3" name="Picture 2">
            <a:extLst>
              <a:ext uri="{FF2B5EF4-FFF2-40B4-BE49-F238E27FC236}">
                <a16:creationId xmlns:a16="http://schemas.microsoft.com/office/drawing/2014/main" id="{35AACFF3-3F71-07A2-2966-77D9F6165290}"/>
              </a:ext>
            </a:extLst>
          </p:cNvPr>
          <p:cNvPicPr>
            <a:picLocks noChangeAspect="1"/>
          </p:cNvPicPr>
          <p:nvPr/>
        </p:nvPicPr>
        <p:blipFill>
          <a:blip r:embed="rId3"/>
          <a:stretch>
            <a:fillRect/>
          </a:stretch>
        </p:blipFill>
        <p:spPr>
          <a:xfrm>
            <a:off x="0" y="1017725"/>
            <a:ext cx="9144000" cy="3882571"/>
          </a:xfrm>
          <a:prstGeom prst="rect">
            <a:avLst/>
          </a:prstGeom>
        </p:spPr>
      </p:pic>
    </p:spTree>
    <p:extLst>
      <p:ext uri="{BB962C8B-B14F-4D97-AF65-F5344CB8AC3E}">
        <p14:creationId xmlns:p14="http://schemas.microsoft.com/office/powerpoint/2010/main" val="362051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E2A87FC1-D229-AF0B-786B-BE398B090585}"/>
            </a:ext>
          </a:extLst>
        </p:cNvPr>
        <p:cNvGrpSpPr/>
        <p:nvPr/>
      </p:nvGrpSpPr>
      <p:grpSpPr>
        <a:xfrm>
          <a:off x="0" y="0"/>
          <a:ext cx="0" cy="0"/>
          <a:chOff x="0" y="0"/>
          <a:chExt cx="0" cy="0"/>
        </a:xfrm>
      </p:grpSpPr>
      <p:sp>
        <p:nvSpPr>
          <p:cNvPr id="150" name="Google Shape;150;p16">
            <a:extLst>
              <a:ext uri="{FF2B5EF4-FFF2-40B4-BE49-F238E27FC236}">
                <a16:creationId xmlns:a16="http://schemas.microsoft.com/office/drawing/2014/main" id="{6B241661-271F-0986-C174-0AC9463497A7}"/>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Screen Shots</a:t>
            </a:r>
            <a:endParaRPr dirty="0"/>
          </a:p>
        </p:txBody>
      </p:sp>
      <p:sp>
        <p:nvSpPr>
          <p:cNvPr id="151" name="Google Shape;151;p16">
            <a:extLst>
              <a:ext uri="{FF2B5EF4-FFF2-40B4-BE49-F238E27FC236}">
                <a16:creationId xmlns:a16="http://schemas.microsoft.com/office/drawing/2014/main" id="{18AACC6A-667A-D495-F54F-DF950DA80C47}"/>
              </a:ext>
            </a:extLst>
          </p:cNvPr>
          <p:cNvSpPr txBox="1">
            <a:spLocks noGrp="1"/>
          </p:cNvSpPr>
          <p:nvPr>
            <p:ph type="body" idx="1"/>
          </p:nvPr>
        </p:nvSpPr>
        <p:spPr>
          <a:xfrm flipV="1">
            <a:off x="10027919" y="5029200"/>
            <a:ext cx="45719" cy="1905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pic>
        <p:nvPicPr>
          <p:cNvPr id="3" name="Picture 2">
            <a:extLst>
              <a:ext uri="{FF2B5EF4-FFF2-40B4-BE49-F238E27FC236}">
                <a16:creationId xmlns:a16="http://schemas.microsoft.com/office/drawing/2014/main" id="{FCEC7D07-83AA-021E-24C0-0FD15D567032}"/>
              </a:ext>
            </a:extLst>
          </p:cNvPr>
          <p:cNvPicPr>
            <a:picLocks noChangeAspect="1"/>
          </p:cNvPicPr>
          <p:nvPr/>
        </p:nvPicPr>
        <p:blipFill>
          <a:blip r:embed="rId3"/>
          <a:stretch>
            <a:fillRect/>
          </a:stretch>
        </p:blipFill>
        <p:spPr>
          <a:xfrm>
            <a:off x="372912" y="1278523"/>
            <a:ext cx="7292808" cy="3419952"/>
          </a:xfrm>
          <a:prstGeom prst="rect">
            <a:avLst/>
          </a:prstGeom>
        </p:spPr>
      </p:pic>
    </p:spTree>
    <p:extLst>
      <p:ext uri="{BB962C8B-B14F-4D97-AF65-F5344CB8AC3E}">
        <p14:creationId xmlns:p14="http://schemas.microsoft.com/office/powerpoint/2010/main" val="390955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Architecture Diagram</a:t>
            </a:r>
            <a:endParaRPr/>
          </a:p>
        </p:txBody>
      </p:sp>
      <p:sp>
        <p:nvSpPr>
          <p:cNvPr id="70" name="Google Shape;70;p3"/>
          <p:cNvSpPr txBox="1">
            <a:spLocks noGrp="1"/>
          </p:cNvSpPr>
          <p:nvPr>
            <p:ph type="body" idx="1"/>
          </p:nvPr>
        </p:nvSpPr>
        <p:spPr>
          <a:xfrm flipH="1">
            <a:off x="9693965" y="1696278"/>
            <a:ext cx="45719" cy="177476"/>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pic>
        <p:nvPicPr>
          <p:cNvPr id="71" name="Google Shape;71;p3"/>
          <p:cNvPicPr preferRelativeResize="0"/>
          <p:nvPr/>
        </p:nvPicPr>
        <p:blipFill rotWithShape="1">
          <a:blip r:embed="rId3">
            <a:alphaModFix/>
          </a:blip>
          <a:srcRect/>
          <a:stretch/>
        </p:blipFill>
        <p:spPr>
          <a:xfrm>
            <a:off x="695739" y="1133060"/>
            <a:ext cx="7242313" cy="351845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a:t>
            </a:r>
            <a:endParaRPr/>
          </a:p>
        </p:txBody>
      </p:sp>
      <p:sp>
        <p:nvSpPr>
          <p:cNvPr id="157" name="Google Shape;157;p17"/>
          <p:cNvSpPr txBox="1">
            <a:spLocks noGrp="1"/>
          </p:cNvSpPr>
          <p:nvPr>
            <p:ph type="body" idx="1"/>
          </p:nvPr>
        </p:nvSpPr>
        <p:spPr>
          <a:xfrm flipH="1" flipV="1">
            <a:off x="10172700" y="5090159"/>
            <a:ext cx="53340" cy="106679"/>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SzPts val="1800"/>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3682950" y="2571750"/>
            <a:ext cx="17781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ct val="111111"/>
              <a:buNone/>
            </a:pPr>
            <a:r>
              <a:rPr lang="en" dirty="0"/>
              <a:t>Module Description : University Setting</a:t>
            </a:r>
            <a:endParaRPr dirty="0"/>
          </a:p>
        </p:txBody>
      </p:sp>
      <p:sp>
        <p:nvSpPr>
          <p:cNvPr id="77" name="Google Shape;7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sz="2000" dirty="0"/>
              <a:t>This module is used to create,Update,Retrieve,Delete(hereafter known as </a:t>
            </a:r>
            <a:r>
              <a:rPr lang="en" sz="2000" b="1" u="sng" dirty="0"/>
              <a:t>CURD</a:t>
            </a:r>
            <a:r>
              <a:rPr lang="en" sz="2000" dirty="0"/>
              <a:t>) details of  the module and storing the details in the text file.you have to  provide option for searching and sorting of fields mentioned below according to algorithms given for you</a:t>
            </a:r>
          </a:p>
          <a:p>
            <a:pPr marL="114300" lvl="0" indent="0" algn="l" rtl="0">
              <a:lnSpc>
                <a:spcPct val="115000"/>
              </a:lnSpc>
              <a:spcBef>
                <a:spcPts val="0"/>
              </a:spcBef>
              <a:spcAft>
                <a:spcPts val="0"/>
              </a:spcAft>
              <a:buSzPts val="1800"/>
              <a:buNone/>
            </a:pPr>
            <a:endParaRPr lang="en" sz="2000" dirty="0"/>
          </a:p>
          <a:p>
            <a:pPr marL="457200" lvl="0" indent="-342900" algn="l" rtl="0">
              <a:lnSpc>
                <a:spcPct val="115000"/>
              </a:lnSpc>
              <a:spcBef>
                <a:spcPts val="0"/>
              </a:spcBef>
              <a:spcAft>
                <a:spcPts val="0"/>
              </a:spcAft>
              <a:buSzPts val="1800"/>
              <a:buChar char="●"/>
            </a:pPr>
            <a:r>
              <a:rPr lang="en-IN" sz="2000" dirty="0"/>
              <a:t>S</a:t>
            </a:r>
            <a:r>
              <a:rPr lang="en" sz="2000" dirty="0"/>
              <a:t>orting : Merge sort and Quick sort.</a:t>
            </a:r>
          </a:p>
          <a:p>
            <a:pPr marL="457200" lvl="0" indent="-342900" algn="l" rtl="0">
              <a:lnSpc>
                <a:spcPct val="115000"/>
              </a:lnSpc>
              <a:spcBef>
                <a:spcPts val="0"/>
              </a:spcBef>
              <a:spcAft>
                <a:spcPts val="0"/>
              </a:spcAft>
              <a:buSzPts val="1800"/>
              <a:buChar char="●"/>
            </a:pPr>
            <a:r>
              <a:rPr lang="en" sz="2000" dirty="0"/>
              <a:t>Searching : Linear search and Binary search</a:t>
            </a:r>
            <a:endParaRPr sz="2000" dirty="0"/>
          </a:p>
          <a:p>
            <a:pPr marL="457200" lvl="0" indent="0" algn="l" rtl="0">
              <a:lnSpc>
                <a:spcPct val="115000"/>
              </a:lnSpc>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311700" y="696816"/>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ct val="111111"/>
              <a:buNone/>
            </a:pPr>
            <a:r>
              <a:rPr lang="en" sz="3600" dirty="0"/>
              <a:t>University Setting:Field/table details</a:t>
            </a:r>
            <a:endParaRPr sz="3600" dirty="0"/>
          </a:p>
        </p:txBody>
      </p:sp>
      <p:graphicFrame>
        <p:nvGraphicFramePr>
          <p:cNvPr id="83" name="Google Shape;83;p5"/>
          <p:cNvGraphicFramePr/>
          <p:nvPr/>
        </p:nvGraphicFramePr>
        <p:xfrm>
          <a:off x="499350" y="1897600"/>
          <a:ext cx="8059800" cy="3031850"/>
        </p:xfrm>
        <a:graphic>
          <a:graphicData uri="http://schemas.openxmlformats.org/drawingml/2006/table">
            <a:tbl>
              <a:tblPr>
                <a:noFill/>
                <a:tableStyleId>{76E835BE-7208-4301-BAF2-D1A86E3AE189}</a:tableStyleId>
              </a:tblPr>
              <a:tblGrid>
                <a:gridCol w="4029900">
                  <a:extLst>
                    <a:ext uri="{9D8B030D-6E8A-4147-A177-3AD203B41FA5}">
                      <a16:colId xmlns:a16="http://schemas.microsoft.com/office/drawing/2014/main" val="20000"/>
                    </a:ext>
                  </a:extLst>
                </a:gridCol>
                <a:gridCol w="4029900">
                  <a:extLst>
                    <a:ext uri="{9D8B030D-6E8A-4147-A177-3AD203B41FA5}">
                      <a16:colId xmlns:a16="http://schemas.microsoft.com/office/drawing/2014/main" val="20001"/>
                    </a:ext>
                  </a:extLst>
                </a:gridCol>
              </a:tblGrid>
              <a:tr h="4604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Field Name </a:t>
                      </a:r>
                      <a:endParaRPr sz="11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Data type</a:t>
                      </a:r>
                      <a:endParaRPr sz="1100" b="1" u="none" strike="noStrike" cap="none"/>
                    </a:p>
                  </a:txBody>
                  <a:tcPr marL="63500" marR="63500" marT="63500" marB="63500"/>
                </a:tc>
                <a:extLst>
                  <a:ext uri="{0D108BD9-81ED-4DB2-BD59-A6C34878D82A}">
                    <a16:rowId xmlns:a16="http://schemas.microsoft.com/office/drawing/2014/main" val="10000"/>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id</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integer</a:t>
                      </a:r>
                      <a:endParaRPr sz="1100" u="none" strike="noStrike" cap="none"/>
                    </a:p>
                  </a:txBody>
                  <a:tcPr marL="63500" marR="63500" marT="63500" marB="63500"/>
                </a:tc>
                <a:extLst>
                  <a:ext uri="{0D108BD9-81ED-4DB2-BD59-A6C34878D82A}">
                    <a16:rowId xmlns:a16="http://schemas.microsoft.com/office/drawing/2014/main" val="10001"/>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univ_code</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2"/>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univ_name</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3"/>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univ_address</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4"/>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univ_email</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5"/>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univ_website</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University Setting:Programming Details</a:t>
            </a:r>
            <a:endParaRPr/>
          </a:p>
        </p:txBody>
      </p:sp>
      <p:sp>
        <p:nvSpPr>
          <p:cNvPr id="89" name="Google Shape;89;p6"/>
          <p:cNvSpPr txBox="1">
            <a:spLocks noGrp="1"/>
          </p:cNvSpPr>
          <p:nvPr>
            <p:ph type="body" idx="1"/>
          </p:nvPr>
        </p:nvSpPr>
        <p:spPr>
          <a:xfrm>
            <a:off x="311700" y="1228675"/>
            <a:ext cx="8520600" cy="3528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b="1">
                <a:solidFill>
                  <a:schemeClr val="dk1"/>
                </a:solidFill>
              </a:rPr>
              <a:t>File name:</a:t>
            </a:r>
            <a:r>
              <a:rPr lang="en" sz="1600">
                <a:solidFill>
                  <a:schemeClr val="dk1"/>
                </a:solidFill>
              </a:rPr>
              <a:t> university</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b="1">
                <a:solidFill>
                  <a:schemeClr val="dk1"/>
                </a:solidFill>
              </a:rPr>
              <a:t>Function/method name</a:t>
            </a:r>
            <a:endParaRPr b="1">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a:solidFill>
                  <a:schemeClr val="dk1"/>
                </a:solidFill>
              </a:rPr>
              <a:t>Create:</a:t>
            </a:r>
            <a:r>
              <a:rPr lang="en" sz="1800">
                <a:solidFill>
                  <a:schemeClr val="dk1"/>
                </a:solidFill>
              </a:rPr>
              <a:t> </a:t>
            </a:r>
            <a:r>
              <a:rPr lang="en" sz="1600">
                <a:solidFill>
                  <a:schemeClr val="dk1"/>
                </a:solidFill>
              </a:rPr>
              <a:t>university_create</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a:solidFill>
                  <a:schemeClr val="dk1"/>
                </a:solidFill>
              </a:rPr>
              <a:t>Update:</a:t>
            </a:r>
            <a:r>
              <a:rPr lang="en" sz="1800">
                <a:solidFill>
                  <a:schemeClr val="dk1"/>
                </a:solidFill>
              </a:rPr>
              <a:t> </a:t>
            </a:r>
            <a:r>
              <a:rPr lang="en" sz="1600">
                <a:solidFill>
                  <a:schemeClr val="dk1"/>
                </a:solidFill>
              </a:rPr>
              <a:t>university_update</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a:solidFill>
                  <a:schemeClr val="dk1"/>
                </a:solidFill>
              </a:rPr>
              <a:t>Retrieve:</a:t>
            </a:r>
            <a:r>
              <a:rPr lang="en" sz="1800">
                <a:solidFill>
                  <a:schemeClr val="dk1"/>
                </a:solidFill>
              </a:rPr>
              <a:t> </a:t>
            </a:r>
            <a:r>
              <a:rPr lang="en" sz="1600">
                <a:solidFill>
                  <a:schemeClr val="dk1"/>
                </a:solidFill>
              </a:rPr>
              <a:t>university_retrieve</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a:solidFill>
                  <a:schemeClr val="dk1"/>
                </a:solidFill>
              </a:rPr>
              <a:t>Delete:</a:t>
            </a:r>
            <a:r>
              <a:rPr lang="en" sz="1800">
                <a:solidFill>
                  <a:schemeClr val="dk1"/>
                </a:solidFill>
              </a:rPr>
              <a:t> </a:t>
            </a:r>
            <a:r>
              <a:rPr lang="en" sz="1600">
                <a:solidFill>
                  <a:schemeClr val="dk1"/>
                </a:solidFill>
              </a:rPr>
              <a:t>university_delete</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a:solidFill>
                  <a:schemeClr val="dk1"/>
                </a:solidFill>
              </a:rPr>
              <a:t>Sorting:</a:t>
            </a:r>
            <a:r>
              <a:rPr lang="en" sz="1800">
                <a:solidFill>
                  <a:schemeClr val="dk1"/>
                </a:solidFill>
              </a:rPr>
              <a:t> </a:t>
            </a:r>
            <a:r>
              <a:rPr lang="en" sz="700">
                <a:solidFill>
                  <a:schemeClr val="dk1"/>
                </a:solidFill>
                <a:latin typeface="Times New Roman"/>
                <a:ea typeface="Times New Roman"/>
                <a:cs typeface="Times New Roman"/>
                <a:sym typeface="Times New Roman"/>
              </a:rPr>
              <a:t>  </a:t>
            </a:r>
            <a:r>
              <a:rPr lang="en" sz="1600">
                <a:solidFill>
                  <a:schemeClr val="dk1"/>
                </a:solidFill>
              </a:rPr>
              <a:t>university_mergesort</a:t>
            </a:r>
            <a:endParaRPr sz="1600">
              <a:solidFill>
                <a:schemeClr val="dk1"/>
              </a:solidFill>
            </a:endParaRPr>
          </a:p>
          <a:p>
            <a:pPr marL="914400" lvl="0" indent="0" algn="l" rtl="0">
              <a:lnSpc>
                <a:spcPct val="115000"/>
              </a:lnSpc>
              <a:spcBef>
                <a:spcPts val="0"/>
              </a:spcBef>
              <a:spcAft>
                <a:spcPts val="0"/>
              </a:spcAft>
              <a:buNone/>
            </a:pPr>
            <a:r>
              <a:rPr lang="en" sz="1600">
                <a:solidFill>
                  <a:schemeClr val="dk1"/>
                </a:solidFill>
              </a:rPr>
              <a:t>university_quicksort</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a:solidFill>
                  <a:schemeClr val="dk1"/>
                </a:solidFill>
              </a:rPr>
              <a:t>Searching: </a:t>
            </a:r>
            <a:r>
              <a:rPr lang="en" sz="1600">
                <a:solidFill>
                  <a:schemeClr val="dk1"/>
                </a:solidFill>
              </a:rPr>
              <a:t>university_linearsearch </a:t>
            </a:r>
            <a:endParaRPr sz="1600">
              <a:solidFill>
                <a:schemeClr val="dk1"/>
              </a:solidFill>
            </a:endParaRPr>
          </a:p>
          <a:p>
            <a:pPr marL="914400" lvl="0" indent="0" algn="l" rtl="0">
              <a:lnSpc>
                <a:spcPct val="115000"/>
              </a:lnSpc>
              <a:spcBef>
                <a:spcPts val="0"/>
              </a:spcBef>
              <a:spcAft>
                <a:spcPts val="0"/>
              </a:spcAft>
              <a:buNone/>
            </a:pPr>
            <a:r>
              <a:rPr lang="en" sz="1600">
                <a:solidFill>
                  <a:schemeClr val="dk1"/>
                </a:solidFill>
              </a:rPr>
              <a:t>university_binary search</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a:solidFill>
                  <a:schemeClr val="dk1"/>
                </a:solidFill>
              </a:rPr>
              <a:t>Storing:</a:t>
            </a:r>
            <a:r>
              <a:rPr lang="en" sz="1800">
                <a:solidFill>
                  <a:schemeClr val="dk1"/>
                </a:solidFill>
              </a:rPr>
              <a:t> </a:t>
            </a:r>
            <a:r>
              <a:rPr lang="en" sz="1600">
                <a:solidFill>
                  <a:schemeClr val="dk1"/>
                </a:solidFill>
              </a:rPr>
              <a:t>university_storing</a:t>
            </a:r>
            <a:endParaRPr sz="1800">
              <a:solidFill>
                <a:schemeClr val="dk1"/>
              </a:solidFill>
            </a:endParaRPr>
          </a:p>
          <a:p>
            <a:pPr marL="0" lvl="0" indent="0" algn="l" rtl="0">
              <a:lnSpc>
                <a:spcPct val="115000"/>
              </a:lnSpc>
              <a:spcBef>
                <a:spcPts val="0"/>
              </a:spcBef>
              <a:spcAft>
                <a:spcPts val="120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University Setting:Programming Details</a:t>
            </a:r>
            <a:endParaRPr/>
          </a:p>
          <a:p>
            <a:pPr marL="0" lvl="0" indent="0" algn="l" rtl="0">
              <a:lnSpc>
                <a:spcPct val="100000"/>
              </a:lnSpc>
              <a:spcBef>
                <a:spcPts val="0"/>
              </a:spcBef>
              <a:spcAft>
                <a:spcPts val="0"/>
              </a:spcAft>
              <a:buSzPct val="111111"/>
              <a:buNone/>
            </a:pPr>
            <a:endParaRPr/>
          </a:p>
        </p:txBody>
      </p:sp>
      <p:sp>
        <p:nvSpPr>
          <p:cNvPr id="95" name="Google Shape;95;p7"/>
          <p:cNvSpPr txBox="1">
            <a:spLocks noGrp="1"/>
          </p:cNvSpPr>
          <p:nvPr>
            <p:ph type="body" idx="1"/>
          </p:nvPr>
        </p:nvSpPr>
        <p:spPr>
          <a:xfrm>
            <a:off x="311700" y="1152475"/>
            <a:ext cx="8520600" cy="4037700"/>
          </a:xfrm>
          <a:prstGeom prst="rect">
            <a:avLst/>
          </a:prstGeom>
          <a:noFill/>
          <a:ln>
            <a:noFill/>
          </a:ln>
        </p:spPr>
        <p:txBody>
          <a:bodyPr spcFirstLastPara="1" wrap="square" lIns="91425" tIns="91425" rIns="91425" bIns="91425" anchor="t" anchorCtr="0">
            <a:noAutofit/>
          </a:bodyPr>
          <a:lstStyle/>
          <a:p>
            <a:pPr marL="914400" lvl="1" indent="-342900" algn="l" rtl="0">
              <a:lnSpc>
                <a:spcPct val="115000"/>
              </a:lnSpc>
              <a:spcBef>
                <a:spcPts val="0"/>
              </a:spcBef>
              <a:spcAft>
                <a:spcPts val="0"/>
              </a:spcAft>
              <a:buClr>
                <a:schemeClr val="dk1"/>
              </a:buClr>
              <a:buSzPts val="1800"/>
              <a:buChar char="○"/>
            </a:pPr>
            <a:r>
              <a:rPr lang="en" sz="1800" b="1">
                <a:solidFill>
                  <a:schemeClr val="dk1"/>
                </a:solidFill>
              </a:rPr>
              <a:t>Comparison(both searching and Sorting)</a:t>
            </a:r>
            <a:r>
              <a:rPr lang="en" sz="1800">
                <a:solidFill>
                  <a:schemeClr val="dk1"/>
                </a:solidFill>
              </a:rPr>
              <a:t>:</a:t>
            </a:r>
            <a:endParaRPr sz="1800">
              <a:solidFill>
                <a:schemeClr val="dk1"/>
              </a:solidFill>
            </a:endParaRPr>
          </a:p>
          <a:p>
            <a:pPr marL="1371600" marR="0" lvl="2" indent="-342900" algn="l" rtl="0">
              <a:lnSpc>
                <a:spcPct val="115000"/>
              </a:lnSpc>
              <a:spcBef>
                <a:spcPts val="0"/>
              </a:spcBef>
              <a:spcAft>
                <a:spcPts val="0"/>
              </a:spcAft>
              <a:buClr>
                <a:schemeClr val="dk1"/>
              </a:buClr>
              <a:buSzPts val="1800"/>
              <a:buChar char="■"/>
            </a:pPr>
            <a:r>
              <a:rPr lang="en" sz="1800">
                <a:solidFill>
                  <a:schemeClr val="dk1"/>
                </a:solidFill>
              </a:rPr>
              <a:t>For Searching-</a:t>
            </a:r>
            <a:r>
              <a:rPr lang="en" sz="1600">
                <a:solidFill>
                  <a:schemeClr val="dk1"/>
                </a:solidFill>
              </a:rPr>
              <a:t>university_compare_linearsearch</a:t>
            </a:r>
            <a:endParaRPr sz="1600">
              <a:solidFill>
                <a:schemeClr val="dk1"/>
              </a:solidFill>
            </a:endParaRPr>
          </a:p>
          <a:p>
            <a:pPr marL="1371600" lvl="0" indent="0" algn="l" rtl="0">
              <a:spcBef>
                <a:spcPts val="1200"/>
              </a:spcBef>
              <a:spcAft>
                <a:spcPts val="0"/>
              </a:spcAft>
              <a:buNone/>
            </a:pPr>
            <a:r>
              <a:rPr lang="en" sz="1600">
                <a:solidFill>
                  <a:schemeClr val="dk1"/>
                </a:solidFill>
              </a:rPr>
              <a:t>university_compare_binarysearch</a:t>
            </a:r>
            <a:endParaRPr sz="1600">
              <a:solidFill>
                <a:schemeClr val="dk1"/>
              </a:solidFill>
            </a:endParaRPr>
          </a:p>
          <a:p>
            <a:pPr marL="1371600" marR="0" lvl="2" indent="-342900" algn="l" rtl="0">
              <a:lnSpc>
                <a:spcPct val="115000"/>
              </a:lnSpc>
              <a:spcBef>
                <a:spcPts val="1200"/>
              </a:spcBef>
              <a:spcAft>
                <a:spcPts val="0"/>
              </a:spcAft>
              <a:buClr>
                <a:schemeClr val="dk1"/>
              </a:buClr>
              <a:buSzPts val="1800"/>
              <a:buChar char="■"/>
            </a:pPr>
            <a:r>
              <a:rPr lang="en" sz="1800">
                <a:solidFill>
                  <a:schemeClr val="dk1"/>
                </a:solidFill>
              </a:rPr>
              <a:t>For Sorting- </a:t>
            </a:r>
            <a:r>
              <a:rPr lang="en" sz="1600">
                <a:solidFill>
                  <a:schemeClr val="dk1"/>
                </a:solidFill>
              </a:rPr>
              <a:t>university_compare_quicksort</a:t>
            </a:r>
            <a:endParaRPr sz="1600">
              <a:solidFill>
                <a:schemeClr val="dk1"/>
              </a:solidFill>
            </a:endParaRPr>
          </a:p>
          <a:p>
            <a:pPr marL="1371600" lvl="0" indent="0" algn="l" rtl="0">
              <a:spcBef>
                <a:spcPts val="1200"/>
              </a:spcBef>
              <a:spcAft>
                <a:spcPts val="0"/>
              </a:spcAft>
              <a:buNone/>
            </a:pPr>
            <a:r>
              <a:rPr lang="en" sz="1600">
                <a:solidFill>
                  <a:schemeClr val="dk1"/>
                </a:solidFill>
              </a:rPr>
              <a:t>university_compare_mergesort</a:t>
            </a:r>
            <a:endParaRPr sz="1800">
              <a:solidFill>
                <a:schemeClr val="dk1"/>
              </a:solidFill>
            </a:endParaRPr>
          </a:p>
          <a:p>
            <a:pPr marL="914400" lvl="1" indent="-342900" algn="l" rtl="0">
              <a:lnSpc>
                <a:spcPct val="115000"/>
              </a:lnSpc>
              <a:spcBef>
                <a:spcPts val="1200"/>
              </a:spcBef>
              <a:spcAft>
                <a:spcPts val="0"/>
              </a:spcAft>
              <a:buClr>
                <a:schemeClr val="dk1"/>
              </a:buClr>
              <a:buSzPts val="1800"/>
              <a:buChar char="○"/>
            </a:pPr>
            <a:r>
              <a:rPr lang="en" sz="1800" b="1">
                <a:solidFill>
                  <a:schemeClr val="dk1"/>
                </a:solidFill>
              </a:rPr>
              <a:t>Time Complexity(both searching and Sorting):</a:t>
            </a:r>
            <a:endParaRPr sz="1800" b="1">
              <a:solidFill>
                <a:schemeClr val="dk1"/>
              </a:solidFill>
            </a:endParaRPr>
          </a:p>
          <a:p>
            <a:pPr marL="1371600" lvl="2" indent="-342900" algn="l" rtl="0">
              <a:spcBef>
                <a:spcPts val="0"/>
              </a:spcBef>
              <a:spcAft>
                <a:spcPts val="0"/>
              </a:spcAft>
              <a:buClr>
                <a:schemeClr val="dk1"/>
              </a:buClr>
              <a:buSzPts val="1800"/>
              <a:buChar char="■"/>
            </a:pPr>
            <a:r>
              <a:rPr lang="en" sz="1600">
                <a:solidFill>
                  <a:schemeClr val="dk1"/>
                </a:solidFill>
              </a:rPr>
              <a:t>university_complexity_linearsearch</a:t>
            </a:r>
            <a:endParaRPr sz="1600">
              <a:solidFill>
                <a:schemeClr val="dk1"/>
              </a:solidFill>
            </a:endParaRPr>
          </a:p>
          <a:p>
            <a:pPr marL="1371600" lvl="2" indent="-342900" algn="l" rtl="0">
              <a:spcBef>
                <a:spcPts val="0"/>
              </a:spcBef>
              <a:spcAft>
                <a:spcPts val="0"/>
              </a:spcAft>
              <a:buClr>
                <a:schemeClr val="dk1"/>
              </a:buClr>
              <a:buSzPts val="1800"/>
              <a:buChar char="■"/>
            </a:pPr>
            <a:r>
              <a:rPr lang="en" sz="1600">
                <a:solidFill>
                  <a:schemeClr val="dk1"/>
                </a:solidFill>
              </a:rPr>
              <a:t>university_complexity_binarysearch</a:t>
            </a:r>
            <a:endParaRPr sz="1600">
              <a:solidFill>
                <a:schemeClr val="dk1"/>
              </a:solidFill>
            </a:endParaRPr>
          </a:p>
          <a:p>
            <a:pPr marL="1371600" lvl="2" indent="-342900" algn="l" rtl="0">
              <a:spcBef>
                <a:spcPts val="0"/>
              </a:spcBef>
              <a:spcAft>
                <a:spcPts val="0"/>
              </a:spcAft>
              <a:buClr>
                <a:schemeClr val="dk1"/>
              </a:buClr>
              <a:buSzPts val="1800"/>
              <a:buChar char="■"/>
            </a:pPr>
            <a:r>
              <a:rPr lang="en" sz="1600">
                <a:solidFill>
                  <a:schemeClr val="dk1"/>
                </a:solidFill>
              </a:rPr>
              <a:t>university_complexity_mergesort</a:t>
            </a:r>
            <a:endParaRPr sz="1600">
              <a:solidFill>
                <a:schemeClr val="dk1"/>
              </a:solidFill>
            </a:endParaRPr>
          </a:p>
          <a:p>
            <a:pPr marL="1371600" lvl="2" indent="-342900" algn="l" rtl="0">
              <a:spcBef>
                <a:spcPts val="0"/>
              </a:spcBef>
              <a:spcAft>
                <a:spcPts val="0"/>
              </a:spcAft>
              <a:buClr>
                <a:schemeClr val="dk1"/>
              </a:buClr>
              <a:buSzPts val="1800"/>
              <a:buChar char="■"/>
            </a:pPr>
            <a:r>
              <a:rPr lang="en" sz="1600">
                <a:solidFill>
                  <a:schemeClr val="dk1"/>
                </a:solidFill>
              </a:rPr>
              <a:t>university_complexity_quicksort</a:t>
            </a:r>
            <a:endParaRPr sz="1800">
              <a:solidFill>
                <a:schemeClr val="dk1"/>
              </a:solidFill>
            </a:endParaRPr>
          </a:p>
          <a:p>
            <a:pPr marL="0" lvl="0" indent="0" algn="l" rtl="0">
              <a:lnSpc>
                <a:spcPct val="115000"/>
              </a:lnSpc>
              <a:spcBef>
                <a:spcPts val="1200"/>
              </a:spcBef>
              <a:spcAft>
                <a:spcPts val="0"/>
              </a:spcAft>
              <a:buSzPts val="1800"/>
              <a:buNone/>
            </a:pP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University Setting:Programming Details</a:t>
            </a:r>
            <a:endParaRPr/>
          </a:p>
          <a:p>
            <a:pPr marL="0" lvl="0" indent="0" algn="l" rtl="0">
              <a:lnSpc>
                <a:spcPct val="100000"/>
              </a:lnSpc>
              <a:spcBef>
                <a:spcPts val="0"/>
              </a:spcBef>
              <a:spcAft>
                <a:spcPts val="0"/>
              </a:spcAft>
              <a:buSzPct val="111111"/>
              <a:buNone/>
            </a:pPr>
            <a:endParaRPr/>
          </a:p>
        </p:txBody>
      </p:sp>
      <p:sp>
        <p:nvSpPr>
          <p:cNvPr id="101" name="Google Shape;101;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Algorithm Details(pseudocode or steps)(both searching and Sorting):</a:t>
            </a:r>
            <a:endParaRPr sz="1800" b="1" dirty="0">
              <a:solidFill>
                <a:schemeClr val="dk1"/>
              </a:solidFill>
            </a:endParaRPr>
          </a:p>
          <a:p>
            <a:pPr marL="1371600" lvl="2" indent="-342900" algn="l" rtl="0">
              <a:lnSpc>
                <a:spcPct val="115000"/>
              </a:lnSpc>
              <a:spcBef>
                <a:spcPts val="0"/>
              </a:spcBef>
              <a:spcAft>
                <a:spcPts val="0"/>
              </a:spcAft>
              <a:buClr>
                <a:schemeClr val="dk1"/>
              </a:buClr>
              <a:buSzPts val="1800"/>
              <a:buChar char="■"/>
            </a:pPr>
            <a:r>
              <a:rPr lang="en" sz="1800" dirty="0">
                <a:solidFill>
                  <a:schemeClr val="dk1"/>
                </a:solidFill>
              </a:rPr>
              <a:t>For searching: </a:t>
            </a:r>
            <a:r>
              <a:rPr lang="en" sz="1600" dirty="0">
                <a:solidFill>
                  <a:schemeClr val="dk1"/>
                </a:solidFill>
              </a:rPr>
              <a:t>university_algo_linearsearch</a:t>
            </a:r>
            <a:endParaRPr sz="1600" dirty="0">
              <a:solidFill>
                <a:schemeClr val="dk1"/>
              </a:solidFill>
            </a:endParaRPr>
          </a:p>
          <a:p>
            <a:pPr marL="0" lvl="0" indent="0" algn="l" rtl="0">
              <a:spcBef>
                <a:spcPts val="1200"/>
              </a:spcBef>
              <a:spcAft>
                <a:spcPts val="0"/>
              </a:spcAft>
              <a:buNone/>
            </a:pPr>
            <a:r>
              <a:rPr lang="en" sz="1600" dirty="0">
                <a:solidFill>
                  <a:schemeClr val="dk1"/>
                </a:solidFill>
              </a:rPr>
              <a:t>                 	                          university_algo_binarysearch</a:t>
            </a:r>
            <a:endParaRPr sz="1800" dirty="0">
              <a:solidFill>
                <a:schemeClr val="dk1"/>
              </a:solidFill>
            </a:endParaRPr>
          </a:p>
          <a:p>
            <a:pPr marL="1371600" lvl="2" indent="-342900" algn="l" rtl="0">
              <a:lnSpc>
                <a:spcPct val="115000"/>
              </a:lnSpc>
              <a:spcBef>
                <a:spcPts val="1200"/>
              </a:spcBef>
              <a:spcAft>
                <a:spcPts val="0"/>
              </a:spcAft>
              <a:buClr>
                <a:schemeClr val="dk1"/>
              </a:buClr>
              <a:buSzPts val="1800"/>
              <a:buChar char="■"/>
            </a:pPr>
            <a:r>
              <a:rPr lang="en" sz="1800" dirty="0">
                <a:solidFill>
                  <a:schemeClr val="dk1"/>
                </a:solidFill>
              </a:rPr>
              <a:t>For sorting: </a:t>
            </a:r>
            <a:r>
              <a:rPr lang="en" sz="1600" dirty="0">
                <a:solidFill>
                  <a:schemeClr val="dk1"/>
                </a:solidFill>
              </a:rPr>
              <a:t>university_algo_quicksort </a:t>
            </a:r>
            <a:endParaRPr sz="1600" dirty="0">
              <a:solidFill>
                <a:schemeClr val="dk1"/>
              </a:solidFill>
            </a:endParaRPr>
          </a:p>
          <a:p>
            <a:pPr marL="1371600" lvl="0" indent="0" algn="l" rtl="0">
              <a:lnSpc>
                <a:spcPct val="115000"/>
              </a:lnSpc>
              <a:spcBef>
                <a:spcPts val="0"/>
              </a:spcBef>
              <a:spcAft>
                <a:spcPts val="0"/>
              </a:spcAft>
              <a:buNone/>
            </a:pPr>
            <a:r>
              <a:rPr lang="en" sz="1600" dirty="0">
                <a:solidFill>
                  <a:schemeClr val="dk1"/>
                </a:solidFill>
              </a:rPr>
              <a:t>                     university_algo_mergesort</a:t>
            </a:r>
          </a:p>
          <a:p>
            <a:pPr marL="1371600" lvl="0" indent="0" algn="l" rtl="0">
              <a:lnSpc>
                <a:spcPct val="115000"/>
              </a:lnSpc>
              <a:spcBef>
                <a:spcPts val="0"/>
              </a:spcBef>
              <a:spcAft>
                <a:spcPts val="0"/>
              </a:spcAft>
              <a:buNone/>
            </a:pPr>
            <a:endParaRPr sz="18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b="1" dirty="0">
                <a:solidFill>
                  <a:schemeClr val="dk1"/>
                </a:solidFill>
              </a:rPr>
              <a:t>File name(for storing the details)</a:t>
            </a:r>
            <a:endParaRPr b="1"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dirty="0">
                <a:solidFill>
                  <a:schemeClr val="dk1"/>
                </a:solidFill>
              </a:rPr>
              <a:t>File name to be used is: university_setting .txt</a:t>
            </a:r>
            <a:endParaRPr sz="1800" dirty="0">
              <a:solidFill>
                <a:schemeClr val="dk1"/>
              </a:solidFill>
            </a:endParaRPr>
          </a:p>
          <a:p>
            <a:pPr marL="0" lvl="0" indent="0" algn="l" rtl="0">
              <a:lnSpc>
                <a:spcPct val="115000"/>
              </a:lnSpc>
              <a:spcBef>
                <a:spcPts val="0"/>
              </a:spcBef>
              <a:spcAft>
                <a:spcPts val="1200"/>
              </a:spcAft>
              <a:buSzPts val="1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University : Time Complexity of Sorting Algorithm</a:t>
            </a:r>
            <a:endParaRPr/>
          </a:p>
        </p:txBody>
      </p:sp>
      <p:sp>
        <p:nvSpPr>
          <p:cNvPr id="119" name="Google Shape;119;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graphicFrame>
        <p:nvGraphicFramePr>
          <p:cNvPr id="120" name="Google Shape;120;p11"/>
          <p:cNvGraphicFramePr/>
          <p:nvPr>
            <p:extLst>
              <p:ext uri="{D42A27DB-BD31-4B8C-83A1-F6EECF244321}">
                <p14:modId xmlns:p14="http://schemas.microsoft.com/office/powerpoint/2010/main" val="1720082557"/>
              </p:ext>
            </p:extLst>
          </p:nvPr>
        </p:nvGraphicFramePr>
        <p:xfrm>
          <a:off x="599800" y="1706325"/>
          <a:ext cx="7547600" cy="1525575"/>
        </p:xfrm>
        <a:graphic>
          <a:graphicData uri="http://schemas.openxmlformats.org/drawingml/2006/table">
            <a:tbl>
              <a:tblPr>
                <a:noFill/>
                <a:tableStyleId>{BDB0834B-CB99-4A11-9F11-D8B45851FA44}</a:tableStyleId>
              </a:tblPr>
              <a:tblGrid>
                <a:gridCol w="1274775">
                  <a:extLst>
                    <a:ext uri="{9D8B030D-6E8A-4147-A177-3AD203B41FA5}">
                      <a16:colId xmlns:a16="http://schemas.microsoft.com/office/drawing/2014/main" val="20000"/>
                    </a:ext>
                  </a:extLst>
                </a:gridCol>
                <a:gridCol w="2255400">
                  <a:extLst>
                    <a:ext uri="{9D8B030D-6E8A-4147-A177-3AD203B41FA5}">
                      <a16:colId xmlns:a16="http://schemas.microsoft.com/office/drawing/2014/main" val="20001"/>
                    </a:ext>
                  </a:extLst>
                </a:gridCol>
                <a:gridCol w="4017425">
                  <a:extLst>
                    <a:ext uri="{9D8B030D-6E8A-4147-A177-3AD203B41FA5}">
                      <a16:colId xmlns:a16="http://schemas.microsoft.com/office/drawing/2014/main" val="20002"/>
                    </a:ext>
                  </a:extLst>
                </a:gridCol>
              </a:tblGrid>
              <a:tr h="521875">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t>Sl.No</a:t>
                      </a:r>
                      <a:endParaRPr sz="15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t>Algorithm Name</a:t>
                      </a:r>
                      <a:endParaRPr sz="15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dirty="0"/>
                        <a:t>Time complexity</a:t>
                      </a:r>
                      <a:endParaRPr sz="1500" b="1" u="none" strike="noStrike" cap="none" dirty="0"/>
                    </a:p>
                  </a:txBody>
                  <a:tcPr marL="91425" marR="91425" marT="91425" marB="91425"/>
                </a:tc>
                <a:extLst>
                  <a:ext uri="{0D108BD9-81ED-4DB2-BD59-A6C34878D82A}">
                    <a16:rowId xmlns:a16="http://schemas.microsoft.com/office/drawing/2014/main" val="10000"/>
                  </a:ext>
                </a:extLst>
              </a:tr>
              <a:tr h="501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1</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Merge sort</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O(n log n)</a:t>
                      </a:r>
                      <a:endParaRPr sz="1400" u="none" strike="noStrike" cap="none" dirty="0"/>
                    </a:p>
                  </a:txBody>
                  <a:tcPr marL="91425" marR="91425" marT="91425" marB="91425"/>
                </a:tc>
                <a:extLst>
                  <a:ext uri="{0D108BD9-81ED-4DB2-BD59-A6C34878D82A}">
                    <a16:rowId xmlns:a16="http://schemas.microsoft.com/office/drawing/2014/main" val="10001"/>
                  </a:ext>
                </a:extLst>
              </a:tr>
              <a:tr h="501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2</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Quick sort</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O(n log n)</a:t>
                      </a: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3569</Words>
  <Application>Microsoft Office PowerPoint</Application>
  <PresentationFormat>On-screen Show (16:9)</PresentationFormat>
  <Paragraphs>476</Paragraphs>
  <Slides>31</Slides>
  <Notes>31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Times New Roman</vt:lpstr>
      <vt:lpstr>Simple Light</vt:lpstr>
      <vt:lpstr>OBE Implementation</vt:lpstr>
      <vt:lpstr>Introduction to Project</vt:lpstr>
      <vt:lpstr>Architecture Diagram</vt:lpstr>
      <vt:lpstr>Module Description : University Setting</vt:lpstr>
      <vt:lpstr>University Setting:Field/table details</vt:lpstr>
      <vt:lpstr>University Setting:Programming Details</vt:lpstr>
      <vt:lpstr>University Setting:Programming Details </vt:lpstr>
      <vt:lpstr>University Setting:Programming Details </vt:lpstr>
      <vt:lpstr>University : Time Complexity of Sorting Algorithm</vt:lpstr>
      <vt:lpstr>University : Time Complexity of Searching Algorithm</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Screen Shots</vt:lpstr>
      <vt:lpstr>Screen Shots</vt:lpstr>
      <vt:lpstr>Screen Shots</vt:lpstr>
      <vt:lpstr>Screen Shots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Abhinay Guthikonda</cp:lastModifiedBy>
  <cp:revision>3</cp:revision>
  <dcterms:modified xsi:type="dcterms:W3CDTF">2024-11-13T11:52:28Z</dcterms:modified>
</cp:coreProperties>
</file>