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949D3-7C44-4310-91AE-B673E77A5157}" v="1136" dt="2020-12-06T12:40:42.742"/>
    <p1510:client id="{89621B1F-A85D-482B-AE99-72978E705259}" v="177" dt="2020-12-06T15:51:24.458"/>
    <p1510:client id="{C52A302F-642C-4D86-8EE8-E1F510866583}" v="3" dt="2020-12-06T08:50:39.761"/>
    <p1510:client id="{C5AA2A11-DB70-4813-8A78-B3E3701406B3}" v="51" dt="2020-12-06T15:34:07.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19F82E-6C20-4B7B-B1D1-4D1B78EE643D}"/>
              </a:ext>
            </a:extLst>
          </p:cNvPr>
          <p:cNvSpPr>
            <a:spLocks noGrp="1"/>
          </p:cNvSpPr>
          <p:nvPr>
            <p:ph type="title"/>
          </p:nvPr>
        </p:nvSpPr>
        <p:spPr>
          <a:xfrm>
            <a:off x="1103312" y="452718"/>
            <a:ext cx="8947522" cy="1400530"/>
          </a:xfrm>
        </p:spPr>
        <p:txBody>
          <a:bodyPr anchor="ctr">
            <a:normAutofit/>
          </a:bodyPr>
          <a:lstStyle/>
          <a:p>
            <a:pPr>
              <a:lnSpc>
                <a:spcPct val="90000"/>
              </a:lnSpc>
            </a:pPr>
            <a:r>
              <a:rPr lang="en-US" sz="3300" dirty="0">
                <a:solidFill>
                  <a:srgbClr val="FFFFFF"/>
                </a:solidFill>
                <a:ea typeface="+mj-lt"/>
                <a:cs typeface="+mj-lt"/>
              </a:rPr>
              <a:t>WEB TECHNOLOGY – 1 ( UE19CS204)</a:t>
            </a:r>
          </a:p>
          <a:p>
            <a:pPr>
              <a:lnSpc>
                <a:spcPct val="90000"/>
              </a:lnSpc>
            </a:pPr>
            <a:r>
              <a:rPr lang="en-US" sz="3300">
                <a:solidFill>
                  <a:srgbClr val="FFFFFF"/>
                </a:solidFill>
                <a:ea typeface="+mj-lt"/>
                <a:cs typeface="+mj-lt"/>
              </a:rPr>
              <a:t>Project Title : BLOG APP</a:t>
            </a:r>
          </a:p>
          <a:p>
            <a:pPr>
              <a:lnSpc>
                <a:spcPct val="90000"/>
              </a:lnSpc>
            </a:pPr>
            <a:endParaRPr lang="en-US" sz="3300">
              <a:solidFill>
                <a:srgbClr val="FFFFFF"/>
              </a:solidFill>
            </a:endParaRPr>
          </a:p>
        </p:txBody>
      </p:sp>
      <p:graphicFrame>
        <p:nvGraphicFramePr>
          <p:cNvPr id="4" name="Table 4">
            <a:extLst>
              <a:ext uri="{FF2B5EF4-FFF2-40B4-BE49-F238E27FC236}">
                <a16:creationId xmlns:a16="http://schemas.microsoft.com/office/drawing/2014/main" id="{198E5409-5953-4336-B9F2-E490E267F8EE}"/>
              </a:ext>
            </a:extLst>
          </p:cNvPr>
          <p:cNvGraphicFramePr>
            <a:graphicFrameLocks noGrp="1"/>
          </p:cNvGraphicFramePr>
          <p:nvPr>
            <p:ph idx="1"/>
            <p:extLst>
              <p:ext uri="{D42A27DB-BD31-4B8C-83A1-F6EECF244321}">
                <p14:modId xmlns:p14="http://schemas.microsoft.com/office/powerpoint/2010/main" val="4126399824"/>
              </p:ext>
            </p:extLst>
          </p:nvPr>
        </p:nvGraphicFramePr>
        <p:xfrm>
          <a:off x="1164566" y="3464943"/>
          <a:ext cx="9049725" cy="2368996"/>
        </p:xfrm>
        <a:graphic>
          <a:graphicData uri="http://schemas.openxmlformats.org/drawingml/2006/table">
            <a:tbl>
              <a:tblPr firstRow="1" bandRow="1">
                <a:tableStyleId>{5C22544A-7EE6-4342-B048-85BDC9FD1C3A}</a:tableStyleId>
              </a:tblPr>
              <a:tblGrid>
                <a:gridCol w="3016575">
                  <a:extLst>
                    <a:ext uri="{9D8B030D-6E8A-4147-A177-3AD203B41FA5}">
                      <a16:colId xmlns:a16="http://schemas.microsoft.com/office/drawing/2014/main" val="3151594379"/>
                    </a:ext>
                  </a:extLst>
                </a:gridCol>
                <a:gridCol w="3016575">
                  <a:extLst>
                    <a:ext uri="{9D8B030D-6E8A-4147-A177-3AD203B41FA5}">
                      <a16:colId xmlns:a16="http://schemas.microsoft.com/office/drawing/2014/main" val="122768723"/>
                    </a:ext>
                  </a:extLst>
                </a:gridCol>
                <a:gridCol w="3016575">
                  <a:extLst>
                    <a:ext uri="{9D8B030D-6E8A-4147-A177-3AD203B41FA5}">
                      <a16:colId xmlns:a16="http://schemas.microsoft.com/office/drawing/2014/main" val="997676097"/>
                    </a:ext>
                  </a:extLst>
                </a:gridCol>
              </a:tblGrid>
              <a:tr h="488840">
                <a:tc>
                  <a:txBody>
                    <a:bodyPr/>
                    <a:lstStyle/>
                    <a:p>
                      <a:pPr algn="ctr"/>
                      <a:r>
                        <a:rPr lang="en-US" dirty="0"/>
                        <a:t>NAME</a:t>
                      </a:r>
                    </a:p>
                  </a:txBody>
                  <a:tcPr/>
                </a:tc>
                <a:tc>
                  <a:txBody>
                    <a:bodyPr/>
                    <a:lstStyle/>
                    <a:p>
                      <a:pPr algn="ctr"/>
                      <a:r>
                        <a:rPr lang="en-US" dirty="0"/>
                        <a:t>SRN</a:t>
                      </a:r>
                    </a:p>
                  </a:txBody>
                  <a:tcPr/>
                </a:tc>
                <a:tc>
                  <a:txBody>
                    <a:bodyPr/>
                    <a:lstStyle/>
                    <a:p>
                      <a:pPr algn="ctr"/>
                      <a:r>
                        <a:rPr lang="en-US" dirty="0"/>
                        <a:t>SECTION</a:t>
                      </a:r>
                    </a:p>
                  </a:txBody>
                  <a:tcPr/>
                </a:tc>
                <a:extLst>
                  <a:ext uri="{0D108BD9-81ED-4DB2-BD59-A6C34878D82A}">
                    <a16:rowId xmlns:a16="http://schemas.microsoft.com/office/drawing/2014/main" val="1965378323"/>
                  </a:ext>
                </a:extLst>
              </a:tr>
              <a:tr h="470039">
                <a:tc>
                  <a:txBody>
                    <a:bodyPr/>
                    <a:lstStyle/>
                    <a:p>
                      <a:r>
                        <a:rPr lang="en-US" dirty="0"/>
                        <a:t>ABHIGYAN MANASVI</a:t>
                      </a:r>
                    </a:p>
                  </a:txBody>
                  <a:tcPr/>
                </a:tc>
                <a:tc>
                  <a:txBody>
                    <a:bodyPr/>
                    <a:lstStyle/>
                    <a:p>
                      <a:r>
                        <a:rPr lang="en-US" dirty="0"/>
                        <a:t>PES2UG19CS006</a:t>
                      </a:r>
                    </a:p>
                  </a:txBody>
                  <a:tcPr/>
                </a:tc>
                <a:tc>
                  <a:txBody>
                    <a:bodyPr/>
                    <a:lstStyle/>
                    <a:p>
                      <a:pPr algn="ctr"/>
                      <a:r>
                        <a:rPr lang="en-US" dirty="0"/>
                        <a:t>A</a:t>
                      </a:r>
                    </a:p>
                  </a:txBody>
                  <a:tcPr/>
                </a:tc>
                <a:extLst>
                  <a:ext uri="{0D108BD9-81ED-4DB2-BD59-A6C34878D82A}">
                    <a16:rowId xmlns:a16="http://schemas.microsoft.com/office/drawing/2014/main" val="3302016529"/>
                  </a:ext>
                </a:extLst>
              </a:tr>
              <a:tr h="470039">
                <a:tc>
                  <a:txBody>
                    <a:bodyPr/>
                    <a:lstStyle/>
                    <a:p>
                      <a:r>
                        <a:rPr lang="en-US" dirty="0"/>
                        <a:t>ANWESH BHAGAT</a:t>
                      </a:r>
                    </a:p>
                  </a:txBody>
                  <a:tcPr/>
                </a:tc>
                <a:tc>
                  <a:txBody>
                    <a:bodyPr/>
                    <a:lstStyle/>
                    <a:p>
                      <a:pPr lvl="0">
                        <a:buNone/>
                      </a:pPr>
                      <a:r>
                        <a:rPr lang="en-US" sz="1800" b="0" i="0" u="none" strike="noStrike" noProof="0" dirty="0">
                          <a:latin typeface="Century Gothic"/>
                        </a:rPr>
                        <a:t>PES2UG19CS057</a:t>
                      </a:r>
                      <a:endParaRPr lang="en-US" dirty="0"/>
                    </a:p>
                  </a:txBody>
                  <a:tcPr/>
                </a:tc>
                <a:tc>
                  <a:txBody>
                    <a:bodyPr/>
                    <a:lstStyle/>
                    <a:p>
                      <a:pPr algn="ctr"/>
                      <a:r>
                        <a:rPr lang="en-US" dirty="0"/>
                        <a:t>A</a:t>
                      </a:r>
                    </a:p>
                  </a:txBody>
                  <a:tcPr/>
                </a:tc>
                <a:extLst>
                  <a:ext uri="{0D108BD9-81ED-4DB2-BD59-A6C34878D82A}">
                    <a16:rowId xmlns:a16="http://schemas.microsoft.com/office/drawing/2014/main" val="1930255756"/>
                  </a:ext>
                </a:extLst>
              </a:tr>
              <a:tr h="470039">
                <a:tc>
                  <a:txBody>
                    <a:bodyPr/>
                    <a:lstStyle/>
                    <a:p>
                      <a:r>
                        <a:rPr lang="en-US" dirty="0"/>
                        <a:t>ANSHUMAN MANDAL</a:t>
                      </a:r>
                    </a:p>
                  </a:txBody>
                  <a:tcPr/>
                </a:tc>
                <a:tc>
                  <a:txBody>
                    <a:bodyPr/>
                    <a:lstStyle/>
                    <a:p>
                      <a:pPr lvl="0">
                        <a:buNone/>
                      </a:pPr>
                      <a:r>
                        <a:rPr lang="en-US" sz="1800" b="0" i="0" u="none" strike="noStrike" noProof="0" dirty="0">
                          <a:latin typeface="Century Gothic"/>
                        </a:rPr>
                        <a:t>PES2UG19CS050</a:t>
                      </a:r>
                      <a:endParaRPr lang="en-US" dirty="0"/>
                    </a:p>
                  </a:txBody>
                  <a:tcPr/>
                </a:tc>
                <a:tc>
                  <a:txBody>
                    <a:bodyPr/>
                    <a:lstStyle/>
                    <a:p>
                      <a:pPr algn="ctr"/>
                      <a:r>
                        <a:rPr lang="en-US" dirty="0"/>
                        <a:t>A</a:t>
                      </a:r>
                    </a:p>
                  </a:txBody>
                  <a:tcPr/>
                </a:tc>
                <a:extLst>
                  <a:ext uri="{0D108BD9-81ED-4DB2-BD59-A6C34878D82A}">
                    <a16:rowId xmlns:a16="http://schemas.microsoft.com/office/drawing/2014/main" val="464244421"/>
                  </a:ext>
                </a:extLst>
              </a:tr>
              <a:tr h="470039">
                <a:tc>
                  <a:txBody>
                    <a:bodyPr/>
                    <a:lstStyle/>
                    <a:p>
                      <a:r>
                        <a:rPr lang="en-US" dirty="0"/>
                        <a:t>ABHILASH BHAT</a:t>
                      </a:r>
                    </a:p>
                  </a:txBody>
                  <a:tcPr/>
                </a:tc>
                <a:tc>
                  <a:txBody>
                    <a:bodyPr/>
                    <a:lstStyle/>
                    <a:p>
                      <a:pPr lvl="0">
                        <a:buNone/>
                      </a:pPr>
                      <a:r>
                        <a:rPr lang="en-US" sz="1800" b="0" i="0" u="none" strike="noStrike" noProof="0" dirty="0">
                          <a:latin typeface="Century Gothic"/>
                        </a:rPr>
                        <a:t>PES2UG19CS007</a:t>
                      </a:r>
                      <a:endParaRPr lang="en-US" dirty="0"/>
                    </a:p>
                  </a:txBody>
                  <a:tcPr/>
                </a:tc>
                <a:tc>
                  <a:txBody>
                    <a:bodyPr/>
                    <a:lstStyle/>
                    <a:p>
                      <a:pPr algn="ctr"/>
                      <a:r>
                        <a:rPr lang="en-US" dirty="0"/>
                        <a:t>A</a:t>
                      </a:r>
                    </a:p>
                  </a:txBody>
                  <a:tcPr/>
                </a:tc>
                <a:extLst>
                  <a:ext uri="{0D108BD9-81ED-4DB2-BD59-A6C34878D82A}">
                    <a16:rowId xmlns:a16="http://schemas.microsoft.com/office/drawing/2014/main" val="3680608305"/>
                  </a:ext>
                </a:extLst>
              </a:tr>
            </a:tbl>
          </a:graphicData>
        </a:graphic>
      </p:graphicFrame>
    </p:spTree>
    <p:extLst>
      <p:ext uri="{BB962C8B-B14F-4D97-AF65-F5344CB8AC3E}">
        <p14:creationId xmlns:p14="http://schemas.microsoft.com/office/powerpoint/2010/main" val="36579126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FAD5-3483-4AB7-A2B4-A6912BB72D4C}"/>
              </a:ext>
            </a:extLst>
          </p:cNvPr>
          <p:cNvSpPr>
            <a:spLocks noGrp="1"/>
          </p:cNvSpPr>
          <p:nvPr>
            <p:ph type="title"/>
          </p:nvPr>
        </p:nvSpPr>
        <p:spPr/>
        <p:txBody>
          <a:bodyPr/>
          <a:lstStyle/>
          <a:p>
            <a:r>
              <a:rPr lang="en-US" sz="5400" dirty="0">
                <a:ea typeface="+mj-lt"/>
                <a:cs typeface="+mj-lt"/>
              </a:rPr>
              <a:t>Project Abstract</a:t>
            </a:r>
          </a:p>
          <a:p>
            <a:endParaRPr lang="en-US" dirty="0"/>
          </a:p>
        </p:txBody>
      </p:sp>
      <p:sp>
        <p:nvSpPr>
          <p:cNvPr id="3" name="Content Placeholder 2">
            <a:extLst>
              <a:ext uri="{FF2B5EF4-FFF2-40B4-BE49-F238E27FC236}">
                <a16:creationId xmlns:a16="http://schemas.microsoft.com/office/drawing/2014/main" id="{911DC5FB-F704-43E7-AE4F-374C712E9BF8}"/>
              </a:ext>
            </a:extLst>
          </p:cNvPr>
          <p:cNvSpPr>
            <a:spLocks noGrp="1"/>
          </p:cNvSpPr>
          <p:nvPr>
            <p:ph idx="1"/>
          </p:nvPr>
        </p:nvSpPr>
        <p:spPr/>
        <p:txBody>
          <a:bodyPr vert="horz" lIns="91440" tIns="45720" rIns="91440" bIns="45720" rtlCol="0" anchor="t">
            <a:noAutofit/>
          </a:bodyPr>
          <a:lstStyle/>
          <a:p>
            <a:pPr>
              <a:buClr>
                <a:srgbClr val="8AD0D6"/>
              </a:buClr>
              <a:buFont typeface="Wingdings 3"/>
            </a:pPr>
            <a:r>
              <a:rPr lang="en-US" sz="2800" dirty="0">
                <a:ea typeface="+mj-lt"/>
                <a:cs typeface="+mj-lt"/>
              </a:rPr>
              <a:t>The website is called "Memory Palace" and it is a simple blogging MERN application that allows users to post interesting events that happened in their lives. </a:t>
            </a:r>
            <a:endParaRPr lang="en-US" sz="2800"/>
          </a:p>
          <a:p>
            <a:pPr>
              <a:buClr>
                <a:srgbClr val="1E5155">
                  <a:lumMod val="40000"/>
                  <a:lumOff val="60000"/>
                </a:srgbClr>
              </a:buClr>
            </a:pPr>
            <a:r>
              <a:rPr lang="en-US" sz="2800" dirty="0">
                <a:ea typeface="+mj-lt"/>
                <a:cs typeface="+mj-lt"/>
              </a:rPr>
              <a:t> It is a very user-friendly platform which provides the user a comfortable and a no-hassle view environment.</a:t>
            </a:r>
          </a:p>
          <a:p>
            <a:pPr>
              <a:buClr>
                <a:srgbClr val="8AD0D6"/>
              </a:buClr>
            </a:pPr>
            <a:endParaRPr lang="en-US" dirty="0">
              <a:ea typeface="+mj-lt"/>
              <a:cs typeface="+mj-lt"/>
            </a:endParaRPr>
          </a:p>
        </p:txBody>
      </p:sp>
    </p:spTree>
    <p:extLst>
      <p:ext uri="{BB962C8B-B14F-4D97-AF65-F5344CB8AC3E}">
        <p14:creationId xmlns:p14="http://schemas.microsoft.com/office/powerpoint/2010/main" val="149796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C36F-C8CA-45AB-B550-59CDDE51C3CA}"/>
              </a:ext>
            </a:extLst>
          </p:cNvPr>
          <p:cNvSpPr>
            <a:spLocks noGrp="1"/>
          </p:cNvSpPr>
          <p:nvPr>
            <p:ph type="title"/>
          </p:nvPr>
        </p:nvSpPr>
        <p:spPr/>
        <p:txBody>
          <a:bodyPr/>
          <a:lstStyle/>
          <a:p>
            <a:r>
              <a:rPr lang="en-US" dirty="0">
                <a:ea typeface="+mj-lt"/>
                <a:cs typeface="+mj-lt"/>
              </a:rPr>
              <a:t>Project description</a:t>
            </a:r>
            <a:endParaRPr lang="en-US" dirty="0"/>
          </a:p>
          <a:p>
            <a:endParaRPr lang="en-US" dirty="0"/>
          </a:p>
        </p:txBody>
      </p:sp>
      <p:sp>
        <p:nvSpPr>
          <p:cNvPr id="3" name="Content Placeholder 2">
            <a:extLst>
              <a:ext uri="{FF2B5EF4-FFF2-40B4-BE49-F238E27FC236}">
                <a16:creationId xmlns:a16="http://schemas.microsoft.com/office/drawing/2014/main" id="{05497B4A-D9D7-47A0-B9F3-1FB95710E283}"/>
              </a:ext>
            </a:extLst>
          </p:cNvPr>
          <p:cNvSpPr>
            <a:spLocks noGrp="1"/>
          </p:cNvSpPr>
          <p:nvPr>
            <p:ph idx="1"/>
          </p:nvPr>
        </p:nvSpPr>
        <p:spPr/>
        <p:txBody>
          <a:bodyPr vert="horz" lIns="91440" tIns="45720" rIns="91440" bIns="45720" rtlCol="0" anchor="t">
            <a:normAutofit/>
          </a:bodyPr>
          <a:lstStyle/>
          <a:p>
            <a:r>
              <a:rPr lang="en-US" dirty="0">
                <a:ea typeface="+mj-lt"/>
                <a:cs typeface="+mj-lt"/>
              </a:rPr>
              <a:t>The website contains the following features.</a:t>
            </a:r>
            <a:endParaRPr lang="en-US"/>
          </a:p>
          <a:p>
            <a:pPr>
              <a:buClr>
                <a:srgbClr val="8AD0D6"/>
              </a:buClr>
              <a:buFont typeface="Wingdings" charset="2"/>
              <a:buChar char="q"/>
            </a:pPr>
            <a:r>
              <a:rPr lang="en-US" dirty="0"/>
              <a:t>Our Website provides basic CRUD operations</a:t>
            </a:r>
          </a:p>
          <a:p>
            <a:pPr>
              <a:buClr>
                <a:srgbClr val="8AD0D6"/>
              </a:buClr>
              <a:buFont typeface="Wingdings" charset="2"/>
              <a:buChar char="q"/>
            </a:pPr>
            <a:r>
              <a:rPr lang="en-US" dirty="0"/>
              <a:t>User can input Creator name , add title , add message, add tags, and add photo for the post.</a:t>
            </a:r>
          </a:p>
          <a:p>
            <a:pPr>
              <a:buClr>
                <a:srgbClr val="8AD0D6"/>
              </a:buClr>
              <a:buFont typeface="Wingdings" charset="2"/>
              <a:buChar char="q"/>
            </a:pPr>
            <a:r>
              <a:rPr lang="en-US" dirty="0">
                <a:ea typeface="+mj-lt"/>
                <a:cs typeface="+mj-lt"/>
              </a:rPr>
              <a:t>Submit button is provided to make its entry in the Data-Base</a:t>
            </a:r>
          </a:p>
          <a:p>
            <a:pPr>
              <a:buClr>
                <a:srgbClr val="8AD0D6"/>
              </a:buClr>
              <a:buFont typeface="Wingdings" charset="2"/>
              <a:buChar char="q"/>
            </a:pPr>
            <a:r>
              <a:rPr lang="en-US" dirty="0"/>
              <a:t>User has options to edit or delete the post</a:t>
            </a:r>
          </a:p>
          <a:p>
            <a:pPr>
              <a:buClr>
                <a:srgbClr val="8AD0D6"/>
              </a:buClr>
              <a:buFont typeface="Wingdings" charset="2"/>
              <a:buChar char="q"/>
            </a:pPr>
            <a:r>
              <a:rPr lang="en-US" dirty="0"/>
              <a:t>User can like each post as well</a:t>
            </a:r>
          </a:p>
          <a:p>
            <a:pPr>
              <a:buClr>
                <a:srgbClr val="8AD0D6"/>
              </a:buClr>
              <a:buFont typeface="Wingdings" charset="2"/>
              <a:buChar char="q"/>
            </a:pPr>
            <a:r>
              <a:rPr lang="en-US" dirty="0"/>
              <a:t>Our website showcase all existing posts on the screen as well</a:t>
            </a:r>
          </a:p>
          <a:p>
            <a:pPr>
              <a:buClr>
                <a:srgbClr val="8AD0D6"/>
              </a:buClr>
              <a:buFont typeface="Wingdings" charset="2"/>
              <a:buChar char="q"/>
            </a:pPr>
            <a:endParaRPr lang="en-US" dirty="0"/>
          </a:p>
          <a:p>
            <a:pPr>
              <a:buFont typeface="Wingdings" charset="2"/>
              <a:buChar char="v"/>
            </a:pPr>
            <a:endParaRPr lang="en-US" dirty="0"/>
          </a:p>
        </p:txBody>
      </p:sp>
    </p:spTree>
    <p:extLst>
      <p:ext uri="{BB962C8B-B14F-4D97-AF65-F5344CB8AC3E}">
        <p14:creationId xmlns:p14="http://schemas.microsoft.com/office/powerpoint/2010/main" val="283488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0E61-7A2A-4399-9379-15EBD995966E}"/>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720C3FB4-BDCD-4743-AE98-967254429DD2}"/>
              </a:ext>
            </a:extLst>
          </p:cNvPr>
          <p:cNvSpPr>
            <a:spLocks noGrp="1"/>
          </p:cNvSpPr>
          <p:nvPr>
            <p:ph idx="1"/>
          </p:nvPr>
        </p:nvSpPr>
        <p:spPr/>
        <p:txBody>
          <a:bodyPr vert="horz" lIns="91440" tIns="45720" rIns="91440" bIns="45720" rtlCol="0" anchor="t">
            <a:normAutofit/>
          </a:bodyPr>
          <a:lstStyle/>
          <a:p>
            <a:r>
              <a:rPr lang="en-US" dirty="0">
                <a:ea typeface="+mj-lt"/>
                <a:cs typeface="+mj-lt"/>
              </a:rPr>
              <a:t>MERN Stack stands for MongoDB, Express, React, Node.js and this combined stack is known as MERN stack.</a:t>
            </a:r>
            <a:endParaRPr lang="en-US" dirty="0"/>
          </a:p>
          <a:p>
            <a:pPr>
              <a:buClr>
                <a:srgbClr val="8AD0D6"/>
              </a:buClr>
            </a:pPr>
            <a:r>
              <a:rPr lang="en-US" dirty="0">
                <a:ea typeface="+mj-lt"/>
                <a:cs typeface="+mj-lt"/>
              </a:rPr>
              <a:t>CRUD - CREATE, READ, UPDATE and DELETE using Express and Node.js. These routes will help us to manage the data in our React MERN stack social media app.</a:t>
            </a:r>
            <a:endParaRPr lang="en-US" dirty="0"/>
          </a:p>
          <a:p>
            <a:pPr>
              <a:buClr>
                <a:srgbClr val="8AD0D6"/>
              </a:buClr>
            </a:pPr>
            <a:r>
              <a:rPr lang="en-US" dirty="0">
                <a:ea typeface="+mj-lt"/>
                <a:cs typeface="+mj-lt"/>
              </a:rPr>
              <a:t>Axios library* in React MERN to handle the HTTP request</a:t>
            </a:r>
            <a:endParaRPr lang="en-US" dirty="0"/>
          </a:p>
          <a:p>
            <a:pPr>
              <a:buClr>
                <a:srgbClr val="8AD0D6"/>
              </a:buClr>
            </a:pPr>
            <a:r>
              <a:rPr lang="en-US" dirty="0"/>
              <a:t>REDUX LIBRARY helps in connecting backend with frontend</a:t>
            </a:r>
          </a:p>
        </p:txBody>
      </p:sp>
    </p:spTree>
    <p:extLst>
      <p:ext uri="{BB962C8B-B14F-4D97-AF65-F5344CB8AC3E}">
        <p14:creationId xmlns:p14="http://schemas.microsoft.com/office/powerpoint/2010/main" val="385273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8F6B4E3-E3B3-42E1-BEDB-94576070BBD0}"/>
              </a:ext>
            </a:extLst>
          </p:cNvPr>
          <p:cNvSpPr>
            <a:spLocks noGrp="1"/>
          </p:cNvSpPr>
          <p:nvPr>
            <p:ph type="title"/>
          </p:nvPr>
        </p:nvSpPr>
        <p:spPr>
          <a:xfrm>
            <a:off x="1103312" y="452718"/>
            <a:ext cx="8947522" cy="1400530"/>
          </a:xfrm>
        </p:spPr>
        <p:txBody>
          <a:bodyPr anchor="ctr">
            <a:normAutofit/>
          </a:bodyPr>
          <a:lstStyle/>
          <a:p>
            <a:r>
              <a:rPr lang="en-US">
                <a:solidFill>
                  <a:srgbClr val="FFFFFF"/>
                </a:solidFill>
                <a:ea typeface="+mj-lt"/>
                <a:cs typeface="+mj-lt"/>
              </a:rPr>
              <a:t>BACKEND:</a:t>
            </a:r>
            <a:endParaRPr lang="en-US">
              <a:solidFill>
                <a:srgbClr val="FFFFFF"/>
              </a:solidFill>
            </a:endParaRPr>
          </a:p>
        </p:txBody>
      </p:sp>
      <p:sp>
        <p:nvSpPr>
          <p:cNvPr id="3" name="Content Placeholder 2">
            <a:extLst>
              <a:ext uri="{FF2B5EF4-FFF2-40B4-BE49-F238E27FC236}">
                <a16:creationId xmlns:a16="http://schemas.microsoft.com/office/drawing/2014/main" id="{B61BC863-FA4B-4950-BE08-C928D89C8FB5}"/>
              </a:ext>
            </a:extLst>
          </p:cNvPr>
          <p:cNvSpPr>
            <a:spLocks noGrp="1"/>
          </p:cNvSpPr>
          <p:nvPr>
            <p:ph idx="1"/>
          </p:nvPr>
        </p:nvSpPr>
        <p:spPr>
          <a:xfrm>
            <a:off x="758256" y="2533483"/>
            <a:ext cx="10369898" cy="3714916"/>
          </a:xfrm>
        </p:spPr>
        <p:txBody>
          <a:bodyPr vert="horz" lIns="91440" tIns="45720" rIns="91440" bIns="45720" rtlCol="0" anchor="t">
            <a:noAutofit/>
          </a:bodyPr>
          <a:lstStyle/>
          <a:p>
            <a:pPr marL="0" indent="0">
              <a:lnSpc>
                <a:spcPct val="90000"/>
              </a:lnSpc>
              <a:buNone/>
            </a:pPr>
            <a:endParaRPr lang="en-US" sz="1400" dirty="0">
              <a:ea typeface="+mj-lt"/>
              <a:cs typeface="+mj-lt"/>
            </a:endParaRPr>
          </a:p>
          <a:p>
            <a:pPr marL="0" indent="0">
              <a:lnSpc>
                <a:spcPct val="90000"/>
              </a:lnSpc>
              <a:buClr>
                <a:srgbClr val="8AD0D6"/>
              </a:buClr>
              <a:buNone/>
            </a:pPr>
            <a:r>
              <a:rPr lang="en-US" sz="1400" dirty="0">
                <a:ea typeface="+mj-lt"/>
                <a:cs typeface="+mj-lt"/>
              </a:rPr>
              <a:t>We have used Express , Body-parse, Mongoose, </a:t>
            </a:r>
            <a:r>
              <a:rPr lang="en-US" sz="1400" dirty="0" err="1">
                <a:ea typeface="+mj-lt"/>
                <a:cs typeface="+mj-lt"/>
              </a:rPr>
              <a:t>cors</a:t>
            </a:r>
            <a:r>
              <a:rPr lang="en-US" sz="1400" dirty="0">
                <a:ea typeface="+mj-lt"/>
                <a:cs typeface="+mj-lt"/>
              </a:rPr>
              <a:t> module to build our backend. THESE ARE NPM LIBRARIES. Express is used in building routes pathway and defining functionality of each path . Body parse is used as a middleware . It helps in accessing frontend elements. CORS is used in Cross-Origin Resource Sharing. Mongoose helps in connecting MongoDB ALlas database to our local server. Mongoose also helps in handling queries and CRUD operation</a:t>
            </a:r>
          </a:p>
          <a:p>
            <a:pPr marL="0" indent="0">
              <a:lnSpc>
                <a:spcPct val="90000"/>
              </a:lnSpc>
              <a:buClr>
                <a:srgbClr val="8AD0D6"/>
              </a:buClr>
              <a:buNone/>
            </a:pPr>
            <a:r>
              <a:rPr lang="en-US" sz="1400" dirty="0">
                <a:ea typeface="+mj-lt"/>
                <a:cs typeface="+mj-lt"/>
              </a:rPr>
              <a:t>First we build Index.js file. We first import the modules in posts.js file. We use body parser to limit data transaction. Then we connect MONGODB ATLAS cloud to our local server mongoose. We have also initiated the use of routes using the post Routes  variable. Then we come to models folder in there we have postMessage.js. Here we define our Schema  which is the structure of our elements travelling through our routes . We use mongoose to build our schema element</a:t>
            </a:r>
          </a:p>
          <a:p>
            <a:pPr marL="0" indent="0">
              <a:lnSpc>
                <a:spcPct val="90000"/>
              </a:lnSpc>
              <a:buClr>
                <a:srgbClr val="8AD0D6"/>
              </a:buClr>
              <a:buNone/>
            </a:pPr>
            <a:r>
              <a:rPr lang="en-US" sz="1400" dirty="0">
                <a:ea typeface="+mj-lt"/>
                <a:cs typeface="+mj-lt"/>
              </a:rPr>
              <a:t>Then we come to Routes folder, in there we have post.js. Here we have used Express module an defined all the possible routes to be taken by our schema element. We have also imported the functionality of routes from controllers folder. We have defined the CRUD OPERATIONS in routes and build the REST API ARCHITECTURE. </a:t>
            </a:r>
            <a:endParaRPr lang="en-US" sz="1400" i="1">
              <a:ea typeface="+mj-lt"/>
              <a:cs typeface="+mj-lt"/>
            </a:endParaRPr>
          </a:p>
          <a:p>
            <a:pPr marL="0" indent="0">
              <a:lnSpc>
                <a:spcPct val="90000"/>
              </a:lnSpc>
              <a:buClr>
                <a:srgbClr val="8AD0D6"/>
              </a:buClr>
              <a:buNone/>
            </a:pPr>
            <a:endParaRPr lang="en-US" sz="1400" dirty="0">
              <a:ea typeface="+mj-lt"/>
              <a:cs typeface="+mj-lt"/>
            </a:endParaRPr>
          </a:p>
          <a:p>
            <a:pPr marL="0" indent="0">
              <a:lnSpc>
                <a:spcPct val="90000"/>
              </a:lnSpc>
              <a:buClr>
                <a:srgbClr val="8AD0D6"/>
              </a:buClr>
              <a:buNone/>
            </a:pPr>
            <a:r>
              <a:rPr lang="en-US" sz="1400" dirty="0">
                <a:ea typeface="+mj-lt"/>
                <a:cs typeface="+mj-lt"/>
              </a:rPr>
              <a:t>In our Routes folder only routes definition is mentioned not the functionality of each route.</a:t>
            </a:r>
          </a:p>
          <a:p>
            <a:pPr marL="0" indent="0">
              <a:lnSpc>
                <a:spcPct val="90000"/>
              </a:lnSpc>
              <a:buClr>
                <a:srgbClr val="8AD0D6"/>
              </a:buClr>
              <a:buNone/>
            </a:pPr>
            <a:r>
              <a:rPr lang="en-US" sz="1400" dirty="0">
                <a:ea typeface="+mj-lt"/>
                <a:cs typeface="+mj-lt"/>
              </a:rPr>
              <a:t>In Controllers folder we have post.js where we have described the functionality of each </a:t>
            </a:r>
            <a:r>
              <a:rPr lang="en-US" sz="1400" dirty="0" err="1">
                <a:ea typeface="+mj-lt"/>
                <a:cs typeface="+mj-lt"/>
              </a:rPr>
              <a:t>route.We</a:t>
            </a:r>
            <a:r>
              <a:rPr lang="en-US" sz="1400" dirty="0">
                <a:ea typeface="+mj-lt"/>
                <a:cs typeface="+mj-lt"/>
              </a:rPr>
              <a:t> have used Express and Mongoose modules.</a:t>
            </a:r>
          </a:p>
          <a:p>
            <a:pPr marL="0" indent="0">
              <a:lnSpc>
                <a:spcPct val="90000"/>
              </a:lnSpc>
              <a:buClr>
                <a:srgbClr val="8AD0D6"/>
              </a:buClr>
              <a:buNone/>
            </a:pPr>
            <a:endParaRPr lang="en-US" sz="1400" dirty="0"/>
          </a:p>
        </p:txBody>
      </p:sp>
    </p:spTree>
    <p:extLst>
      <p:ext uri="{BB962C8B-B14F-4D97-AF65-F5344CB8AC3E}">
        <p14:creationId xmlns:p14="http://schemas.microsoft.com/office/powerpoint/2010/main" val="30186631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Century Gothic" panose="020B0502020202020204"/>
              </a:rPr>
              <a:t>kk</a:t>
            </a: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3CE1222-778D-49E9-AB47-4912437BEFBF}"/>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FRONTEND</a:t>
            </a:r>
          </a:p>
        </p:txBody>
      </p:sp>
      <p:sp>
        <p:nvSpPr>
          <p:cNvPr id="3" name="Content Placeholder 2">
            <a:extLst>
              <a:ext uri="{FF2B5EF4-FFF2-40B4-BE49-F238E27FC236}">
                <a16:creationId xmlns:a16="http://schemas.microsoft.com/office/drawing/2014/main" id="{9A7C541E-0C32-4F56-BB26-CDDDFD3DC938}"/>
              </a:ext>
            </a:extLst>
          </p:cNvPr>
          <p:cNvSpPr>
            <a:spLocks noGrp="1"/>
          </p:cNvSpPr>
          <p:nvPr>
            <p:ph idx="1"/>
          </p:nvPr>
        </p:nvSpPr>
        <p:spPr>
          <a:xfrm>
            <a:off x="256646" y="2117938"/>
            <a:ext cx="11761706" cy="4649044"/>
          </a:xfrm>
        </p:spPr>
        <p:txBody>
          <a:bodyPr vert="horz" lIns="91440" tIns="45720" rIns="91440" bIns="45720" rtlCol="0" anchor="t">
            <a:normAutofit fontScale="40000" lnSpcReduction="20000"/>
          </a:bodyPr>
          <a:lstStyle/>
          <a:p>
            <a:r>
              <a:rPr lang="en-US">
                <a:ea typeface="+mj-lt"/>
                <a:cs typeface="+mj-lt"/>
              </a:rPr>
              <a:t>We go to client. </a:t>
            </a:r>
            <a:endParaRPr lang="en-US" dirty="0">
              <a:ea typeface="+mj-lt"/>
              <a:cs typeface="+mj-lt"/>
            </a:endParaRPr>
          </a:p>
          <a:p>
            <a:r>
              <a:rPr lang="en-US">
                <a:ea typeface="+mj-lt"/>
                <a:cs typeface="+mj-lt"/>
              </a:rPr>
              <a:t>We install materialui-ui/core. It’s a UIKIT allows to create nice looking application without using a lot of styling</a:t>
            </a:r>
            <a:endParaRPr lang="en-US" dirty="0">
              <a:ea typeface="+mj-lt"/>
              <a:cs typeface="+mj-lt"/>
            </a:endParaRPr>
          </a:p>
          <a:p>
            <a:r>
              <a:rPr lang="en-US">
                <a:ea typeface="+mj-lt"/>
                <a:cs typeface="+mj-lt"/>
              </a:rPr>
              <a:t>Now we create the skeleton of frontend</a:t>
            </a:r>
          </a:p>
          <a:p>
            <a:r>
              <a:rPr lang="en-US">
                <a:ea typeface="+mj-lt"/>
                <a:cs typeface="+mj-lt"/>
              </a:rPr>
              <a:t>We create a folder components which contains two folders forms and posts. Forms contain two files form.js and style.js. Posts contain Posts.js and style.js and POST folder. In Post folder we have post.js and style.js</a:t>
            </a:r>
          </a:p>
          <a:p>
            <a:r>
              <a:rPr lang="en-US">
                <a:ea typeface="+mj-lt"/>
                <a:cs typeface="+mj-lt"/>
              </a:rPr>
              <a:t>Style files are used for personalization of components.</a:t>
            </a:r>
            <a:endParaRPr lang="en-US" dirty="0">
              <a:ea typeface="+mj-lt"/>
              <a:cs typeface="+mj-lt"/>
            </a:endParaRPr>
          </a:p>
          <a:p>
            <a:r>
              <a:rPr lang="en-US">
                <a:ea typeface="+mj-lt"/>
                <a:cs typeface="+mj-lt"/>
              </a:rPr>
              <a:t>Form.js, post.js ,posts.js is to details out how each component of site work</a:t>
            </a:r>
            <a:endParaRPr lang="en-US" dirty="0">
              <a:ea typeface="+mj-lt"/>
              <a:cs typeface="+mj-lt"/>
            </a:endParaRPr>
          </a:p>
          <a:p>
            <a:r>
              <a:rPr lang="en-US">
                <a:ea typeface="+mj-lt"/>
                <a:cs typeface="+mj-lt"/>
              </a:rPr>
              <a:t>Components folder is our structure. This kind of structure works really well with small medium size applications.</a:t>
            </a:r>
            <a:endParaRPr lang="en-US" dirty="0">
              <a:ea typeface="+mj-lt"/>
              <a:cs typeface="+mj-lt"/>
            </a:endParaRPr>
          </a:p>
          <a:p>
            <a:r>
              <a:rPr lang="en-US">
                <a:ea typeface="+mj-lt"/>
                <a:cs typeface="+mj-lt"/>
              </a:rPr>
              <a:t>Sturcture of application is done.</a:t>
            </a:r>
            <a:endParaRPr lang="en-US" dirty="0">
              <a:ea typeface="+mj-lt"/>
              <a:cs typeface="+mj-lt"/>
            </a:endParaRPr>
          </a:p>
          <a:p>
            <a:r>
              <a:rPr lang="en-US">
                <a:ea typeface="+mj-lt"/>
                <a:cs typeface="+mj-lt"/>
              </a:rPr>
              <a:t>Next we build App.js</a:t>
            </a:r>
            <a:endParaRPr lang="en-US" dirty="0">
              <a:ea typeface="+mj-lt"/>
              <a:cs typeface="+mj-lt"/>
            </a:endParaRPr>
          </a:p>
          <a:p>
            <a:r>
              <a:rPr lang="en-US">
                <a:ea typeface="+mj-lt"/>
                <a:cs typeface="+mj-lt"/>
              </a:rPr>
              <a:t>Here we code the skeleton of application. We define how the app would behave in small devices like mobile phones or large devices like web browser. We define the different components of website.</a:t>
            </a:r>
            <a:endParaRPr lang="en-US" dirty="0">
              <a:ea typeface="+mj-lt"/>
              <a:cs typeface="+mj-lt"/>
            </a:endParaRPr>
          </a:p>
          <a:p>
            <a:r>
              <a:rPr lang="en-US">
                <a:ea typeface="+mj-lt"/>
                <a:cs typeface="+mj-lt"/>
              </a:rPr>
              <a:t>Now we go create a folder called api.In this folder  we have index.js file. We import axios module in the file. We have the url pointing toward backend route in index.js. This helps define actions that would connect backend to front end</a:t>
            </a:r>
            <a:r>
              <a:rPr lang="en-US" dirty="0">
                <a:ea typeface="+mj-lt"/>
                <a:cs typeface="+mj-lt"/>
              </a:rPr>
              <a:t>.</a:t>
            </a:r>
          </a:p>
          <a:p>
            <a:r>
              <a:rPr lang="en-US">
                <a:ea typeface="+mj-lt"/>
                <a:cs typeface="+mj-lt"/>
              </a:rPr>
              <a:t>Now we add REDUX capablities</a:t>
            </a:r>
            <a:endParaRPr lang="en-US" dirty="0">
              <a:ea typeface="+mj-lt"/>
              <a:cs typeface="+mj-lt"/>
            </a:endParaRPr>
          </a:p>
          <a:p>
            <a:r>
              <a:rPr lang="en-US">
                <a:ea typeface="+mj-lt"/>
                <a:cs typeface="+mj-lt"/>
              </a:rPr>
              <a:t>We create a folder called ACTIONS and a folder called REDUCERS</a:t>
            </a:r>
            <a:endParaRPr lang="en-US" dirty="0">
              <a:ea typeface="+mj-lt"/>
              <a:cs typeface="+mj-lt"/>
            </a:endParaRPr>
          </a:p>
          <a:p>
            <a:r>
              <a:rPr lang="en-US">
                <a:ea typeface="+mj-lt"/>
                <a:cs typeface="+mj-lt"/>
              </a:rPr>
              <a:t>Inside Reduces we have index.js and posts.js</a:t>
            </a:r>
            <a:endParaRPr lang="en-US" dirty="0">
              <a:ea typeface="+mj-lt"/>
              <a:cs typeface="+mj-lt"/>
            </a:endParaRPr>
          </a:p>
          <a:p>
            <a:r>
              <a:rPr lang="en-US">
                <a:ea typeface="+mj-lt"/>
                <a:cs typeface="+mj-lt"/>
              </a:rPr>
              <a:t>Reducers helps choose the most appropriate route between frontend and backend. If the site is in certain state then certain action would be taken and for that action certain route would be taken.</a:t>
            </a:r>
            <a:endParaRPr lang="en-US" dirty="0">
              <a:ea typeface="+mj-lt"/>
              <a:cs typeface="+mj-lt"/>
            </a:endParaRPr>
          </a:p>
          <a:p>
            <a:r>
              <a:rPr lang="en-US">
                <a:ea typeface="+mj-lt"/>
                <a:cs typeface="+mj-lt"/>
              </a:rPr>
              <a:t>ACTION folder contain post.js . In this file we have action creators which act like function and return actions.In constants folder we have actionTypes .js where prototype of each action is defined</a:t>
            </a:r>
          </a:p>
          <a:p>
            <a:pPr>
              <a:buClr>
                <a:srgbClr val="F7F7F7"/>
              </a:buClr>
            </a:pPr>
            <a:r>
              <a:rPr lang="en-US"/>
              <a:t>This is the basic summary how we develop the frontend and connect it to backend.</a:t>
            </a:r>
          </a:p>
        </p:txBody>
      </p:sp>
    </p:spTree>
    <p:extLst>
      <p:ext uri="{BB962C8B-B14F-4D97-AF65-F5344CB8AC3E}">
        <p14:creationId xmlns:p14="http://schemas.microsoft.com/office/powerpoint/2010/main" val="165890874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B6BF-68EA-4593-AB07-83F6054124A6}"/>
              </a:ext>
            </a:extLst>
          </p:cNvPr>
          <p:cNvSpPr>
            <a:spLocks noGrp="1"/>
          </p:cNvSpPr>
          <p:nvPr>
            <p:ph type="title"/>
          </p:nvPr>
        </p:nvSpPr>
        <p:spPr/>
        <p:txBody>
          <a:bodyPr/>
          <a:lstStyle/>
          <a:p>
            <a:pPr algn="ctr"/>
            <a:r>
              <a:rPr lang="en-US" dirty="0"/>
              <a:t>REFRENCES</a:t>
            </a:r>
          </a:p>
        </p:txBody>
      </p:sp>
      <p:sp>
        <p:nvSpPr>
          <p:cNvPr id="3" name="Content Placeholder 2">
            <a:extLst>
              <a:ext uri="{FF2B5EF4-FFF2-40B4-BE49-F238E27FC236}">
                <a16:creationId xmlns:a16="http://schemas.microsoft.com/office/drawing/2014/main" id="{DA79FB38-5474-48EE-9CCF-3058C07BE61E}"/>
              </a:ext>
            </a:extLst>
          </p:cNvPr>
          <p:cNvSpPr>
            <a:spLocks noGrp="1"/>
          </p:cNvSpPr>
          <p:nvPr>
            <p:ph idx="1"/>
          </p:nvPr>
        </p:nvSpPr>
        <p:spPr/>
        <p:txBody>
          <a:bodyPr vert="horz" lIns="91440" tIns="45720" rIns="91440" bIns="45720" rtlCol="0" anchor="t">
            <a:normAutofit/>
          </a:bodyPr>
          <a:lstStyle/>
          <a:p>
            <a:pPr marL="0" indent="0">
              <a:buNone/>
            </a:pPr>
            <a:r>
              <a:rPr lang="en-US" dirty="0">
                <a:ea typeface="+mj-lt"/>
                <a:cs typeface="+mj-lt"/>
                <a:hlinkClick r:id="rId2"/>
              </a:rPr>
              <a:t>https://www.w3schools.com</a:t>
            </a:r>
            <a:endParaRPr lang="en-US">
              <a:ea typeface="+mj-lt"/>
              <a:cs typeface="+mj-lt"/>
            </a:endParaRPr>
          </a:p>
          <a:p>
            <a:pPr marL="0" indent="0">
              <a:buNone/>
            </a:pPr>
            <a:r>
              <a:rPr lang="en-US" dirty="0">
                <a:ea typeface="+mj-lt"/>
                <a:cs typeface="+mj-lt"/>
                <a:hlinkClick r:id="rId3"/>
              </a:rPr>
              <a:t>https://nodejs.org/en/</a:t>
            </a:r>
            <a:endParaRPr lang="en-US"/>
          </a:p>
          <a:p>
            <a:pPr marL="0" indent="0">
              <a:buNone/>
            </a:pPr>
            <a:r>
              <a:rPr lang="en-US" dirty="0">
                <a:ea typeface="+mj-lt"/>
                <a:cs typeface="+mj-lt"/>
              </a:rPr>
              <a:t>https://www.youtube.com</a:t>
            </a:r>
          </a:p>
          <a:p>
            <a:pPr marL="0" indent="0">
              <a:buNone/>
            </a:pPr>
            <a:endParaRPr lang="en-US" dirty="0">
              <a:ea typeface="+mj-lt"/>
              <a:cs typeface="+mj-lt"/>
            </a:endParaRPr>
          </a:p>
        </p:txBody>
      </p:sp>
    </p:spTree>
    <p:extLst>
      <p:ext uri="{BB962C8B-B14F-4D97-AF65-F5344CB8AC3E}">
        <p14:creationId xmlns:p14="http://schemas.microsoft.com/office/powerpoint/2010/main" val="1164816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WEB TECHNOLOGY – 1 ( UE19CS204) Project Title : BLOG APP </vt:lpstr>
      <vt:lpstr>Project Abstract </vt:lpstr>
      <vt:lpstr>Project description </vt:lpstr>
      <vt:lpstr>Tools used</vt:lpstr>
      <vt:lpstr>BACKEND:</vt:lpstr>
      <vt:lpstr>FRONTEND</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 1 ( UE19CS204) Project Title : Tuitions Management System </dc:title>
  <dc:creator/>
  <cp:lastModifiedBy/>
  <cp:revision>261</cp:revision>
  <dcterms:created xsi:type="dcterms:W3CDTF">2020-12-06T08:50:05Z</dcterms:created>
  <dcterms:modified xsi:type="dcterms:W3CDTF">2020-12-06T16:29:50Z</dcterms:modified>
</cp:coreProperties>
</file>