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1"/>
  </p:handoutMasterIdLst>
  <p:sldIdLst>
    <p:sldId id="256" r:id="rId3"/>
    <p:sldId id="274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65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D4C19-61F8-4E91-8235-3F61A6D3606F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3AD53-EFF8-4FE9-97D7-4DF1230FC98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File System Implementation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0" y="457200"/>
            <a:ext cx="710565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57200" y="2514600"/>
            <a:ext cx="838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80604020202020204" pitchFamily="34" charset="0"/>
              <a:buChar char="•"/>
            </a:pPr>
            <a:r>
              <a:rPr lang="en-IN" dirty="0" smtClean="0"/>
              <a:t>To read </a:t>
            </a:r>
            <a:r>
              <a:rPr lang="en-IN" dirty="0" err="1" smtClean="0"/>
              <a:t>inode</a:t>
            </a:r>
            <a:r>
              <a:rPr lang="en-IN" dirty="0" smtClean="0"/>
              <a:t> number 32, the file system would first calculate the offset into the </a:t>
            </a:r>
            <a:r>
              <a:rPr lang="en-IN" dirty="0" err="1" smtClean="0"/>
              <a:t>inode</a:t>
            </a:r>
            <a:r>
              <a:rPr lang="en-IN" dirty="0" smtClean="0"/>
              <a:t> region (32 · 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inode</a:t>
            </a:r>
            <a:r>
              <a:rPr lang="en-IN" dirty="0" smtClean="0"/>
              <a:t>) or 8192), add it to the start address of the </a:t>
            </a:r>
            <a:r>
              <a:rPr lang="en-IN" dirty="0" err="1" smtClean="0"/>
              <a:t>inode</a:t>
            </a:r>
            <a:r>
              <a:rPr lang="en-IN" dirty="0" smtClean="0"/>
              <a:t> table on disk (</a:t>
            </a:r>
            <a:r>
              <a:rPr lang="en-IN" dirty="0" err="1" smtClean="0"/>
              <a:t>inodeStartAddr</a:t>
            </a:r>
            <a:r>
              <a:rPr lang="en-IN" dirty="0" smtClean="0"/>
              <a:t> = 12KB), and thus arrive upon the correct byte address of the desired block of </a:t>
            </a:r>
            <a:r>
              <a:rPr lang="en-IN" dirty="0" err="1" smtClean="0"/>
              <a:t>inodes</a:t>
            </a:r>
            <a:r>
              <a:rPr lang="en-IN" dirty="0" smtClean="0"/>
              <a:t>: 20KB.</a:t>
            </a:r>
            <a:endParaRPr lang="en-IN" dirty="0" smtClean="0"/>
          </a:p>
          <a:p>
            <a:endParaRPr lang="en-IN" dirty="0" smtClean="0"/>
          </a:p>
          <a:p>
            <a:pPr>
              <a:buFont typeface="Arial" panose="02080604020202020204" pitchFamily="34" charset="0"/>
              <a:buChar char="•"/>
            </a:pPr>
            <a:r>
              <a:rPr lang="en-IN" dirty="0" smtClean="0"/>
              <a:t> Recall that disks are not byte addressable, but rather consist of a large number of addressable sectors, usually 512 bytes. Thus, to fetch the block of </a:t>
            </a:r>
            <a:r>
              <a:rPr lang="en-IN" dirty="0" err="1" smtClean="0"/>
              <a:t>inodes</a:t>
            </a:r>
            <a:r>
              <a:rPr lang="en-IN" dirty="0" smtClean="0"/>
              <a:t> that contains </a:t>
            </a:r>
            <a:r>
              <a:rPr lang="en-IN" dirty="0" err="1" smtClean="0"/>
              <a:t>inode</a:t>
            </a:r>
            <a:r>
              <a:rPr lang="en-IN" dirty="0" smtClean="0"/>
              <a:t> 32, the file system would issue a read to sector 20×1024/ 512 , or 40, to fetch the desired </a:t>
            </a:r>
            <a:r>
              <a:rPr lang="en-IN" dirty="0" err="1" smtClean="0"/>
              <a:t>inode</a:t>
            </a:r>
            <a:r>
              <a:rPr lang="en-IN" dirty="0" smtClean="0"/>
              <a:t> block. More generally, the sector address </a:t>
            </a:r>
            <a:r>
              <a:rPr lang="en-IN" dirty="0" err="1" smtClean="0"/>
              <a:t>iaddr</a:t>
            </a:r>
            <a:r>
              <a:rPr lang="en-IN" dirty="0" smtClean="0"/>
              <a:t> of the </a:t>
            </a:r>
            <a:r>
              <a:rPr lang="en-IN" dirty="0" err="1" smtClean="0"/>
              <a:t>inode</a:t>
            </a:r>
            <a:r>
              <a:rPr lang="en-IN" dirty="0" smtClean="0"/>
              <a:t> block can be calculated as follows:</a:t>
            </a:r>
            <a:endParaRPr lang="en-IN" dirty="0" smtClean="0"/>
          </a:p>
          <a:p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 err="1" smtClean="0"/>
              <a:t>blk</a:t>
            </a:r>
            <a:r>
              <a:rPr lang="en-IN" dirty="0" smtClean="0"/>
              <a:t> = (</a:t>
            </a:r>
            <a:r>
              <a:rPr lang="en-IN" dirty="0" err="1" smtClean="0"/>
              <a:t>inumber</a:t>
            </a:r>
            <a:r>
              <a:rPr lang="en-IN" dirty="0" smtClean="0"/>
              <a:t> * 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inode_t</a:t>
            </a:r>
            <a:r>
              <a:rPr lang="en-IN" dirty="0" smtClean="0"/>
              <a:t>)) / </a:t>
            </a:r>
            <a:r>
              <a:rPr lang="en-IN" dirty="0" err="1" smtClean="0"/>
              <a:t>blockSize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	sector = ((</a:t>
            </a:r>
            <a:r>
              <a:rPr lang="en-IN" dirty="0" err="1" smtClean="0"/>
              <a:t>blk</a:t>
            </a:r>
            <a:r>
              <a:rPr lang="en-IN" dirty="0" smtClean="0"/>
              <a:t> * </a:t>
            </a:r>
            <a:r>
              <a:rPr lang="en-IN" dirty="0" err="1" smtClean="0"/>
              <a:t>blockSize</a:t>
            </a:r>
            <a:r>
              <a:rPr lang="en-IN" dirty="0" smtClean="0"/>
              <a:t>) + </a:t>
            </a:r>
            <a:r>
              <a:rPr lang="en-IN" dirty="0" err="1" smtClean="0"/>
              <a:t>inodeStartAddr</a:t>
            </a:r>
            <a:r>
              <a:rPr lang="en-IN" dirty="0" smtClean="0"/>
              <a:t>) / </a:t>
            </a:r>
            <a:r>
              <a:rPr lang="en-IN" dirty="0" err="1" smtClean="0"/>
              <a:t>sectorSize</a:t>
            </a:r>
            <a:r>
              <a:rPr lang="en-IN" dirty="0" smtClean="0"/>
              <a:t>;</a:t>
            </a:r>
            <a:br>
              <a:rPr lang="en-IN" dirty="0" smtClean="0"/>
            </a:b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0" y="533400"/>
            <a:ext cx="785752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Supporting Big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Multi-level index</a:t>
            </a:r>
            <a:endParaRPr lang="en-IN" dirty="0" smtClean="0"/>
          </a:p>
          <a:p>
            <a:r>
              <a:rPr lang="en-IN" dirty="0" smtClean="0"/>
              <a:t>Instead of pointing to data block, </a:t>
            </a:r>
            <a:r>
              <a:rPr lang="en-IN" dirty="0" err="1" smtClean="0"/>
              <a:t>i</a:t>
            </a:r>
            <a:r>
              <a:rPr lang="en-IN" dirty="0" smtClean="0"/>
              <a:t>-node points to block of pointers.</a:t>
            </a:r>
            <a:endParaRPr lang="en-IN" dirty="0" smtClean="0"/>
          </a:p>
          <a:p>
            <a:r>
              <a:rPr lang="en-IN" dirty="0" smtClean="0"/>
              <a:t>Notion of extents are used</a:t>
            </a:r>
            <a:endParaRPr lang="en-IN" dirty="0" smtClean="0"/>
          </a:p>
          <a:p>
            <a:pPr lvl="1"/>
            <a:r>
              <a:rPr lang="en-IN" dirty="0" smtClean="0"/>
              <a:t>An extent is simply a disk pointer plus a length (in blocks); thus, instead of requiring a pointer for every block of a file, all one needs is a pointer and a length</a:t>
            </a:r>
            <a:br>
              <a:rPr lang="en-IN" dirty="0" smtClean="0"/>
            </a:br>
            <a:r>
              <a:rPr lang="en-IN" dirty="0" smtClean="0"/>
              <a:t>to specify the on-disk location of a file.</a:t>
            </a:r>
            <a:endParaRPr lang="en-IN" dirty="0" smtClean="0"/>
          </a:p>
          <a:p>
            <a:r>
              <a:rPr lang="en-IN" dirty="0" smtClean="0"/>
              <a:t>Link based approaches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Directory Organization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A directory has list of pairs (entry name and </a:t>
            </a:r>
            <a:r>
              <a:rPr lang="en-IN" dirty="0" err="1" smtClean="0"/>
              <a:t>i</a:t>
            </a:r>
            <a:r>
              <a:rPr lang="en-IN" dirty="0" smtClean="0"/>
              <a:t>-node number)</a:t>
            </a:r>
            <a:endParaRPr lang="en-IN" dirty="0" smtClean="0"/>
          </a:p>
          <a:p>
            <a:r>
              <a:rPr lang="en-IN" dirty="0" smtClean="0"/>
              <a:t>File systems treat directories as special type of file.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799" y="3124200"/>
            <a:ext cx="824068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Paths: Reading and Writing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Reading and writing </a:t>
            </a:r>
            <a:r>
              <a:rPr lang="en-IN" smtClean="0"/>
              <a:t>require several I/Os</a:t>
            </a:r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609600"/>
            <a:ext cx="8376929" cy="574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200" y="457200"/>
            <a:ext cx="7696199" cy="611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09600"/>
            <a:ext cx="855260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Techniques: Caching and buffering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caching or DRAM to cache important blocks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Two aspects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943600"/>
          </a:xfrm>
        </p:spPr>
        <p:txBody>
          <a:bodyPr>
            <a:noAutofit/>
          </a:bodyPr>
          <a:lstStyle/>
          <a:p>
            <a:r>
              <a:rPr lang="en-IN" sz="2400" dirty="0" smtClean="0"/>
              <a:t>Simplified version of a typical UNIX file system </a:t>
            </a:r>
            <a:endParaRPr lang="en-IN" sz="2400" dirty="0" smtClean="0"/>
          </a:p>
          <a:p>
            <a:pPr lvl="1"/>
            <a:r>
              <a:rPr lang="en-IN" sz="2000" dirty="0" smtClean="0"/>
              <a:t>Introduce some of the basic on-disk structures, access methods, and various policies that you will find in many file systems today.</a:t>
            </a:r>
            <a:endParaRPr lang="en-IN" sz="2000" dirty="0" smtClean="0"/>
          </a:p>
          <a:p>
            <a:pPr lvl="1"/>
            <a:r>
              <a:rPr lang="en-IN" sz="2000" dirty="0" smtClean="0"/>
              <a:t>Other file systems</a:t>
            </a:r>
            <a:endParaRPr lang="en-IN" sz="2000" dirty="0" smtClean="0"/>
          </a:p>
          <a:p>
            <a:pPr lvl="2"/>
            <a:r>
              <a:rPr lang="en-IN" sz="1600" dirty="0" smtClean="0"/>
              <a:t>AFS (the Andrew File System) </a:t>
            </a:r>
            <a:endParaRPr lang="en-IN" sz="1600" dirty="0" smtClean="0"/>
          </a:p>
          <a:p>
            <a:pPr lvl="2"/>
            <a:r>
              <a:rPr lang="en-IN" sz="1600" dirty="0" smtClean="0"/>
              <a:t> ZFS (Sun’s </a:t>
            </a:r>
            <a:r>
              <a:rPr lang="en-IN" sz="1600" dirty="0" err="1" smtClean="0"/>
              <a:t>Zettabyte</a:t>
            </a:r>
            <a:r>
              <a:rPr lang="en-IN" sz="1600" dirty="0" smtClean="0"/>
              <a:t> File System) </a:t>
            </a:r>
            <a:endParaRPr lang="en-IN" sz="1600" dirty="0" smtClean="0"/>
          </a:p>
          <a:p>
            <a:r>
              <a:rPr lang="en-IN" sz="2400" dirty="0" smtClean="0"/>
              <a:t>Two aspects</a:t>
            </a:r>
            <a:endParaRPr lang="en-IN" sz="2400" dirty="0" smtClean="0"/>
          </a:p>
          <a:p>
            <a:pPr lvl="1"/>
            <a:r>
              <a:rPr lang="en-IN" sz="2400" b="1" dirty="0" smtClean="0"/>
              <a:t>data structures </a:t>
            </a:r>
            <a:r>
              <a:rPr lang="en-IN" sz="2400" dirty="0" smtClean="0"/>
              <a:t>of the file system. </a:t>
            </a:r>
            <a:endParaRPr lang="en-IN" sz="2400" dirty="0" smtClean="0"/>
          </a:p>
          <a:p>
            <a:pPr lvl="2"/>
            <a:r>
              <a:rPr lang="en-IN" sz="1800" dirty="0" smtClean="0"/>
              <a:t>What types of on-disk structures are utilized by the file system to organize its</a:t>
            </a:r>
            <a:br>
              <a:rPr lang="en-IN" sz="1800" dirty="0" smtClean="0"/>
            </a:br>
            <a:r>
              <a:rPr lang="en-IN" sz="1800" dirty="0" smtClean="0"/>
              <a:t>data and metadata? </a:t>
            </a:r>
            <a:endParaRPr lang="en-IN" sz="1800" dirty="0" smtClean="0"/>
          </a:p>
          <a:p>
            <a:pPr lvl="1"/>
            <a:r>
              <a:rPr lang="en-IN" sz="2400" b="1" dirty="0" smtClean="0"/>
              <a:t>access methods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pPr lvl="2"/>
            <a:r>
              <a:rPr lang="en-IN" sz="1800" dirty="0" smtClean="0"/>
              <a:t>How does it map the calls made by a process, such as open(), read(), write(), etc., onto its structures?</a:t>
            </a:r>
            <a:endParaRPr lang="en-IN" sz="1800" dirty="0" smtClean="0"/>
          </a:p>
          <a:p>
            <a:pPr lvl="2"/>
            <a:r>
              <a:rPr lang="en-IN" sz="1800" dirty="0" smtClean="0"/>
              <a:t> Which structures are read during the execution of a particular system call? Which are written? </a:t>
            </a:r>
            <a:endParaRPr lang="en-IN" sz="1800" dirty="0" smtClean="0"/>
          </a:p>
          <a:p>
            <a:pPr lvl="2"/>
            <a:r>
              <a:rPr lang="en-IN" sz="1800" dirty="0" smtClean="0"/>
              <a:t>How efficiently are all of these steps performed?</a:t>
            </a:r>
            <a:br>
              <a:rPr lang="en-IN" sz="1800" dirty="0" smtClean="0"/>
            </a:br>
            <a:br>
              <a:rPr lang="en-IN" sz="1800" dirty="0" smtClean="0"/>
            </a:b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Explain about simple file system</a:t>
            </a:r>
            <a:endParaRPr lang="en-IN" dirty="0" smtClean="0"/>
          </a:p>
          <a:p>
            <a:r>
              <a:rPr lang="en-IN" dirty="0"/>
              <a:t>i</a:t>
            </a:r>
            <a:r>
              <a:rPr lang="en-IN" dirty="0" smtClean="0"/>
              <a:t>-node</a:t>
            </a:r>
            <a:endParaRPr lang="en-IN" dirty="0" smtClean="0"/>
          </a:p>
          <a:p>
            <a:r>
              <a:rPr lang="en-IN" dirty="0" smtClean="0"/>
              <a:t>Directory organization</a:t>
            </a:r>
            <a:endParaRPr lang="en-IN" dirty="0" smtClean="0"/>
          </a:p>
          <a:p>
            <a:r>
              <a:rPr lang="en-IN" dirty="0" smtClean="0"/>
              <a:t>Access paths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Overall Organization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IN" dirty="0" smtClean="0"/>
              <a:t>Disk is divided into blocks</a:t>
            </a:r>
            <a:endParaRPr lang="en-IN" dirty="0" smtClean="0"/>
          </a:p>
          <a:p>
            <a:pPr lvl="1"/>
            <a:r>
              <a:rPr lang="en-IN" dirty="0" smtClean="0"/>
              <a:t>For example, the block size is 4k.</a:t>
            </a:r>
            <a:endParaRPr lang="en-IN" dirty="0" smtClean="0"/>
          </a:p>
          <a:p>
            <a:r>
              <a:rPr lang="en-IN" dirty="0" smtClean="0"/>
              <a:t>Assume a small disk has 64 small blocks.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9600" y="3962400"/>
            <a:ext cx="721770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685799"/>
          </a:xfrm>
        </p:spPr>
        <p:txBody>
          <a:bodyPr>
            <a:normAutofit/>
          </a:bodyPr>
          <a:lstStyle/>
          <a:p>
            <a:r>
              <a:rPr lang="en-IN" sz="2800" dirty="0" smtClean="0"/>
              <a:t>We will allocate 56 blocks for data</a:t>
            </a:r>
            <a:endParaRPr lang="en-IN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1143000"/>
            <a:ext cx="821852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/>
          <p:nvPr/>
        </p:nvSpPr>
        <p:spPr>
          <a:xfrm>
            <a:off x="304800" y="28194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system has to track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 about files</a:t>
            </a:r>
            <a:endParaRPr kumimoji="0" lang="en-IN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IN" baseline="0" dirty="0" smtClean="0"/>
              <a:t>To store</a:t>
            </a:r>
            <a:r>
              <a:rPr lang="en-IN" dirty="0" smtClean="0"/>
              <a:t> this information </a:t>
            </a:r>
            <a:r>
              <a:rPr lang="en-IN" dirty="0" err="1" smtClean="0"/>
              <a:t>i</a:t>
            </a:r>
            <a:r>
              <a:rPr lang="en-IN" dirty="0" smtClean="0"/>
              <a:t>-nodes are used</a:t>
            </a:r>
            <a:endParaRPr lang="en-IN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Five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blocks are assigned to </a:t>
            </a:r>
            <a:r>
              <a:rPr kumimoji="0" lang="en-IN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lang="en-IN" dirty="0" smtClean="0"/>
              <a:t>-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nodes.</a:t>
            </a:r>
            <a:endParaRPr kumimoji="0" lang="en-IN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anose="0208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 err="1" smtClean="0"/>
              <a:t>inodes</a:t>
            </a:r>
            <a:r>
              <a:rPr lang="en-IN" dirty="0" smtClean="0"/>
              <a:t> are typically not that big, for example 128 or 256 bytes. </a:t>
            </a:r>
            <a:endParaRPr lang="en-IN" dirty="0" smtClean="0"/>
          </a:p>
          <a:p>
            <a:pPr marL="342900" lvl="0" indent="-342900">
              <a:spcBef>
                <a:spcPct val="20000"/>
              </a:spcBef>
              <a:buFont typeface="Arial" panose="02080604020202020204" pitchFamily="34" charset="0"/>
              <a:buChar char="•"/>
            </a:pPr>
            <a:r>
              <a:rPr lang="en-IN" dirty="0" smtClean="0"/>
              <a:t>Assuming 256 bytes per </a:t>
            </a:r>
            <a:r>
              <a:rPr lang="en-IN" dirty="0" err="1" smtClean="0"/>
              <a:t>inode</a:t>
            </a:r>
            <a:r>
              <a:rPr lang="en-IN" dirty="0" smtClean="0"/>
              <a:t>, a 4-KB block can hold 16 </a:t>
            </a:r>
            <a:r>
              <a:rPr lang="en-IN" dirty="0" err="1" smtClean="0"/>
              <a:t>inodes</a:t>
            </a:r>
            <a:r>
              <a:rPr lang="en-IN" dirty="0" smtClean="0"/>
              <a:t>, and our file system above contains 80 total </a:t>
            </a:r>
            <a:r>
              <a:rPr lang="en-IN" dirty="0" err="1" smtClean="0"/>
              <a:t>inodes</a:t>
            </a:r>
            <a:r>
              <a:rPr lang="en-IN" dirty="0" smtClean="0"/>
              <a:t>. </a:t>
            </a:r>
            <a:br>
              <a:rPr lang="en-IN" dirty="0" smtClean="0"/>
            </a:br>
            <a:br>
              <a:rPr lang="en-IN" dirty="0" smtClean="0"/>
            </a:b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029200"/>
            <a:ext cx="650240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Tracking of Files: bit maps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r>
              <a:rPr lang="en-IN" dirty="0" smtClean="0"/>
              <a:t>We have to track whether </a:t>
            </a:r>
            <a:r>
              <a:rPr lang="en-IN" dirty="0" err="1" smtClean="0"/>
              <a:t>inodes</a:t>
            </a:r>
            <a:r>
              <a:rPr lang="en-IN" dirty="0" smtClean="0"/>
              <a:t> or data blocks are free or allocated.</a:t>
            </a:r>
            <a:endParaRPr lang="en-IN" dirty="0" smtClean="0"/>
          </a:p>
          <a:p>
            <a:pPr lvl="1"/>
            <a:r>
              <a:rPr lang="en-IN" dirty="0" smtClean="0"/>
              <a:t>Bitmaps are used</a:t>
            </a:r>
            <a:endParaRPr lang="en-IN" dirty="0" smtClean="0"/>
          </a:p>
          <a:p>
            <a:pPr lvl="2"/>
            <a:r>
              <a:rPr lang="en-IN" dirty="0" smtClean="0"/>
              <a:t>One for data region and one for </a:t>
            </a:r>
            <a:r>
              <a:rPr lang="en-IN" dirty="0" err="1" smtClean="0"/>
              <a:t>inode</a:t>
            </a:r>
            <a:r>
              <a:rPr lang="en-IN" dirty="0" smtClean="0"/>
              <a:t> region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0" y="4191000"/>
            <a:ext cx="76962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superblock contains information about this particular file system, including, for example, how many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data blocks are in the file system (80 and 56, respectively in this instance), where the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table begins (block 3), and so forth. It will likely also include a magic number of some kind to identify the file system type (in this case,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vsfs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0" y="3733800"/>
            <a:ext cx="7877586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Mounting of a File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Reading of super block and initialize the parameters and attaching the volume to the file system tree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Organization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i</a:t>
            </a:r>
            <a:r>
              <a:rPr lang="en-IN" dirty="0" smtClean="0"/>
              <a:t>-node  is the short form of index node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 err="1" smtClean="0"/>
              <a:t>inode</a:t>
            </a:r>
            <a:r>
              <a:rPr lang="en-IN" dirty="0" smtClean="0"/>
              <a:t> is implicitly referred to by a number (called the </a:t>
            </a:r>
            <a:r>
              <a:rPr lang="en-IN" b="1" dirty="0" err="1" smtClean="0"/>
              <a:t>inumber</a:t>
            </a:r>
            <a:r>
              <a:rPr lang="en-IN" dirty="0" smtClean="0"/>
              <a:t>), which we’ve earlier called the </a:t>
            </a:r>
            <a:r>
              <a:rPr lang="en-IN" b="1" dirty="0" smtClean="0"/>
              <a:t>low-level name </a:t>
            </a:r>
            <a:r>
              <a:rPr lang="en-IN" dirty="0" smtClean="0"/>
              <a:t>of the file.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 err="1" smtClean="0"/>
              <a:t>vsfs</a:t>
            </a:r>
            <a:r>
              <a:rPr lang="en-IN" dirty="0" smtClean="0"/>
              <a:t> (and other simple file systems), given an </a:t>
            </a:r>
            <a:r>
              <a:rPr lang="en-IN" dirty="0" err="1" smtClean="0"/>
              <a:t>i</a:t>
            </a:r>
            <a:r>
              <a:rPr lang="en-IN" dirty="0" smtClean="0"/>
              <a:t>-number, you should directly be able to calculate where on the disk the corresponding </a:t>
            </a:r>
            <a:r>
              <a:rPr lang="en-IN" dirty="0" err="1" smtClean="0"/>
              <a:t>inode</a:t>
            </a:r>
            <a:r>
              <a:rPr lang="en-IN" dirty="0" smtClean="0"/>
              <a:t> is located. </a:t>
            </a:r>
            <a:br>
              <a:rPr lang="en-IN" dirty="0" smtClean="0"/>
            </a:b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3678</Words>
  <Application>WPS Presentation</Application>
  <PresentationFormat>On-screen Show (4:3)</PresentationFormat>
  <Paragraphs>85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Calibri</vt:lpstr>
      <vt:lpstr>DejaVu Sans</vt:lpstr>
      <vt:lpstr>微软雅黑</vt:lpstr>
      <vt:lpstr>AR PL UKai CN</vt:lpstr>
      <vt:lpstr>Arial Unicode MS</vt:lpstr>
      <vt:lpstr>Abyssinica SIL</vt:lpstr>
      <vt:lpstr>Office Theme</vt:lpstr>
      <vt:lpstr>File System Implementation</vt:lpstr>
      <vt:lpstr>Two aspects</vt:lpstr>
      <vt:lpstr>Outline</vt:lpstr>
      <vt:lpstr>Overall Organization</vt:lpstr>
      <vt:lpstr>PowerPoint 演示文稿</vt:lpstr>
      <vt:lpstr>Tracking of Files: bit maps</vt:lpstr>
      <vt:lpstr>Super Block</vt:lpstr>
      <vt:lpstr>Mounting of a File System</vt:lpstr>
      <vt:lpstr>File Organization</vt:lpstr>
      <vt:lpstr>PowerPoint 演示文稿</vt:lpstr>
      <vt:lpstr>PowerPoint 演示文稿</vt:lpstr>
      <vt:lpstr>Supporting Big files</vt:lpstr>
      <vt:lpstr>Directory Organization</vt:lpstr>
      <vt:lpstr>Access Paths: Reading and Writing</vt:lpstr>
      <vt:lpstr>PowerPoint 演示文稿</vt:lpstr>
      <vt:lpstr>PowerPoint 演示文稿</vt:lpstr>
      <vt:lpstr>PowerPoint 演示文稿</vt:lpstr>
      <vt:lpstr>Techniques: Caching and buffering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Implementation</dc:title>
  <dc:creator>Polepalli Krishna Reddy</dc:creator>
  <cp:lastModifiedBy>masterg</cp:lastModifiedBy>
  <cp:revision>15</cp:revision>
  <dcterms:created xsi:type="dcterms:W3CDTF">2018-11-22T00:25:14Z</dcterms:created>
  <dcterms:modified xsi:type="dcterms:W3CDTF">2018-11-22T00:25:14Z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