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7" r:id="rId2"/>
    <p:sldId id="318" r:id="rId3"/>
    <p:sldId id="319" r:id="rId4"/>
    <p:sldId id="307" r:id="rId5"/>
    <p:sldId id="320" r:id="rId6"/>
    <p:sldId id="321" r:id="rId7"/>
    <p:sldId id="332" r:id="rId8"/>
    <p:sldId id="314" r:id="rId9"/>
    <p:sldId id="323" r:id="rId10"/>
    <p:sldId id="324" r:id="rId11"/>
    <p:sldId id="326" r:id="rId12"/>
    <p:sldId id="333" r:id="rId13"/>
    <p:sldId id="334" r:id="rId14"/>
    <p:sldId id="329" r:id="rId15"/>
    <p:sldId id="330" r:id="rId16"/>
    <p:sldId id="313" r:id="rId17"/>
    <p:sldId id="331" r:id="rId18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heel" initials="R" lastIdx="1" clrIdx="0">
    <p:extLst>
      <p:ext uri="{19B8F6BF-5375-455C-9EA6-DF929625EA0E}">
        <p15:presenceInfo xmlns:p15="http://schemas.microsoft.com/office/powerpoint/2012/main" xmlns="" userId="Rahee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3971" autoAdjust="0"/>
    <p:restoredTop sz="94660"/>
  </p:normalViewPr>
  <p:slideViewPr>
    <p:cSldViewPr>
      <p:cViewPr varScale="1">
        <p:scale>
          <a:sx n="65" d="100"/>
          <a:sy n="65" d="100"/>
        </p:scale>
        <p:origin x="-102" y="-16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5F4373-54AE-43C2-B8C0-AEEF50945736}" type="datetimeFigureOut">
              <a:rPr lang="en-IN" smtClean="0"/>
              <a:pPr/>
              <a:t>09-01-2020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27018C-CC92-4816-B4CF-37C989D4BA5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7289485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27018C-CC92-4816-B4CF-37C989D4BA50}" type="slidenum">
              <a:rPr lang="en-IN" smtClean="0"/>
              <a:pPr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7392652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27018C-CC92-4816-B4CF-37C989D4BA50}" type="slidenum">
              <a:rPr lang="en-IN" smtClean="0"/>
              <a:pPr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8638513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27018C-CC92-4816-B4CF-37C989D4BA50}" type="slidenum">
              <a:rPr lang="en-IN" smtClean="0"/>
              <a:pPr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8673579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27018C-CC92-4816-B4CF-37C989D4BA50}" type="slidenum">
              <a:rPr lang="en-IN" smtClean="0"/>
              <a:pPr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3522647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27018C-CC92-4816-B4CF-37C989D4BA50}" type="slidenum">
              <a:rPr lang="en-IN" smtClean="0"/>
              <a:pPr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3468386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27018C-CC92-4816-B4CF-37C989D4BA50}" type="slidenum">
              <a:rPr lang="en-IN" smtClean="0"/>
              <a:pPr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5193510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27018C-CC92-4816-B4CF-37C989D4BA50}" type="slidenum">
              <a:rPr lang="en-IN" smtClean="0"/>
              <a:pPr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7596812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27018C-CC92-4816-B4CF-37C989D4BA50}" type="slidenum">
              <a:rPr lang="en-IN" smtClean="0"/>
              <a:pPr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3435269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27018C-CC92-4816-B4CF-37C989D4BA50}" type="slidenum">
              <a:rPr lang="en-IN" smtClean="0"/>
              <a:pPr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213823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27018C-CC92-4816-B4CF-37C989D4BA50}" type="slidenum">
              <a:rPr lang="en-IN" smtClean="0"/>
              <a:pPr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1369578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140548" y="38607"/>
            <a:ext cx="9910902" cy="2997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1/9/2020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1/9/2020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1/9/2020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1/9/2020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1/9/2020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144072" y="662741"/>
            <a:ext cx="7903855" cy="482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41542" y="1326895"/>
            <a:ext cx="10708914" cy="36849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1/9/2020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57400" y="638022"/>
            <a:ext cx="8001000" cy="109004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IN" spc="-5" dirty="0"/>
              <a:t>Thinking about Social Phenomena</a:t>
            </a:r>
            <a:br>
              <a:rPr lang="en-IN" spc="-5" dirty="0"/>
            </a:br>
            <a:r>
              <a:rPr lang="en-IN" sz="1000" spc="-5" dirty="0"/>
              <a:t/>
            </a:r>
            <a:br>
              <a:rPr lang="en-IN" sz="1000" spc="-5" dirty="0"/>
            </a:br>
            <a:r>
              <a:rPr lang="en-IN" i="1" spc="-5" dirty="0"/>
              <a:t>Constructing Puzzles</a:t>
            </a:r>
            <a:endParaRPr spc="-5" dirty="0"/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xmlns="" id="{BF8309A1-F288-49C0-B4FB-2FBEC9320869}"/>
              </a:ext>
            </a:extLst>
          </p:cNvPr>
          <p:cNvSpPr txBox="1">
            <a:spLocks/>
          </p:cNvSpPr>
          <p:nvPr/>
        </p:nvSpPr>
        <p:spPr>
          <a:xfrm>
            <a:off x="3352800" y="5913903"/>
            <a:ext cx="5410200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000" b="0" i="0">
                <a:solidFill>
                  <a:schemeClr val="tx1"/>
                </a:solidFill>
                <a:latin typeface="Verdana"/>
                <a:ea typeface="+mj-ea"/>
                <a:cs typeface="Verdana"/>
              </a:defRPr>
            </a:lvl1pPr>
          </a:lstStyle>
          <a:p>
            <a:pPr marL="12700" algn="ctr">
              <a:spcBef>
                <a:spcPts val="100"/>
              </a:spcBef>
            </a:pPr>
            <a:r>
              <a:rPr lang="en-IN" sz="2400" i="1" kern="0" spc="-5" dirty="0" err="1"/>
              <a:t>Dr.</a:t>
            </a:r>
            <a:r>
              <a:rPr lang="en-IN" sz="2400" i="1" kern="0" spc="-5" dirty="0"/>
              <a:t> Raheel </a:t>
            </a:r>
            <a:r>
              <a:rPr lang="en-IN" sz="2400" i="1" kern="0" spc="-5" dirty="0" err="1"/>
              <a:t>Dhattiwala</a:t>
            </a:r>
            <a:endParaRPr lang="en-IN" sz="2400" i="1" kern="0" spc="-5" dirty="0"/>
          </a:p>
          <a:p>
            <a:pPr marL="12700" algn="ctr">
              <a:spcBef>
                <a:spcPts val="100"/>
              </a:spcBef>
            </a:pPr>
            <a:endParaRPr lang="en-IN" sz="2400" i="1" kern="0" spc="-5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F8C3B084-7413-475A-89F8-7DFFC39B4E4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7974" t="2778" r="7974" b="9722"/>
          <a:stretch/>
        </p:blipFill>
        <p:spPr>
          <a:xfrm>
            <a:off x="4381500" y="1929171"/>
            <a:ext cx="3352800" cy="37719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2">
            <a:extLst>
              <a:ext uri="{FF2B5EF4-FFF2-40B4-BE49-F238E27FC236}">
                <a16:creationId xmlns:a16="http://schemas.microsoft.com/office/drawing/2014/main" xmlns="" id="{25152D81-DD34-4668-A63A-06C63D0B3BD3}"/>
              </a:ext>
            </a:extLst>
          </p:cNvPr>
          <p:cNvSpPr txBox="1">
            <a:spLocks/>
          </p:cNvSpPr>
          <p:nvPr/>
        </p:nvSpPr>
        <p:spPr>
          <a:xfrm>
            <a:off x="3248520" y="638022"/>
            <a:ext cx="6505080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000" b="0" i="0">
                <a:solidFill>
                  <a:schemeClr val="tx1"/>
                </a:solidFill>
                <a:latin typeface="Verdana"/>
                <a:ea typeface="+mj-ea"/>
                <a:cs typeface="Verdana"/>
              </a:defRPr>
            </a:lvl1pPr>
          </a:lstStyle>
          <a:p>
            <a:pPr marL="12700" algn="ctr">
              <a:spcBef>
                <a:spcPts val="100"/>
              </a:spcBef>
            </a:pPr>
            <a:r>
              <a:rPr lang="en-IN" kern="0" spc="-5" dirty="0"/>
              <a:t>What is a sociological question?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6954E185-9D8D-463C-B743-395D4714B96B}"/>
              </a:ext>
            </a:extLst>
          </p:cNvPr>
          <p:cNvSpPr txBox="1"/>
          <p:nvPr/>
        </p:nvSpPr>
        <p:spPr>
          <a:xfrm>
            <a:off x="5562600" y="2209800"/>
            <a:ext cx="184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5A375932-69D8-46DE-AB58-6ADC35F89DC2}"/>
              </a:ext>
            </a:extLst>
          </p:cNvPr>
          <p:cNvSpPr/>
          <p:nvPr/>
        </p:nvSpPr>
        <p:spPr>
          <a:xfrm>
            <a:off x="5264578" y="2385143"/>
            <a:ext cx="59436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IN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1"/>
            <a:endParaRPr lang="en-IN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IN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IN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33D1C394-9B3E-40BE-A1F6-3E544267A927}"/>
              </a:ext>
            </a:extLst>
          </p:cNvPr>
          <p:cNvSpPr/>
          <p:nvPr/>
        </p:nvSpPr>
        <p:spPr>
          <a:xfrm>
            <a:off x="5264578" y="1785480"/>
            <a:ext cx="56388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sz="2400" dirty="0">
              <a:solidFill>
                <a:srgbClr val="FF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IN" sz="2400" dirty="0">
              <a:solidFill>
                <a:schemeClr val="tx2">
                  <a:lumMod val="60000"/>
                  <a:lumOff val="4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IN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IN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IN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IN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1"/>
            <a:endParaRPr lang="en-IN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IN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IN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3AD729A0-69C6-4796-8619-6F0A021D420F}"/>
              </a:ext>
            </a:extLst>
          </p:cNvPr>
          <p:cNvSpPr/>
          <p:nvPr/>
        </p:nvSpPr>
        <p:spPr>
          <a:xfrm>
            <a:off x="5426612" y="1936700"/>
            <a:ext cx="478418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sz="2400" dirty="0">
              <a:solidFill>
                <a:schemeClr val="tx2">
                  <a:lumMod val="60000"/>
                  <a:lumOff val="4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>
              <a:solidFill>
                <a:schemeClr val="tx2">
                  <a:lumMod val="60000"/>
                  <a:lumOff val="4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IN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IN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IN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IN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1"/>
            <a:endParaRPr lang="en-IN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IN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IN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218D1BFD-B842-4871-A105-31CFE21DFB6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36401" r="19217"/>
          <a:stretch/>
        </p:blipFill>
        <p:spPr>
          <a:xfrm>
            <a:off x="862260" y="2077241"/>
            <a:ext cx="5638800" cy="333295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2C39E1F9-CBB1-41DF-9DCF-24663D09B31F}"/>
              </a:ext>
            </a:extLst>
          </p:cNvPr>
          <p:cNvSpPr/>
          <p:nvPr/>
        </p:nvSpPr>
        <p:spPr>
          <a:xfrm>
            <a:off x="5070230" y="1908640"/>
            <a:ext cx="6664569" cy="82791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3"/>
            <a:r>
              <a:rPr lang="en-IN" sz="24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FACT:  </a:t>
            </a:r>
            <a:r>
              <a:rPr lang="en-IN" sz="24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65%</a:t>
            </a:r>
            <a:r>
              <a:rPr lang="en-IN" sz="24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 Indians support capital punishment</a:t>
            </a:r>
          </a:p>
          <a:p>
            <a:pPr lvl="3"/>
            <a:endParaRPr lang="en-IN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Wingdings" panose="05000000000000000000" pitchFamily="2" charset="2"/>
            </a:endParaRPr>
          </a:p>
          <a:p>
            <a:pPr lvl="3"/>
            <a:r>
              <a:rPr lang="en-IN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How did these people come to support capital punishment?</a:t>
            </a:r>
          </a:p>
          <a:p>
            <a:pPr lvl="3"/>
            <a:endParaRPr lang="en-IN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Wingdings" panose="05000000000000000000" pitchFamily="2" charset="2"/>
            </a:endParaRPr>
          </a:p>
          <a:p>
            <a:pPr lvl="3"/>
            <a:r>
              <a:rPr lang="en-IN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		</a:t>
            </a:r>
            <a:r>
              <a:rPr lang="en-IN" sz="2400" i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Attitudes</a:t>
            </a:r>
            <a:endParaRPr lang="en-IN" sz="2400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Wingdings" panose="05000000000000000000" pitchFamily="2" charset="2"/>
            </a:endParaRPr>
          </a:p>
          <a:p>
            <a:pPr lvl="3"/>
            <a:r>
              <a:rPr lang="en-IN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 </a:t>
            </a:r>
            <a:endParaRPr lang="en-IN" sz="2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Wingdings" panose="05000000000000000000" pitchFamily="2" charset="2"/>
            </a:endParaRPr>
          </a:p>
          <a:p>
            <a:r>
              <a:rPr lang="en-IN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	</a:t>
            </a:r>
          </a:p>
          <a:p>
            <a:endParaRPr lang="en-IN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IN" sz="2400" dirty="0">
              <a:solidFill>
                <a:schemeClr val="tx2">
                  <a:lumMod val="60000"/>
                  <a:lumOff val="4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>
              <a:solidFill>
                <a:schemeClr val="tx2">
                  <a:lumMod val="60000"/>
                  <a:lumOff val="4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IN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IN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IN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IN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1"/>
            <a:endParaRPr lang="en-IN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IN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IN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15555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2">
            <a:extLst>
              <a:ext uri="{FF2B5EF4-FFF2-40B4-BE49-F238E27FC236}">
                <a16:creationId xmlns:a16="http://schemas.microsoft.com/office/drawing/2014/main" xmlns="" id="{25152D81-DD34-4668-A63A-06C63D0B3BD3}"/>
              </a:ext>
            </a:extLst>
          </p:cNvPr>
          <p:cNvSpPr txBox="1">
            <a:spLocks/>
          </p:cNvSpPr>
          <p:nvPr/>
        </p:nvSpPr>
        <p:spPr>
          <a:xfrm>
            <a:off x="3248520" y="638022"/>
            <a:ext cx="6505080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000" b="0" i="0">
                <a:solidFill>
                  <a:schemeClr val="tx1"/>
                </a:solidFill>
                <a:latin typeface="Verdana"/>
                <a:ea typeface="+mj-ea"/>
                <a:cs typeface="Verdana"/>
              </a:defRPr>
            </a:lvl1pPr>
          </a:lstStyle>
          <a:p>
            <a:pPr marL="12700" algn="ctr">
              <a:spcBef>
                <a:spcPts val="100"/>
              </a:spcBef>
            </a:pPr>
            <a:r>
              <a:rPr lang="en-IN" kern="0" spc="-5" dirty="0"/>
              <a:t>What is a sociological question?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6954E185-9D8D-463C-B743-395D4714B96B}"/>
              </a:ext>
            </a:extLst>
          </p:cNvPr>
          <p:cNvSpPr txBox="1"/>
          <p:nvPr/>
        </p:nvSpPr>
        <p:spPr>
          <a:xfrm>
            <a:off x="5562600" y="2209800"/>
            <a:ext cx="184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5A375932-69D8-46DE-AB58-6ADC35F89DC2}"/>
              </a:ext>
            </a:extLst>
          </p:cNvPr>
          <p:cNvSpPr/>
          <p:nvPr/>
        </p:nvSpPr>
        <p:spPr>
          <a:xfrm>
            <a:off x="5264578" y="2385143"/>
            <a:ext cx="59436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IN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1"/>
            <a:endParaRPr lang="en-IN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IN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IN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33D1C394-9B3E-40BE-A1F6-3E544267A927}"/>
              </a:ext>
            </a:extLst>
          </p:cNvPr>
          <p:cNvSpPr/>
          <p:nvPr/>
        </p:nvSpPr>
        <p:spPr>
          <a:xfrm>
            <a:off x="5264578" y="1785480"/>
            <a:ext cx="56388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sz="2400" dirty="0">
              <a:solidFill>
                <a:srgbClr val="FF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IN" sz="2400" dirty="0">
              <a:solidFill>
                <a:schemeClr val="tx2">
                  <a:lumMod val="60000"/>
                  <a:lumOff val="4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IN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IN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IN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IN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1"/>
            <a:endParaRPr lang="en-IN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IN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IN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3AD729A0-69C6-4796-8619-6F0A021D420F}"/>
              </a:ext>
            </a:extLst>
          </p:cNvPr>
          <p:cNvSpPr/>
          <p:nvPr/>
        </p:nvSpPr>
        <p:spPr>
          <a:xfrm>
            <a:off x="5426612" y="1936700"/>
            <a:ext cx="478418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sz="2400" dirty="0">
              <a:solidFill>
                <a:schemeClr val="tx2">
                  <a:lumMod val="60000"/>
                  <a:lumOff val="4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>
              <a:solidFill>
                <a:schemeClr val="tx2">
                  <a:lumMod val="60000"/>
                  <a:lumOff val="4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IN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IN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IN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IN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1"/>
            <a:endParaRPr lang="en-IN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IN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IN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218D1BFD-B842-4871-A105-31CFE21DFB6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36401" r="19217"/>
          <a:stretch/>
        </p:blipFill>
        <p:spPr>
          <a:xfrm>
            <a:off x="862260" y="2077241"/>
            <a:ext cx="5638800" cy="333295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2C39E1F9-CBB1-41DF-9DCF-24663D09B31F}"/>
              </a:ext>
            </a:extLst>
          </p:cNvPr>
          <p:cNvSpPr/>
          <p:nvPr/>
        </p:nvSpPr>
        <p:spPr>
          <a:xfrm>
            <a:off x="5070230" y="1908640"/>
            <a:ext cx="6664569" cy="938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3"/>
            <a:r>
              <a:rPr lang="en-IN" sz="24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FACT:  </a:t>
            </a:r>
            <a:r>
              <a:rPr lang="en-IN" sz="24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65%</a:t>
            </a:r>
            <a:r>
              <a:rPr lang="en-IN" sz="24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 Indians support capital punishment</a:t>
            </a:r>
          </a:p>
          <a:p>
            <a:pPr lvl="3"/>
            <a:endParaRPr lang="en-IN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Wingdings" panose="05000000000000000000" pitchFamily="2" charset="2"/>
            </a:endParaRPr>
          </a:p>
          <a:p>
            <a:pPr lvl="3"/>
            <a:r>
              <a:rPr lang="en-IN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How did these people come to support capital punishment?</a:t>
            </a:r>
          </a:p>
          <a:p>
            <a:pPr lvl="3"/>
            <a:endParaRPr lang="en-IN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Wingdings" panose="05000000000000000000" pitchFamily="2" charset="2"/>
            </a:endParaRPr>
          </a:p>
          <a:p>
            <a:pPr lvl="3"/>
            <a:r>
              <a:rPr lang="en-IN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		</a:t>
            </a:r>
            <a:r>
              <a:rPr lang="en-IN" sz="2400" i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Attitudes</a:t>
            </a:r>
          </a:p>
          <a:p>
            <a:pPr lvl="3"/>
            <a:endParaRPr lang="en-IN" sz="1200" i="1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Wingdings" panose="05000000000000000000" pitchFamily="2" charset="2"/>
            </a:endParaRP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IN" sz="24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Changes over time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IN" sz="24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Differences across populations</a:t>
            </a:r>
            <a:endParaRPr lang="en-IN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Wingdings" panose="05000000000000000000" pitchFamily="2" charset="2"/>
            </a:endParaRPr>
          </a:p>
          <a:p>
            <a:pPr lvl="3"/>
            <a:r>
              <a:rPr lang="en-IN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 </a:t>
            </a:r>
            <a:endParaRPr lang="en-IN" sz="2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Wingdings" panose="05000000000000000000" pitchFamily="2" charset="2"/>
            </a:endParaRPr>
          </a:p>
          <a:p>
            <a:r>
              <a:rPr lang="en-IN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	</a:t>
            </a:r>
          </a:p>
          <a:p>
            <a:endParaRPr lang="en-IN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IN" sz="2400" dirty="0">
              <a:solidFill>
                <a:schemeClr val="tx2">
                  <a:lumMod val="60000"/>
                  <a:lumOff val="4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>
              <a:solidFill>
                <a:schemeClr val="tx2">
                  <a:lumMod val="60000"/>
                  <a:lumOff val="4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IN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IN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IN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IN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1"/>
            <a:endParaRPr lang="en-IN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IN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IN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6493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2">
            <a:extLst>
              <a:ext uri="{FF2B5EF4-FFF2-40B4-BE49-F238E27FC236}">
                <a16:creationId xmlns:a16="http://schemas.microsoft.com/office/drawing/2014/main" xmlns="" id="{25152D81-DD34-4668-A63A-06C63D0B3BD3}"/>
              </a:ext>
            </a:extLst>
          </p:cNvPr>
          <p:cNvSpPr txBox="1">
            <a:spLocks/>
          </p:cNvSpPr>
          <p:nvPr/>
        </p:nvSpPr>
        <p:spPr>
          <a:xfrm>
            <a:off x="2843460" y="3103673"/>
            <a:ext cx="6505080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000" b="0" i="0">
                <a:solidFill>
                  <a:schemeClr val="tx1"/>
                </a:solidFill>
                <a:latin typeface="Verdana"/>
                <a:ea typeface="+mj-ea"/>
                <a:cs typeface="Verdana"/>
              </a:defRPr>
            </a:lvl1pPr>
          </a:lstStyle>
          <a:p>
            <a:pPr marL="12700" algn="ctr">
              <a:spcBef>
                <a:spcPts val="100"/>
              </a:spcBef>
            </a:pPr>
            <a:r>
              <a:rPr lang="en-IN" kern="0" spc="-5" dirty="0"/>
              <a:t>Question for you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6954E185-9D8D-463C-B743-395D4714B96B}"/>
              </a:ext>
            </a:extLst>
          </p:cNvPr>
          <p:cNvSpPr txBox="1"/>
          <p:nvPr/>
        </p:nvSpPr>
        <p:spPr>
          <a:xfrm>
            <a:off x="5562600" y="2209800"/>
            <a:ext cx="184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5A375932-69D8-46DE-AB58-6ADC35F89DC2}"/>
              </a:ext>
            </a:extLst>
          </p:cNvPr>
          <p:cNvSpPr/>
          <p:nvPr/>
        </p:nvSpPr>
        <p:spPr>
          <a:xfrm>
            <a:off x="5264578" y="2385143"/>
            <a:ext cx="59436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IN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1"/>
            <a:endParaRPr lang="en-IN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IN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IN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33D1C394-9B3E-40BE-A1F6-3E544267A927}"/>
              </a:ext>
            </a:extLst>
          </p:cNvPr>
          <p:cNvSpPr/>
          <p:nvPr/>
        </p:nvSpPr>
        <p:spPr>
          <a:xfrm>
            <a:off x="5264578" y="2062056"/>
            <a:ext cx="56388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sz="2400" dirty="0">
              <a:solidFill>
                <a:srgbClr val="FF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IN" sz="2400" dirty="0">
              <a:solidFill>
                <a:schemeClr val="tx2">
                  <a:lumMod val="60000"/>
                  <a:lumOff val="4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IN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IN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IN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IN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1"/>
            <a:endParaRPr lang="en-IN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IN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IN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3AD729A0-69C6-4796-8619-6F0A021D420F}"/>
              </a:ext>
            </a:extLst>
          </p:cNvPr>
          <p:cNvSpPr/>
          <p:nvPr/>
        </p:nvSpPr>
        <p:spPr>
          <a:xfrm>
            <a:off x="5426612" y="1936700"/>
            <a:ext cx="478418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sz="2400" dirty="0">
              <a:solidFill>
                <a:schemeClr val="tx2">
                  <a:lumMod val="60000"/>
                  <a:lumOff val="4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>
              <a:solidFill>
                <a:schemeClr val="tx2">
                  <a:lumMod val="60000"/>
                  <a:lumOff val="4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IN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IN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IN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IN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1"/>
            <a:endParaRPr lang="en-IN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IN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IN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365529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2">
            <a:extLst>
              <a:ext uri="{FF2B5EF4-FFF2-40B4-BE49-F238E27FC236}">
                <a16:creationId xmlns:a16="http://schemas.microsoft.com/office/drawing/2014/main" xmlns="" id="{25152D81-DD34-4668-A63A-06C63D0B3BD3}"/>
              </a:ext>
            </a:extLst>
          </p:cNvPr>
          <p:cNvSpPr txBox="1">
            <a:spLocks/>
          </p:cNvSpPr>
          <p:nvPr/>
        </p:nvSpPr>
        <p:spPr>
          <a:xfrm>
            <a:off x="3248520" y="638022"/>
            <a:ext cx="6505080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000" b="0" i="0">
                <a:solidFill>
                  <a:schemeClr val="tx1"/>
                </a:solidFill>
                <a:latin typeface="Verdana"/>
                <a:ea typeface="+mj-ea"/>
                <a:cs typeface="Verdana"/>
              </a:defRPr>
            </a:lvl1pPr>
          </a:lstStyle>
          <a:p>
            <a:pPr marL="12700" algn="ctr">
              <a:spcBef>
                <a:spcPts val="100"/>
              </a:spcBef>
            </a:pPr>
            <a:r>
              <a:rPr lang="en-IN" kern="0" spc="-5" dirty="0"/>
              <a:t>Puzzle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6954E185-9D8D-463C-B743-395D4714B96B}"/>
              </a:ext>
            </a:extLst>
          </p:cNvPr>
          <p:cNvSpPr txBox="1"/>
          <p:nvPr/>
        </p:nvSpPr>
        <p:spPr>
          <a:xfrm>
            <a:off x="5562600" y="2209800"/>
            <a:ext cx="184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5A375932-69D8-46DE-AB58-6ADC35F89DC2}"/>
              </a:ext>
            </a:extLst>
          </p:cNvPr>
          <p:cNvSpPr/>
          <p:nvPr/>
        </p:nvSpPr>
        <p:spPr>
          <a:xfrm>
            <a:off x="5264578" y="2385143"/>
            <a:ext cx="59436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IN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1"/>
            <a:endParaRPr lang="en-IN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IN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IN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33D1C394-9B3E-40BE-A1F6-3E544267A927}"/>
              </a:ext>
            </a:extLst>
          </p:cNvPr>
          <p:cNvSpPr/>
          <p:nvPr/>
        </p:nvSpPr>
        <p:spPr>
          <a:xfrm>
            <a:off x="5264578" y="2062056"/>
            <a:ext cx="56388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sz="2400" dirty="0">
              <a:solidFill>
                <a:srgbClr val="FF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IN" sz="2400" dirty="0">
              <a:solidFill>
                <a:schemeClr val="tx2">
                  <a:lumMod val="60000"/>
                  <a:lumOff val="4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IN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IN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IN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IN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1"/>
            <a:endParaRPr lang="en-IN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IN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IN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3AD729A0-69C6-4796-8619-6F0A021D420F}"/>
              </a:ext>
            </a:extLst>
          </p:cNvPr>
          <p:cNvSpPr/>
          <p:nvPr/>
        </p:nvSpPr>
        <p:spPr>
          <a:xfrm>
            <a:off x="5426612" y="1936700"/>
            <a:ext cx="478418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sz="2400" dirty="0">
              <a:solidFill>
                <a:schemeClr val="tx2">
                  <a:lumMod val="60000"/>
                  <a:lumOff val="4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>
              <a:solidFill>
                <a:schemeClr val="tx2">
                  <a:lumMod val="60000"/>
                  <a:lumOff val="4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IN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IN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IN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IN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1"/>
            <a:endParaRPr lang="en-IN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IN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IN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2C39E1F9-CBB1-41DF-9DCF-24663D09B31F}"/>
              </a:ext>
            </a:extLst>
          </p:cNvPr>
          <p:cNvSpPr/>
          <p:nvPr/>
        </p:nvSpPr>
        <p:spPr>
          <a:xfrm>
            <a:off x="1295400" y="2385143"/>
            <a:ext cx="9753600" cy="78779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3"/>
            <a:endParaRPr lang="en-IN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Wingdings" panose="05000000000000000000" pitchFamily="2" charset="2"/>
            </a:endParaRPr>
          </a:p>
          <a:p>
            <a:pPr lvl="3" algn="ctr"/>
            <a:r>
              <a:rPr lang="en-IN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Why may harsh punishments increase the behaviour they target?</a:t>
            </a:r>
          </a:p>
          <a:p>
            <a:pPr lvl="3"/>
            <a:endParaRPr lang="en-IN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Wingdings" panose="05000000000000000000" pitchFamily="2" charset="2"/>
            </a:endParaRPr>
          </a:p>
          <a:p>
            <a:pPr lvl="3"/>
            <a:endParaRPr lang="en-IN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Wingdings" panose="05000000000000000000" pitchFamily="2" charset="2"/>
            </a:endParaRPr>
          </a:p>
          <a:p>
            <a:pPr lvl="3"/>
            <a:endParaRPr lang="en-IN" sz="2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Wingdings" panose="05000000000000000000" pitchFamily="2" charset="2"/>
            </a:endParaRPr>
          </a:p>
          <a:p>
            <a:r>
              <a:rPr lang="en-IN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	</a:t>
            </a:r>
          </a:p>
          <a:p>
            <a:endParaRPr lang="en-IN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IN" sz="2400" dirty="0">
              <a:solidFill>
                <a:schemeClr val="tx2">
                  <a:lumMod val="60000"/>
                  <a:lumOff val="4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>
              <a:solidFill>
                <a:schemeClr val="tx2">
                  <a:lumMod val="60000"/>
                  <a:lumOff val="4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IN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IN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IN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IN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1"/>
            <a:endParaRPr lang="en-IN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IN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IN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249374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2">
            <a:extLst>
              <a:ext uri="{FF2B5EF4-FFF2-40B4-BE49-F238E27FC236}">
                <a16:creationId xmlns:a16="http://schemas.microsoft.com/office/drawing/2014/main" xmlns="" id="{25152D81-DD34-4668-A63A-06C63D0B3BD3}"/>
              </a:ext>
            </a:extLst>
          </p:cNvPr>
          <p:cNvSpPr txBox="1">
            <a:spLocks/>
          </p:cNvSpPr>
          <p:nvPr/>
        </p:nvSpPr>
        <p:spPr>
          <a:xfrm>
            <a:off x="3248520" y="638022"/>
            <a:ext cx="6505080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000" b="0" i="0">
                <a:solidFill>
                  <a:schemeClr val="tx1"/>
                </a:solidFill>
                <a:latin typeface="Verdana"/>
                <a:ea typeface="+mj-ea"/>
                <a:cs typeface="Verdana"/>
              </a:defRPr>
            </a:lvl1pPr>
          </a:lstStyle>
          <a:p>
            <a:pPr marL="12700" algn="ctr">
              <a:spcBef>
                <a:spcPts val="100"/>
              </a:spcBef>
            </a:pPr>
            <a:r>
              <a:rPr lang="en-IN" kern="0" spc="-5" dirty="0"/>
              <a:t>Functional explanations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6954E185-9D8D-463C-B743-395D4714B96B}"/>
              </a:ext>
            </a:extLst>
          </p:cNvPr>
          <p:cNvSpPr txBox="1"/>
          <p:nvPr/>
        </p:nvSpPr>
        <p:spPr>
          <a:xfrm>
            <a:off x="5562600" y="2209800"/>
            <a:ext cx="184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6A156781-5BE2-4AFD-B34C-BE8C6C5ECDE0}"/>
              </a:ext>
            </a:extLst>
          </p:cNvPr>
          <p:cNvSpPr/>
          <p:nvPr/>
        </p:nvSpPr>
        <p:spPr>
          <a:xfrm>
            <a:off x="2209800" y="1600200"/>
            <a:ext cx="8915400" cy="96334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sz="2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Explaining a phenomenon from consequences  </a:t>
            </a:r>
            <a:endParaRPr lang="en-IN" sz="2400" dirty="0">
              <a:solidFill>
                <a:srgbClr val="FF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IN" sz="1200" dirty="0">
              <a:solidFill>
                <a:srgbClr val="FF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Phenomenon persists because of consequence: </a:t>
            </a:r>
            <a:r>
              <a:rPr lang="en-IN" sz="240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Evidence?</a:t>
            </a:r>
          </a:p>
          <a:p>
            <a:endParaRPr lang="en-IN" sz="2400" dirty="0">
              <a:solidFill>
                <a:srgbClr val="FF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171700" lvl="4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Why do we have chairs? To sit.</a:t>
            </a:r>
          </a:p>
          <a:p>
            <a:pPr marL="2171700" lvl="4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Why do we sit? So that we can have chairs.</a:t>
            </a:r>
          </a:p>
          <a:p>
            <a:pPr marL="2171700" lvl="4" indent="-342900">
              <a:buFont typeface="Arial" panose="020B0604020202020204" pitchFamily="34" charset="0"/>
              <a:buChar char="•"/>
            </a:pPr>
            <a:endParaRPr lang="en-IN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4"/>
            <a:r>
              <a:rPr lang="en-IN" sz="240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	Tautology</a:t>
            </a:r>
          </a:p>
          <a:p>
            <a:pPr lvl="4"/>
            <a:endParaRPr lang="en-IN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IN" sz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IN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IN" sz="2400" dirty="0">
              <a:solidFill>
                <a:schemeClr val="tx2">
                  <a:lumMod val="60000"/>
                  <a:lumOff val="4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IN" sz="2400" dirty="0">
              <a:solidFill>
                <a:schemeClr val="tx2">
                  <a:lumMod val="60000"/>
                  <a:lumOff val="4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IN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IN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IN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IN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1"/>
            <a:endParaRPr lang="en-IN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IN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IN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66994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2">
            <a:extLst>
              <a:ext uri="{FF2B5EF4-FFF2-40B4-BE49-F238E27FC236}">
                <a16:creationId xmlns:a16="http://schemas.microsoft.com/office/drawing/2014/main" xmlns="" id="{25152D81-DD34-4668-A63A-06C63D0B3BD3}"/>
              </a:ext>
            </a:extLst>
          </p:cNvPr>
          <p:cNvSpPr txBox="1">
            <a:spLocks/>
          </p:cNvSpPr>
          <p:nvPr/>
        </p:nvSpPr>
        <p:spPr>
          <a:xfrm>
            <a:off x="3248520" y="638022"/>
            <a:ext cx="6505080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000" b="0" i="0">
                <a:solidFill>
                  <a:schemeClr val="tx1"/>
                </a:solidFill>
                <a:latin typeface="Verdana"/>
                <a:ea typeface="+mj-ea"/>
                <a:cs typeface="Verdana"/>
              </a:defRPr>
            </a:lvl1pPr>
          </a:lstStyle>
          <a:p>
            <a:pPr marL="12700" algn="ctr">
              <a:spcBef>
                <a:spcPts val="100"/>
              </a:spcBef>
            </a:pPr>
            <a:r>
              <a:rPr lang="en-IN" kern="0" spc="-5" dirty="0"/>
              <a:t>Functional explanations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6954E185-9D8D-463C-B743-395D4714B96B}"/>
              </a:ext>
            </a:extLst>
          </p:cNvPr>
          <p:cNvSpPr txBox="1"/>
          <p:nvPr/>
        </p:nvSpPr>
        <p:spPr>
          <a:xfrm>
            <a:off x="5562600" y="2209800"/>
            <a:ext cx="184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6A156781-5BE2-4AFD-B34C-BE8C6C5ECDE0}"/>
              </a:ext>
            </a:extLst>
          </p:cNvPr>
          <p:cNvSpPr/>
          <p:nvPr/>
        </p:nvSpPr>
        <p:spPr>
          <a:xfrm>
            <a:off x="2209800" y="1600200"/>
            <a:ext cx="8915400" cy="101874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sz="2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Punishment </a:t>
            </a:r>
            <a:r>
              <a:rPr lang="en-IN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 reduced crime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Crime social cohesion (punishment a means): e.g. Emile Durkheim</a:t>
            </a:r>
          </a:p>
          <a:p>
            <a:pPr lvl="1"/>
            <a:endParaRPr lang="en-IN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IN" sz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Explain from </a:t>
            </a:r>
            <a:r>
              <a:rPr lang="en-IN" sz="240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prior </a:t>
            </a:r>
            <a:r>
              <a:rPr lang="en-IN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events and facts</a:t>
            </a:r>
          </a:p>
          <a:p>
            <a:r>
              <a:rPr lang="en-IN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	 </a:t>
            </a:r>
          </a:p>
          <a:p>
            <a:r>
              <a:rPr lang="en-IN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Poverty?</a:t>
            </a:r>
          </a:p>
          <a:p>
            <a:r>
              <a:rPr lang="en-IN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Discrimination?</a:t>
            </a:r>
          </a:p>
          <a:p>
            <a:r>
              <a:rPr lang="en-IN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Mental health?		</a:t>
            </a:r>
          </a:p>
          <a:p>
            <a:endParaRPr lang="en-IN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IN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IN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</a:p>
          <a:p>
            <a:endParaRPr lang="en-IN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IN" sz="2400" dirty="0">
              <a:solidFill>
                <a:schemeClr val="tx2">
                  <a:lumMod val="60000"/>
                  <a:lumOff val="4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IN" sz="2400" dirty="0">
              <a:solidFill>
                <a:schemeClr val="tx2">
                  <a:lumMod val="60000"/>
                  <a:lumOff val="4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IN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IN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IN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IN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1"/>
            <a:endParaRPr lang="en-IN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IN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IN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29421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2">
            <a:extLst>
              <a:ext uri="{FF2B5EF4-FFF2-40B4-BE49-F238E27FC236}">
                <a16:creationId xmlns:a16="http://schemas.microsoft.com/office/drawing/2014/main" xmlns="" id="{25152D81-DD34-4668-A63A-06C63D0B3BD3}"/>
              </a:ext>
            </a:extLst>
          </p:cNvPr>
          <p:cNvSpPr txBox="1">
            <a:spLocks/>
          </p:cNvSpPr>
          <p:nvPr/>
        </p:nvSpPr>
        <p:spPr>
          <a:xfrm>
            <a:off x="3248520" y="638022"/>
            <a:ext cx="6505080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000" b="0" i="0">
                <a:solidFill>
                  <a:schemeClr val="tx1"/>
                </a:solidFill>
                <a:latin typeface="Verdana"/>
                <a:ea typeface="+mj-ea"/>
                <a:cs typeface="Verdana"/>
              </a:defRPr>
            </a:lvl1pPr>
          </a:lstStyle>
          <a:p>
            <a:pPr marL="12700" algn="ctr">
              <a:spcBef>
                <a:spcPts val="100"/>
              </a:spcBef>
            </a:pPr>
            <a:r>
              <a:rPr lang="en-IN" kern="0" spc="-5" dirty="0"/>
              <a:t>The ‘billiard ball’ model of causation: David Hume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6954E185-9D8D-463C-B743-395D4714B96B}"/>
              </a:ext>
            </a:extLst>
          </p:cNvPr>
          <p:cNvSpPr txBox="1"/>
          <p:nvPr/>
        </p:nvSpPr>
        <p:spPr>
          <a:xfrm>
            <a:off x="5562600" y="2209800"/>
            <a:ext cx="184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71D9224E-8A71-4813-A67A-82FBE65489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83822" y="2172286"/>
            <a:ext cx="5097093" cy="404769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5A375932-69D8-46DE-AB58-6ADC35F89DC2}"/>
              </a:ext>
            </a:extLst>
          </p:cNvPr>
          <p:cNvSpPr/>
          <p:nvPr/>
        </p:nvSpPr>
        <p:spPr>
          <a:xfrm>
            <a:off x="5264578" y="2385143"/>
            <a:ext cx="59436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IN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1"/>
            <a:endParaRPr lang="en-IN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IN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IN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33D1C394-9B3E-40BE-A1F6-3E544267A927}"/>
              </a:ext>
            </a:extLst>
          </p:cNvPr>
          <p:cNvSpPr/>
          <p:nvPr/>
        </p:nvSpPr>
        <p:spPr>
          <a:xfrm>
            <a:off x="5588391" y="2394466"/>
            <a:ext cx="56388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One billiard ball striking another: sequence over repeated experiences</a:t>
            </a:r>
            <a:r>
              <a:rPr lang="en-IN" sz="240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	</a:t>
            </a:r>
          </a:p>
          <a:p>
            <a:endParaRPr lang="en-IN" sz="2400" dirty="0">
              <a:solidFill>
                <a:srgbClr val="FF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IN" sz="240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 But what causes the </a:t>
            </a:r>
            <a:r>
              <a:rPr lang="en-IN" sz="2400" dirty="0" err="1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‘cause</a:t>
            </a:r>
            <a:r>
              <a:rPr lang="en-IN" sz="240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’?</a:t>
            </a:r>
            <a:endParaRPr lang="en-IN" sz="2400" dirty="0">
              <a:solidFill>
                <a:srgbClr val="FF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r>
              <a:rPr lang="en-IN" sz="240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		</a:t>
            </a:r>
          </a:p>
          <a:p>
            <a:endParaRPr lang="en-IN" sz="2400" dirty="0">
              <a:solidFill>
                <a:schemeClr val="tx2">
                  <a:lumMod val="60000"/>
                  <a:lumOff val="4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IN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IN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IN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IN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1"/>
            <a:endParaRPr lang="en-IN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IN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IN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58676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2">
            <a:extLst>
              <a:ext uri="{FF2B5EF4-FFF2-40B4-BE49-F238E27FC236}">
                <a16:creationId xmlns:a16="http://schemas.microsoft.com/office/drawing/2014/main" xmlns="" id="{25152D81-DD34-4668-A63A-06C63D0B3BD3}"/>
              </a:ext>
            </a:extLst>
          </p:cNvPr>
          <p:cNvSpPr txBox="1">
            <a:spLocks/>
          </p:cNvSpPr>
          <p:nvPr/>
        </p:nvSpPr>
        <p:spPr>
          <a:xfrm>
            <a:off x="3248520" y="638022"/>
            <a:ext cx="6505080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000" b="0" i="0">
                <a:solidFill>
                  <a:schemeClr val="tx1"/>
                </a:solidFill>
                <a:latin typeface="Verdana"/>
                <a:ea typeface="+mj-ea"/>
                <a:cs typeface="Verdana"/>
              </a:defRPr>
            </a:lvl1pPr>
          </a:lstStyle>
          <a:p>
            <a:pPr marL="12700" algn="ctr">
              <a:spcBef>
                <a:spcPts val="100"/>
              </a:spcBef>
            </a:pPr>
            <a:r>
              <a:rPr lang="en-IN" kern="0" spc="-5" dirty="0"/>
              <a:t>Readings for Thursday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6954E185-9D8D-463C-B743-395D4714B96B}"/>
              </a:ext>
            </a:extLst>
          </p:cNvPr>
          <p:cNvSpPr txBox="1"/>
          <p:nvPr/>
        </p:nvSpPr>
        <p:spPr>
          <a:xfrm>
            <a:off x="5562600" y="2209800"/>
            <a:ext cx="184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2C39E1F9-CBB1-41DF-9DCF-24663D09B31F}"/>
              </a:ext>
            </a:extLst>
          </p:cNvPr>
          <p:cNvSpPr/>
          <p:nvPr/>
        </p:nvSpPr>
        <p:spPr>
          <a:xfrm>
            <a:off x="1219200" y="1600200"/>
            <a:ext cx="9753600" cy="96334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3"/>
            <a:endParaRPr lang="en-IN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Wingdings" panose="05000000000000000000" pitchFamily="2" charset="2"/>
            </a:endParaRPr>
          </a:p>
          <a:p>
            <a:pPr lvl="3"/>
            <a:endParaRPr lang="en-IN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Wingdings" panose="05000000000000000000" pitchFamily="2" charset="2"/>
            </a:endParaRPr>
          </a:p>
          <a:p>
            <a:pPr lvl="3"/>
            <a:r>
              <a:rPr lang="en-IN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Elster</a:t>
            </a:r>
            <a:r>
              <a:rPr lang="en-IN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, Jon. </a:t>
            </a:r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2007.</a:t>
            </a:r>
            <a:r>
              <a:rPr lang="en-IN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 </a:t>
            </a:r>
            <a:r>
              <a:rPr lang="en-IN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Explaining Social Behaviour: More Nuts and Bolts for the Social Sciences. </a:t>
            </a:r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Cambridge: Cambridge University Press. (Chapter 1 ‘Explanation’).</a:t>
            </a:r>
          </a:p>
          <a:p>
            <a:pPr lvl="3"/>
            <a:endParaRPr lang="en-IN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Wingdings" panose="05000000000000000000" pitchFamily="2" charset="2"/>
            </a:endParaRPr>
          </a:p>
          <a:p>
            <a:pPr lvl="3"/>
            <a:r>
              <a:rPr lang="en-IN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Watts, Duncan. </a:t>
            </a:r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2014. ‘Common sense and sociological explanations’ American Journal of Sociology, 120 (2): 313-351.</a:t>
            </a:r>
          </a:p>
          <a:p>
            <a:pPr lvl="3"/>
            <a:endParaRPr lang="en-IN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Wingdings" panose="05000000000000000000" pitchFamily="2" charset="2"/>
            </a:endParaRPr>
          </a:p>
          <a:p>
            <a:pPr lvl="3"/>
            <a:endParaRPr lang="en-IN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Wingdings" panose="05000000000000000000" pitchFamily="2" charset="2"/>
            </a:endParaRPr>
          </a:p>
          <a:p>
            <a:pPr lvl="3"/>
            <a:endParaRPr lang="en-IN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Wingdings" panose="05000000000000000000" pitchFamily="2" charset="2"/>
            </a:endParaRPr>
          </a:p>
          <a:p>
            <a:pPr lvl="3"/>
            <a:endParaRPr lang="en-IN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Wingdings" panose="05000000000000000000" pitchFamily="2" charset="2"/>
            </a:endParaRPr>
          </a:p>
          <a:p>
            <a:pPr lvl="3"/>
            <a:endParaRPr lang="en-IN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Wingdings" panose="05000000000000000000" pitchFamily="2" charset="2"/>
            </a:endParaRPr>
          </a:p>
          <a:p>
            <a:pPr lvl="3"/>
            <a:endParaRPr lang="en-IN" sz="2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Wingdings" panose="05000000000000000000" pitchFamily="2" charset="2"/>
            </a:endParaRPr>
          </a:p>
          <a:p>
            <a:r>
              <a:rPr lang="en-IN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	</a:t>
            </a:r>
          </a:p>
          <a:p>
            <a:endParaRPr lang="en-IN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IN" sz="2400" dirty="0">
              <a:solidFill>
                <a:schemeClr val="tx2">
                  <a:lumMod val="60000"/>
                  <a:lumOff val="4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>
              <a:solidFill>
                <a:schemeClr val="tx2">
                  <a:lumMod val="60000"/>
                  <a:lumOff val="4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IN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IN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IN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IN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1"/>
            <a:endParaRPr lang="en-IN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IN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IN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86392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57400" y="638022"/>
            <a:ext cx="8001000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IN" spc="-5" dirty="0"/>
              <a:t>Social phenomena</a:t>
            </a:r>
            <a:endParaRPr spc="-5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FAF756C2-F6CA-498A-832B-5189FC20725E}"/>
              </a:ext>
            </a:extLst>
          </p:cNvPr>
          <p:cNvSpPr/>
          <p:nvPr/>
        </p:nvSpPr>
        <p:spPr>
          <a:xfrm>
            <a:off x="6781800" y="1600200"/>
            <a:ext cx="5410200" cy="80945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3"/>
            <a:r>
              <a:rPr lang="en-IN" sz="28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Inequality</a:t>
            </a:r>
          </a:p>
          <a:p>
            <a:pPr lvl="3"/>
            <a:endParaRPr lang="en-IN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Wingdings" panose="05000000000000000000" pitchFamily="2" charset="2"/>
            </a:endParaRPr>
          </a:p>
          <a:p>
            <a:pPr lvl="3"/>
            <a:endParaRPr lang="en-IN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Wingdings" panose="05000000000000000000" pitchFamily="2" charset="2"/>
            </a:endParaRPr>
          </a:p>
          <a:p>
            <a:pPr lvl="3"/>
            <a:endParaRPr lang="en-IN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Wingdings" panose="05000000000000000000" pitchFamily="2" charset="2"/>
            </a:endParaRPr>
          </a:p>
          <a:p>
            <a:pPr lvl="3"/>
            <a:endParaRPr lang="en-IN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Wingdings" panose="05000000000000000000" pitchFamily="2" charset="2"/>
            </a:endParaRPr>
          </a:p>
          <a:p>
            <a:pPr lvl="3"/>
            <a:r>
              <a:rPr lang="en-IN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Education, gender, workplace, identity</a:t>
            </a:r>
          </a:p>
          <a:p>
            <a:r>
              <a:rPr lang="en-IN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	</a:t>
            </a:r>
          </a:p>
          <a:p>
            <a:endParaRPr lang="en-IN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IN" sz="2400" dirty="0">
              <a:solidFill>
                <a:schemeClr val="tx2">
                  <a:lumMod val="60000"/>
                  <a:lumOff val="4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>
              <a:solidFill>
                <a:schemeClr val="tx2">
                  <a:lumMod val="60000"/>
                  <a:lumOff val="4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IN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IN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IN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IN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1"/>
            <a:endParaRPr lang="en-IN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IN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IN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028" name="Picture 4" descr="Image result for inequalities social">
            <a:extLst>
              <a:ext uri="{FF2B5EF4-FFF2-40B4-BE49-F238E27FC236}">
                <a16:creationId xmlns:a16="http://schemas.microsoft.com/office/drawing/2014/main" xmlns="" id="{8D34F8BA-61F4-4FD7-B1AF-1B6F575F1A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323716" y="1712862"/>
            <a:ext cx="6128648" cy="4078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225434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57400" y="638022"/>
            <a:ext cx="8001000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IN" spc="-5" dirty="0"/>
              <a:t>Social phenomena</a:t>
            </a:r>
            <a:endParaRPr spc="-5" dirty="0"/>
          </a:p>
        </p:txBody>
      </p:sp>
      <p:pic>
        <p:nvPicPr>
          <p:cNvPr id="2050" name="Picture 2" descr="Image result for family sociology">
            <a:extLst>
              <a:ext uri="{FF2B5EF4-FFF2-40B4-BE49-F238E27FC236}">
                <a16:creationId xmlns:a16="http://schemas.microsoft.com/office/drawing/2014/main" xmlns="" id="{5A3E3B23-CDFE-41A0-AF0C-D8931408A8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9600" y="1905000"/>
            <a:ext cx="6803571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4FC08406-85B5-4C62-9131-A36EC388E6EC}"/>
              </a:ext>
            </a:extLst>
          </p:cNvPr>
          <p:cNvSpPr/>
          <p:nvPr/>
        </p:nvSpPr>
        <p:spPr>
          <a:xfrm>
            <a:off x="6781800" y="1600200"/>
            <a:ext cx="5410200" cy="80945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3"/>
            <a:r>
              <a:rPr lang="en-IN" sz="28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Family</a:t>
            </a:r>
          </a:p>
          <a:p>
            <a:pPr lvl="3"/>
            <a:endParaRPr lang="en-IN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Wingdings" panose="05000000000000000000" pitchFamily="2" charset="2"/>
            </a:endParaRPr>
          </a:p>
          <a:p>
            <a:pPr lvl="3"/>
            <a:endParaRPr lang="en-IN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Wingdings" panose="05000000000000000000" pitchFamily="2" charset="2"/>
            </a:endParaRPr>
          </a:p>
          <a:p>
            <a:pPr lvl="3"/>
            <a:endParaRPr lang="en-IN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Wingdings" panose="05000000000000000000" pitchFamily="2" charset="2"/>
            </a:endParaRPr>
          </a:p>
          <a:p>
            <a:pPr lvl="3"/>
            <a:endParaRPr lang="en-IN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Wingdings" panose="05000000000000000000" pitchFamily="2" charset="2"/>
            </a:endParaRPr>
          </a:p>
          <a:p>
            <a:pPr lvl="3"/>
            <a:r>
              <a:rPr lang="en-IN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Marriage, divorce, kinship</a:t>
            </a:r>
          </a:p>
          <a:p>
            <a:r>
              <a:rPr lang="en-IN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	</a:t>
            </a:r>
          </a:p>
          <a:p>
            <a:endParaRPr lang="en-IN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IN" sz="2400" dirty="0">
              <a:solidFill>
                <a:schemeClr val="tx2">
                  <a:lumMod val="60000"/>
                  <a:lumOff val="4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>
              <a:solidFill>
                <a:schemeClr val="tx2">
                  <a:lumMod val="60000"/>
                  <a:lumOff val="4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IN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IN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IN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IN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1"/>
            <a:endParaRPr lang="en-IN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IN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IN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02307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57400" y="638022"/>
            <a:ext cx="8001000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IN" spc="-5" dirty="0"/>
              <a:t>Social phenomena</a:t>
            </a:r>
            <a:endParaRPr spc="-5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851C82C6-AE66-44B0-AFF4-4304CFBBC8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90600" y="1905000"/>
            <a:ext cx="6916511" cy="38862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61CC3F71-1054-4491-95A4-7BD28F0C729D}"/>
              </a:ext>
            </a:extLst>
          </p:cNvPr>
          <p:cNvSpPr/>
          <p:nvPr/>
        </p:nvSpPr>
        <p:spPr>
          <a:xfrm>
            <a:off x="6781800" y="1743938"/>
            <a:ext cx="5410200" cy="80945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3"/>
            <a:r>
              <a:rPr lang="en-IN" sz="28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Conflict</a:t>
            </a:r>
          </a:p>
          <a:p>
            <a:pPr lvl="3"/>
            <a:endParaRPr lang="en-IN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Wingdings" panose="05000000000000000000" pitchFamily="2" charset="2"/>
            </a:endParaRPr>
          </a:p>
          <a:p>
            <a:pPr lvl="3"/>
            <a:endParaRPr lang="en-IN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Wingdings" panose="05000000000000000000" pitchFamily="2" charset="2"/>
            </a:endParaRPr>
          </a:p>
          <a:p>
            <a:pPr lvl="3"/>
            <a:endParaRPr lang="en-IN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Wingdings" panose="05000000000000000000" pitchFamily="2" charset="2"/>
            </a:endParaRPr>
          </a:p>
          <a:p>
            <a:pPr lvl="3"/>
            <a:endParaRPr lang="en-IN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Wingdings" panose="05000000000000000000" pitchFamily="2" charset="2"/>
            </a:endParaRPr>
          </a:p>
          <a:p>
            <a:pPr lvl="3"/>
            <a:r>
              <a:rPr lang="en-IN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Protests, violence, identity, crime</a:t>
            </a:r>
          </a:p>
          <a:p>
            <a:r>
              <a:rPr lang="en-IN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	</a:t>
            </a:r>
          </a:p>
          <a:p>
            <a:endParaRPr lang="en-IN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IN" sz="2400" dirty="0">
              <a:solidFill>
                <a:schemeClr val="tx2">
                  <a:lumMod val="60000"/>
                  <a:lumOff val="4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>
              <a:solidFill>
                <a:schemeClr val="tx2">
                  <a:lumMod val="60000"/>
                  <a:lumOff val="4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IN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IN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IN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IN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1"/>
            <a:endParaRPr lang="en-IN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IN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IN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80341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57400" y="638022"/>
            <a:ext cx="8001000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IN" spc="-5" dirty="0"/>
              <a:t>Institutions and the individual</a:t>
            </a:r>
            <a:endParaRPr spc="-5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61CC3F71-1054-4491-95A4-7BD28F0C729D}"/>
              </a:ext>
            </a:extLst>
          </p:cNvPr>
          <p:cNvSpPr/>
          <p:nvPr/>
        </p:nvSpPr>
        <p:spPr>
          <a:xfrm>
            <a:off x="1676400" y="1524000"/>
            <a:ext cx="9525000" cy="938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3"/>
            <a:endParaRPr lang="en-IN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Wingdings" panose="05000000000000000000" pitchFamily="2" charset="2"/>
            </a:endParaRPr>
          </a:p>
          <a:p>
            <a:pPr lvl="3"/>
            <a:r>
              <a:rPr lang="en-IN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		Institutions (macro/context)  </a:t>
            </a:r>
            <a:r>
              <a:rPr lang="en-IN" sz="24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complex</a:t>
            </a:r>
            <a:endParaRPr lang="en-IN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Wingdings" panose="05000000000000000000" pitchFamily="2" charset="2"/>
            </a:endParaRPr>
          </a:p>
          <a:p>
            <a:pPr lvl="3"/>
            <a:endParaRPr lang="en-IN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Wingdings" panose="05000000000000000000" pitchFamily="2" charset="2"/>
            </a:endParaRPr>
          </a:p>
          <a:p>
            <a:pPr lvl="3"/>
            <a:endParaRPr lang="en-IN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Wingdings" panose="05000000000000000000" pitchFamily="2" charset="2"/>
            </a:endParaRPr>
          </a:p>
          <a:p>
            <a:pPr lvl="3"/>
            <a:endParaRPr lang="en-IN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Wingdings" panose="05000000000000000000" pitchFamily="2" charset="2"/>
            </a:endParaRPr>
          </a:p>
          <a:p>
            <a:pPr lvl="3"/>
            <a:endParaRPr lang="en-IN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Wingdings" panose="05000000000000000000" pitchFamily="2" charset="2"/>
            </a:endParaRPr>
          </a:p>
          <a:p>
            <a:pPr lvl="3"/>
            <a:endParaRPr lang="en-IN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Wingdings" panose="05000000000000000000" pitchFamily="2" charset="2"/>
            </a:endParaRPr>
          </a:p>
          <a:p>
            <a:pPr lvl="3"/>
            <a:endParaRPr lang="en-IN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Wingdings" panose="05000000000000000000" pitchFamily="2" charset="2"/>
            </a:endParaRPr>
          </a:p>
          <a:p>
            <a:pPr lvl="3"/>
            <a:r>
              <a:rPr lang="en-IN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		Individual (micro/action)</a:t>
            </a:r>
          </a:p>
          <a:p>
            <a:pPr lvl="3"/>
            <a:endParaRPr lang="en-IN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Wingdings" panose="05000000000000000000" pitchFamily="2" charset="2"/>
            </a:endParaRPr>
          </a:p>
          <a:p>
            <a:pPr lvl="3"/>
            <a:r>
              <a:rPr lang="en-IN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 </a:t>
            </a:r>
            <a:endParaRPr lang="en-IN" sz="2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Wingdings" panose="05000000000000000000" pitchFamily="2" charset="2"/>
            </a:endParaRPr>
          </a:p>
          <a:p>
            <a:r>
              <a:rPr lang="en-IN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	</a:t>
            </a:r>
          </a:p>
          <a:p>
            <a:endParaRPr lang="en-IN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IN" sz="2400" dirty="0">
              <a:solidFill>
                <a:schemeClr val="tx2">
                  <a:lumMod val="60000"/>
                  <a:lumOff val="4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>
              <a:solidFill>
                <a:schemeClr val="tx2">
                  <a:lumMod val="60000"/>
                  <a:lumOff val="4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IN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IN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IN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IN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1"/>
            <a:endParaRPr lang="en-IN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IN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IN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69343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57400" y="638022"/>
            <a:ext cx="8001000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IN" spc="-5" dirty="0"/>
              <a:t>Institutions and the individual</a:t>
            </a:r>
            <a:endParaRPr spc="-5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61CC3F71-1054-4491-95A4-7BD28F0C729D}"/>
              </a:ext>
            </a:extLst>
          </p:cNvPr>
          <p:cNvSpPr/>
          <p:nvPr/>
        </p:nvSpPr>
        <p:spPr>
          <a:xfrm>
            <a:off x="1676400" y="1524000"/>
            <a:ext cx="9525000" cy="97565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3"/>
            <a:endParaRPr lang="en-IN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Wingdings" panose="05000000000000000000" pitchFamily="2" charset="2"/>
            </a:endParaRPr>
          </a:p>
          <a:p>
            <a:pPr lvl="3"/>
            <a:r>
              <a:rPr lang="en-IN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		Institutions (macro/context)  </a:t>
            </a:r>
            <a:r>
              <a:rPr lang="en-IN" sz="24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complex</a:t>
            </a:r>
            <a:endParaRPr lang="en-IN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Wingdings" panose="05000000000000000000" pitchFamily="2" charset="2"/>
            </a:endParaRPr>
          </a:p>
          <a:p>
            <a:pPr lvl="3"/>
            <a:endParaRPr lang="en-IN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Wingdings" panose="05000000000000000000" pitchFamily="2" charset="2"/>
            </a:endParaRPr>
          </a:p>
          <a:p>
            <a:pPr lvl="3"/>
            <a:endParaRPr lang="en-IN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Wingdings" panose="05000000000000000000" pitchFamily="2" charset="2"/>
            </a:endParaRPr>
          </a:p>
          <a:p>
            <a:pPr lvl="3"/>
            <a:r>
              <a:rPr lang="en-IN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				Interaction, between &amp; within</a:t>
            </a:r>
          </a:p>
          <a:p>
            <a:pPr lvl="3"/>
            <a:endParaRPr lang="en-IN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Wingdings" panose="05000000000000000000" pitchFamily="2" charset="2"/>
            </a:endParaRPr>
          </a:p>
          <a:p>
            <a:pPr lvl="3"/>
            <a:endParaRPr lang="en-IN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Wingdings" panose="05000000000000000000" pitchFamily="2" charset="2"/>
            </a:endParaRPr>
          </a:p>
          <a:p>
            <a:pPr lvl="3"/>
            <a:endParaRPr lang="en-IN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Wingdings" panose="05000000000000000000" pitchFamily="2" charset="2"/>
            </a:endParaRPr>
          </a:p>
          <a:p>
            <a:pPr lvl="3"/>
            <a:r>
              <a:rPr lang="en-IN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		Individual (micro/action)</a:t>
            </a:r>
          </a:p>
          <a:p>
            <a:pPr lvl="3"/>
            <a:endParaRPr lang="en-IN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Wingdings" panose="05000000000000000000" pitchFamily="2" charset="2"/>
            </a:endParaRPr>
          </a:p>
          <a:p>
            <a:pPr lvl="3"/>
            <a:r>
              <a:rPr lang="en-IN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 </a:t>
            </a:r>
            <a:endParaRPr lang="en-IN" sz="2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Wingdings" panose="05000000000000000000" pitchFamily="2" charset="2"/>
            </a:endParaRPr>
          </a:p>
          <a:p>
            <a:r>
              <a:rPr lang="en-IN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	</a:t>
            </a:r>
          </a:p>
          <a:p>
            <a:endParaRPr lang="en-IN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IN" sz="2400" dirty="0">
              <a:solidFill>
                <a:schemeClr val="tx2">
                  <a:lumMod val="60000"/>
                  <a:lumOff val="4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>
              <a:solidFill>
                <a:schemeClr val="tx2">
                  <a:lumMod val="60000"/>
                  <a:lumOff val="4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IN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IN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IN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IN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1"/>
            <a:endParaRPr lang="en-IN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IN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IN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xmlns="" id="{BF2E8A01-BEB9-4103-84CC-FDEBFF98E71F}"/>
              </a:ext>
            </a:extLst>
          </p:cNvPr>
          <p:cNvCxnSpPr/>
          <p:nvPr/>
        </p:nvCxnSpPr>
        <p:spPr>
          <a:xfrm>
            <a:off x="5715000" y="2590800"/>
            <a:ext cx="0" cy="1447800"/>
          </a:xfrm>
          <a:prstGeom prst="straightConnector1">
            <a:avLst/>
          </a:prstGeom>
          <a:ln w="31750"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xmlns="" id="{76DA1015-C8CC-47EC-8B78-32977631EBC9}"/>
              </a:ext>
            </a:extLst>
          </p:cNvPr>
          <p:cNvCxnSpPr>
            <a:cxnSpLocks/>
          </p:cNvCxnSpPr>
          <p:nvPr/>
        </p:nvCxnSpPr>
        <p:spPr>
          <a:xfrm flipV="1">
            <a:off x="6057900" y="2590800"/>
            <a:ext cx="0" cy="1409700"/>
          </a:xfrm>
          <a:prstGeom prst="straightConnector1">
            <a:avLst/>
          </a:prstGeom>
          <a:ln w="317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1963310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57400" y="638022"/>
            <a:ext cx="8001000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IN" spc="-5" dirty="0"/>
              <a:t>Institutions and the individual</a:t>
            </a:r>
            <a:endParaRPr spc="-5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61CC3F71-1054-4491-95A4-7BD28F0C729D}"/>
              </a:ext>
            </a:extLst>
          </p:cNvPr>
          <p:cNvSpPr/>
          <p:nvPr/>
        </p:nvSpPr>
        <p:spPr>
          <a:xfrm>
            <a:off x="1676400" y="1524000"/>
            <a:ext cx="9525000" cy="97565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3"/>
            <a:endParaRPr lang="en-IN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Wingdings" panose="05000000000000000000" pitchFamily="2" charset="2"/>
            </a:endParaRPr>
          </a:p>
          <a:p>
            <a:pPr lvl="3"/>
            <a:r>
              <a:rPr lang="en-IN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		Institutions (macro/context)  </a:t>
            </a:r>
            <a:r>
              <a:rPr lang="en-IN" sz="24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complex</a:t>
            </a:r>
            <a:endParaRPr lang="en-IN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Wingdings" panose="05000000000000000000" pitchFamily="2" charset="2"/>
            </a:endParaRPr>
          </a:p>
          <a:p>
            <a:pPr lvl="3"/>
            <a:endParaRPr lang="en-IN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Wingdings" panose="05000000000000000000" pitchFamily="2" charset="2"/>
            </a:endParaRPr>
          </a:p>
          <a:p>
            <a:pPr lvl="3"/>
            <a:r>
              <a:rPr lang="en-IN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Evolution</a:t>
            </a:r>
          </a:p>
          <a:p>
            <a:pPr lvl="3"/>
            <a:r>
              <a:rPr lang="en-IN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				Interaction, between &amp; within</a:t>
            </a:r>
          </a:p>
          <a:p>
            <a:pPr lvl="3"/>
            <a:endParaRPr lang="en-IN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Wingdings" panose="05000000000000000000" pitchFamily="2" charset="2"/>
            </a:endParaRPr>
          </a:p>
          <a:p>
            <a:pPr lvl="3"/>
            <a:endParaRPr lang="en-IN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Wingdings" panose="05000000000000000000" pitchFamily="2" charset="2"/>
            </a:endParaRPr>
          </a:p>
          <a:p>
            <a:pPr lvl="3"/>
            <a:endParaRPr lang="en-IN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Wingdings" panose="05000000000000000000" pitchFamily="2" charset="2"/>
            </a:endParaRPr>
          </a:p>
          <a:p>
            <a:pPr lvl="3"/>
            <a:r>
              <a:rPr lang="en-IN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		Individual (micro/action)</a:t>
            </a:r>
          </a:p>
          <a:p>
            <a:pPr lvl="3"/>
            <a:endParaRPr lang="en-IN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Wingdings" panose="05000000000000000000" pitchFamily="2" charset="2"/>
            </a:endParaRPr>
          </a:p>
          <a:p>
            <a:pPr lvl="3"/>
            <a:r>
              <a:rPr lang="en-IN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 </a:t>
            </a:r>
            <a:endParaRPr lang="en-IN" sz="2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Wingdings" panose="05000000000000000000" pitchFamily="2" charset="2"/>
            </a:endParaRPr>
          </a:p>
          <a:p>
            <a:r>
              <a:rPr lang="en-IN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	</a:t>
            </a:r>
          </a:p>
          <a:p>
            <a:endParaRPr lang="en-IN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IN" sz="2400" dirty="0">
              <a:solidFill>
                <a:schemeClr val="tx2">
                  <a:lumMod val="60000"/>
                  <a:lumOff val="4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>
              <a:solidFill>
                <a:schemeClr val="tx2">
                  <a:lumMod val="60000"/>
                  <a:lumOff val="4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IN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IN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IN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IN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1"/>
            <a:endParaRPr lang="en-IN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IN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IN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xmlns="" id="{BF2E8A01-BEB9-4103-84CC-FDEBFF98E71F}"/>
              </a:ext>
            </a:extLst>
          </p:cNvPr>
          <p:cNvCxnSpPr/>
          <p:nvPr/>
        </p:nvCxnSpPr>
        <p:spPr>
          <a:xfrm>
            <a:off x="5715000" y="2590800"/>
            <a:ext cx="0" cy="1447800"/>
          </a:xfrm>
          <a:prstGeom prst="straightConnector1">
            <a:avLst/>
          </a:prstGeom>
          <a:ln w="31750"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xmlns="" id="{76DA1015-C8CC-47EC-8B78-32977631EBC9}"/>
              </a:ext>
            </a:extLst>
          </p:cNvPr>
          <p:cNvCxnSpPr>
            <a:cxnSpLocks/>
          </p:cNvCxnSpPr>
          <p:nvPr/>
        </p:nvCxnSpPr>
        <p:spPr>
          <a:xfrm flipV="1">
            <a:off x="6057900" y="2590800"/>
            <a:ext cx="0" cy="1409700"/>
          </a:xfrm>
          <a:prstGeom prst="straightConnector1">
            <a:avLst/>
          </a:prstGeom>
          <a:ln w="317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xmlns="" id="{B0071DC2-CD80-47A1-971D-EF1DF66EC2FE}"/>
              </a:ext>
            </a:extLst>
          </p:cNvPr>
          <p:cNvCxnSpPr>
            <a:cxnSpLocks/>
          </p:cNvCxnSpPr>
          <p:nvPr/>
        </p:nvCxnSpPr>
        <p:spPr>
          <a:xfrm>
            <a:off x="4038600" y="3095185"/>
            <a:ext cx="457200" cy="1035734"/>
          </a:xfrm>
          <a:prstGeom prst="straightConnector1">
            <a:avLst/>
          </a:prstGeom>
          <a:ln w="31750"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8854117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2">
            <a:extLst>
              <a:ext uri="{FF2B5EF4-FFF2-40B4-BE49-F238E27FC236}">
                <a16:creationId xmlns:a16="http://schemas.microsoft.com/office/drawing/2014/main" xmlns="" id="{25152D81-DD34-4668-A63A-06C63D0B3BD3}"/>
              </a:ext>
            </a:extLst>
          </p:cNvPr>
          <p:cNvSpPr txBox="1">
            <a:spLocks/>
          </p:cNvSpPr>
          <p:nvPr/>
        </p:nvSpPr>
        <p:spPr>
          <a:xfrm>
            <a:off x="3248520" y="638022"/>
            <a:ext cx="6505080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000" b="0" i="0">
                <a:solidFill>
                  <a:schemeClr val="tx1"/>
                </a:solidFill>
                <a:latin typeface="Verdana"/>
                <a:ea typeface="+mj-ea"/>
                <a:cs typeface="Verdana"/>
              </a:defRPr>
            </a:lvl1pPr>
          </a:lstStyle>
          <a:p>
            <a:pPr marL="12700" algn="ctr">
              <a:spcBef>
                <a:spcPts val="100"/>
              </a:spcBef>
            </a:pPr>
            <a:r>
              <a:rPr lang="en-IN" kern="0" spc="-5" dirty="0"/>
              <a:t>What is a puzzle?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6954E185-9D8D-463C-B743-395D4714B96B}"/>
              </a:ext>
            </a:extLst>
          </p:cNvPr>
          <p:cNvSpPr txBox="1"/>
          <p:nvPr/>
        </p:nvSpPr>
        <p:spPr>
          <a:xfrm>
            <a:off x="5562600" y="2209800"/>
            <a:ext cx="184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5A375932-69D8-46DE-AB58-6ADC35F89DC2}"/>
              </a:ext>
            </a:extLst>
          </p:cNvPr>
          <p:cNvSpPr/>
          <p:nvPr/>
        </p:nvSpPr>
        <p:spPr>
          <a:xfrm>
            <a:off x="5264578" y="2385143"/>
            <a:ext cx="59436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IN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1"/>
            <a:endParaRPr lang="en-IN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IN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IN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33D1C394-9B3E-40BE-A1F6-3E544267A927}"/>
              </a:ext>
            </a:extLst>
          </p:cNvPr>
          <p:cNvSpPr/>
          <p:nvPr/>
        </p:nvSpPr>
        <p:spPr>
          <a:xfrm>
            <a:off x="5264578" y="1785480"/>
            <a:ext cx="56388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sz="2400" dirty="0">
              <a:solidFill>
                <a:srgbClr val="FF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IN" sz="2400" dirty="0">
              <a:solidFill>
                <a:schemeClr val="tx2">
                  <a:lumMod val="60000"/>
                  <a:lumOff val="4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IN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IN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IN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IN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1"/>
            <a:endParaRPr lang="en-IN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IN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IN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9BD1AF03-7775-4CE7-82CF-668572688D6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7974" t="2778" r="7974" b="9722"/>
          <a:stretch/>
        </p:blipFill>
        <p:spPr>
          <a:xfrm>
            <a:off x="1295400" y="1752600"/>
            <a:ext cx="3352800" cy="37719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3AD729A0-69C6-4796-8619-6F0A021D420F}"/>
              </a:ext>
            </a:extLst>
          </p:cNvPr>
          <p:cNvSpPr/>
          <p:nvPr/>
        </p:nvSpPr>
        <p:spPr>
          <a:xfrm>
            <a:off x="4853684" y="1752600"/>
            <a:ext cx="6765388" cy="74174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When we have a well-established fact or event to which we do not have a well-established explanation</a:t>
            </a:r>
            <a:r>
              <a:rPr lang="en-IN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 ‘puzzle’</a:t>
            </a:r>
            <a:endParaRPr lang="en-IN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IN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Counterintuitive fact, e.g. littering</a:t>
            </a:r>
          </a:p>
          <a:p>
            <a:endParaRPr lang="en-IN" sz="2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 unexplained correlation, e.g. alcoholism and parenting</a:t>
            </a:r>
          </a:p>
          <a:p>
            <a:endParaRPr lang="en-IN" sz="2400" dirty="0">
              <a:solidFill>
                <a:schemeClr val="tx2">
                  <a:lumMod val="60000"/>
                  <a:lumOff val="4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>
              <a:solidFill>
                <a:schemeClr val="tx2">
                  <a:lumMod val="60000"/>
                  <a:lumOff val="4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IN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IN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IN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IN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1"/>
            <a:endParaRPr lang="en-IN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IN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IN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51463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2">
            <a:extLst>
              <a:ext uri="{FF2B5EF4-FFF2-40B4-BE49-F238E27FC236}">
                <a16:creationId xmlns:a16="http://schemas.microsoft.com/office/drawing/2014/main" xmlns="" id="{25152D81-DD34-4668-A63A-06C63D0B3BD3}"/>
              </a:ext>
            </a:extLst>
          </p:cNvPr>
          <p:cNvSpPr txBox="1">
            <a:spLocks/>
          </p:cNvSpPr>
          <p:nvPr/>
        </p:nvSpPr>
        <p:spPr>
          <a:xfrm>
            <a:off x="3248520" y="638022"/>
            <a:ext cx="6505080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000" b="0" i="0">
                <a:solidFill>
                  <a:schemeClr val="tx1"/>
                </a:solidFill>
                <a:latin typeface="Verdana"/>
                <a:ea typeface="+mj-ea"/>
                <a:cs typeface="Verdana"/>
              </a:defRPr>
            </a:lvl1pPr>
          </a:lstStyle>
          <a:p>
            <a:pPr marL="12700" algn="ctr">
              <a:spcBef>
                <a:spcPts val="100"/>
              </a:spcBef>
            </a:pPr>
            <a:r>
              <a:rPr lang="en-IN" kern="0" spc="-5" dirty="0"/>
              <a:t>What is a sociological question?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6954E185-9D8D-463C-B743-395D4714B96B}"/>
              </a:ext>
            </a:extLst>
          </p:cNvPr>
          <p:cNvSpPr txBox="1"/>
          <p:nvPr/>
        </p:nvSpPr>
        <p:spPr>
          <a:xfrm>
            <a:off x="5562600" y="2209800"/>
            <a:ext cx="184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5A375932-69D8-46DE-AB58-6ADC35F89DC2}"/>
              </a:ext>
            </a:extLst>
          </p:cNvPr>
          <p:cNvSpPr/>
          <p:nvPr/>
        </p:nvSpPr>
        <p:spPr>
          <a:xfrm>
            <a:off x="5264578" y="2385143"/>
            <a:ext cx="59436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IN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1"/>
            <a:endParaRPr lang="en-IN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IN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IN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33D1C394-9B3E-40BE-A1F6-3E544267A927}"/>
              </a:ext>
            </a:extLst>
          </p:cNvPr>
          <p:cNvSpPr/>
          <p:nvPr/>
        </p:nvSpPr>
        <p:spPr>
          <a:xfrm>
            <a:off x="5264578" y="1785480"/>
            <a:ext cx="56388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sz="2400" dirty="0">
              <a:solidFill>
                <a:srgbClr val="FF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IN" sz="2400" dirty="0">
              <a:solidFill>
                <a:schemeClr val="tx2">
                  <a:lumMod val="60000"/>
                  <a:lumOff val="4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IN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IN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IN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IN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1"/>
            <a:endParaRPr lang="en-IN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IN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IN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3AD729A0-69C6-4796-8619-6F0A021D420F}"/>
              </a:ext>
            </a:extLst>
          </p:cNvPr>
          <p:cNvSpPr/>
          <p:nvPr/>
        </p:nvSpPr>
        <p:spPr>
          <a:xfrm>
            <a:off x="5426612" y="1936700"/>
            <a:ext cx="478418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sz="2400" dirty="0">
              <a:solidFill>
                <a:schemeClr val="tx2">
                  <a:lumMod val="60000"/>
                  <a:lumOff val="4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>
              <a:solidFill>
                <a:schemeClr val="tx2">
                  <a:lumMod val="60000"/>
                  <a:lumOff val="4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IN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IN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IN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IN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1"/>
            <a:endParaRPr lang="en-IN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IN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IN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218D1BFD-B842-4871-A105-31CFE21DFB6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36401" r="19217"/>
          <a:stretch/>
        </p:blipFill>
        <p:spPr>
          <a:xfrm>
            <a:off x="862260" y="2077241"/>
            <a:ext cx="5638800" cy="333295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2C39E1F9-CBB1-41DF-9DCF-24663D09B31F}"/>
              </a:ext>
            </a:extLst>
          </p:cNvPr>
          <p:cNvSpPr/>
          <p:nvPr/>
        </p:nvSpPr>
        <p:spPr>
          <a:xfrm>
            <a:off x="5070230" y="1908640"/>
            <a:ext cx="6664569" cy="82791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3"/>
            <a:r>
              <a:rPr lang="en-IN" sz="24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FACT:  65% Indians support capital punishment</a:t>
            </a:r>
          </a:p>
          <a:p>
            <a:pPr lvl="3"/>
            <a:endParaRPr lang="en-IN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Wingdings" panose="05000000000000000000" pitchFamily="2" charset="2"/>
            </a:endParaRPr>
          </a:p>
          <a:p>
            <a:pPr lvl="3"/>
            <a:endParaRPr lang="en-IN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Wingdings" panose="05000000000000000000" pitchFamily="2" charset="2"/>
            </a:endParaRPr>
          </a:p>
          <a:p>
            <a:pPr lvl="3"/>
            <a:endParaRPr lang="en-IN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Wingdings" panose="05000000000000000000" pitchFamily="2" charset="2"/>
            </a:endParaRPr>
          </a:p>
          <a:p>
            <a:pPr lvl="3"/>
            <a:endParaRPr lang="en-IN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Wingdings" panose="05000000000000000000" pitchFamily="2" charset="2"/>
            </a:endParaRPr>
          </a:p>
          <a:p>
            <a:pPr lvl="3"/>
            <a:r>
              <a:rPr lang="en-IN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		</a:t>
            </a:r>
          </a:p>
          <a:p>
            <a:pPr lvl="3"/>
            <a:r>
              <a:rPr lang="en-IN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 </a:t>
            </a:r>
            <a:endParaRPr lang="en-IN" sz="2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Wingdings" panose="05000000000000000000" pitchFamily="2" charset="2"/>
            </a:endParaRPr>
          </a:p>
          <a:p>
            <a:r>
              <a:rPr lang="en-IN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	</a:t>
            </a:r>
          </a:p>
          <a:p>
            <a:endParaRPr lang="en-IN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IN" sz="2400" dirty="0">
              <a:solidFill>
                <a:schemeClr val="tx2">
                  <a:lumMod val="60000"/>
                  <a:lumOff val="4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>
              <a:solidFill>
                <a:schemeClr val="tx2">
                  <a:lumMod val="60000"/>
                  <a:lumOff val="4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IN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IN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IN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IN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1"/>
            <a:endParaRPr lang="en-IN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IN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IN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53113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3076</TotalTime>
  <Words>315</Words>
  <Application>Microsoft Office PowerPoint</Application>
  <PresentationFormat>Custom</PresentationFormat>
  <Paragraphs>484</Paragraphs>
  <Slides>17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Thinking about Social Phenomena  Constructing Puzzles</vt:lpstr>
      <vt:lpstr>Social phenomena</vt:lpstr>
      <vt:lpstr>Social phenomena</vt:lpstr>
      <vt:lpstr>Social phenomena</vt:lpstr>
      <vt:lpstr>Institutions and the individual</vt:lpstr>
      <vt:lpstr>Institutions and the individual</vt:lpstr>
      <vt:lpstr>Institutions and the individual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Robin</dc:creator>
  <cp:lastModifiedBy>user</cp:lastModifiedBy>
  <cp:revision>291</cp:revision>
  <dcterms:created xsi:type="dcterms:W3CDTF">2018-04-29T23:02:44Z</dcterms:created>
  <dcterms:modified xsi:type="dcterms:W3CDTF">2020-01-09T11:15:14Z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2018-04-29T00:00:00Z</vt:filetime>
  </property>
  <property fmtid="{D5CDD505-2E9C-101B-9397-08002B2CF9AE}" pid="3" name="Creator">
    <vt:lpwstr>Acrobat PDFMaker 18 for PowerPoint</vt:lpwstr>
  </property>
  <property fmtid="{D5CDD505-2E9C-101B-9397-08002B2CF9AE}" pid="4" name="LastSaved">
    <vt:filetime>2018-04-29T00:00:00Z</vt:filetime>
  </property>
</Properties>
</file>