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319" r:id="rId3"/>
    <p:sldId id="353" r:id="rId4"/>
    <p:sldId id="363" r:id="rId5"/>
    <p:sldId id="352" r:id="rId6"/>
    <p:sldId id="358" r:id="rId7"/>
    <p:sldId id="357" r:id="rId8"/>
    <p:sldId id="360" r:id="rId9"/>
    <p:sldId id="361" r:id="rId10"/>
    <p:sldId id="354" r:id="rId11"/>
    <p:sldId id="307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heel" initials="R" lastIdx="1" clrIdx="0">
    <p:extLst>
      <p:ext uri="{19B8F6BF-5375-455C-9EA6-DF929625EA0E}">
        <p15:presenceInfo xmlns:p15="http://schemas.microsoft.com/office/powerpoint/2012/main" userId="Rahe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71" autoAdjust="0"/>
    <p:restoredTop sz="94660"/>
  </p:normalViewPr>
  <p:slideViewPr>
    <p:cSldViewPr>
      <p:cViewPr varScale="1">
        <p:scale>
          <a:sx n="65" d="100"/>
          <a:sy n="65" d="100"/>
        </p:scale>
        <p:origin x="900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5F4373-54AE-43C2-B8C0-AEEF50945736}" type="datetimeFigureOut">
              <a:rPr lang="en-IN" smtClean="0"/>
              <a:t>20-01-2020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27018C-CC92-4816-B4CF-37C989D4BA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8948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27018C-CC92-4816-B4CF-37C989D4BA50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00493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27018C-CC92-4816-B4CF-37C989D4BA50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6843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27018C-CC92-4816-B4CF-37C989D4BA50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43881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27018C-CC92-4816-B4CF-37C989D4BA50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89622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27018C-CC92-4816-B4CF-37C989D4BA50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80604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27018C-CC92-4816-B4CF-37C989D4BA50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52156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Going to supermarket when hungry</a:t>
            </a:r>
          </a:p>
          <a:p>
            <a:r>
              <a:rPr lang="en-IN" dirty="0"/>
              <a:t>Anger and crimes of passion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27018C-CC92-4816-B4CF-37C989D4BA50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71184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27018C-CC92-4816-B4CF-37C989D4BA50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35421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27018C-CC92-4816-B4CF-37C989D4BA50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32458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27018C-CC92-4816-B4CF-37C989D4BA50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5361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40548" y="38607"/>
            <a:ext cx="9910902" cy="299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1/20/2020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1/20/2020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1/20/2020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44072" y="662741"/>
            <a:ext cx="7903855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41542" y="1326895"/>
            <a:ext cx="10708914" cy="36849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7400" y="638022"/>
            <a:ext cx="8001000" cy="10900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spc="-5" dirty="0"/>
              <a:t>Thinking about Social Phenomena</a:t>
            </a:r>
            <a:br>
              <a:rPr lang="en-IN" spc="-5" dirty="0"/>
            </a:br>
            <a:br>
              <a:rPr lang="en-IN" sz="1000" spc="-5" dirty="0"/>
            </a:br>
            <a:r>
              <a:rPr lang="en-IN" i="1" spc="-5" dirty="0"/>
              <a:t>Constructing Puzzles</a:t>
            </a:r>
            <a:endParaRPr spc="-5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BF8309A1-F288-49C0-B4FB-2FBEC9320869}"/>
              </a:ext>
            </a:extLst>
          </p:cNvPr>
          <p:cNvSpPr txBox="1">
            <a:spLocks/>
          </p:cNvSpPr>
          <p:nvPr/>
        </p:nvSpPr>
        <p:spPr>
          <a:xfrm>
            <a:off x="3352800" y="5913903"/>
            <a:ext cx="541020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Verdana"/>
                <a:ea typeface="+mj-ea"/>
                <a:cs typeface="Verdana"/>
              </a:defRPr>
            </a:lvl1pPr>
          </a:lstStyle>
          <a:p>
            <a:pPr marL="12700" algn="ctr">
              <a:spcBef>
                <a:spcPts val="100"/>
              </a:spcBef>
            </a:pPr>
            <a:r>
              <a:rPr lang="en-IN" sz="2400" i="1" kern="0" spc="-5" dirty="0"/>
              <a:t>Lecture dt. Jan 20, 2020</a:t>
            </a:r>
          </a:p>
          <a:p>
            <a:pPr marL="12700" algn="ctr">
              <a:spcBef>
                <a:spcPts val="100"/>
              </a:spcBef>
            </a:pPr>
            <a:endParaRPr lang="en-IN" sz="2400" i="1" kern="0" spc="-5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C3B084-7413-475A-89F8-7DFFC39B4E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74" t="2778" r="7974" b="9722"/>
          <a:stretch/>
        </p:blipFill>
        <p:spPr>
          <a:xfrm>
            <a:off x="4381500" y="1929171"/>
            <a:ext cx="3352800" cy="37719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762000"/>
            <a:ext cx="1051560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spc="-5" dirty="0"/>
              <a:t>Motivations and behaviour</a:t>
            </a:r>
            <a:endParaRPr spc="-5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C08406-85B5-4C62-9131-A36EC388E6EC}"/>
              </a:ext>
            </a:extLst>
          </p:cNvPr>
          <p:cNvSpPr/>
          <p:nvPr/>
        </p:nvSpPr>
        <p:spPr>
          <a:xfrm>
            <a:off x="1143000" y="1828800"/>
            <a:ext cx="10244528" cy="12218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41438" lvl="2" indent="-427038"/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Motivational conflict: how is it resolved?</a:t>
            </a:r>
          </a:p>
          <a:p>
            <a:pPr lvl="3"/>
            <a:endParaRPr lang="en-IN" sz="2400" u="sng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anose="05000000000000000000" pitchFamily="2" charset="2"/>
            </a:endParaRPr>
          </a:p>
          <a:p>
            <a:pPr lvl="3"/>
            <a:r>
              <a:rPr lang="en-IN" sz="2400" u="sng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reducing cognitive dissonance (mechanism)</a:t>
            </a:r>
          </a:p>
          <a:p>
            <a:pPr lvl="3"/>
            <a:endParaRPr lang="en-IN" sz="2400" u="sng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anose="05000000000000000000" pitchFamily="2" charset="2"/>
            </a:endParaRPr>
          </a:p>
          <a:p>
            <a:pPr lvl="3"/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When one motivation is stronger than the other, we look for evidence to strengthen reasons on one side (unconscious mind). We do this to reduce dissonance.</a:t>
            </a:r>
          </a:p>
          <a:p>
            <a:pPr lvl="3"/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anose="05000000000000000000" pitchFamily="2" charset="2"/>
            </a:endParaRPr>
          </a:p>
          <a:p>
            <a:pPr marL="1798638" lvl="3" indent="-427038">
              <a:buFont typeface="Arial" panose="020B0604020202020204" pitchFamily="34" charset="0"/>
              <a:buChar char="•"/>
            </a:pPr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facilitates choice of behaviour</a:t>
            </a:r>
          </a:p>
          <a:p>
            <a:pPr marL="1798638" lvl="3" indent="-427038">
              <a:buFont typeface="Arial" panose="020B0604020202020204" pitchFamily="34" charset="0"/>
              <a:buChar char="•"/>
            </a:pPr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can support confirmation bias</a:t>
            </a:r>
          </a:p>
          <a:p>
            <a:pPr marL="1341438" lvl="2" indent="-427038"/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anose="05000000000000000000" pitchFamily="2" charset="2"/>
            </a:endParaRP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anose="05000000000000000000" pitchFamily="2" charset="2"/>
            </a:endParaRPr>
          </a:p>
          <a:p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 </a:t>
            </a:r>
            <a:endParaRPr lang="en-IN" sz="2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anose="05000000000000000000" pitchFamily="2" charset="2"/>
            </a:endParaRPr>
          </a:p>
          <a:p>
            <a:pPr lvl="5"/>
            <a:r>
              <a:rPr lang="en-IN" sz="24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 </a:t>
            </a:r>
            <a:endParaRPr lang="en-IN" sz="2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anose="05000000000000000000" pitchFamily="2" charset="2"/>
            </a:endParaRPr>
          </a:p>
          <a:p>
            <a:endParaRPr lang="en-IN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anose="05000000000000000000" pitchFamily="2" charset="2"/>
            </a:endParaRPr>
          </a:p>
          <a:p>
            <a:endParaRPr lang="en-IN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anose="05000000000000000000" pitchFamily="2" charset="2"/>
            </a:endParaRPr>
          </a:p>
          <a:p>
            <a:endParaRPr lang="en-IN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anose="05000000000000000000" pitchFamily="2" charset="2"/>
            </a:endParaRPr>
          </a:p>
          <a:p>
            <a:endParaRPr lang="en-IN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anose="05000000000000000000" pitchFamily="2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anose="05000000000000000000" pitchFamily="2" charset="2"/>
            </a:endParaRP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sz="2400" dirty="0">
              <a:solidFill>
                <a:schemeClr val="tx2">
                  <a:lumMod val="60000"/>
                  <a:lumOff val="4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tx2">
                  <a:lumMod val="60000"/>
                  <a:lumOff val="4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/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7872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7400" y="638022"/>
            <a:ext cx="800100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spc="-5" dirty="0"/>
              <a:t>Puzzle for Thursday</a:t>
            </a:r>
            <a:endParaRPr spc="-5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870200-9B27-4A70-866C-C2D6D84C595B}"/>
              </a:ext>
            </a:extLst>
          </p:cNvPr>
          <p:cNvSpPr/>
          <p:nvPr/>
        </p:nvSpPr>
        <p:spPr>
          <a:xfrm>
            <a:off x="1905000" y="2362200"/>
            <a:ext cx="8001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People rarely admit, to themselves and others, that they are ignorant. </a:t>
            </a: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anose="05000000000000000000" pitchFamily="2" charset="2"/>
            </a:endParaRPr>
          </a:p>
          <a:p>
            <a:r>
              <a:rPr lang="en-IN" sz="24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Explain the theoretical basis and mechanism.</a:t>
            </a:r>
            <a:endParaRPr lang="en-IN" sz="2400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0341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3E9C07A-2063-4689-BEC8-47C73E6BD9CD}"/>
              </a:ext>
            </a:extLst>
          </p:cNvPr>
          <p:cNvSpPr/>
          <p:nvPr/>
        </p:nvSpPr>
        <p:spPr>
          <a:xfrm>
            <a:off x="1752600" y="1752600"/>
            <a:ext cx="9372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Motivations: </a:t>
            </a:r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An individual’s beliefs and desires that explain his/her behaviour. But,</a:t>
            </a:r>
          </a:p>
          <a:p>
            <a:pPr lvl="2"/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anose="05000000000000000000" pitchFamily="2" charset="2"/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Competing motivations</a:t>
            </a:r>
          </a:p>
          <a:p>
            <a:pPr marL="1341438" lvl="2" indent="-427038"/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	e.g. Faced by a bully, I am afraid and also angry. I want to run but also to hit him.</a:t>
            </a:r>
          </a:p>
          <a:p>
            <a:pPr marL="1341438" lvl="2" indent="-427038"/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anose="05000000000000000000" pitchFamily="2" charset="2"/>
            </a:endParaRPr>
          </a:p>
          <a:p>
            <a:pPr marL="1341438" lvl="2" indent="-427038"/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	</a:t>
            </a:r>
          </a:p>
          <a:p>
            <a:pPr marL="1341438" lvl="2" indent="-427038"/>
            <a:r>
              <a:rPr lang="en-IN" sz="2400" u="sng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 Motivational conflict </a:t>
            </a:r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anose="05000000000000000000" pitchFamily="2" charset="2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762000"/>
            <a:ext cx="1051560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spc="-5" dirty="0"/>
              <a:t>Motivations and behaviour</a:t>
            </a:r>
            <a:endParaRPr spc="-5" dirty="0"/>
          </a:p>
        </p:txBody>
      </p:sp>
      <p:pic>
        <p:nvPicPr>
          <p:cNvPr id="10" name="Picture 2" descr="Image result for motivational conflict">
            <a:extLst>
              <a:ext uri="{FF2B5EF4-FFF2-40B4-BE49-F238E27FC236}">
                <a16:creationId xmlns:a16="http://schemas.microsoft.com/office/drawing/2014/main" id="{575A77B5-48AD-4F0D-9403-AE6B1D35AF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4038600"/>
            <a:ext cx="246697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2307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762000"/>
            <a:ext cx="1051560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spc="-5" dirty="0"/>
              <a:t>Motivations and behaviour</a:t>
            </a:r>
            <a:endParaRPr spc="-5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C08406-85B5-4C62-9131-A36EC388E6EC}"/>
              </a:ext>
            </a:extLst>
          </p:cNvPr>
          <p:cNvSpPr/>
          <p:nvPr/>
        </p:nvSpPr>
        <p:spPr>
          <a:xfrm>
            <a:off x="1109272" y="1676400"/>
            <a:ext cx="10244528" cy="109568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Examples</a:t>
            </a:r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anose="05000000000000000000" pitchFamily="2" charset="2"/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anose="05000000000000000000" pitchFamily="2" charset="2"/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I  need a book desperately and I am tempted to steal it from the library, but I also want to behave morally.</a:t>
            </a:r>
          </a:p>
          <a:p>
            <a:pPr lvl="2"/>
            <a:endParaRPr lang="en-IN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anose="05000000000000000000" pitchFamily="2" charset="2"/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I want a candidate who favours economic development, but also one who favours freedom of religion.</a:t>
            </a:r>
          </a:p>
          <a:p>
            <a:pPr lvl="2"/>
            <a:endParaRPr lang="en-IN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anose="05000000000000000000" pitchFamily="2" charset="2"/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I want to reduce poverty, but do not give money to beggars because…</a:t>
            </a:r>
            <a:endParaRPr lang="en-IN" sz="2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anose="05000000000000000000" pitchFamily="2" charset="2"/>
            </a:endParaRPr>
          </a:p>
          <a:p>
            <a:pPr lvl="5"/>
            <a:r>
              <a:rPr lang="en-IN" sz="24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 </a:t>
            </a:r>
            <a:endParaRPr lang="en-IN" sz="2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anose="05000000000000000000" pitchFamily="2" charset="2"/>
            </a:endParaRPr>
          </a:p>
          <a:p>
            <a:endParaRPr lang="en-IN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anose="05000000000000000000" pitchFamily="2" charset="2"/>
            </a:endParaRPr>
          </a:p>
          <a:p>
            <a:endParaRPr lang="en-IN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anose="05000000000000000000" pitchFamily="2" charset="2"/>
            </a:endParaRPr>
          </a:p>
          <a:p>
            <a:endParaRPr lang="en-IN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anose="05000000000000000000" pitchFamily="2" charset="2"/>
            </a:endParaRPr>
          </a:p>
          <a:p>
            <a:endParaRPr lang="en-IN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anose="05000000000000000000" pitchFamily="2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anose="05000000000000000000" pitchFamily="2" charset="2"/>
            </a:endParaRP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sz="2400" dirty="0">
              <a:solidFill>
                <a:schemeClr val="tx2">
                  <a:lumMod val="60000"/>
                  <a:lumOff val="4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tx2">
                  <a:lumMod val="60000"/>
                  <a:lumOff val="4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/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7330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762000"/>
            <a:ext cx="1051560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spc="-5" dirty="0"/>
              <a:t>Motivations and behaviour</a:t>
            </a:r>
            <a:endParaRPr spc="-5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C08406-85B5-4C62-9131-A36EC388E6EC}"/>
              </a:ext>
            </a:extLst>
          </p:cNvPr>
          <p:cNvSpPr/>
          <p:nvPr/>
        </p:nvSpPr>
        <p:spPr>
          <a:xfrm>
            <a:off x="1109272" y="1676400"/>
            <a:ext cx="10244528" cy="116955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Examples</a:t>
            </a:r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anose="05000000000000000000" pitchFamily="2" charset="2"/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anose="05000000000000000000" pitchFamily="2" charset="2"/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I  need a book desperately and I am tempted to steal it from the library, but I also want to behave morally.</a:t>
            </a:r>
          </a:p>
          <a:p>
            <a:pPr lvl="2"/>
            <a:endParaRPr lang="en-IN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anose="05000000000000000000" pitchFamily="2" charset="2"/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I want a candidate who favours economic development, but also one who favours freedom of religion.</a:t>
            </a:r>
          </a:p>
          <a:p>
            <a:pPr lvl="2"/>
            <a:endParaRPr lang="en-IN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anose="05000000000000000000" pitchFamily="2" charset="2"/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I want to reduce poverty, but do not give money to beggars because… </a:t>
            </a:r>
            <a:r>
              <a:rPr lang="en-IN" sz="2400" dirty="0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I think giving to one individual makes no difference (</a:t>
            </a:r>
            <a:r>
              <a:rPr lang="en-IN" sz="2400" i="1" dirty="0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conflict 1) </a:t>
            </a:r>
            <a:r>
              <a:rPr lang="en-IN" sz="2400" dirty="0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or I want to promote my own interest (</a:t>
            </a:r>
            <a:r>
              <a:rPr lang="en-IN" sz="2400" i="1" dirty="0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conflict 2) </a:t>
            </a:r>
            <a:endParaRPr lang="en-IN" sz="2400" b="1" dirty="0">
              <a:solidFill>
                <a:schemeClr val="accent5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anose="05000000000000000000" pitchFamily="2" charset="2"/>
            </a:endParaRPr>
          </a:p>
          <a:p>
            <a:pPr lvl="5"/>
            <a:r>
              <a:rPr lang="en-IN" sz="24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 </a:t>
            </a:r>
            <a:endParaRPr lang="en-IN" sz="2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anose="05000000000000000000" pitchFamily="2" charset="2"/>
            </a:endParaRPr>
          </a:p>
          <a:p>
            <a:endParaRPr lang="en-IN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anose="05000000000000000000" pitchFamily="2" charset="2"/>
            </a:endParaRPr>
          </a:p>
          <a:p>
            <a:endParaRPr lang="en-IN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anose="05000000000000000000" pitchFamily="2" charset="2"/>
            </a:endParaRPr>
          </a:p>
          <a:p>
            <a:endParaRPr lang="en-IN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anose="05000000000000000000" pitchFamily="2" charset="2"/>
            </a:endParaRPr>
          </a:p>
          <a:p>
            <a:endParaRPr lang="en-IN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anose="05000000000000000000" pitchFamily="2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anose="05000000000000000000" pitchFamily="2" charset="2"/>
            </a:endParaRP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sz="2400" dirty="0">
              <a:solidFill>
                <a:schemeClr val="tx2">
                  <a:lumMod val="60000"/>
                  <a:lumOff val="4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tx2">
                  <a:lumMod val="60000"/>
                  <a:lumOff val="4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/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498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762000"/>
            <a:ext cx="1051560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spc="-5" dirty="0"/>
              <a:t>Motivations and behaviour</a:t>
            </a:r>
            <a:endParaRPr spc="-5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C08406-85B5-4C62-9131-A36EC388E6EC}"/>
              </a:ext>
            </a:extLst>
          </p:cNvPr>
          <p:cNvSpPr/>
          <p:nvPr/>
        </p:nvSpPr>
        <p:spPr>
          <a:xfrm>
            <a:off x="1143000" y="1828800"/>
            <a:ext cx="10244528" cy="1184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41438" lvl="2" indent="-427038"/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Motivational conflict: how is it resolved?</a:t>
            </a:r>
          </a:p>
          <a:p>
            <a:pPr marL="1341438" lvl="2" indent="-427038"/>
            <a:endParaRPr lang="en-IN" sz="2400" u="sng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anose="05000000000000000000" pitchFamily="2" charset="2"/>
            </a:endParaRPr>
          </a:p>
          <a:p>
            <a:pPr marL="1341438" lvl="2" indent="-427038">
              <a:buFont typeface="Arial" panose="020B0604020202020204" pitchFamily="34" charset="0"/>
              <a:buChar char="•"/>
            </a:pPr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Visceral motivations often stronger </a:t>
            </a:r>
          </a:p>
          <a:p>
            <a:pPr marL="1341438" lvl="2" indent="-427038">
              <a:buFont typeface="Arial" panose="020B0604020202020204" pitchFamily="34" charset="0"/>
              <a:buChar char="•"/>
            </a:pPr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anose="05000000000000000000" pitchFamily="2" charset="2"/>
            </a:endParaRPr>
          </a:p>
          <a:p>
            <a:pPr lvl="3"/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 </a:t>
            </a:r>
          </a:p>
          <a:p>
            <a:pPr lvl="3"/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anose="05000000000000000000" pitchFamily="2" charset="2"/>
            </a:endParaRPr>
          </a:p>
          <a:p>
            <a:pPr lvl="3"/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anose="05000000000000000000" pitchFamily="2" charset="2"/>
            </a:endParaRPr>
          </a:p>
          <a:p>
            <a:pPr marL="1341438" lvl="2" indent="-427038"/>
            <a:endParaRPr lang="en-IN" sz="2400" u="sng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anose="05000000000000000000" pitchFamily="2" charset="2"/>
            </a:endParaRPr>
          </a:p>
          <a:p>
            <a:pPr marL="1341438" lvl="2" indent="-427038"/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anose="05000000000000000000" pitchFamily="2" charset="2"/>
            </a:endParaRP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anose="05000000000000000000" pitchFamily="2" charset="2"/>
            </a:endParaRPr>
          </a:p>
          <a:p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 </a:t>
            </a:r>
            <a:endParaRPr lang="en-IN" sz="2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anose="05000000000000000000" pitchFamily="2" charset="2"/>
            </a:endParaRPr>
          </a:p>
          <a:p>
            <a:pPr lvl="5"/>
            <a:r>
              <a:rPr lang="en-IN" sz="24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 </a:t>
            </a:r>
            <a:endParaRPr lang="en-IN" sz="2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anose="05000000000000000000" pitchFamily="2" charset="2"/>
            </a:endParaRPr>
          </a:p>
          <a:p>
            <a:endParaRPr lang="en-IN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anose="05000000000000000000" pitchFamily="2" charset="2"/>
            </a:endParaRPr>
          </a:p>
          <a:p>
            <a:endParaRPr lang="en-IN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anose="05000000000000000000" pitchFamily="2" charset="2"/>
            </a:endParaRPr>
          </a:p>
          <a:p>
            <a:endParaRPr lang="en-IN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anose="05000000000000000000" pitchFamily="2" charset="2"/>
            </a:endParaRPr>
          </a:p>
          <a:p>
            <a:endParaRPr lang="en-IN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anose="05000000000000000000" pitchFamily="2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anose="05000000000000000000" pitchFamily="2" charset="2"/>
            </a:endParaRP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sz="2400" dirty="0">
              <a:solidFill>
                <a:schemeClr val="tx2">
                  <a:lumMod val="60000"/>
                  <a:lumOff val="4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tx2">
                  <a:lumMod val="60000"/>
                  <a:lumOff val="4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/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0420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762000"/>
            <a:ext cx="1051560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spc="-5" dirty="0"/>
              <a:t>Motivations and behaviour</a:t>
            </a:r>
            <a:endParaRPr spc="-5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C08406-85B5-4C62-9131-A36EC388E6EC}"/>
              </a:ext>
            </a:extLst>
          </p:cNvPr>
          <p:cNvSpPr/>
          <p:nvPr/>
        </p:nvSpPr>
        <p:spPr>
          <a:xfrm>
            <a:off x="1143000" y="1828800"/>
            <a:ext cx="10244528" cy="13326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41438" lvl="2" indent="-427038"/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Motivational conflict: how is it resolved?</a:t>
            </a:r>
          </a:p>
          <a:p>
            <a:pPr marL="1341438" lvl="2" indent="-427038"/>
            <a:endParaRPr lang="en-IN" sz="2400" u="sng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anose="05000000000000000000" pitchFamily="2" charset="2"/>
            </a:endParaRPr>
          </a:p>
          <a:p>
            <a:pPr marL="1341438" lvl="2" indent="-427038">
              <a:buFont typeface="Arial" panose="020B0604020202020204" pitchFamily="34" charset="0"/>
              <a:buChar char="•"/>
            </a:pPr>
            <a:r>
              <a:rPr lang="en-IN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Visceral</a:t>
            </a:r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 motivations often stronger; urgent</a:t>
            </a:r>
          </a:p>
          <a:p>
            <a:pPr marL="1341438" lvl="2" indent="-427038">
              <a:buFont typeface="Arial" panose="020B0604020202020204" pitchFamily="34" charset="0"/>
              <a:buChar char="•"/>
            </a:pPr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anose="05000000000000000000" pitchFamily="2" charset="2"/>
            </a:endParaRPr>
          </a:p>
          <a:p>
            <a:pPr marL="2713038" lvl="5" indent="-427038">
              <a:buFont typeface="Arial" panose="020B0604020202020204" pitchFamily="34" charset="0"/>
              <a:buChar char="•"/>
            </a:pPr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physiology: hunger (through visual or olfactory cues)</a:t>
            </a:r>
          </a:p>
          <a:p>
            <a:pPr marL="2713038" lvl="5" indent="-427038">
              <a:buFont typeface="Arial" panose="020B0604020202020204" pitchFamily="34" charset="0"/>
              <a:buChar char="•"/>
            </a:pPr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emotion: fear, anger, shame, envy</a:t>
            </a:r>
          </a:p>
          <a:p>
            <a:pPr lvl="2"/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anose="05000000000000000000" pitchFamily="2" charset="2"/>
            </a:endParaRPr>
          </a:p>
          <a:p>
            <a:pPr lvl="3"/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 </a:t>
            </a:r>
          </a:p>
          <a:p>
            <a:pPr lvl="3"/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anose="05000000000000000000" pitchFamily="2" charset="2"/>
            </a:endParaRPr>
          </a:p>
          <a:p>
            <a:pPr lvl="3"/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anose="05000000000000000000" pitchFamily="2" charset="2"/>
            </a:endParaRPr>
          </a:p>
          <a:p>
            <a:pPr marL="1341438" lvl="2" indent="-427038"/>
            <a:endParaRPr lang="en-IN" sz="2400" u="sng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anose="05000000000000000000" pitchFamily="2" charset="2"/>
            </a:endParaRPr>
          </a:p>
          <a:p>
            <a:pPr marL="1341438" lvl="2" indent="-427038"/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anose="05000000000000000000" pitchFamily="2" charset="2"/>
            </a:endParaRP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anose="05000000000000000000" pitchFamily="2" charset="2"/>
            </a:endParaRPr>
          </a:p>
          <a:p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 </a:t>
            </a:r>
            <a:endParaRPr lang="en-IN" sz="2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anose="05000000000000000000" pitchFamily="2" charset="2"/>
            </a:endParaRPr>
          </a:p>
          <a:p>
            <a:pPr lvl="5"/>
            <a:r>
              <a:rPr lang="en-IN" sz="24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 </a:t>
            </a:r>
            <a:endParaRPr lang="en-IN" sz="2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anose="05000000000000000000" pitchFamily="2" charset="2"/>
            </a:endParaRPr>
          </a:p>
          <a:p>
            <a:endParaRPr lang="en-IN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anose="05000000000000000000" pitchFamily="2" charset="2"/>
            </a:endParaRPr>
          </a:p>
          <a:p>
            <a:endParaRPr lang="en-IN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anose="05000000000000000000" pitchFamily="2" charset="2"/>
            </a:endParaRPr>
          </a:p>
          <a:p>
            <a:endParaRPr lang="en-IN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anose="05000000000000000000" pitchFamily="2" charset="2"/>
            </a:endParaRPr>
          </a:p>
          <a:p>
            <a:endParaRPr lang="en-IN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anose="05000000000000000000" pitchFamily="2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anose="05000000000000000000" pitchFamily="2" charset="2"/>
            </a:endParaRP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sz="2400" dirty="0">
              <a:solidFill>
                <a:schemeClr val="tx2">
                  <a:lumMod val="60000"/>
                  <a:lumOff val="4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tx2">
                  <a:lumMod val="60000"/>
                  <a:lumOff val="4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/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8646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762000"/>
            <a:ext cx="1051560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spc="-5" dirty="0"/>
              <a:t>Motivations and behaviour</a:t>
            </a:r>
            <a:endParaRPr spc="-5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C08406-85B5-4C62-9131-A36EC388E6EC}"/>
              </a:ext>
            </a:extLst>
          </p:cNvPr>
          <p:cNvSpPr/>
          <p:nvPr/>
        </p:nvSpPr>
        <p:spPr>
          <a:xfrm>
            <a:off x="1143000" y="1828800"/>
            <a:ext cx="10244528" cy="1443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41438" lvl="2" indent="-427038"/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Motivational conflict: how is it resolved?</a:t>
            </a:r>
          </a:p>
          <a:p>
            <a:pPr marL="1341438" lvl="2" indent="-427038"/>
            <a:endParaRPr lang="en-IN" sz="2400" u="sng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anose="05000000000000000000" pitchFamily="2" charset="2"/>
            </a:endParaRPr>
          </a:p>
          <a:p>
            <a:pPr lvl="8"/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	e.g. I have a craving for pizza, but 	want to remain healthy. Choose 	pizza, immediately regret!</a:t>
            </a:r>
          </a:p>
          <a:p>
            <a:pPr lvl="8"/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anose="05000000000000000000" pitchFamily="2" charset="2"/>
            </a:endParaRPr>
          </a:p>
          <a:p>
            <a:pPr marL="4572000" lvl="8">
              <a:buFont typeface="Arial" panose="020B0604020202020204" pitchFamily="34" charset="0"/>
              <a:buChar char="•"/>
            </a:pPr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 urgency leading to risk-taking behaviours</a:t>
            </a:r>
          </a:p>
          <a:p>
            <a:pPr marL="4572000" lvl="8"/>
            <a:endParaRPr lang="en-IN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anose="05000000000000000000" pitchFamily="2" charset="2"/>
            </a:endParaRPr>
          </a:p>
          <a:p>
            <a:pPr marL="4572000" lvl="8"/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e.g. crimes of passion; breaking traffic rules</a:t>
            </a:r>
          </a:p>
          <a:p>
            <a:pPr marL="1798638" lvl="3" indent="-427038">
              <a:buFont typeface="Arial" panose="020B0604020202020204" pitchFamily="34" charset="0"/>
              <a:buChar char="•"/>
            </a:pPr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anose="05000000000000000000" pitchFamily="2" charset="2"/>
            </a:endParaRPr>
          </a:p>
          <a:p>
            <a:pPr marL="1714500" lvl="3" indent="-342900">
              <a:buFont typeface="Arial" panose="020B0604020202020204" pitchFamily="34" charset="0"/>
              <a:buChar char="•"/>
            </a:pPr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anose="05000000000000000000" pitchFamily="2" charset="2"/>
            </a:endParaRPr>
          </a:p>
          <a:p>
            <a:pPr lvl="3"/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 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anose="05000000000000000000" pitchFamily="2" charset="2"/>
            </a:endParaRPr>
          </a:p>
          <a:p>
            <a:pPr marL="1341438" lvl="2" indent="-427038"/>
            <a:endParaRPr lang="en-IN" sz="2400" u="sng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anose="05000000000000000000" pitchFamily="2" charset="2"/>
            </a:endParaRPr>
          </a:p>
          <a:p>
            <a:pPr marL="1341438" lvl="2" indent="-427038"/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anose="05000000000000000000" pitchFamily="2" charset="2"/>
            </a:endParaRP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anose="05000000000000000000" pitchFamily="2" charset="2"/>
            </a:endParaRPr>
          </a:p>
          <a:p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 </a:t>
            </a:r>
            <a:endParaRPr lang="en-IN" sz="2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anose="05000000000000000000" pitchFamily="2" charset="2"/>
            </a:endParaRPr>
          </a:p>
          <a:p>
            <a:pPr lvl="5"/>
            <a:r>
              <a:rPr lang="en-IN" sz="24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 </a:t>
            </a:r>
            <a:endParaRPr lang="en-IN" sz="2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anose="05000000000000000000" pitchFamily="2" charset="2"/>
            </a:endParaRPr>
          </a:p>
          <a:p>
            <a:endParaRPr lang="en-IN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anose="05000000000000000000" pitchFamily="2" charset="2"/>
            </a:endParaRPr>
          </a:p>
          <a:p>
            <a:endParaRPr lang="en-IN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anose="05000000000000000000" pitchFamily="2" charset="2"/>
            </a:endParaRPr>
          </a:p>
          <a:p>
            <a:endParaRPr lang="en-IN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anose="05000000000000000000" pitchFamily="2" charset="2"/>
            </a:endParaRPr>
          </a:p>
          <a:p>
            <a:endParaRPr lang="en-IN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anose="05000000000000000000" pitchFamily="2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anose="05000000000000000000" pitchFamily="2" charset="2"/>
            </a:endParaRP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sz="2400" dirty="0">
              <a:solidFill>
                <a:schemeClr val="tx2">
                  <a:lumMod val="60000"/>
                  <a:lumOff val="4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tx2">
                  <a:lumMod val="60000"/>
                  <a:lumOff val="4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/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3074" name="Picture 2" descr="Image result for temptation pizza">
            <a:extLst>
              <a:ext uri="{FF2B5EF4-FFF2-40B4-BE49-F238E27FC236}">
                <a16:creationId xmlns:a16="http://schemas.microsoft.com/office/drawing/2014/main" id="{F1DEDADE-023F-4E76-B631-B9B612721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590800"/>
            <a:ext cx="3048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1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762000"/>
            <a:ext cx="1051560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spc="-5" dirty="0"/>
              <a:t>Motivations and behaviour</a:t>
            </a:r>
            <a:endParaRPr spc="-5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C08406-85B5-4C62-9131-A36EC388E6EC}"/>
              </a:ext>
            </a:extLst>
          </p:cNvPr>
          <p:cNvSpPr/>
          <p:nvPr/>
        </p:nvSpPr>
        <p:spPr>
          <a:xfrm>
            <a:off x="1143000" y="1828800"/>
            <a:ext cx="10244528" cy="1443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41438" lvl="2" indent="-427038"/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Motivational conflict: how is it resolved?</a:t>
            </a:r>
          </a:p>
          <a:p>
            <a:pPr marL="1341438" lvl="2" indent="-427038"/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anose="05000000000000000000" pitchFamily="2" charset="2"/>
            </a:endParaRPr>
          </a:p>
          <a:p>
            <a:pPr marL="1341438" lvl="2" indent="-427038"/>
            <a:r>
              <a:rPr lang="en-IN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Traffic rules</a:t>
            </a:r>
          </a:p>
          <a:p>
            <a:pPr marL="1341438" lvl="2" indent="-427038"/>
            <a:endParaRPr lang="en-IN" sz="2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anose="05000000000000000000" pitchFamily="2" charset="2"/>
            </a:endParaRPr>
          </a:p>
          <a:p>
            <a:pPr marL="1341438" lvl="2" indent="-427038">
              <a:buFont typeface="Arial" panose="020B0604020202020204" pitchFamily="34" charset="0"/>
              <a:buChar char="•"/>
            </a:pPr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Speed thrills </a:t>
            </a:r>
            <a:r>
              <a:rPr lang="en-IN" sz="24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(motivation)</a:t>
            </a:r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, but also kills </a:t>
            </a:r>
            <a:r>
              <a:rPr lang="en-IN" sz="24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(conflict)…</a:t>
            </a:r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anose="05000000000000000000" pitchFamily="2" charset="2"/>
            </a:endParaRPr>
          </a:p>
          <a:p>
            <a:pPr marL="1341438" lvl="2" indent="-427038"/>
            <a:endParaRPr lang="en-IN" sz="2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anose="05000000000000000000" pitchFamily="2" charset="2"/>
            </a:endParaRPr>
          </a:p>
          <a:p>
            <a:pPr marL="1341438" lvl="2" indent="-427038"/>
            <a:r>
              <a:rPr lang="en-IN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Protest</a:t>
            </a:r>
          </a:p>
          <a:p>
            <a:pPr marL="1341438" lvl="2" indent="-427038"/>
            <a:endParaRPr lang="en-IN" sz="2400" u="sng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anose="05000000000000000000" pitchFamily="2" charset="2"/>
            </a:endParaRPr>
          </a:p>
          <a:p>
            <a:pPr marL="1341438" lvl="2" indent="-427038">
              <a:buFont typeface="Arial" panose="020B0604020202020204" pitchFamily="34" charset="0"/>
              <a:buChar char="•"/>
            </a:pPr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I want to join a protest </a:t>
            </a:r>
            <a:r>
              <a:rPr lang="en-IN" sz="24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(motivation)</a:t>
            </a:r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, but…</a:t>
            </a:r>
            <a:endParaRPr lang="en-IN" sz="2400" dirty="0">
              <a:solidFill>
                <a:schemeClr val="accent5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anose="05000000000000000000" pitchFamily="2" charset="2"/>
            </a:endParaRPr>
          </a:p>
          <a:p>
            <a:pPr lvl="2"/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anose="05000000000000000000" pitchFamily="2" charset="2"/>
            </a:endParaRPr>
          </a:p>
          <a:p>
            <a:pPr lvl="2"/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anose="05000000000000000000" pitchFamily="2" charset="2"/>
            </a:endParaRPr>
          </a:p>
          <a:p>
            <a:pPr marL="1341438" lvl="2" indent="-427038">
              <a:buFont typeface="Arial" panose="020B0604020202020204" pitchFamily="34" charset="0"/>
              <a:buChar char="•"/>
            </a:pPr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anose="05000000000000000000" pitchFamily="2" charset="2"/>
            </a:endParaRPr>
          </a:p>
          <a:p>
            <a:pPr lvl="3"/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anose="05000000000000000000" pitchFamily="2" charset="2"/>
            </a:endParaRPr>
          </a:p>
          <a:p>
            <a:pPr lvl="3"/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anose="05000000000000000000" pitchFamily="2" charset="2"/>
            </a:endParaRPr>
          </a:p>
          <a:p>
            <a:pPr marL="1341438" lvl="2" indent="-427038"/>
            <a:endParaRPr lang="en-IN" sz="2400" u="sng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anose="05000000000000000000" pitchFamily="2" charset="2"/>
            </a:endParaRPr>
          </a:p>
          <a:p>
            <a:pPr marL="1341438" lvl="2" indent="-427038"/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anose="05000000000000000000" pitchFamily="2" charset="2"/>
            </a:endParaRP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anose="05000000000000000000" pitchFamily="2" charset="2"/>
            </a:endParaRPr>
          </a:p>
          <a:p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 </a:t>
            </a:r>
            <a:endParaRPr lang="en-IN" sz="2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anose="05000000000000000000" pitchFamily="2" charset="2"/>
            </a:endParaRPr>
          </a:p>
          <a:p>
            <a:pPr lvl="5"/>
            <a:r>
              <a:rPr lang="en-IN" sz="24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 </a:t>
            </a:r>
            <a:endParaRPr lang="en-IN" sz="2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anose="05000000000000000000" pitchFamily="2" charset="2"/>
            </a:endParaRPr>
          </a:p>
          <a:p>
            <a:endParaRPr lang="en-IN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anose="05000000000000000000" pitchFamily="2" charset="2"/>
            </a:endParaRPr>
          </a:p>
          <a:p>
            <a:endParaRPr lang="en-IN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anose="05000000000000000000" pitchFamily="2" charset="2"/>
            </a:endParaRPr>
          </a:p>
          <a:p>
            <a:endParaRPr lang="en-IN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anose="05000000000000000000" pitchFamily="2" charset="2"/>
            </a:endParaRPr>
          </a:p>
          <a:p>
            <a:endParaRPr lang="en-IN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anose="05000000000000000000" pitchFamily="2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anose="05000000000000000000" pitchFamily="2" charset="2"/>
            </a:endParaRP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sz="2400" dirty="0">
              <a:solidFill>
                <a:schemeClr val="tx2">
                  <a:lumMod val="60000"/>
                  <a:lumOff val="4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tx2">
                  <a:lumMod val="60000"/>
                  <a:lumOff val="4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/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224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762000"/>
            <a:ext cx="1051560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spc="-5" dirty="0"/>
              <a:t>Motivations and behaviour</a:t>
            </a:r>
            <a:endParaRPr spc="-5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C08406-85B5-4C62-9131-A36EC388E6EC}"/>
              </a:ext>
            </a:extLst>
          </p:cNvPr>
          <p:cNvSpPr/>
          <p:nvPr/>
        </p:nvSpPr>
        <p:spPr>
          <a:xfrm>
            <a:off x="1143000" y="1828800"/>
            <a:ext cx="10244528" cy="155427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41438" lvl="2" indent="-427038"/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Motivational conflict: how is it resolved?</a:t>
            </a:r>
          </a:p>
          <a:p>
            <a:pPr marL="1341438" lvl="2" indent="-427038"/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anose="05000000000000000000" pitchFamily="2" charset="2"/>
            </a:endParaRPr>
          </a:p>
          <a:p>
            <a:pPr marL="1341438" lvl="2" indent="-427038"/>
            <a:r>
              <a:rPr lang="en-IN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Traffic rules</a:t>
            </a:r>
          </a:p>
          <a:p>
            <a:pPr marL="1341438" lvl="2" indent="-427038"/>
            <a:endParaRPr lang="en-IN" sz="2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anose="05000000000000000000" pitchFamily="2" charset="2"/>
            </a:endParaRPr>
          </a:p>
          <a:p>
            <a:pPr marL="1341438" lvl="2" indent="-427038">
              <a:buFont typeface="Arial" panose="020B0604020202020204" pitchFamily="34" charset="0"/>
              <a:buChar char="•"/>
            </a:pPr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Speed thrills </a:t>
            </a:r>
            <a:r>
              <a:rPr lang="en-IN" sz="24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(motivation)</a:t>
            </a:r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, but also kills </a:t>
            </a:r>
            <a:r>
              <a:rPr lang="en-IN" sz="24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(conflict)…</a:t>
            </a:r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 </a:t>
            </a:r>
            <a:r>
              <a:rPr lang="en-IN" sz="2400" dirty="0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sensation-seeking </a:t>
            </a:r>
            <a:r>
              <a:rPr lang="en-IN" sz="2400" i="1" dirty="0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(motivation)</a:t>
            </a:r>
            <a:r>
              <a:rPr lang="en-IN" sz="2400" dirty="0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, urgent  </a:t>
            </a:r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anose="05000000000000000000" pitchFamily="2" charset="2"/>
            </a:endParaRPr>
          </a:p>
          <a:p>
            <a:pPr marL="1341438" lvl="2" indent="-427038"/>
            <a:endParaRPr lang="en-IN" sz="2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anose="05000000000000000000" pitchFamily="2" charset="2"/>
            </a:endParaRPr>
          </a:p>
          <a:p>
            <a:pPr marL="1341438" lvl="2" indent="-427038"/>
            <a:r>
              <a:rPr lang="en-IN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Protest</a:t>
            </a:r>
          </a:p>
          <a:p>
            <a:pPr marL="1341438" lvl="2" indent="-427038"/>
            <a:endParaRPr lang="en-IN" sz="2400" u="sng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anose="05000000000000000000" pitchFamily="2" charset="2"/>
            </a:endParaRPr>
          </a:p>
          <a:p>
            <a:pPr marL="1341438" lvl="2" indent="-427038">
              <a:buFont typeface="Arial" panose="020B0604020202020204" pitchFamily="34" charset="0"/>
              <a:buChar char="•"/>
            </a:pPr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I want to join a protest </a:t>
            </a:r>
            <a:r>
              <a:rPr lang="en-IN" sz="24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(motivation)</a:t>
            </a:r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, but </a:t>
            </a:r>
            <a:r>
              <a:rPr lang="en-IN" sz="2400" dirty="0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stay clear of police beatings. If concern for democratic rights is stronger than concern for self-preservation, I will join</a:t>
            </a:r>
          </a:p>
          <a:p>
            <a:pPr lvl="2"/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anose="05000000000000000000" pitchFamily="2" charset="2"/>
            </a:endParaRPr>
          </a:p>
          <a:p>
            <a:pPr lvl="2"/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anose="05000000000000000000" pitchFamily="2" charset="2"/>
            </a:endParaRPr>
          </a:p>
          <a:p>
            <a:pPr marL="1341438" lvl="2" indent="-427038">
              <a:buFont typeface="Arial" panose="020B0604020202020204" pitchFamily="34" charset="0"/>
              <a:buChar char="•"/>
            </a:pPr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anose="05000000000000000000" pitchFamily="2" charset="2"/>
            </a:endParaRPr>
          </a:p>
          <a:p>
            <a:pPr lvl="3"/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anose="05000000000000000000" pitchFamily="2" charset="2"/>
            </a:endParaRPr>
          </a:p>
          <a:p>
            <a:pPr lvl="3"/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anose="05000000000000000000" pitchFamily="2" charset="2"/>
            </a:endParaRPr>
          </a:p>
          <a:p>
            <a:pPr marL="1341438" lvl="2" indent="-427038"/>
            <a:endParaRPr lang="en-IN" sz="2400" u="sng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anose="05000000000000000000" pitchFamily="2" charset="2"/>
            </a:endParaRPr>
          </a:p>
          <a:p>
            <a:pPr marL="1341438" lvl="2" indent="-427038"/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anose="05000000000000000000" pitchFamily="2" charset="2"/>
            </a:endParaRP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anose="05000000000000000000" pitchFamily="2" charset="2"/>
            </a:endParaRPr>
          </a:p>
          <a:p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 </a:t>
            </a:r>
            <a:endParaRPr lang="en-IN" sz="2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anose="05000000000000000000" pitchFamily="2" charset="2"/>
            </a:endParaRPr>
          </a:p>
          <a:p>
            <a:pPr lvl="5"/>
            <a:r>
              <a:rPr lang="en-IN" sz="24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 </a:t>
            </a:r>
            <a:endParaRPr lang="en-IN" sz="2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anose="05000000000000000000" pitchFamily="2" charset="2"/>
            </a:endParaRPr>
          </a:p>
          <a:p>
            <a:endParaRPr lang="en-IN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anose="05000000000000000000" pitchFamily="2" charset="2"/>
            </a:endParaRPr>
          </a:p>
          <a:p>
            <a:endParaRPr lang="en-IN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anose="05000000000000000000" pitchFamily="2" charset="2"/>
            </a:endParaRPr>
          </a:p>
          <a:p>
            <a:endParaRPr lang="en-IN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anose="05000000000000000000" pitchFamily="2" charset="2"/>
            </a:endParaRPr>
          </a:p>
          <a:p>
            <a:endParaRPr lang="en-IN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anose="05000000000000000000" pitchFamily="2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anose="05000000000000000000" pitchFamily="2" charset="2"/>
            </a:endParaRP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sz="2400" dirty="0">
              <a:solidFill>
                <a:schemeClr val="tx2">
                  <a:lumMod val="60000"/>
                  <a:lumOff val="4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tx2">
                  <a:lumMod val="60000"/>
                  <a:lumOff val="4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/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468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4556</TotalTime>
  <Words>532</Words>
  <Application>Microsoft Office PowerPoint</Application>
  <PresentationFormat>Widescreen</PresentationFormat>
  <Paragraphs>271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Verdana</vt:lpstr>
      <vt:lpstr>Office Theme</vt:lpstr>
      <vt:lpstr>Thinking about Social Phenomena  Constructing Puzzles</vt:lpstr>
      <vt:lpstr>Motivations and behaviour</vt:lpstr>
      <vt:lpstr>Motivations and behaviour</vt:lpstr>
      <vt:lpstr>Motivations and behaviour</vt:lpstr>
      <vt:lpstr>Motivations and behaviour</vt:lpstr>
      <vt:lpstr>Motivations and behaviour</vt:lpstr>
      <vt:lpstr>Motivations and behaviour</vt:lpstr>
      <vt:lpstr>Motivations and behaviour</vt:lpstr>
      <vt:lpstr>Motivations and behaviour</vt:lpstr>
      <vt:lpstr>Motivations and behaviour</vt:lpstr>
      <vt:lpstr>Puzzle for Thursday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Robin</dc:creator>
  <cp:lastModifiedBy>Raheel</cp:lastModifiedBy>
  <cp:revision>402</cp:revision>
  <dcterms:created xsi:type="dcterms:W3CDTF">2018-04-29T23:02:44Z</dcterms:created>
  <dcterms:modified xsi:type="dcterms:W3CDTF">2020-01-20T08:45:22Z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2018-04-29T00:00:00Z</vt:filetime>
  </property>
  <property fmtid="{D5CDD505-2E9C-101B-9397-08002B2CF9AE}" pid="3" name="Creator">
    <vt:lpwstr>Acrobat PDFMaker 18 for PowerPoint</vt:lpwstr>
  </property>
  <property fmtid="{D5CDD505-2E9C-101B-9397-08002B2CF9AE}" pid="4" name="LastSaved">
    <vt:filetime>2018-04-29T00:00:00Z</vt:filetime>
  </property>
</Properties>
</file>