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57" r:id="rId3"/>
    <p:sldId id="258" r:id="rId4"/>
    <p:sldId id="259" r:id="rId5"/>
    <p:sldId id="260" r:id="rId6"/>
    <p:sldId id="272" r:id="rId7"/>
    <p:sldId id="273" r:id="rId8"/>
    <p:sldId id="261" r:id="rId9"/>
    <p:sldId id="262" r:id="rId10"/>
    <p:sldId id="263" r:id="rId11"/>
    <p:sldId id="271" r:id="rId12"/>
    <p:sldId id="264" r:id="rId13"/>
    <p:sldId id="265" r:id="rId14"/>
    <p:sldId id="266" r:id="rId15"/>
    <p:sldId id="267" r:id="rId16"/>
    <p:sldId id="268"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AA5A8A9-B14A-481F-8CCF-73874F1CAE99}" type="datetimeFigureOut">
              <a:rPr lang="en-IN" smtClean="0"/>
              <a:t>05-04-2018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72EA8DDD-D6D8-4B6B-BF22-027CECDEF345}" type="slidenum">
              <a:rPr lang="en-IN" smtClean="0"/>
              <a:t>‹#›</a:t>
            </a:fld>
            <a:endParaRPr lang="en-IN"/>
          </a:p>
        </p:txBody>
      </p:sp>
    </p:spTree>
    <p:extLst>
      <p:ext uri="{BB962C8B-B14F-4D97-AF65-F5344CB8AC3E}">
        <p14:creationId xmlns:p14="http://schemas.microsoft.com/office/powerpoint/2010/main" val="360591597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A5A8A9-B14A-481F-8CCF-73874F1CAE99}" type="datetimeFigureOut">
              <a:rPr lang="en-IN" smtClean="0"/>
              <a:t>05-04-2018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EA8DDD-D6D8-4B6B-BF22-027CECDEF345}" type="slidenum">
              <a:rPr lang="en-IN" smtClean="0"/>
              <a:t>‹#›</a:t>
            </a:fld>
            <a:endParaRPr lang="en-IN"/>
          </a:p>
        </p:txBody>
      </p:sp>
    </p:spTree>
    <p:extLst>
      <p:ext uri="{BB962C8B-B14F-4D97-AF65-F5344CB8AC3E}">
        <p14:creationId xmlns:p14="http://schemas.microsoft.com/office/powerpoint/2010/main" val="2354324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A5A8A9-B14A-481F-8CCF-73874F1CAE99}" type="datetimeFigureOut">
              <a:rPr lang="en-IN" smtClean="0"/>
              <a:t>05-04-2018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EA8DDD-D6D8-4B6B-BF22-027CECDEF345}" type="slidenum">
              <a:rPr lang="en-IN" smtClean="0"/>
              <a:t>‹#›</a:t>
            </a:fld>
            <a:endParaRPr lang="en-IN"/>
          </a:p>
        </p:txBody>
      </p:sp>
    </p:spTree>
    <p:extLst>
      <p:ext uri="{BB962C8B-B14F-4D97-AF65-F5344CB8AC3E}">
        <p14:creationId xmlns:p14="http://schemas.microsoft.com/office/powerpoint/2010/main" val="733251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A5A8A9-B14A-481F-8CCF-73874F1CAE99}" type="datetimeFigureOut">
              <a:rPr lang="en-IN" smtClean="0"/>
              <a:t>05-04-2018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EA8DDD-D6D8-4B6B-BF22-027CECDEF345}" type="slidenum">
              <a:rPr lang="en-IN" smtClean="0"/>
              <a:t>‹#›</a:t>
            </a:fld>
            <a:endParaRPr lang="en-IN"/>
          </a:p>
        </p:txBody>
      </p:sp>
    </p:spTree>
    <p:extLst>
      <p:ext uri="{BB962C8B-B14F-4D97-AF65-F5344CB8AC3E}">
        <p14:creationId xmlns:p14="http://schemas.microsoft.com/office/powerpoint/2010/main" val="3957867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AAA5A8A9-B14A-481F-8CCF-73874F1CAE99}" type="datetimeFigureOut">
              <a:rPr lang="en-IN" smtClean="0"/>
              <a:t>05-04-2018</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72EA8DDD-D6D8-4B6B-BF22-027CECDEF345}" type="slidenum">
              <a:rPr lang="en-IN" smtClean="0"/>
              <a:t>‹#›</a:t>
            </a:fld>
            <a:endParaRPr lang="en-IN"/>
          </a:p>
        </p:txBody>
      </p:sp>
    </p:spTree>
    <p:extLst>
      <p:ext uri="{BB962C8B-B14F-4D97-AF65-F5344CB8AC3E}">
        <p14:creationId xmlns:p14="http://schemas.microsoft.com/office/powerpoint/2010/main" val="1490306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AA5A8A9-B14A-481F-8CCF-73874F1CAE99}" type="datetimeFigureOut">
              <a:rPr lang="en-IN" smtClean="0"/>
              <a:t>05-04-2018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EA8DDD-D6D8-4B6B-BF22-027CECDEF345}" type="slidenum">
              <a:rPr lang="en-IN" smtClean="0"/>
              <a:t>‹#›</a:t>
            </a:fld>
            <a:endParaRPr lang="en-IN"/>
          </a:p>
        </p:txBody>
      </p:sp>
    </p:spTree>
    <p:extLst>
      <p:ext uri="{BB962C8B-B14F-4D97-AF65-F5344CB8AC3E}">
        <p14:creationId xmlns:p14="http://schemas.microsoft.com/office/powerpoint/2010/main" val="2061542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AA5A8A9-B14A-481F-8CCF-73874F1CAE99}" type="datetimeFigureOut">
              <a:rPr lang="en-IN" smtClean="0"/>
              <a:t>05-04-2018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2EA8DDD-D6D8-4B6B-BF22-027CECDEF345}" type="slidenum">
              <a:rPr lang="en-IN" smtClean="0"/>
              <a:t>‹#›</a:t>
            </a:fld>
            <a:endParaRPr lang="en-IN"/>
          </a:p>
        </p:txBody>
      </p:sp>
    </p:spTree>
    <p:extLst>
      <p:ext uri="{BB962C8B-B14F-4D97-AF65-F5344CB8AC3E}">
        <p14:creationId xmlns:p14="http://schemas.microsoft.com/office/powerpoint/2010/main" val="1428344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AA5A8A9-B14A-481F-8CCF-73874F1CAE99}" type="datetimeFigureOut">
              <a:rPr lang="en-IN" smtClean="0"/>
              <a:t>05-04-2018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2EA8DDD-D6D8-4B6B-BF22-027CECDEF345}" type="slidenum">
              <a:rPr lang="en-IN" smtClean="0"/>
              <a:t>‹#›</a:t>
            </a:fld>
            <a:endParaRPr lang="en-IN"/>
          </a:p>
        </p:txBody>
      </p:sp>
    </p:spTree>
    <p:extLst>
      <p:ext uri="{BB962C8B-B14F-4D97-AF65-F5344CB8AC3E}">
        <p14:creationId xmlns:p14="http://schemas.microsoft.com/office/powerpoint/2010/main" val="2844094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A5A8A9-B14A-481F-8CCF-73874F1CAE99}" type="datetimeFigureOut">
              <a:rPr lang="en-IN" smtClean="0"/>
              <a:t>05-04-2018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2EA8DDD-D6D8-4B6B-BF22-027CECDEF345}" type="slidenum">
              <a:rPr lang="en-IN" smtClean="0"/>
              <a:t>‹#›</a:t>
            </a:fld>
            <a:endParaRPr lang="en-IN"/>
          </a:p>
        </p:txBody>
      </p:sp>
    </p:spTree>
    <p:extLst>
      <p:ext uri="{BB962C8B-B14F-4D97-AF65-F5344CB8AC3E}">
        <p14:creationId xmlns:p14="http://schemas.microsoft.com/office/powerpoint/2010/main" val="3950746825"/>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A5A8A9-B14A-481F-8CCF-73874F1CAE99}" type="datetimeFigureOut">
              <a:rPr lang="en-IN" smtClean="0"/>
              <a:t>05-04-2018</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72EA8DDD-D6D8-4B6B-BF22-027CECDEF345}" type="slidenum">
              <a:rPr lang="en-IN" smtClean="0"/>
              <a:t>‹#›</a:t>
            </a:fld>
            <a:endParaRPr lang="en-IN"/>
          </a:p>
        </p:txBody>
      </p:sp>
    </p:spTree>
    <p:extLst>
      <p:ext uri="{BB962C8B-B14F-4D97-AF65-F5344CB8AC3E}">
        <p14:creationId xmlns:p14="http://schemas.microsoft.com/office/powerpoint/2010/main" val="178161725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A5A8A9-B14A-481F-8CCF-73874F1CAE99}" type="datetimeFigureOut">
              <a:rPr lang="en-IN" smtClean="0"/>
              <a:t>05-04-2018</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72EA8DDD-D6D8-4B6B-BF22-027CECDEF345}" type="slidenum">
              <a:rPr lang="en-IN" smtClean="0"/>
              <a:t>‹#›</a:t>
            </a:fld>
            <a:endParaRPr lang="en-IN"/>
          </a:p>
        </p:txBody>
      </p:sp>
    </p:spTree>
    <p:extLst>
      <p:ext uri="{BB962C8B-B14F-4D97-AF65-F5344CB8AC3E}">
        <p14:creationId xmlns:p14="http://schemas.microsoft.com/office/powerpoint/2010/main" val="15064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AAA5A8A9-B14A-481F-8CCF-73874F1CAE99}" type="datetimeFigureOut">
              <a:rPr lang="en-IN" smtClean="0"/>
              <a:t>05-04-2018</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72EA8DDD-D6D8-4B6B-BF22-027CECDEF345}" type="slidenum">
              <a:rPr lang="en-IN" smtClean="0"/>
              <a:t>‹#›</a:t>
            </a:fld>
            <a:endParaRPr lang="en-IN"/>
          </a:p>
        </p:txBody>
      </p:sp>
    </p:spTree>
    <p:extLst>
      <p:ext uri="{BB962C8B-B14F-4D97-AF65-F5344CB8AC3E}">
        <p14:creationId xmlns:p14="http://schemas.microsoft.com/office/powerpoint/2010/main" val="1683987744"/>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8000" dirty="0" smtClean="0"/>
              <a:t>Language and Sex</a:t>
            </a:r>
            <a:endParaRPr lang="en-IN" sz="8000" dirty="0"/>
          </a:p>
        </p:txBody>
      </p:sp>
      <p:sp>
        <p:nvSpPr>
          <p:cNvPr id="3" name="Subtitle 2"/>
          <p:cNvSpPr>
            <a:spLocks noGrp="1"/>
          </p:cNvSpPr>
          <p:nvPr>
            <p:ph type="subTitle" idx="1"/>
          </p:nvPr>
        </p:nvSpPr>
        <p:spPr/>
        <p:txBody>
          <a:bodyPr>
            <a:normAutofit fontScale="92500" lnSpcReduction="10000"/>
          </a:bodyPr>
          <a:lstStyle/>
          <a:p>
            <a:pPr algn="r"/>
            <a:r>
              <a:rPr lang="en-IN" sz="3600" dirty="0" smtClean="0"/>
              <a:t>Ralph </a:t>
            </a:r>
            <a:r>
              <a:rPr lang="en-IN" sz="3600" dirty="0" err="1" smtClean="0"/>
              <a:t>Fasold</a:t>
            </a:r>
            <a:endParaRPr lang="en-IN" sz="3600" dirty="0" smtClean="0"/>
          </a:p>
          <a:p>
            <a:pPr algn="r"/>
            <a:r>
              <a:rPr lang="en-IN" sz="3600" dirty="0" smtClean="0"/>
              <a:t>Socio-linguistics of Language(Ch-4)</a:t>
            </a:r>
            <a:endParaRPr lang="en-IN" sz="3600" dirty="0"/>
          </a:p>
        </p:txBody>
      </p:sp>
    </p:spTree>
    <p:extLst>
      <p:ext uri="{BB962C8B-B14F-4D97-AF65-F5344CB8AC3E}">
        <p14:creationId xmlns:p14="http://schemas.microsoft.com/office/powerpoint/2010/main" val="40138352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Language and women’s place:</a:t>
            </a:r>
            <a:endParaRPr lang="en-IN" dirty="0"/>
          </a:p>
        </p:txBody>
      </p:sp>
      <p:sp>
        <p:nvSpPr>
          <p:cNvPr id="3" name="Content Placeholder 2"/>
          <p:cNvSpPr>
            <a:spLocks noGrp="1"/>
          </p:cNvSpPr>
          <p:nvPr>
            <p:ph idx="1"/>
          </p:nvPr>
        </p:nvSpPr>
        <p:spPr/>
        <p:txBody>
          <a:bodyPr>
            <a:normAutofit/>
          </a:bodyPr>
          <a:lstStyle/>
          <a:p>
            <a:r>
              <a:rPr lang="en-IN" dirty="0" smtClean="0"/>
              <a:t>Study of language use features by Robin </a:t>
            </a:r>
            <a:r>
              <a:rPr lang="en-IN" dirty="0" err="1" smtClean="0"/>
              <a:t>Lakoff</a:t>
            </a:r>
            <a:r>
              <a:rPr lang="en-IN" dirty="0" smtClean="0"/>
              <a:t>.</a:t>
            </a:r>
          </a:p>
          <a:p>
            <a:pPr>
              <a:buFontTx/>
              <a:buChar char="-"/>
            </a:pPr>
            <a:r>
              <a:rPr lang="en-IN" dirty="0" smtClean="0"/>
              <a:t>Conclusion: Women’s language had the overall effect of submerging a 		  women’s personal identity.</a:t>
            </a:r>
          </a:p>
          <a:p>
            <a:pPr>
              <a:buFontTx/>
              <a:buChar char="-"/>
            </a:pPr>
            <a:r>
              <a:rPr lang="en-IN" dirty="0" smtClean="0"/>
              <a:t>6 categories of language use that are sharply differentiated by the sex of the speaker:</a:t>
            </a:r>
          </a:p>
          <a:p>
            <a:pPr marL="514350" indent="-514350">
              <a:buAutoNum type="alphaLcParenR"/>
            </a:pPr>
            <a:r>
              <a:rPr lang="en-IN" dirty="0" smtClean="0"/>
              <a:t>Lexical distinctions			           d) Tag questions</a:t>
            </a:r>
          </a:p>
          <a:p>
            <a:pPr marL="514350" indent="-514350">
              <a:buAutoNum type="alphaLcParenR"/>
            </a:pPr>
            <a:r>
              <a:rPr lang="en-IN" dirty="0" smtClean="0"/>
              <a:t>Strong vs weak expletives		           e) Question intonation</a:t>
            </a:r>
          </a:p>
          <a:p>
            <a:pPr marL="514350" indent="-514350">
              <a:buAutoNum type="alphaLcParenR"/>
            </a:pPr>
            <a:r>
              <a:rPr lang="en-IN" dirty="0" smtClean="0"/>
              <a:t>Women’s vs weak adjectives	           f) Strength of directive 								    speech acts</a:t>
            </a:r>
          </a:p>
          <a:p>
            <a:pPr marL="514350" indent="-514350">
              <a:buAutoNum type="alphaLcParenR"/>
            </a:pPr>
            <a:endParaRPr lang="en-IN" dirty="0"/>
          </a:p>
        </p:txBody>
      </p:sp>
    </p:spTree>
    <p:extLst>
      <p:ext uri="{BB962C8B-B14F-4D97-AF65-F5344CB8AC3E}">
        <p14:creationId xmlns:p14="http://schemas.microsoft.com/office/powerpoint/2010/main" val="31527355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Language and women’s place:</a:t>
            </a:r>
          </a:p>
        </p:txBody>
      </p:sp>
      <p:sp>
        <p:nvSpPr>
          <p:cNvPr id="3" name="Content Placeholder 2"/>
          <p:cNvSpPr>
            <a:spLocks noGrp="1"/>
          </p:cNvSpPr>
          <p:nvPr>
            <p:ph idx="1"/>
          </p:nvPr>
        </p:nvSpPr>
        <p:spPr/>
        <p:txBody>
          <a:bodyPr>
            <a:normAutofit/>
          </a:bodyPr>
          <a:lstStyle/>
          <a:p>
            <a:r>
              <a:rPr lang="en-IN" dirty="0" smtClean="0"/>
              <a:t>Limitations in </a:t>
            </a:r>
            <a:r>
              <a:rPr lang="en-IN" dirty="0" err="1" smtClean="0"/>
              <a:t>Lakoff’s</a:t>
            </a:r>
            <a:r>
              <a:rPr lang="en-IN" dirty="0" smtClean="0"/>
              <a:t> research.</a:t>
            </a:r>
          </a:p>
          <a:p>
            <a:r>
              <a:rPr lang="en-IN" dirty="0" smtClean="0"/>
              <a:t>Dubois and Crouch research on tag questions</a:t>
            </a:r>
          </a:p>
          <a:p>
            <a:pPr marL="0" indent="0">
              <a:buNone/>
            </a:pPr>
            <a:r>
              <a:rPr lang="en-IN" dirty="0" smtClean="0"/>
              <a:t>Examples:</a:t>
            </a:r>
          </a:p>
          <a:p>
            <a:pPr>
              <a:buFontTx/>
              <a:buChar char="-"/>
            </a:pPr>
            <a:r>
              <a:rPr lang="en-IN" dirty="0" smtClean="0"/>
              <a:t>You </a:t>
            </a:r>
            <a:r>
              <a:rPr lang="en-IN" dirty="0" smtClean="0"/>
              <a:t>would </a:t>
            </a:r>
            <a:r>
              <a:rPr lang="en-IN" dirty="0" smtClean="0"/>
              <a:t>miss it, wouldn’t you?</a:t>
            </a:r>
          </a:p>
          <a:p>
            <a:pPr>
              <a:buFontTx/>
              <a:buChar char="-"/>
            </a:pPr>
            <a:r>
              <a:rPr lang="en-IN" dirty="0" smtClean="0"/>
              <a:t>Can’t be very big, is it?</a:t>
            </a:r>
          </a:p>
          <a:p>
            <a:r>
              <a:rPr lang="en-IN" dirty="0" err="1" smtClean="0"/>
              <a:t>Lakoff’s</a:t>
            </a:r>
            <a:r>
              <a:rPr lang="en-IN" dirty="0" smtClean="0"/>
              <a:t> conclusive statement:</a:t>
            </a:r>
          </a:p>
          <a:p>
            <a:pPr marL="0" indent="0">
              <a:buNone/>
            </a:pPr>
            <a:r>
              <a:rPr lang="en-IN" dirty="0" smtClean="0"/>
              <a:t>- We will find, I think, that women experience linguistic discrimination in two ways: in the way they are taught to </a:t>
            </a:r>
            <a:r>
              <a:rPr lang="en-IN" i="1" dirty="0" smtClean="0"/>
              <a:t>use </a:t>
            </a:r>
            <a:r>
              <a:rPr lang="en-IN" dirty="0" smtClean="0"/>
              <a:t>language, and in the general way language </a:t>
            </a:r>
            <a:r>
              <a:rPr lang="en-IN" i="1" dirty="0" smtClean="0"/>
              <a:t>use </a:t>
            </a:r>
            <a:r>
              <a:rPr lang="en-IN" dirty="0" smtClean="0"/>
              <a:t>treats them.</a:t>
            </a:r>
            <a:endParaRPr lang="en-IN" dirty="0"/>
          </a:p>
        </p:txBody>
      </p:sp>
    </p:spTree>
    <p:extLst>
      <p:ext uri="{BB962C8B-B14F-4D97-AF65-F5344CB8AC3E}">
        <p14:creationId xmlns:p14="http://schemas.microsoft.com/office/powerpoint/2010/main" val="42084833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Conversations between men and women:</a:t>
            </a:r>
            <a:endParaRPr lang="en-IN" dirty="0"/>
          </a:p>
        </p:txBody>
      </p:sp>
      <p:sp>
        <p:nvSpPr>
          <p:cNvPr id="3" name="Content Placeholder 2"/>
          <p:cNvSpPr>
            <a:spLocks noGrp="1"/>
          </p:cNvSpPr>
          <p:nvPr>
            <p:ph idx="1"/>
          </p:nvPr>
        </p:nvSpPr>
        <p:spPr/>
        <p:txBody>
          <a:bodyPr>
            <a:normAutofit/>
          </a:bodyPr>
          <a:lstStyle/>
          <a:p>
            <a:r>
              <a:rPr lang="en-IN" dirty="0" smtClean="0"/>
              <a:t>‘Simplest systematics’ model of turn-taking developed by Sacks, </a:t>
            </a:r>
            <a:r>
              <a:rPr lang="en-IN" dirty="0" err="1"/>
              <a:t>S</a:t>
            </a:r>
            <a:r>
              <a:rPr lang="en-IN" dirty="0" err="1" smtClean="0"/>
              <a:t>chegloff</a:t>
            </a:r>
            <a:r>
              <a:rPr lang="en-IN" dirty="0" smtClean="0"/>
              <a:t> and Jefferson developed of ‘interruption’</a:t>
            </a:r>
          </a:p>
          <a:p>
            <a:pPr marL="0" indent="0">
              <a:buNone/>
            </a:pPr>
            <a:r>
              <a:rPr lang="en-IN" dirty="0" smtClean="0"/>
              <a:t>- Interpretation is tabulated as simultaneous speech that occurred together with the word before the last constituent that could qualify as preceding a transition-relevance place.</a:t>
            </a:r>
          </a:p>
          <a:p>
            <a:r>
              <a:rPr lang="en-IN" dirty="0" smtClean="0"/>
              <a:t>Analysis of silences(West and Zimmerman):</a:t>
            </a:r>
          </a:p>
          <a:p>
            <a:pPr>
              <a:buFontTx/>
              <a:buChar char="-"/>
            </a:pPr>
            <a:r>
              <a:rPr lang="en-IN" dirty="0" smtClean="0"/>
              <a:t>Silences were the end of one speakers turn and the first occurrence of the other speaker.</a:t>
            </a:r>
          </a:p>
          <a:p>
            <a:pPr>
              <a:buFontTx/>
              <a:buChar char="-"/>
            </a:pPr>
            <a:r>
              <a:rPr lang="en-IN" dirty="0" smtClean="0"/>
              <a:t>Silences were ‘charged to’ a speaker who had just stopped speaking.</a:t>
            </a:r>
          </a:p>
          <a:p>
            <a:pPr marL="0" indent="0">
              <a:buNone/>
            </a:pPr>
            <a:endParaRPr lang="en-IN" dirty="0"/>
          </a:p>
        </p:txBody>
      </p:sp>
    </p:spTree>
    <p:extLst>
      <p:ext uri="{BB962C8B-B14F-4D97-AF65-F5344CB8AC3E}">
        <p14:creationId xmlns:p14="http://schemas.microsoft.com/office/powerpoint/2010/main" val="4249122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Conversations between men and women:</a:t>
            </a:r>
          </a:p>
        </p:txBody>
      </p:sp>
      <p:sp>
        <p:nvSpPr>
          <p:cNvPr id="3" name="Content Placeholder 2"/>
          <p:cNvSpPr>
            <a:spLocks noGrp="1"/>
          </p:cNvSpPr>
          <p:nvPr>
            <p:ph idx="1"/>
          </p:nvPr>
        </p:nvSpPr>
        <p:spPr/>
        <p:txBody>
          <a:bodyPr>
            <a:normAutofit/>
          </a:bodyPr>
          <a:lstStyle/>
          <a:p>
            <a:r>
              <a:rPr lang="en-IN" dirty="0" smtClean="0"/>
              <a:t>Pamela Fishman research indicating women have less control than men in cross-sex conversations.</a:t>
            </a:r>
          </a:p>
          <a:p>
            <a:r>
              <a:rPr lang="en-IN" dirty="0" smtClean="0"/>
              <a:t>Women used far more strategies than men did to enhance the chances that what they said would be attended to.</a:t>
            </a:r>
          </a:p>
          <a:p>
            <a:r>
              <a:rPr lang="en-IN" dirty="0" smtClean="0"/>
              <a:t>Use of questions by women.</a:t>
            </a:r>
          </a:p>
          <a:p>
            <a:r>
              <a:rPr lang="en-IN" dirty="0" smtClean="0"/>
              <a:t>Both </a:t>
            </a:r>
            <a:r>
              <a:rPr lang="en-IN" dirty="0" err="1" smtClean="0"/>
              <a:t>Lakoff’s</a:t>
            </a:r>
            <a:r>
              <a:rPr lang="en-IN" dirty="0" smtClean="0"/>
              <a:t> ‘global’ and Fishman’s ‘local’ explanations have some merit.</a:t>
            </a:r>
          </a:p>
          <a:p>
            <a:r>
              <a:rPr lang="en-IN" dirty="0" smtClean="0"/>
              <a:t>Difference in the </a:t>
            </a:r>
            <a:r>
              <a:rPr lang="en-IN" dirty="0"/>
              <a:t>u</a:t>
            </a:r>
            <a:r>
              <a:rPr lang="en-IN" dirty="0" smtClean="0"/>
              <a:t>se of minimal responses by men and women</a:t>
            </a:r>
            <a:r>
              <a:rPr lang="en-IN" dirty="0" smtClean="0"/>
              <a:t>.</a:t>
            </a:r>
            <a:endParaRPr lang="en-IN" dirty="0" smtClean="0"/>
          </a:p>
        </p:txBody>
      </p:sp>
    </p:spTree>
    <p:extLst>
      <p:ext uri="{BB962C8B-B14F-4D97-AF65-F5344CB8AC3E}">
        <p14:creationId xmlns:p14="http://schemas.microsoft.com/office/powerpoint/2010/main" val="29200151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Terms related to sex in language:</a:t>
            </a:r>
            <a:endParaRPr lang="en-IN" dirty="0"/>
          </a:p>
        </p:txBody>
      </p:sp>
      <p:sp>
        <p:nvSpPr>
          <p:cNvPr id="3" name="Content Placeholder 2"/>
          <p:cNvSpPr>
            <a:spLocks noGrp="1"/>
          </p:cNvSpPr>
          <p:nvPr>
            <p:ph idx="1"/>
          </p:nvPr>
        </p:nvSpPr>
        <p:spPr/>
        <p:txBody>
          <a:bodyPr>
            <a:normAutofit/>
          </a:bodyPr>
          <a:lstStyle/>
          <a:p>
            <a:r>
              <a:rPr lang="en-IN" dirty="0" smtClean="0"/>
              <a:t>Second part of </a:t>
            </a:r>
            <a:r>
              <a:rPr lang="en-IN" dirty="0" err="1" smtClean="0"/>
              <a:t>Lakoff’s</a:t>
            </a:r>
            <a:r>
              <a:rPr lang="en-IN" dirty="0" smtClean="0"/>
              <a:t> analysis has to do with the meaning of words referring to sex in a language.</a:t>
            </a:r>
          </a:p>
          <a:p>
            <a:r>
              <a:rPr lang="en-IN" dirty="0" smtClean="0"/>
              <a:t>Lexical items which are semantically male are traditionally used also for general reference, where the sex of the referent is not known.</a:t>
            </a:r>
          </a:p>
          <a:p>
            <a:pPr marL="0" indent="0">
              <a:buNone/>
            </a:pPr>
            <a:r>
              <a:rPr lang="en-IN" dirty="0" smtClean="0"/>
              <a:t>- Ex:-</a:t>
            </a:r>
          </a:p>
          <a:p>
            <a:pPr marL="0" indent="0">
              <a:buNone/>
            </a:pPr>
            <a:r>
              <a:rPr lang="en-IN" dirty="0"/>
              <a:t>	</a:t>
            </a:r>
            <a:r>
              <a:rPr lang="en-IN" dirty="0" smtClean="0"/>
              <a:t>The pronoun ‘he’</a:t>
            </a:r>
          </a:p>
          <a:p>
            <a:pPr marL="0" indent="0">
              <a:buNone/>
            </a:pPr>
            <a:r>
              <a:rPr lang="en-IN" dirty="0"/>
              <a:t>	</a:t>
            </a:r>
            <a:r>
              <a:rPr lang="en-IN" dirty="0" smtClean="0"/>
              <a:t>Use of ‘man’ in ‘man has learned to control his environment’</a:t>
            </a:r>
          </a:p>
          <a:p>
            <a:r>
              <a:rPr lang="en-IN" dirty="0" smtClean="0"/>
              <a:t>Research by McKay and </a:t>
            </a:r>
            <a:r>
              <a:rPr lang="en-IN" dirty="0" err="1" smtClean="0"/>
              <a:t>Fullerson</a:t>
            </a:r>
            <a:r>
              <a:rPr lang="en-IN" dirty="0" smtClean="0"/>
              <a:t> about the effect of generic ‘he’</a:t>
            </a:r>
          </a:p>
          <a:p>
            <a:pPr marL="0" indent="0">
              <a:buNone/>
            </a:pPr>
            <a:r>
              <a:rPr lang="en-IN" dirty="0" smtClean="0"/>
              <a:t>- ‘When a botanist is in the field, he is usually working.’</a:t>
            </a:r>
            <a:endParaRPr lang="en-IN" dirty="0"/>
          </a:p>
        </p:txBody>
      </p:sp>
    </p:spTree>
    <p:extLst>
      <p:ext uri="{BB962C8B-B14F-4D97-AF65-F5344CB8AC3E}">
        <p14:creationId xmlns:p14="http://schemas.microsoft.com/office/powerpoint/2010/main" val="16343715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Terms related to sex in </a:t>
            </a:r>
            <a:r>
              <a:rPr lang="en-IN" dirty="0" smtClean="0"/>
              <a:t>language:</a:t>
            </a:r>
            <a:endParaRPr lang="en-IN" dirty="0"/>
          </a:p>
        </p:txBody>
      </p:sp>
      <p:sp>
        <p:nvSpPr>
          <p:cNvPr id="3" name="Content Placeholder 2"/>
          <p:cNvSpPr>
            <a:spLocks noGrp="1"/>
          </p:cNvSpPr>
          <p:nvPr>
            <p:ph idx="1"/>
          </p:nvPr>
        </p:nvSpPr>
        <p:spPr/>
        <p:txBody>
          <a:bodyPr/>
          <a:lstStyle/>
          <a:p>
            <a:r>
              <a:rPr lang="en-IN" dirty="0" smtClean="0"/>
              <a:t>Apart from the problem-concerning generic use of masculine forms, there are often noticed overtones that are associated with sex-paired words.</a:t>
            </a:r>
          </a:p>
          <a:p>
            <a:pPr>
              <a:buFontTx/>
              <a:buChar char="-"/>
            </a:pPr>
            <a:r>
              <a:rPr lang="en-IN" dirty="0" smtClean="0"/>
              <a:t>Examples:</a:t>
            </a:r>
          </a:p>
          <a:p>
            <a:pPr marL="514350" indent="-514350">
              <a:buAutoNum type="alphaLcParenR"/>
            </a:pPr>
            <a:r>
              <a:rPr lang="en-IN" dirty="0" smtClean="0"/>
              <a:t>Euphemistic use of ‘lady’ as opposed to gentleman</a:t>
            </a:r>
          </a:p>
          <a:p>
            <a:pPr marL="514350" indent="-514350">
              <a:buAutoNum type="alphaLcParenR"/>
            </a:pPr>
            <a:r>
              <a:rPr lang="en-IN" dirty="0" smtClean="0"/>
              <a:t>Bachelor vs spinster</a:t>
            </a:r>
          </a:p>
          <a:p>
            <a:pPr marL="514350" indent="-514350">
              <a:buAutoNum type="alphaLcParenR"/>
            </a:pPr>
            <a:r>
              <a:rPr lang="en-IN" dirty="0" smtClean="0"/>
              <a:t>Governor vs governess</a:t>
            </a:r>
          </a:p>
          <a:p>
            <a:pPr marL="0" indent="0">
              <a:buNone/>
            </a:pPr>
            <a:endParaRPr lang="en-IN" dirty="0"/>
          </a:p>
        </p:txBody>
      </p:sp>
    </p:spTree>
    <p:extLst>
      <p:ext uri="{BB962C8B-B14F-4D97-AF65-F5344CB8AC3E}">
        <p14:creationId xmlns:p14="http://schemas.microsoft.com/office/powerpoint/2010/main" val="36308734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default gender in language:</a:t>
            </a:r>
            <a:endParaRPr lang="en-IN" dirty="0"/>
          </a:p>
        </p:txBody>
      </p:sp>
      <p:sp>
        <p:nvSpPr>
          <p:cNvPr id="3" name="Content Placeholder 2"/>
          <p:cNvSpPr>
            <a:spLocks noGrp="1"/>
          </p:cNvSpPr>
          <p:nvPr>
            <p:ph idx="1"/>
          </p:nvPr>
        </p:nvSpPr>
        <p:spPr/>
        <p:txBody>
          <a:bodyPr>
            <a:normAutofit/>
          </a:bodyPr>
          <a:lstStyle/>
          <a:p>
            <a:r>
              <a:rPr lang="en-IN" dirty="0" smtClean="0"/>
              <a:t>Ignoring for a moment the well established fact that the ‘generic’ masculine forms do not work the way they are supposed to work.</a:t>
            </a:r>
          </a:p>
          <a:p>
            <a:r>
              <a:rPr lang="en-IN" dirty="0" smtClean="0"/>
              <a:t> The meta-meaning of such a linguistic system would be that the default of unmarked sex is male</a:t>
            </a:r>
          </a:p>
          <a:p>
            <a:r>
              <a:rPr lang="en-IN" dirty="0" smtClean="0"/>
              <a:t>The world-view this system symbolizes is that everyone is male unless specifically designated otherwise.</a:t>
            </a:r>
            <a:endParaRPr lang="en-IN" dirty="0"/>
          </a:p>
        </p:txBody>
      </p:sp>
    </p:spTree>
    <p:extLst>
      <p:ext uri="{BB962C8B-B14F-4D97-AF65-F5344CB8AC3E}">
        <p14:creationId xmlns:p14="http://schemas.microsoft.com/office/powerpoint/2010/main" val="24849042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9600" dirty="0" smtClean="0"/>
              <a:t>Thank you.</a:t>
            </a:r>
            <a:endParaRPr lang="en-IN" sz="9600" dirty="0"/>
          </a:p>
        </p:txBody>
      </p:sp>
      <p:sp>
        <p:nvSpPr>
          <p:cNvPr id="3" name="Text Placeholder 2"/>
          <p:cNvSpPr>
            <a:spLocks noGrp="1"/>
          </p:cNvSpPr>
          <p:nvPr>
            <p:ph type="body" idx="1"/>
          </p:nvPr>
        </p:nvSpPr>
        <p:spPr/>
        <p:txBody>
          <a:bodyPr>
            <a:noAutofit/>
          </a:bodyPr>
          <a:lstStyle/>
          <a:p>
            <a:pPr algn="r"/>
            <a:r>
              <a:rPr lang="en-IN" sz="4000" b="1" dirty="0" err="1" smtClean="0"/>
              <a:t>Gayatri</a:t>
            </a:r>
            <a:r>
              <a:rPr lang="en-IN" sz="4000" b="1" dirty="0" smtClean="0"/>
              <a:t> </a:t>
            </a:r>
            <a:r>
              <a:rPr lang="en-IN" sz="4000" b="1" dirty="0" err="1" smtClean="0"/>
              <a:t>Purigilla</a:t>
            </a:r>
            <a:endParaRPr lang="en-IN" sz="4000" b="1" dirty="0" smtClean="0"/>
          </a:p>
          <a:p>
            <a:pPr algn="r"/>
            <a:r>
              <a:rPr lang="en-IN" sz="4000" b="1" dirty="0" smtClean="0"/>
              <a:t>20171309</a:t>
            </a:r>
            <a:endParaRPr lang="en-IN" sz="4000" b="1" dirty="0"/>
          </a:p>
        </p:txBody>
      </p:sp>
    </p:spTree>
    <p:extLst>
      <p:ext uri="{BB962C8B-B14F-4D97-AF65-F5344CB8AC3E}">
        <p14:creationId xmlns:p14="http://schemas.microsoft.com/office/powerpoint/2010/main" val="39856187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400" dirty="0" smtClean="0"/>
              <a:t>Topics to be covered:</a:t>
            </a:r>
            <a:endParaRPr lang="en-IN" sz="5400" dirty="0"/>
          </a:p>
        </p:txBody>
      </p:sp>
      <p:sp>
        <p:nvSpPr>
          <p:cNvPr id="3" name="Content Placeholder 2"/>
          <p:cNvSpPr>
            <a:spLocks noGrp="1"/>
          </p:cNvSpPr>
          <p:nvPr>
            <p:ph idx="1"/>
          </p:nvPr>
        </p:nvSpPr>
        <p:spPr/>
        <p:txBody>
          <a:bodyPr>
            <a:normAutofit fontScale="77500" lnSpcReduction="20000"/>
          </a:bodyPr>
          <a:lstStyle/>
          <a:p>
            <a:r>
              <a:rPr lang="en-IN" sz="3600" dirty="0" smtClean="0"/>
              <a:t>Introduction.</a:t>
            </a:r>
          </a:p>
          <a:p>
            <a:r>
              <a:rPr lang="en-IN" sz="3600" dirty="0" smtClean="0"/>
              <a:t>Men’s and women’s language forms.</a:t>
            </a:r>
          </a:p>
          <a:p>
            <a:r>
              <a:rPr lang="en-IN" sz="3600" dirty="0" smtClean="0"/>
              <a:t>The sociolinguistic gender pattern.</a:t>
            </a:r>
          </a:p>
          <a:p>
            <a:r>
              <a:rPr lang="en-IN" sz="3600" dirty="0" smtClean="0"/>
              <a:t>Sex-based vs class-based differences.</a:t>
            </a:r>
          </a:p>
          <a:p>
            <a:r>
              <a:rPr lang="en-IN" sz="3600" dirty="0" smtClean="0"/>
              <a:t>Sex differences in language use:</a:t>
            </a:r>
          </a:p>
          <a:p>
            <a:pPr marL="514350" indent="-514350">
              <a:buAutoNum type="alphaLcParenR"/>
            </a:pPr>
            <a:r>
              <a:rPr lang="en-IN" sz="3600" dirty="0" smtClean="0"/>
              <a:t>Language and women’s place.</a:t>
            </a:r>
          </a:p>
          <a:p>
            <a:pPr marL="514350" indent="-514350">
              <a:buAutoNum type="alphaLcParenR"/>
            </a:pPr>
            <a:r>
              <a:rPr lang="en-IN" sz="3600" dirty="0" smtClean="0"/>
              <a:t>Conversation between men and women.</a:t>
            </a:r>
          </a:p>
          <a:p>
            <a:r>
              <a:rPr lang="en-IN" sz="3600" dirty="0" smtClean="0"/>
              <a:t>Terms related to sex in language.</a:t>
            </a:r>
          </a:p>
          <a:p>
            <a:r>
              <a:rPr lang="en-IN" sz="3600" dirty="0" smtClean="0"/>
              <a:t>Default gender in language and in nature</a:t>
            </a:r>
            <a:r>
              <a:rPr lang="en-IN" dirty="0" smtClean="0"/>
              <a:t>.</a:t>
            </a:r>
            <a:endParaRPr lang="en-IN" dirty="0"/>
          </a:p>
        </p:txBody>
      </p:sp>
    </p:spTree>
    <p:extLst>
      <p:ext uri="{BB962C8B-B14F-4D97-AF65-F5344CB8AC3E}">
        <p14:creationId xmlns:p14="http://schemas.microsoft.com/office/powerpoint/2010/main" val="35935364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a:xfrm>
            <a:off x="838200" y="1545336"/>
            <a:ext cx="10515600" cy="4631627"/>
          </a:xfrm>
        </p:spPr>
        <p:txBody>
          <a:bodyPr>
            <a:normAutofit/>
          </a:bodyPr>
          <a:lstStyle/>
          <a:p>
            <a:endParaRPr lang="en-IN" dirty="0" smtClean="0"/>
          </a:p>
          <a:p>
            <a:r>
              <a:rPr lang="en-IN" dirty="0" smtClean="0"/>
              <a:t>Research on language and sex:</a:t>
            </a:r>
          </a:p>
          <a:p>
            <a:pPr marL="0" indent="0">
              <a:buNone/>
            </a:pPr>
            <a:endParaRPr lang="en-IN" dirty="0" smtClean="0"/>
          </a:p>
          <a:p>
            <a:pPr>
              <a:buFont typeface="Wingdings" panose="05000000000000000000" pitchFamily="2" charset="2"/>
              <a:buChar char="Ø"/>
            </a:pPr>
            <a:r>
              <a:rPr lang="en-IN" dirty="0" smtClean="0"/>
              <a:t>Earliest: Presence of lexical, phonological forms in a language used predominantly by the speakers of one sex.</a:t>
            </a:r>
          </a:p>
          <a:p>
            <a:pPr>
              <a:buFont typeface="Wingdings" panose="05000000000000000000" pitchFamily="2" charset="2"/>
              <a:buChar char="Ø"/>
            </a:pPr>
            <a:endParaRPr lang="en-IN" dirty="0" smtClean="0"/>
          </a:p>
          <a:p>
            <a:pPr>
              <a:buFont typeface="Wingdings" panose="05000000000000000000" pitchFamily="2" charset="2"/>
              <a:buChar char="Ø"/>
            </a:pPr>
            <a:r>
              <a:rPr lang="en-IN" dirty="0" smtClean="0"/>
              <a:t>Later: Sex was investigated as an independent variable related to linguistic variables.</a:t>
            </a:r>
          </a:p>
          <a:p>
            <a:pPr marL="0" indent="0">
              <a:buNone/>
            </a:pPr>
            <a:endParaRPr lang="en-IN" dirty="0" smtClean="0"/>
          </a:p>
          <a:p>
            <a:pPr>
              <a:buFont typeface="Wingdings" panose="05000000000000000000" pitchFamily="2" charset="2"/>
              <a:buChar char="Ø"/>
            </a:pPr>
            <a:r>
              <a:rPr lang="en-IN" dirty="0" smtClean="0"/>
              <a:t>Mid 1970’s: Role of language in location and maintenance of women in a disadvantageous position in the society.</a:t>
            </a:r>
            <a:endParaRPr lang="en-IN" dirty="0"/>
          </a:p>
        </p:txBody>
      </p:sp>
    </p:spTree>
    <p:extLst>
      <p:ext uri="{BB962C8B-B14F-4D97-AF65-F5344CB8AC3E}">
        <p14:creationId xmlns:p14="http://schemas.microsoft.com/office/powerpoint/2010/main" val="22449881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Men’s and women’s language forms:</a:t>
            </a:r>
            <a:endParaRPr lang="en-IN" dirty="0"/>
          </a:p>
        </p:txBody>
      </p:sp>
      <p:sp>
        <p:nvSpPr>
          <p:cNvPr id="3" name="Content Placeholder 2"/>
          <p:cNvSpPr>
            <a:spLocks noGrp="1"/>
          </p:cNvSpPr>
          <p:nvPr>
            <p:ph idx="1"/>
          </p:nvPr>
        </p:nvSpPr>
        <p:spPr/>
        <p:txBody>
          <a:bodyPr>
            <a:normAutofit/>
          </a:bodyPr>
          <a:lstStyle/>
          <a:p>
            <a:r>
              <a:rPr lang="en-IN" dirty="0" smtClean="0"/>
              <a:t>Study by Mary Haas(1944/1964)</a:t>
            </a:r>
          </a:p>
          <a:p>
            <a:r>
              <a:rPr lang="en-IN" dirty="0" smtClean="0"/>
              <a:t>Form of the language can depend on:</a:t>
            </a:r>
          </a:p>
          <a:p>
            <a:pPr>
              <a:buFont typeface="Calibri" panose="020F0502020204030204" pitchFamily="34" charset="0"/>
              <a:buChar char="‐"/>
            </a:pPr>
            <a:r>
              <a:rPr lang="en-IN" dirty="0" smtClean="0"/>
              <a:t>Sex of speaker</a:t>
            </a:r>
          </a:p>
          <a:p>
            <a:pPr>
              <a:buFont typeface="Calibri" panose="020F0502020204030204" pitchFamily="34" charset="0"/>
              <a:buChar char="‐"/>
            </a:pPr>
            <a:r>
              <a:rPr lang="en-IN" dirty="0" smtClean="0"/>
              <a:t>Sex of addressee</a:t>
            </a:r>
          </a:p>
          <a:p>
            <a:pPr>
              <a:buFont typeface="Calibri" panose="020F0502020204030204" pitchFamily="34" charset="0"/>
              <a:buChar char="‐"/>
            </a:pPr>
            <a:r>
              <a:rPr lang="en-IN" dirty="0" smtClean="0"/>
              <a:t>Both </a:t>
            </a:r>
          </a:p>
          <a:p>
            <a:r>
              <a:rPr lang="en-IN" dirty="0" smtClean="0"/>
              <a:t>Example(</a:t>
            </a:r>
            <a:r>
              <a:rPr lang="en-IN" dirty="0" err="1" smtClean="0"/>
              <a:t>Kurux</a:t>
            </a:r>
            <a:r>
              <a:rPr lang="en-IN" dirty="0" smtClean="0"/>
              <a:t>, a small Dravidian language):</a:t>
            </a:r>
          </a:p>
          <a:p>
            <a:pPr>
              <a:buFont typeface="Calibri" panose="020F0502020204030204" pitchFamily="34" charset="0"/>
              <a:buChar char="‐"/>
            </a:pPr>
            <a:r>
              <a:rPr lang="en-IN" dirty="0" smtClean="0"/>
              <a:t>In first person singular and plural verb paradigms, several morphological forms are used by women only when addressing other women.</a:t>
            </a:r>
          </a:p>
          <a:p>
            <a:pPr>
              <a:buFont typeface="Calibri" panose="020F0502020204030204" pitchFamily="34" charset="0"/>
              <a:buChar char="‐"/>
            </a:pPr>
            <a:r>
              <a:rPr lang="en-IN" dirty="0" smtClean="0"/>
              <a:t>In second person singular, one form is used for addressing men and two forms are used for addressing women based on the sex of the speaker.</a:t>
            </a:r>
          </a:p>
          <a:p>
            <a:pPr>
              <a:buFont typeface="Calibri" panose="020F0502020204030204" pitchFamily="34" charset="0"/>
              <a:buChar char="‐"/>
            </a:pPr>
            <a:endParaRPr lang="en-IN" dirty="0" smtClean="0"/>
          </a:p>
        </p:txBody>
      </p:sp>
    </p:spTree>
    <p:extLst>
      <p:ext uri="{BB962C8B-B14F-4D97-AF65-F5344CB8AC3E}">
        <p14:creationId xmlns:p14="http://schemas.microsoft.com/office/powerpoint/2010/main" val="25492668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Men’s and women’s language forms:</a:t>
            </a:r>
            <a:endParaRPr lang="en-IN" dirty="0"/>
          </a:p>
        </p:txBody>
      </p:sp>
      <p:sp>
        <p:nvSpPr>
          <p:cNvPr id="3" name="Content Placeholder 2"/>
          <p:cNvSpPr>
            <a:spLocks noGrp="1"/>
          </p:cNvSpPr>
          <p:nvPr>
            <p:ph idx="1"/>
          </p:nvPr>
        </p:nvSpPr>
        <p:spPr/>
        <p:txBody>
          <a:bodyPr>
            <a:normAutofit/>
          </a:bodyPr>
          <a:lstStyle/>
          <a:p>
            <a:r>
              <a:rPr lang="en-IN" dirty="0" smtClean="0"/>
              <a:t>Interest in language as a possible cause and effect of the relation between men and women in a social and political sense was not developed until very late.</a:t>
            </a:r>
          </a:p>
          <a:p>
            <a:r>
              <a:rPr lang="en-IN" dirty="0" smtClean="0"/>
              <a:t>Acceptable </a:t>
            </a:r>
            <a:r>
              <a:rPr lang="en-IN" dirty="0" smtClean="0"/>
              <a:t>use of men’s form by women in cross-sex dyads</a:t>
            </a:r>
            <a:r>
              <a:rPr lang="en-IN" dirty="0" smtClean="0"/>
              <a:t>.</a:t>
            </a:r>
          </a:p>
          <a:p>
            <a:r>
              <a:rPr lang="en-IN" dirty="0"/>
              <a:t>Ekka’s </a:t>
            </a:r>
            <a:r>
              <a:rPr lang="en-IN" dirty="0" smtClean="0"/>
              <a:t>speculates that </a:t>
            </a:r>
            <a:r>
              <a:rPr lang="en-IN" dirty="0" err="1" smtClean="0"/>
              <a:t>Kurux</a:t>
            </a:r>
            <a:r>
              <a:rPr lang="en-IN" dirty="0" smtClean="0"/>
              <a:t> is a ‘patriarchal’ society.</a:t>
            </a:r>
          </a:p>
          <a:p>
            <a:r>
              <a:rPr lang="en-IN" dirty="0" smtClean="0"/>
              <a:t>However, Hahn seems to indicate the motive was a sense of delicacy about sex.</a:t>
            </a:r>
            <a:endParaRPr lang="en-IN" dirty="0" smtClean="0"/>
          </a:p>
          <a:p>
            <a:r>
              <a:rPr lang="en-IN" dirty="0" smtClean="0"/>
              <a:t>Status of women according to Rev Frederick Hahn.</a:t>
            </a:r>
          </a:p>
          <a:p>
            <a:pPr marL="0" indent="0">
              <a:buNone/>
            </a:pPr>
            <a:endParaRPr lang="en-IN" dirty="0" smtClean="0"/>
          </a:p>
        </p:txBody>
      </p:sp>
    </p:spTree>
    <p:extLst>
      <p:ext uri="{BB962C8B-B14F-4D97-AF65-F5344CB8AC3E}">
        <p14:creationId xmlns:p14="http://schemas.microsoft.com/office/powerpoint/2010/main" val="3886240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The sociolinguistic gender pattern:</a:t>
            </a:r>
            <a:endParaRPr lang="en-IN" dirty="0"/>
          </a:p>
        </p:txBody>
      </p:sp>
      <p:sp>
        <p:nvSpPr>
          <p:cNvPr id="3" name="Content Placeholder 2"/>
          <p:cNvSpPr>
            <a:spLocks noGrp="1"/>
          </p:cNvSpPr>
          <p:nvPr>
            <p:ph idx="1"/>
          </p:nvPr>
        </p:nvSpPr>
        <p:spPr/>
        <p:txBody>
          <a:bodyPr>
            <a:normAutofit/>
          </a:bodyPr>
          <a:lstStyle/>
          <a:p>
            <a:r>
              <a:rPr lang="en-IN" dirty="0" smtClean="0"/>
              <a:t>Male speakers are often found to use socially disfavoured variants of sociolinguistic variables while women tend to avoid these.</a:t>
            </a:r>
          </a:p>
          <a:p>
            <a:r>
              <a:rPr lang="en-IN" dirty="0" smtClean="0"/>
              <a:t>Earliest example of this pattern was reported by Fischer.</a:t>
            </a:r>
          </a:p>
          <a:p>
            <a:r>
              <a:rPr lang="en-IN" dirty="0" smtClean="0"/>
              <a:t>A more commonly reported version shows female speakers avoiding socially disfavoured  linguistic features only on formal situations.</a:t>
            </a:r>
          </a:p>
          <a:p>
            <a:r>
              <a:rPr lang="en-IN" dirty="0" smtClean="0"/>
              <a:t>A striking and different pattern involving sex has been reported by Schatz for Plat </a:t>
            </a:r>
            <a:r>
              <a:rPr lang="en-IN" dirty="0" err="1" smtClean="0"/>
              <a:t>Amsterdams</a:t>
            </a:r>
            <a:r>
              <a:rPr lang="en-IN" dirty="0" smtClean="0"/>
              <a:t>, the Amsterdam city dialect.</a:t>
            </a:r>
          </a:p>
          <a:p>
            <a:r>
              <a:rPr lang="en-IN" dirty="0" smtClean="0"/>
              <a:t>Key(1975) suggests that women use favoured linguistic forms as a way of achieving status which is denied to them in other aspects of life.</a:t>
            </a:r>
            <a:endParaRPr lang="en-IN" dirty="0"/>
          </a:p>
        </p:txBody>
      </p:sp>
    </p:spTree>
    <p:extLst>
      <p:ext uri="{BB962C8B-B14F-4D97-AF65-F5344CB8AC3E}">
        <p14:creationId xmlns:p14="http://schemas.microsoft.com/office/powerpoint/2010/main" val="25589984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The sociolinguistic gender pattern:</a:t>
            </a:r>
          </a:p>
        </p:txBody>
      </p:sp>
      <p:sp>
        <p:nvSpPr>
          <p:cNvPr id="3" name="Content Placeholder 2"/>
          <p:cNvSpPr>
            <a:spLocks noGrp="1"/>
          </p:cNvSpPr>
          <p:nvPr>
            <p:ph idx="1"/>
          </p:nvPr>
        </p:nvSpPr>
        <p:spPr/>
        <p:txBody>
          <a:bodyPr/>
          <a:lstStyle/>
          <a:p>
            <a:r>
              <a:rPr lang="en-IN" dirty="0" err="1" smtClean="0"/>
              <a:t>Trudgill</a:t>
            </a:r>
            <a:r>
              <a:rPr lang="en-IN" dirty="0" smtClean="0"/>
              <a:t> provided a series of related explanations.</a:t>
            </a:r>
          </a:p>
          <a:p>
            <a:pPr>
              <a:buFontTx/>
              <a:buChar char="-"/>
            </a:pPr>
            <a:r>
              <a:rPr lang="en-IN" dirty="0" smtClean="0"/>
              <a:t>Women are closely involved with child bearing and are </a:t>
            </a:r>
            <a:r>
              <a:rPr lang="en-IN" dirty="0" smtClean="0"/>
              <a:t>therefore are </a:t>
            </a:r>
            <a:r>
              <a:rPr lang="en-IN" dirty="0" smtClean="0"/>
              <a:t>more aware of the importance, for their children, of the acquisition of prestige norms.</a:t>
            </a:r>
          </a:p>
          <a:p>
            <a:pPr>
              <a:buFontTx/>
              <a:buChar char="-"/>
            </a:pPr>
            <a:r>
              <a:rPr lang="en-IN" dirty="0" smtClean="0"/>
              <a:t>The social position of women in our society has traditionally been less secure. It may therefore be more necessary for women to secure their social status linguistically and in other ways. </a:t>
            </a:r>
          </a:p>
          <a:p>
            <a:pPr>
              <a:buFontTx/>
              <a:buChar char="-"/>
            </a:pPr>
            <a:r>
              <a:rPr lang="en-IN" dirty="0" smtClean="0"/>
              <a:t>Men in our society have been rated by what they do. However, women suffer discrimination against them in many occupations. Hence, it may be that they have to be rated instead on how they appear or how they speak. </a:t>
            </a:r>
          </a:p>
          <a:p>
            <a:endParaRPr lang="en-IN" dirty="0"/>
          </a:p>
        </p:txBody>
      </p:sp>
    </p:spTree>
    <p:extLst>
      <p:ext uri="{BB962C8B-B14F-4D97-AF65-F5344CB8AC3E}">
        <p14:creationId xmlns:p14="http://schemas.microsoft.com/office/powerpoint/2010/main" val="29190314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Sex based vs class based differences:</a:t>
            </a:r>
            <a:endParaRPr lang="en-IN" dirty="0"/>
          </a:p>
        </p:txBody>
      </p:sp>
      <p:sp>
        <p:nvSpPr>
          <p:cNvPr id="3" name="Content Placeholder 2"/>
          <p:cNvSpPr>
            <a:spLocks noGrp="1"/>
          </p:cNvSpPr>
          <p:nvPr>
            <p:ph idx="1"/>
          </p:nvPr>
        </p:nvSpPr>
        <p:spPr/>
        <p:txBody>
          <a:bodyPr>
            <a:normAutofit/>
          </a:bodyPr>
          <a:lstStyle/>
          <a:p>
            <a:r>
              <a:rPr lang="en-IN" dirty="0" smtClean="0"/>
              <a:t>Research generally assumes that class and style are  the fundamental bases for variation, with sex as secondary influence.</a:t>
            </a:r>
          </a:p>
          <a:p>
            <a:r>
              <a:rPr lang="en-IN" dirty="0" smtClean="0"/>
              <a:t>In this context, we talk about men using less favoured forms and women using more favoured forms.</a:t>
            </a:r>
          </a:p>
          <a:p>
            <a:r>
              <a:rPr lang="en-IN" dirty="0" smtClean="0"/>
              <a:t>Horvath’s review of </a:t>
            </a:r>
            <a:r>
              <a:rPr lang="en-IN" dirty="0" err="1"/>
              <a:t>L</a:t>
            </a:r>
            <a:r>
              <a:rPr lang="en-IN" dirty="0" err="1" smtClean="0"/>
              <a:t>abov’s</a:t>
            </a:r>
            <a:r>
              <a:rPr lang="en-IN" dirty="0" smtClean="0"/>
              <a:t> </a:t>
            </a:r>
            <a:r>
              <a:rPr lang="en-IN" dirty="0" smtClean="0"/>
              <a:t>work on the English of New York city</a:t>
            </a:r>
          </a:p>
          <a:p>
            <a:r>
              <a:rPr lang="en-IN" dirty="0" smtClean="0"/>
              <a:t>Research by L. </a:t>
            </a:r>
            <a:r>
              <a:rPr lang="en-IN" dirty="0" err="1" smtClean="0"/>
              <a:t>Rigg</a:t>
            </a:r>
            <a:r>
              <a:rPr lang="en-IN" dirty="0" smtClean="0"/>
              <a:t> cited by L. Milroy on the English of Newcastle-upon-Tyne in England.</a:t>
            </a:r>
          </a:p>
          <a:p>
            <a:r>
              <a:rPr lang="en-IN" dirty="0" smtClean="0"/>
              <a:t>Further evidence from study in Dublin by J. R. Edwards.</a:t>
            </a:r>
            <a:endParaRPr lang="en-IN" dirty="0"/>
          </a:p>
        </p:txBody>
      </p:sp>
    </p:spTree>
    <p:extLst>
      <p:ext uri="{BB962C8B-B14F-4D97-AF65-F5344CB8AC3E}">
        <p14:creationId xmlns:p14="http://schemas.microsoft.com/office/powerpoint/2010/main" val="21935400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Sex based vs class based differences:</a:t>
            </a:r>
          </a:p>
        </p:txBody>
      </p:sp>
      <p:sp>
        <p:nvSpPr>
          <p:cNvPr id="3" name="Content Placeholder 2"/>
          <p:cNvSpPr>
            <a:spLocks noGrp="1"/>
          </p:cNvSpPr>
          <p:nvPr>
            <p:ph idx="1"/>
          </p:nvPr>
        </p:nvSpPr>
        <p:spPr/>
        <p:txBody>
          <a:bodyPr/>
          <a:lstStyle/>
          <a:p>
            <a:r>
              <a:rPr lang="en-IN" dirty="0" smtClean="0"/>
              <a:t>Distinctions in the socio-linguistic research emphasised by </a:t>
            </a:r>
            <a:r>
              <a:rPr lang="en-IN" dirty="0" err="1" smtClean="0"/>
              <a:t>Trudgill</a:t>
            </a:r>
            <a:r>
              <a:rPr lang="en-IN" dirty="0" smtClean="0"/>
              <a:t>.</a:t>
            </a:r>
            <a:endParaRPr lang="en-IN" dirty="0" smtClean="0"/>
          </a:p>
          <a:p>
            <a:r>
              <a:rPr lang="en-IN" dirty="0" smtClean="0"/>
              <a:t>Dialect </a:t>
            </a:r>
            <a:r>
              <a:rPr lang="en-IN" dirty="0" smtClean="0"/>
              <a:t>and accent variables:</a:t>
            </a:r>
          </a:p>
          <a:p>
            <a:pPr>
              <a:buFontTx/>
              <a:buChar char="-"/>
            </a:pPr>
            <a:r>
              <a:rPr lang="en-IN" dirty="0" smtClean="0"/>
              <a:t>Fundamentally they do not affect the content of what the speaker is saying although they communicate other kinds of information.</a:t>
            </a:r>
          </a:p>
          <a:p>
            <a:r>
              <a:rPr lang="en-IN" dirty="0" smtClean="0"/>
              <a:t>Language use differences:</a:t>
            </a:r>
          </a:p>
          <a:p>
            <a:pPr marL="0" indent="0">
              <a:buNone/>
            </a:pPr>
            <a:r>
              <a:rPr lang="en-IN" dirty="0" smtClean="0"/>
              <a:t>- Provides </a:t>
            </a:r>
            <a:r>
              <a:rPr lang="en-IN" dirty="0" smtClean="0"/>
              <a:t>analysis </a:t>
            </a:r>
            <a:r>
              <a:rPr lang="en-IN" dirty="0" smtClean="0"/>
              <a:t>with a view of discovering differences in what members of each sex want to talk about.</a:t>
            </a:r>
          </a:p>
        </p:txBody>
      </p:sp>
    </p:spTree>
    <p:extLst>
      <p:ext uri="{BB962C8B-B14F-4D97-AF65-F5344CB8AC3E}">
        <p14:creationId xmlns:p14="http://schemas.microsoft.com/office/powerpoint/2010/main" val="392958288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1399</TotalTime>
  <Words>1099</Words>
  <Application>Microsoft Office PowerPoint</Application>
  <PresentationFormat>Widescreen</PresentationFormat>
  <Paragraphs>108</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Calibri</vt:lpstr>
      <vt:lpstr>Rockwell</vt:lpstr>
      <vt:lpstr>Rockwell Condensed</vt:lpstr>
      <vt:lpstr>Wingdings</vt:lpstr>
      <vt:lpstr>Wood Type</vt:lpstr>
      <vt:lpstr>Language and Sex</vt:lpstr>
      <vt:lpstr>Topics to be covered:</vt:lpstr>
      <vt:lpstr>Introduction:</vt:lpstr>
      <vt:lpstr>Men’s and women’s language forms:</vt:lpstr>
      <vt:lpstr>Men’s and women’s language forms:</vt:lpstr>
      <vt:lpstr>The sociolinguistic gender pattern:</vt:lpstr>
      <vt:lpstr>The sociolinguistic gender pattern:</vt:lpstr>
      <vt:lpstr>Sex based vs class based differences:</vt:lpstr>
      <vt:lpstr>Sex based vs class based differences:</vt:lpstr>
      <vt:lpstr>Language and women’s place:</vt:lpstr>
      <vt:lpstr>Language and women’s place:</vt:lpstr>
      <vt:lpstr>Conversations between men and women:</vt:lpstr>
      <vt:lpstr>Conversations between men and women:</vt:lpstr>
      <vt:lpstr>Terms related to sex in language:</vt:lpstr>
      <vt:lpstr>Terms related to sex in language:</vt:lpstr>
      <vt:lpstr>The default gender in language:</vt:lpstr>
      <vt:lpstr>Thank you.</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Language and Sex</dc:title>
  <dc:creator>sirisha</dc:creator>
  <cp:lastModifiedBy>pg9905@yahoo.co.in</cp:lastModifiedBy>
  <cp:revision>65</cp:revision>
  <dcterms:created xsi:type="dcterms:W3CDTF">2018-04-03T21:14:24Z</dcterms:created>
  <dcterms:modified xsi:type="dcterms:W3CDTF">2018-04-05T12:06:09Z</dcterms:modified>
</cp:coreProperties>
</file>