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62" r:id="rId7"/>
    <p:sldId id="263" r:id="rId8"/>
    <p:sldId id="264" r:id="rId9"/>
    <p:sldId id="265" r:id="rId10"/>
    <p:sldId id="266" r:id="rId11"/>
    <p:sldId id="267" r:id="rId12"/>
    <p:sldId id="269" r:id="rId13"/>
    <p:sldId id="270" r:id="rId14"/>
    <p:sldId id="271" r:id="rId15"/>
    <p:sldId id="272" r:id="rId16"/>
    <p:sldId id="268"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4" d="100"/>
          <a:sy n="64" d="100"/>
        </p:scale>
        <p:origin x="14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852AB-2B90-40BA-ACFF-4B384114FB4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D6A4542-BEFA-45E8-A1EB-9A1FCA03A72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276538D-867A-43BC-B10F-9E719577C92E}"/>
              </a:ext>
            </a:extLst>
          </p:cNvPr>
          <p:cNvSpPr>
            <a:spLocks noGrp="1"/>
          </p:cNvSpPr>
          <p:nvPr>
            <p:ph type="dt" sz="half" idx="10"/>
          </p:nvPr>
        </p:nvSpPr>
        <p:spPr/>
        <p:txBody>
          <a:bodyPr/>
          <a:lstStyle/>
          <a:p>
            <a:fld id="{841BBE86-DF91-4047-BE6D-28088E1C4855}" type="datetimeFigureOut">
              <a:rPr lang="en-US" smtClean="0"/>
              <a:t>11/16/2020</a:t>
            </a:fld>
            <a:endParaRPr lang="en-US"/>
          </a:p>
        </p:txBody>
      </p:sp>
      <p:sp>
        <p:nvSpPr>
          <p:cNvPr id="5" name="Footer Placeholder 4">
            <a:extLst>
              <a:ext uri="{FF2B5EF4-FFF2-40B4-BE49-F238E27FC236}">
                <a16:creationId xmlns:a16="http://schemas.microsoft.com/office/drawing/2014/main" id="{CFD65FB4-E710-4E11-B200-AF300ED6A5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7678CA-25E9-4873-BBCE-004A66767540}"/>
              </a:ext>
            </a:extLst>
          </p:cNvPr>
          <p:cNvSpPr>
            <a:spLocks noGrp="1"/>
          </p:cNvSpPr>
          <p:nvPr>
            <p:ph type="sldNum" sz="quarter" idx="12"/>
          </p:nvPr>
        </p:nvSpPr>
        <p:spPr/>
        <p:txBody>
          <a:bodyPr/>
          <a:lstStyle/>
          <a:p>
            <a:fld id="{DC680D55-1429-4C82-9432-6CD66272D1DF}" type="slidenum">
              <a:rPr lang="en-US" smtClean="0"/>
              <a:t>‹#›</a:t>
            </a:fld>
            <a:endParaRPr lang="en-US"/>
          </a:p>
        </p:txBody>
      </p:sp>
    </p:spTree>
    <p:extLst>
      <p:ext uri="{BB962C8B-B14F-4D97-AF65-F5344CB8AC3E}">
        <p14:creationId xmlns:p14="http://schemas.microsoft.com/office/powerpoint/2010/main" val="3975114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C1468-60EA-400A-8ABB-1479FE69D27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EB8C375-F339-40F7-AB09-E37BCEB9BCB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5EC756-8887-4C2E-AD29-0425BC714452}"/>
              </a:ext>
            </a:extLst>
          </p:cNvPr>
          <p:cNvSpPr>
            <a:spLocks noGrp="1"/>
          </p:cNvSpPr>
          <p:nvPr>
            <p:ph type="dt" sz="half" idx="10"/>
          </p:nvPr>
        </p:nvSpPr>
        <p:spPr/>
        <p:txBody>
          <a:bodyPr/>
          <a:lstStyle/>
          <a:p>
            <a:fld id="{841BBE86-DF91-4047-BE6D-28088E1C4855}" type="datetimeFigureOut">
              <a:rPr lang="en-US" smtClean="0"/>
              <a:t>11/16/2020</a:t>
            </a:fld>
            <a:endParaRPr lang="en-US"/>
          </a:p>
        </p:txBody>
      </p:sp>
      <p:sp>
        <p:nvSpPr>
          <p:cNvPr id="5" name="Footer Placeholder 4">
            <a:extLst>
              <a:ext uri="{FF2B5EF4-FFF2-40B4-BE49-F238E27FC236}">
                <a16:creationId xmlns:a16="http://schemas.microsoft.com/office/drawing/2014/main" id="{BCF2C405-5E6C-448E-90ED-4CA8500888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7B3FCC-3973-442F-B01E-5CA577DC3BA8}"/>
              </a:ext>
            </a:extLst>
          </p:cNvPr>
          <p:cNvSpPr>
            <a:spLocks noGrp="1"/>
          </p:cNvSpPr>
          <p:nvPr>
            <p:ph type="sldNum" sz="quarter" idx="12"/>
          </p:nvPr>
        </p:nvSpPr>
        <p:spPr/>
        <p:txBody>
          <a:bodyPr/>
          <a:lstStyle/>
          <a:p>
            <a:fld id="{DC680D55-1429-4C82-9432-6CD66272D1DF}" type="slidenum">
              <a:rPr lang="en-US" smtClean="0"/>
              <a:t>‹#›</a:t>
            </a:fld>
            <a:endParaRPr lang="en-US"/>
          </a:p>
        </p:txBody>
      </p:sp>
    </p:spTree>
    <p:extLst>
      <p:ext uri="{BB962C8B-B14F-4D97-AF65-F5344CB8AC3E}">
        <p14:creationId xmlns:p14="http://schemas.microsoft.com/office/powerpoint/2010/main" val="8976277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CC50FAF-1C55-4204-ABA0-7E516810F85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B135259-0E76-4B16-B780-12471DD70CA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7420CD-76E0-4AE6-9687-1388D4C67080}"/>
              </a:ext>
            </a:extLst>
          </p:cNvPr>
          <p:cNvSpPr>
            <a:spLocks noGrp="1"/>
          </p:cNvSpPr>
          <p:nvPr>
            <p:ph type="dt" sz="half" idx="10"/>
          </p:nvPr>
        </p:nvSpPr>
        <p:spPr/>
        <p:txBody>
          <a:bodyPr/>
          <a:lstStyle/>
          <a:p>
            <a:fld id="{841BBE86-DF91-4047-BE6D-28088E1C4855}" type="datetimeFigureOut">
              <a:rPr lang="en-US" smtClean="0"/>
              <a:t>11/16/2020</a:t>
            </a:fld>
            <a:endParaRPr lang="en-US"/>
          </a:p>
        </p:txBody>
      </p:sp>
      <p:sp>
        <p:nvSpPr>
          <p:cNvPr id="5" name="Footer Placeholder 4">
            <a:extLst>
              <a:ext uri="{FF2B5EF4-FFF2-40B4-BE49-F238E27FC236}">
                <a16:creationId xmlns:a16="http://schemas.microsoft.com/office/drawing/2014/main" id="{C197C94C-7B2D-4889-A9C8-C186ED1804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DAD371-DD79-427F-9197-1FD9B7560CB3}"/>
              </a:ext>
            </a:extLst>
          </p:cNvPr>
          <p:cNvSpPr>
            <a:spLocks noGrp="1"/>
          </p:cNvSpPr>
          <p:nvPr>
            <p:ph type="sldNum" sz="quarter" idx="12"/>
          </p:nvPr>
        </p:nvSpPr>
        <p:spPr/>
        <p:txBody>
          <a:bodyPr/>
          <a:lstStyle/>
          <a:p>
            <a:fld id="{DC680D55-1429-4C82-9432-6CD66272D1DF}" type="slidenum">
              <a:rPr lang="en-US" smtClean="0"/>
              <a:t>‹#›</a:t>
            </a:fld>
            <a:endParaRPr lang="en-US"/>
          </a:p>
        </p:txBody>
      </p:sp>
    </p:spTree>
    <p:extLst>
      <p:ext uri="{BB962C8B-B14F-4D97-AF65-F5344CB8AC3E}">
        <p14:creationId xmlns:p14="http://schemas.microsoft.com/office/powerpoint/2010/main" val="9451428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35B39-EA65-4A22-8915-4C8FB0E641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2E17949-7AF3-4059-9875-C2BC2DCA696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19169B-77E5-435E-B420-7BCDEAFEF065}"/>
              </a:ext>
            </a:extLst>
          </p:cNvPr>
          <p:cNvSpPr>
            <a:spLocks noGrp="1"/>
          </p:cNvSpPr>
          <p:nvPr>
            <p:ph type="dt" sz="half" idx="10"/>
          </p:nvPr>
        </p:nvSpPr>
        <p:spPr/>
        <p:txBody>
          <a:bodyPr/>
          <a:lstStyle/>
          <a:p>
            <a:fld id="{841BBE86-DF91-4047-BE6D-28088E1C4855}" type="datetimeFigureOut">
              <a:rPr lang="en-US" smtClean="0"/>
              <a:t>11/16/2020</a:t>
            </a:fld>
            <a:endParaRPr lang="en-US"/>
          </a:p>
        </p:txBody>
      </p:sp>
      <p:sp>
        <p:nvSpPr>
          <p:cNvPr id="5" name="Footer Placeholder 4">
            <a:extLst>
              <a:ext uri="{FF2B5EF4-FFF2-40B4-BE49-F238E27FC236}">
                <a16:creationId xmlns:a16="http://schemas.microsoft.com/office/drawing/2014/main" id="{CF652880-46EA-422A-95B1-4E4212BA8D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36E475-1308-49DD-B2F9-FB71D1FABAC0}"/>
              </a:ext>
            </a:extLst>
          </p:cNvPr>
          <p:cNvSpPr>
            <a:spLocks noGrp="1"/>
          </p:cNvSpPr>
          <p:nvPr>
            <p:ph type="sldNum" sz="quarter" idx="12"/>
          </p:nvPr>
        </p:nvSpPr>
        <p:spPr/>
        <p:txBody>
          <a:bodyPr/>
          <a:lstStyle/>
          <a:p>
            <a:fld id="{DC680D55-1429-4C82-9432-6CD66272D1DF}" type="slidenum">
              <a:rPr lang="en-US" smtClean="0"/>
              <a:t>‹#›</a:t>
            </a:fld>
            <a:endParaRPr lang="en-US"/>
          </a:p>
        </p:txBody>
      </p:sp>
    </p:spTree>
    <p:extLst>
      <p:ext uri="{BB962C8B-B14F-4D97-AF65-F5344CB8AC3E}">
        <p14:creationId xmlns:p14="http://schemas.microsoft.com/office/powerpoint/2010/main" val="17806788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A0F4D-0611-4AF6-BFBB-3F6039432F4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E5E51D2-32C9-40F4-9ED0-2B5863BF8CB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060CCFE-4147-4FEF-8DC8-10D0864BEC33}"/>
              </a:ext>
            </a:extLst>
          </p:cNvPr>
          <p:cNvSpPr>
            <a:spLocks noGrp="1"/>
          </p:cNvSpPr>
          <p:nvPr>
            <p:ph type="dt" sz="half" idx="10"/>
          </p:nvPr>
        </p:nvSpPr>
        <p:spPr/>
        <p:txBody>
          <a:bodyPr/>
          <a:lstStyle/>
          <a:p>
            <a:fld id="{841BBE86-DF91-4047-BE6D-28088E1C4855}" type="datetimeFigureOut">
              <a:rPr lang="en-US" smtClean="0"/>
              <a:t>11/16/2020</a:t>
            </a:fld>
            <a:endParaRPr lang="en-US"/>
          </a:p>
        </p:txBody>
      </p:sp>
      <p:sp>
        <p:nvSpPr>
          <p:cNvPr id="5" name="Footer Placeholder 4">
            <a:extLst>
              <a:ext uri="{FF2B5EF4-FFF2-40B4-BE49-F238E27FC236}">
                <a16:creationId xmlns:a16="http://schemas.microsoft.com/office/drawing/2014/main" id="{678B8B1F-B9C3-41C7-AD9A-CDCB5E0F8B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A0C6C9-060B-4AB7-A019-3A65763BCDB6}"/>
              </a:ext>
            </a:extLst>
          </p:cNvPr>
          <p:cNvSpPr>
            <a:spLocks noGrp="1"/>
          </p:cNvSpPr>
          <p:nvPr>
            <p:ph type="sldNum" sz="quarter" idx="12"/>
          </p:nvPr>
        </p:nvSpPr>
        <p:spPr/>
        <p:txBody>
          <a:bodyPr/>
          <a:lstStyle/>
          <a:p>
            <a:fld id="{DC680D55-1429-4C82-9432-6CD66272D1DF}" type="slidenum">
              <a:rPr lang="en-US" smtClean="0"/>
              <a:t>‹#›</a:t>
            </a:fld>
            <a:endParaRPr lang="en-US"/>
          </a:p>
        </p:txBody>
      </p:sp>
    </p:spTree>
    <p:extLst>
      <p:ext uri="{BB962C8B-B14F-4D97-AF65-F5344CB8AC3E}">
        <p14:creationId xmlns:p14="http://schemas.microsoft.com/office/powerpoint/2010/main" val="4406659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7CB06-BA0E-4325-BE9E-BA9227BEBCC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17C6273-0985-426C-9898-4E2B1A81E6D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D2F737D-6FF5-4FEB-86E1-265AF4C176C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1C8214D-F1B2-4D30-B98A-D272DFCDDC8D}"/>
              </a:ext>
            </a:extLst>
          </p:cNvPr>
          <p:cNvSpPr>
            <a:spLocks noGrp="1"/>
          </p:cNvSpPr>
          <p:nvPr>
            <p:ph type="dt" sz="half" idx="10"/>
          </p:nvPr>
        </p:nvSpPr>
        <p:spPr/>
        <p:txBody>
          <a:bodyPr/>
          <a:lstStyle/>
          <a:p>
            <a:fld id="{841BBE86-DF91-4047-BE6D-28088E1C4855}" type="datetimeFigureOut">
              <a:rPr lang="en-US" smtClean="0"/>
              <a:t>11/16/2020</a:t>
            </a:fld>
            <a:endParaRPr lang="en-US"/>
          </a:p>
        </p:txBody>
      </p:sp>
      <p:sp>
        <p:nvSpPr>
          <p:cNvPr id="6" name="Footer Placeholder 5">
            <a:extLst>
              <a:ext uri="{FF2B5EF4-FFF2-40B4-BE49-F238E27FC236}">
                <a16:creationId xmlns:a16="http://schemas.microsoft.com/office/drawing/2014/main" id="{FD6628A7-4B78-4B35-A788-41FF0024851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98DA020-253C-4B89-A268-96C08312853A}"/>
              </a:ext>
            </a:extLst>
          </p:cNvPr>
          <p:cNvSpPr>
            <a:spLocks noGrp="1"/>
          </p:cNvSpPr>
          <p:nvPr>
            <p:ph type="sldNum" sz="quarter" idx="12"/>
          </p:nvPr>
        </p:nvSpPr>
        <p:spPr/>
        <p:txBody>
          <a:bodyPr/>
          <a:lstStyle/>
          <a:p>
            <a:fld id="{DC680D55-1429-4C82-9432-6CD66272D1DF}" type="slidenum">
              <a:rPr lang="en-US" smtClean="0"/>
              <a:t>‹#›</a:t>
            </a:fld>
            <a:endParaRPr lang="en-US"/>
          </a:p>
        </p:txBody>
      </p:sp>
    </p:spTree>
    <p:extLst>
      <p:ext uri="{BB962C8B-B14F-4D97-AF65-F5344CB8AC3E}">
        <p14:creationId xmlns:p14="http://schemas.microsoft.com/office/powerpoint/2010/main" val="4347447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B0A71-B5E1-4E5E-B1CF-722158741A4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E21B519-12A2-4605-A082-C66140E2A36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D2AFE0B-CCE7-410A-BA30-875C739B136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AA7FE3-7A23-4E93-BAEF-A3B1454202A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9F248F6-9B20-4467-989B-B8EBD695B0C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9A9864E-C8C7-475C-A6EC-6C8C561999A8}"/>
              </a:ext>
            </a:extLst>
          </p:cNvPr>
          <p:cNvSpPr>
            <a:spLocks noGrp="1"/>
          </p:cNvSpPr>
          <p:nvPr>
            <p:ph type="dt" sz="half" idx="10"/>
          </p:nvPr>
        </p:nvSpPr>
        <p:spPr/>
        <p:txBody>
          <a:bodyPr/>
          <a:lstStyle/>
          <a:p>
            <a:fld id="{841BBE86-DF91-4047-BE6D-28088E1C4855}" type="datetimeFigureOut">
              <a:rPr lang="en-US" smtClean="0"/>
              <a:t>11/16/2020</a:t>
            </a:fld>
            <a:endParaRPr lang="en-US"/>
          </a:p>
        </p:txBody>
      </p:sp>
      <p:sp>
        <p:nvSpPr>
          <p:cNvPr id="8" name="Footer Placeholder 7">
            <a:extLst>
              <a:ext uri="{FF2B5EF4-FFF2-40B4-BE49-F238E27FC236}">
                <a16:creationId xmlns:a16="http://schemas.microsoft.com/office/drawing/2014/main" id="{EC51A6FE-4B43-4886-ADD9-521414722E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95FD2A-EAE2-45D6-BC2D-DF428BD05674}"/>
              </a:ext>
            </a:extLst>
          </p:cNvPr>
          <p:cNvSpPr>
            <a:spLocks noGrp="1"/>
          </p:cNvSpPr>
          <p:nvPr>
            <p:ph type="sldNum" sz="quarter" idx="12"/>
          </p:nvPr>
        </p:nvSpPr>
        <p:spPr/>
        <p:txBody>
          <a:bodyPr/>
          <a:lstStyle/>
          <a:p>
            <a:fld id="{DC680D55-1429-4C82-9432-6CD66272D1DF}" type="slidenum">
              <a:rPr lang="en-US" smtClean="0"/>
              <a:t>‹#›</a:t>
            </a:fld>
            <a:endParaRPr lang="en-US"/>
          </a:p>
        </p:txBody>
      </p:sp>
    </p:spTree>
    <p:extLst>
      <p:ext uri="{BB962C8B-B14F-4D97-AF65-F5344CB8AC3E}">
        <p14:creationId xmlns:p14="http://schemas.microsoft.com/office/powerpoint/2010/main" val="21573696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16274-B7F8-492A-80A8-14383DF476C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43D843D-B1A2-4524-BF10-A1C69EF32E51}"/>
              </a:ext>
            </a:extLst>
          </p:cNvPr>
          <p:cNvSpPr>
            <a:spLocks noGrp="1"/>
          </p:cNvSpPr>
          <p:nvPr>
            <p:ph type="dt" sz="half" idx="10"/>
          </p:nvPr>
        </p:nvSpPr>
        <p:spPr/>
        <p:txBody>
          <a:bodyPr/>
          <a:lstStyle/>
          <a:p>
            <a:fld id="{841BBE86-DF91-4047-BE6D-28088E1C4855}" type="datetimeFigureOut">
              <a:rPr lang="en-US" smtClean="0"/>
              <a:t>11/16/2020</a:t>
            </a:fld>
            <a:endParaRPr lang="en-US"/>
          </a:p>
        </p:txBody>
      </p:sp>
      <p:sp>
        <p:nvSpPr>
          <p:cNvPr id="4" name="Footer Placeholder 3">
            <a:extLst>
              <a:ext uri="{FF2B5EF4-FFF2-40B4-BE49-F238E27FC236}">
                <a16:creationId xmlns:a16="http://schemas.microsoft.com/office/drawing/2014/main" id="{8244E0C0-12C5-4409-9183-83EEC39CBA8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89A0718-F46E-4DE8-9902-F3D382CF3ED3}"/>
              </a:ext>
            </a:extLst>
          </p:cNvPr>
          <p:cNvSpPr>
            <a:spLocks noGrp="1"/>
          </p:cNvSpPr>
          <p:nvPr>
            <p:ph type="sldNum" sz="quarter" idx="12"/>
          </p:nvPr>
        </p:nvSpPr>
        <p:spPr/>
        <p:txBody>
          <a:bodyPr/>
          <a:lstStyle/>
          <a:p>
            <a:fld id="{DC680D55-1429-4C82-9432-6CD66272D1DF}" type="slidenum">
              <a:rPr lang="en-US" smtClean="0"/>
              <a:t>‹#›</a:t>
            </a:fld>
            <a:endParaRPr lang="en-US"/>
          </a:p>
        </p:txBody>
      </p:sp>
    </p:spTree>
    <p:extLst>
      <p:ext uri="{BB962C8B-B14F-4D97-AF65-F5344CB8AC3E}">
        <p14:creationId xmlns:p14="http://schemas.microsoft.com/office/powerpoint/2010/main" val="17496223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A33E4D4-AD9D-4DCB-AB44-78CA87BF78FF}"/>
              </a:ext>
            </a:extLst>
          </p:cNvPr>
          <p:cNvSpPr>
            <a:spLocks noGrp="1"/>
          </p:cNvSpPr>
          <p:nvPr>
            <p:ph type="dt" sz="half" idx="10"/>
          </p:nvPr>
        </p:nvSpPr>
        <p:spPr/>
        <p:txBody>
          <a:bodyPr/>
          <a:lstStyle/>
          <a:p>
            <a:fld id="{841BBE86-DF91-4047-BE6D-28088E1C4855}" type="datetimeFigureOut">
              <a:rPr lang="en-US" smtClean="0"/>
              <a:t>11/16/2020</a:t>
            </a:fld>
            <a:endParaRPr lang="en-US"/>
          </a:p>
        </p:txBody>
      </p:sp>
      <p:sp>
        <p:nvSpPr>
          <p:cNvPr id="3" name="Footer Placeholder 2">
            <a:extLst>
              <a:ext uri="{FF2B5EF4-FFF2-40B4-BE49-F238E27FC236}">
                <a16:creationId xmlns:a16="http://schemas.microsoft.com/office/drawing/2014/main" id="{506D2045-61CA-425E-835B-95D29DA7EFF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07977B8-6025-4F5F-9F87-94EF95368B88}"/>
              </a:ext>
            </a:extLst>
          </p:cNvPr>
          <p:cNvSpPr>
            <a:spLocks noGrp="1"/>
          </p:cNvSpPr>
          <p:nvPr>
            <p:ph type="sldNum" sz="quarter" idx="12"/>
          </p:nvPr>
        </p:nvSpPr>
        <p:spPr/>
        <p:txBody>
          <a:bodyPr/>
          <a:lstStyle/>
          <a:p>
            <a:fld id="{DC680D55-1429-4C82-9432-6CD66272D1DF}" type="slidenum">
              <a:rPr lang="en-US" smtClean="0"/>
              <a:t>‹#›</a:t>
            </a:fld>
            <a:endParaRPr lang="en-US"/>
          </a:p>
        </p:txBody>
      </p:sp>
    </p:spTree>
    <p:extLst>
      <p:ext uri="{BB962C8B-B14F-4D97-AF65-F5344CB8AC3E}">
        <p14:creationId xmlns:p14="http://schemas.microsoft.com/office/powerpoint/2010/main" val="27739714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D533D-BDDF-4B21-A7E9-D4CC020C0F4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843982C-4294-40E7-8F13-40DB2A30F0B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009B38E-4626-49A3-883C-7AE4BAB90D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030D297-266D-4A43-A71B-C152B5B46CF7}"/>
              </a:ext>
            </a:extLst>
          </p:cNvPr>
          <p:cNvSpPr>
            <a:spLocks noGrp="1"/>
          </p:cNvSpPr>
          <p:nvPr>
            <p:ph type="dt" sz="half" idx="10"/>
          </p:nvPr>
        </p:nvSpPr>
        <p:spPr/>
        <p:txBody>
          <a:bodyPr/>
          <a:lstStyle/>
          <a:p>
            <a:fld id="{841BBE86-DF91-4047-BE6D-28088E1C4855}" type="datetimeFigureOut">
              <a:rPr lang="en-US" smtClean="0"/>
              <a:t>11/16/2020</a:t>
            </a:fld>
            <a:endParaRPr lang="en-US"/>
          </a:p>
        </p:txBody>
      </p:sp>
      <p:sp>
        <p:nvSpPr>
          <p:cNvPr id="6" name="Footer Placeholder 5">
            <a:extLst>
              <a:ext uri="{FF2B5EF4-FFF2-40B4-BE49-F238E27FC236}">
                <a16:creationId xmlns:a16="http://schemas.microsoft.com/office/drawing/2014/main" id="{8D3A8EBC-DA75-4F6B-A2C9-A3BD47901B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00D623-45B6-4D6E-B88B-5CEB21C2D0CF}"/>
              </a:ext>
            </a:extLst>
          </p:cNvPr>
          <p:cNvSpPr>
            <a:spLocks noGrp="1"/>
          </p:cNvSpPr>
          <p:nvPr>
            <p:ph type="sldNum" sz="quarter" idx="12"/>
          </p:nvPr>
        </p:nvSpPr>
        <p:spPr/>
        <p:txBody>
          <a:bodyPr/>
          <a:lstStyle/>
          <a:p>
            <a:fld id="{DC680D55-1429-4C82-9432-6CD66272D1DF}" type="slidenum">
              <a:rPr lang="en-US" smtClean="0"/>
              <a:t>‹#›</a:t>
            </a:fld>
            <a:endParaRPr lang="en-US"/>
          </a:p>
        </p:txBody>
      </p:sp>
    </p:spTree>
    <p:extLst>
      <p:ext uri="{BB962C8B-B14F-4D97-AF65-F5344CB8AC3E}">
        <p14:creationId xmlns:p14="http://schemas.microsoft.com/office/powerpoint/2010/main" val="34791143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A29E5-F34D-417C-82FA-EB69463F12C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261877E-6476-402C-A22B-53FA969B3C3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E2CD416-D598-4354-8D42-E16ECF4DFA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9C90379-3B51-453F-B539-955FA10E5913}"/>
              </a:ext>
            </a:extLst>
          </p:cNvPr>
          <p:cNvSpPr>
            <a:spLocks noGrp="1"/>
          </p:cNvSpPr>
          <p:nvPr>
            <p:ph type="dt" sz="half" idx="10"/>
          </p:nvPr>
        </p:nvSpPr>
        <p:spPr/>
        <p:txBody>
          <a:bodyPr/>
          <a:lstStyle/>
          <a:p>
            <a:fld id="{841BBE86-DF91-4047-BE6D-28088E1C4855}" type="datetimeFigureOut">
              <a:rPr lang="en-US" smtClean="0"/>
              <a:t>11/16/2020</a:t>
            </a:fld>
            <a:endParaRPr lang="en-US"/>
          </a:p>
        </p:txBody>
      </p:sp>
      <p:sp>
        <p:nvSpPr>
          <p:cNvPr id="6" name="Footer Placeholder 5">
            <a:extLst>
              <a:ext uri="{FF2B5EF4-FFF2-40B4-BE49-F238E27FC236}">
                <a16:creationId xmlns:a16="http://schemas.microsoft.com/office/drawing/2014/main" id="{4441E35C-DF77-458C-849F-6561C342DF6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27F3AC-EC9D-48D7-967B-4FA47CF01611}"/>
              </a:ext>
            </a:extLst>
          </p:cNvPr>
          <p:cNvSpPr>
            <a:spLocks noGrp="1"/>
          </p:cNvSpPr>
          <p:nvPr>
            <p:ph type="sldNum" sz="quarter" idx="12"/>
          </p:nvPr>
        </p:nvSpPr>
        <p:spPr/>
        <p:txBody>
          <a:bodyPr/>
          <a:lstStyle/>
          <a:p>
            <a:fld id="{DC680D55-1429-4C82-9432-6CD66272D1DF}" type="slidenum">
              <a:rPr lang="en-US" smtClean="0"/>
              <a:t>‹#›</a:t>
            </a:fld>
            <a:endParaRPr lang="en-US"/>
          </a:p>
        </p:txBody>
      </p:sp>
    </p:spTree>
    <p:extLst>
      <p:ext uri="{BB962C8B-B14F-4D97-AF65-F5344CB8AC3E}">
        <p14:creationId xmlns:p14="http://schemas.microsoft.com/office/powerpoint/2010/main" val="21498752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0CF604-F1E5-4BDB-98D2-F521340D0D7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640FC3F-BF86-4CF5-B627-C36E950088E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BAB200-C902-43BF-B8F1-ED99F34A9FC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1BBE86-DF91-4047-BE6D-28088E1C4855}" type="datetimeFigureOut">
              <a:rPr lang="en-US" smtClean="0"/>
              <a:t>11/16/2020</a:t>
            </a:fld>
            <a:endParaRPr lang="en-US"/>
          </a:p>
        </p:txBody>
      </p:sp>
      <p:sp>
        <p:nvSpPr>
          <p:cNvPr id="5" name="Footer Placeholder 4">
            <a:extLst>
              <a:ext uri="{FF2B5EF4-FFF2-40B4-BE49-F238E27FC236}">
                <a16:creationId xmlns:a16="http://schemas.microsoft.com/office/drawing/2014/main" id="{86449026-EEDF-44F1-B279-657AE9A7D20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44CBD14-D941-4AEF-B7ED-3CF5457F28F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680D55-1429-4C82-9432-6CD66272D1DF}" type="slidenum">
              <a:rPr lang="en-US" smtClean="0"/>
              <a:t>‹#›</a:t>
            </a:fld>
            <a:endParaRPr lang="en-US"/>
          </a:p>
        </p:txBody>
      </p:sp>
    </p:spTree>
    <p:extLst>
      <p:ext uri="{BB962C8B-B14F-4D97-AF65-F5344CB8AC3E}">
        <p14:creationId xmlns:p14="http://schemas.microsoft.com/office/powerpoint/2010/main" val="2622766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hyperlink" Target="https://www.mayoclinic.org/diseases-conditions/heart-disease/symptoms-causes/syc-20353118#:~:text=The%20term%20%22heart%20disease%22%20is,pain%20(angina)%20or%20stroke" TargetMode="External"/><Relationship Id="rId2" Type="http://schemas.openxmlformats.org/officeDocument/2006/relationships/hyperlink" Target="https://www.healthline.com/health/creatinine-blood#results" TargetMode="External"/><Relationship Id="rId1" Type="http://schemas.openxmlformats.org/officeDocument/2006/relationships/slideLayout" Target="../slideLayouts/slideLayout2.xml"/><Relationship Id="rId4" Type="http://schemas.openxmlformats.org/officeDocument/2006/relationships/hyperlink" Target="https://www.kaggle.com/andrewmvd/heart-failure-clinical-data"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6.xml"/><Relationship Id="rId1" Type="http://schemas.openxmlformats.org/officeDocument/2006/relationships/themeOverride" Target="../theme/themeOverride1.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6.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2" name="Freeform: Shape 31">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4" name="Freeform: Shape 33">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2315EF4-B3B7-4609-B2FC-3C3401BAE0EC}"/>
              </a:ext>
            </a:extLst>
          </p:cNvPr>
          <p:cNvSpPr>
            <a:spLocks noGrp="1"/>
          </p:cNvSpPr>
          <p:nvPr>
            <p:ph type="ctrTitle"/>
          </p:nvPr>
        </p:nvSpPr>
        <p:spPr>
          <a:xfrm>
            <a:off x="1524003" y="1999615"/>
            <a:ext cx="9144000" cy="2764028"/>
          </a:xfrm>
        </p:spPr>
        <p:txBody>
          <a:bodyPr anchor="ctr">
            <a:normAutofit/>
          </a:bodyPr>
          <a:lstStyle/>
          <a:p>
            <a:r>
              <a:rPr lang="en-US" sz="5600"/>
              <a:t>Predicting the Mortality based on Clinical Data of patients with Cardiovascular Disease</a:t>
            </a:r>
          </a:p>
        </p:txBody>
      </p:sp>
      <p:sp>
        <p:nvSpPr>
          <p:cNvPr id="3" name="Subtitle 2">
            <a:extLst>
              <a:ext uri="{FF2B5EF4-FFF2-40B4-BE49-F238E27FC236}">
                <a16:creationId xmlns:a16="http://schemas.microsoft.com/office/drawing/2014/main" id="{526CD261-8959-43B0-98D9-C1892A982CAC}"/>
              </a:ext>
            </a:extLst>
          </p:cNvPr>
          <p:cNvSpPr>
            <a:spLocks noGrp="1"/>
          </p:cNvSpPr>
          <p:nvPr>
            <p:ph type="subTitle" idx="1"/>
          </p:nvPr>
        </p:nvSpPr>
        <p:spPr>
          <a:xfrm>
            <a:off x="1966912" y="5645150"/>
            <a:ext cx="8258176" cy="631825"/>
          </a:xfrm>
        </p:spPr>
        <p:txBody>
          <a:bodyPr anchor="ctr">
            <a:normAutofit/>
          </a:bodyPr>
          <a:lstStyle/>
          <a:p>
            <a:r>
              <a:rPr lang="en-US" sz="1500"/>
              <a:t>MSDS – 530 Project</a:t>
            </a:r>
          </a:p>
          <a:p>
            <a:r>
              <a:rPr lang="en-US" sz="1500"/>
              <a:t>Submitted By : Abhigyan Misra</a:t>
            </a:r>
          </a:p>
        </p:txBody>
      </p:sp>
      <p:sp>
        <p:nvSpPr>
          <p:cNvPr id="36" name="Rectangle 35">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824950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E9805D0-9060-44AB-9EC5-69EE2D5B615F}"/>
              </a:ext>
            </a:extLst>
          </p:cNvPr>
          <p:cNvSpPr>
            <a:spLocks noGrp="1"/>
          </p:cNvSpPr>
          <p:nvPr>
            <p:ph type="title"/>
          </p:nvPr>
        </p:nvSpPr>
        <p:spPr>
          <a:xfrm>
            <a:off x="835147" y="154738"/>
            <a:ext cx="10515600" cy="1128417"/>
          </a:xfrm>
        </p:spPr>
        <p:txBody>
          <a:bodyPr anchor="ctr">
            <a:normAutofit/>
          </a:bodyPr>
          <a:lstStyle/>
          <a:p>
            <a:r>
              <a:rPr lang="en-US" sz="5200" dirty="0"/>
              <a:t>PMF – Serum Creatinine</a:t>
            </a:r>
          </a:p>
        </p:txBody>
      </p:sp>
      <p:pic>
        <p:nvPicPr>
          <p:cNvPr id="5" name="Picture 4">
            <a:extLst>
              <a:ext uri="{FF2B5EF4-FFF2-40B4-BE49-F238E27FC236}">
                <a16:creationId xmlns:a16="http://schemas.microsoft.com/office/drawing/2014/main" id="{0AC83E71-9C43-46E0-A4DB-6336375E2E94}"/>
              </a:ext>
            </a:extLst>
          </p:cNvPr>
          <p:cNvPicPr>
            <a:picLocks noChangeAspect="1"/>
          </p:cNvPicPr>
          <p:nvPr/>
        </p:nvPicPr>
        <p:blipFill>
          <a:blip r:embed="rId2"/>
          <a:stretch>
            <a:fillRect/>
          </a:stretch>
        </p:blipFill>
        <p:spPr>
          <a:xfrm>
            <a:off x="835147" y="1283155"/>
            <a:ext cx="10730161" cy="5420107"/>
          </a:xfrm>
          <a:prstGeom prst="rect">
            <a:avLst/>
          </a:prstGeom>
        </p:spPr>
      </p:pic>
    </p:spTree>
    <p:extLst>
      <p:ext uri="{BB962C8B-B14F-4D97-AF65-F5344CB8AC3E}">
        <p14:creationId xmlns:p14="http://schemas.microsoft.com/office/powerpoint/2010/main" val="352873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4ECDE7A-6944-466D-8FFE-149A29BA6B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B3420082-9415-44EC-802E-C77D71D59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12700">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 name="Rectangle 13">
            <a:extLst>
              <a:ext uri="{FF2B5EF4-FFF2-40B4-BE49-F238E27FC236}">
                <a16:creationId xmlns:a16="http://schemas.microsoft.com/office/drawing/2014/main" id="{55A52C45-1FCB-4636-A80F-2849B8226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39C774D-05D4-49B3-BADF-B03FC61F8511}"/>
              </a:ext>
            </a:extLst>
          </p:cNvPr>
          <p:cNvSpPr>
            <a:spLocks noGrp="1"/>
          </p:cNvSpPr>
          <p:nvPr>
            <p:ph type="title"/>
          </p:nvPr>
        </p:nvSpPr>
        <p:spPr>
          <a:xfrm>
            <a:off x="1115568" y="548640"/>
            <a:ext cx="10168128" cy="1179576"/>
          </a:xfrm>
        </p:spPr>
        <p:txBody>
          <a:bodyPr vert="horz" lIns="91440" tIns="45720" rIns="91440" bIns="45720" rtlCol="0" anchor="ctr">
            <a:normAutofit/>
          </a:bodyPr>
          <a:lstStyle/>
          <a:p>
            <a:r>
              <a:rPr lang="en-US" sz="4000"/>
              <a:t>CDF – Serum Creatinine</a:t>
            </a:r>
          </a:p>
        </p:txBody>
      </p:sp>
      <p:sp>
        <p:nvSpPr>
          <p:cNvPr id="16" name="Rectangle 15">
            <a:extLst>
              <a:ext uri="{FF2B5EF4-FFF2-40B4-BE49-F238E27FC236}">
                <a16:creationId xmlns:a16="http://schemas.microsoft.com/office/drawing/2014/main" id="{768EB4DD-3704-43AD-92B3-C4E0C6EA92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7079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8EE5FE76-BA44-4034-ADCD-C00FD8F8D5C7}"/>
              </a:ext>
            </a:extLst>
          </p:cNvPr>
          <p:cNvPicPr>
            <a:picLocks noChangeAspect="1"/>
          </p:cNvPicPr>
          <p:nvPr/>
        </p:nvPicPr>
        <p:blipFill rotWithShape="1">
          <a:blip r:embed="rId2"/>
          <a:srcRect r="4195" b="-2"/>
          <a:stretch/>
        </p:blipFill>
        <p:spPr>
          <a:xfrm>
            <a:off x="626850" y="2471203"/>
            <a:ext cx="6009855" cy="3694176"/>
          </a:xfrm>
          <a:prstGeom prst="rect">
            <a:avLst/>
          </a:prstGeom>
        </p:spPr>
      </p:pic>
      <p:sp>
        <p:nvSpPr>
          <p:cNvPr id="5" name="TextBox 4">
            <a:extLst>
              <a:ext uri="{FF2B5EF4-FFF2-40B4-BE49-F238E27FC236}">
                <a16:creationId xmlns:a16="http://schemas.microsoft.com/office/drawing/2014/main" id="{67CC1C59-9091-4D42-A4F0-2DC131701710}"/>
              </a:ext>
            </a:extLst>
          </p:cNvPr>
          <p:cNvSpPr txBox="1"/>
          <p:nvPr/>
        </p:nvSpPr>
        <p:spPr>
          <a:xfrm>
            <a:off x="6369803" y="2018806"/>
            <a:ext cx="5822197" cy="4598970"/>
          </a:xfrm>
          <a:prstGeom prst="rect">
            <a:avLst/>
          </a:prstGeom>
        </p:spPr>
        <p:txBody>
          <a:bodyPr vert="horz" lIns="91440" tIns="45720" rIns="91440" bIns="45720" rtlCol="0" anchor="ctr">
            <a:noAutofit/>
          </a:bodyPr>
          <a:lstStyle/>
          <a:p>
            <a:pPr>
              <a:lnSpc>
                <a:spcPct val="90000"/>
              </a:lnSpc>
              <a:spcAft>
                <a:spcPts val="600"/>
              </a:spcAft>
            </a:pPr>
            <a:r>
              <a:rPr lang="en-US" dirty="0"/>
              <a:t>From the CDF we see that for both Alive and Dead Patients, the max of the population lies between 1 &amp; 2</a:t>
            </a:r>
          </a:p>
          <a:p>
            <a:pPr>
              <a:lnSpc>
                <a:spcPct val="90000"/>
              </a:lnSpc>
              <a:spcAft>
                <a:spcPts val="600"/>
              </a:spcAft>
            </a:pPr>
            <a:r>
              <a:rPr lang="en-US" dirty="0"/>
              <a:t>As per the  healthline.com which says:</a:t>
            </a:r>
          </a:p>
          <a:p>
            <a:pPr>
              <a:lnSpc>
                <a:spcPct val="90000"/>
              </a:lnSpc>
              <a:spcAft>
                <a:spcPts val="600"/>
              </a:spcAft>
            </a:pPr>
            <a:r>
              <a:rPr lang="en-US" i="1" dirty="0"/>
              <a:t>“In general, however, normal creatinine levels range from 0.9 to 1.3 mg/dL in men and 0.6 to 1.1 mg/dL in women who are 18 to 60 years old. Normal levels are roughly the same for people over 60. High serum creatinine levels in the blood indicate that the kidneys aren't functioning properly.”</a:t>
            </a:r>
          </a:p>
          <a:p>
            <a:pPr>
              <a:lnSpc>
                <a:spcPct val="90000"/>
              </a:lnSpc>
              <a:spcAft>
                <a:spcPts val="600"/>
              </a:spcAft>
            </a:pPr>
            <a:endParaRPr lang="en-US" i="1" dirty="0"/>
          </a:p>
          <a:p>
            <a:pPr>
              <a:lnSpc>
                <a:spcPct val="90000"/>
              </a:lnSpc>
              <a:spcAft>
                <a:spcPts val="600"/>
              </a:spcAft>
            </a:pPr>
            <a:r>
              <a:rPr lang="en-US" dirty="0"/>
              <a:t>So our data seems to reflect the same.</a:t>
            </a:r>
          </a:p>
          <a:p>
            <a:pPr indent="-228600">
              <a:lnSpc>
                <a:spcPct val="90000"/>
              </a:lnSpc>
              <a:spcAft>
                <a:spcPts val="600"/>
              </a:spcAft>
              <a:buFont typeface="Arial" panose="020B0604020202020204" pitchFamily="34" charset="0"/>
              <a:buChar char="•"/>
            </a:pPr>
            <a:endParaRPr lang="en-US" dirty="0"/>
          </a:p>
          <a:p>
            <a:pPr>
              <a:lnSpc>
                <a:spcPct val="90000"/>
              </a:lnSpc>
              <a:spcAft>
                <a:spcPts val="600"/>
              </a:spcAft>
            </a:pPr>
            <a:r>
              <a:rPr lang="en-US" dirty="0"/>
              <a:t>Also if we look at the CDF for Alive vs Dead Patients, the latter population is shifted more towards the higher numbers thus supporting our study</a:t>
            </a:r>
          </a:p>
        </p:txBody>
      </p:sp>
    </p:spTree>
    <p:extLst>
      <p:ext uri="{BB962C8B-B14F-4D97-AF65-F5344CB8AC3E}">
        <p14:creationId xmlns:p14="http://schemas.microsoft.com/office/powerpoint/2010/main" val="33590014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9" name="Rectangle 88">
            <a:extLst>
              <a:ext uri="{FF2B5EF4-FFF2-40B4-BE49-F238E27FC236}">
                <a16:creationId xmlns:a16="http://schemas.microsoft.com/office/drawing/2014/main" id="{E45B1D5C-0827-4AF0-8186-11FC5A8B8B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3624C4F-2E15-4A83-85B0-02CBC083ECE5}"/>
              </a:ext>
            </a:extLst>
          </p:cNvPr>
          <p:cNvSpPr>
            <a:spLocks noGrp="1"/>
          </p:cNvSpPr>
          <p:nvPr>
            <p:ph type="title"/>
          </p:nvPr>
        </p:nvSpPr>
        <p:spPr>
          <a:xfrm>
            <a:off x="9036543" y="858525"/>
            <a:ext cx="2853372" cy="5406123"/>
          </a:xfrm>
        </p:spPr>
        <p:txBody>
          <a:bodyPr vert="horz" lIns="91440" tIns="45720" rIns="91440" bIns="45720" rtlCol="0" anchor="ctr">
            <a:normAutofit/>
          </a:bodyPr>
          <a:lstStyle/>
          <a:p>
            <a:r>
              <a:rPr lang="en-US" sz="2000" b="0" i="0" dirty="0">
                <a:effectLst/>
              </a:rPr>
              <a:t>Tried plotting this over the Normal Distribution with different combinations.</a:t>
            </a:r>
            <a:br>
              <a:rPr lang="en-US" sz="2000" b="0" i="0" dirty="0">
                <a:effectLst/>
              </a:rPr>
            </a:br>
            <a:br>
              <a:rPr lang="en-US" sz="2000" b="0" i="0" dirty="0">
                <a:effectLst/>
              </a:rPr>
            </a:br>
            <a:br>
              <a:rPr lang="en-US" sz="2000" b="0" i="0" dirty="0">
                <a:effectLst/>
              </a:rPr>
            </a:br>
            <a:br>
              <a:rPr lang="en-US" sz="2000" b="0" i="0" dirty="0">
                <a:effectLst/>
              </a:rPr>
            </a:br>
            <a:r>
              <a:rPr lang="en-US" sz="2000" b="0" i="0" dirty="0">
                <a:effectLst/>
              </a:rPr>
              <a:t>The data is moving somehow along </a:t>
            </a:r>
            <a:r>
              <a:rPr lang="en-US" sz="2000" dirty="0"/>
              <a:t>with it but not fully normally distributed.</a:t>
            </a:r>
            <a:r>
              <a:rPr lang="en-US" sz="2000" b="0" i="0" dirty="0">
                <a:effectLst/>
              </a:rPr>
              <a:t> </a:t>
            </a:r>
          </a:p>
        </p:txBody>
      </p:sp>
      <p:sp>
        <p:nvSpPr>
          <p:cNvPr id="91" name="Rectangle 90">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3" name="Rectangle 92">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hart&#10;&#10;Description automatically generated">
            <a:extLst>
              <a:ext uri="{FF2B5EF4-FFF2-40B4-BE49-F238E27FC236}">
                <a16:creationId xmlns:a16="http://schemas.microsoft.com/office/drawing/2014/main" id="{9AFF7C66-E3FC-4D68-8807-E46943842C83}"/>
              </a:ext>
            </a:extLst>
          </p:cNvPr>
          <p:cNvPicPr>
            <a:picLocks noChangeAspect="1"/>
          </p:cNvPicPr>
          <p:nvPr/>
        </p:nvPicPr>
        <p:blipFill rotWithShape="1">
          <a:blip r:embed="rId2"/>
          <a:srcRect l="2283" r="287"/>
          <a:stretch/>
        </p:blipFill>
        <p:spPr>
          <a:xfrm>
            <a:off x="545238" y="858525"/>
            <a:ext cx="7608304" cy="5211906"/>
          </a:xfrm>
          <a:prstGeom prst="rect">
            <a:avLst/>
          </a:prstGeom>
        </p:spPr>
      </p:pic>
      <p:sp>
        <p:nvSpPr>
          <p:cNvPr id="95" name="Rectangle 94">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032750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385E1BDC-A9B0-4A87-82E3-F3187F69A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5" name="Rectangle 74">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B737219-5E28-4FF2-A1B3-263985953D07}"/>
              </a:ext>
            </a:extLst>
          </p:cNvPr>
          <p:cNvSpPr>
            <a:spLocks noGrp="1"/>
          </p:cNvSpPr>
          <p:nvPr>
            <p:ph type="title"/>
          </p:nvPr>
        </p:nvSpPr>
        <p:spPr>
          <a:xfrm>
            <a:off x="1051560" y="586822"/>
            <a:ext cx="3657600" cy="1645920"/>
          </a:xfrm>
        </p:spPr>
        <p:txBody>
          <a:bodyPr vert="horz" lIns="91440" tIns="45720" rIns="91440" bIns="45720" rtlCol="0" anchor="ctr">
            <a:normAutofit/>
          </a:bodyPr>
          <a:lstStyle/>
          <a:p>
            <a:r>
              <a:rPr lang="en-US" sz="3200" b="0" i="0">
                <a:effectLst/>
              </a:rPr>
              <a:t>Scatter Plots</a:t>
            </a:r>
            <a:endParaRPr lang="en-US" sz="3200"/>
          </a:p>
        </p:txBody>
      </p:sp>
      <p:sp>
        <p:nvSpPr>
          <p:cNvPr id="77" name="Rectangle 76">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79" name="Rectangle 78">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C52B69E4-240B-4FBE-A9FC-C58A0A67F748}"/>
              </a:ext>
            </a:extLst>
          </p:cNvPr>
          <p:cNvSpPr txBox="1"/>
          <p:nvPr/>
        </p:nvSpPr>
        <p:spPr>
          <a:xfrm>
            <a:off x="5048213" y="365125"/>
            <a:ext cx="6673650" cy="2089317"/>
          </a:xfrm>
          <a:prstGeom prst="rect">
            <a:avLst/>
          </a:prstGeom>
        </p:spPr>
        <p:txBody>
          <a:bodyPr vert="horz" lIns="91440" tIns="45720" rIns="91440" bIns="45720" rtlCol="0" anchor="ctr">
            <a:normAutofit/>
          </a:bodyPr>
          <a:lstStyle/>
          <a:p>
            <a:pPr>
              <a:lnSpc>
                <a:spcPct val="90000"/>
              </a:lnSpc>
              <a:spcAft>
                <a:spcPts val="600"/>
              </a:spcAft>
            </a:pPr>
            <a:r>
              <a:rPr lang="en-US" sz="1600" b="0" i="0" dirty="0">
                <a:effectLst/>
              </a:rPr>
              <a:t>We see from the Scatter Plot, as well as the Covariance and Correlation Coefficient values that there seems to be very weak relation between the variables(Ejection Fraction vs Serum Creatinine &amp; Serum Creatinine vs Serum Sodium).</a:t>
            </a:r>
            <a:br>
              <a:rPr lang="en-US" sz="1600" b="0" i="0" dirty="0">
                <a:effectLst/>
              </a:rPr>
            </a:br>
            <a:r>
              <a:rPr lang="en-US" sz="1600" b="0" i="0" dirty="0">
                <a:effectLst/>
              </a:rPr>
              <a:t>The correlation coefficient values for both dead and alive dataset show weak correlation.</a:t>
            </a:r>
            <a:br>
              <a:rPr lang="en-US" sz="1600" b="0" i="0" dirty="0">
                <a:effectLst/>
              </a:rPr>
            </a:br>
            <a:r>
              <a:rPr lang="en-US" sz="1600" b="0" i="0" dirty="0">
                <a:effectLst/>
              </a:rPr>
              <a:t>The correlation coefficients in all the scenarios remained less the absolute value of 22% approx. Hence the parameters don't seem to be correlated</a:t>
            </a:r>
            <a:endParaRPr lang="en-US" sz="1600" dirty="0"/>
          </a:p>
        </p:txBody>
      </p:sp>
      <p:pic>
        <p:nvPicPr>
          <p:cNvPr id="5122" name="Picture 2">
            <a:extLst>
              <a:ext uri="{FF2B5EF4-FFF2-40B4-BE49-F238E27FC236}">
                <a16:creationId xmlns:a16="http://schemas.microsoft.com/office/drawing/2014/main" id="{1B3776B0-0A17-486B-8A96-E79D52C001C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31480" y="2729397"/>
            <a:ext cx="5134114" cy="3483864"/>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6521A3C5-16D2-410F-BC05-335E1ACACC08}"/>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393265" y="2729397"/>
            <a:ext cx="5134114" cy="34838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83080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AD654-34D5-4B2B-A19F-4AAE0F94737F}"/>
              </a:ext>
            </a:extLst>
          </p:cNvPr>
          <p:cNvSpPr>
            <a:spLocks noGrp="1"/>
          </p:cNvSpPr>
          <p:nvPr>
            <p:ph type="title"/>
          </p:nvPr>
        </p:nvSpPr>
        <p:spPr/>
        <p:txBody>
          <a:bodyPr>
            <a:normAutofit/>
          </a:bodyPr>
          <a:lstStyle/>
          <a:p>
            <a:r>
              <a:rPr lang="en-US" b="0" i="0" dirty="0">
                <a:solidFill>
                  <a:srgbClr val="000000"/>
                </a:solidFill>
                <a:effectLst/>
                <a:latin typeface="inherit"/>
              </a:rPr>
              <a:t>Hypothesis Test – Using Mean difference</a:t>
            </a:r>
            <a:br>
              <a:rPr lang="en-US" b="0" i="0" dirty="0">
                <a:solidFill>
                  <a:srgbClr val="000000"/>
                </a:solidFill>
                <a:effectLst/>
                <a:latin typeface="inherit"/>
              </a:rPr>
            </a:br>
            <a:endParaRPr lang="en-US" dirty="0"/>
          </a:p>
        </p:txBody>
      </p:sp>
      <p:sp>
        <p:nvSpPr>
          <p:cNvPr id="3" name="TextBox 2">
            <a:extLst>
              <a:ext uri="{FF2B5EF4-FFF2-40B4-BE49-F238E27FC236}">
                <a16:creationId xmlns:a16="http://schemas.microsoft.com/office/drawing/2014/main" id="{D06F8F04-944F-4FA6-BD78-6CC07B0024FE}"/>
              </a:ext>
            </a:extLst>
          </p:cNvPr>
          <p:cNvSpPr txBox="1"/>
          <p:nvPr/>
        </p:nvSpPr>
        <p:spPr>
          <a:xfrm>
            <a:off x="479685" y="1690688"/>
            <a:ext cx="5616315" cy="4801314"/>
          </a:xfrm>
          <a:prstGeom prst="rect">
            <a:avLst/>
          </a:prstGeom>
          <a:noFill/>
        </p:spPr>
        <p:txBody>
          <a:bodyPr wrap="square" rtlCol="0">
            <a:spAutoFit/>
          </a:bodyPr>
          <a:lstStyle/>
          <a:p>
            <a:r>
              <a:rPr lang="en-US" dirty="0"/>
              <a:t>So we tested the following hypothesis</a:t>
            </a:r>
          </a:p>
          <a:p>
            <a:r>
              <a:rPr lang="en-US" dirty="0"/>
              <a:t>1. Ejection Fraction is lower for Dead Patients vs Alive Patients.</a:t>
            </a:r>
          </a:p>
          <a:p>
            <a:r>
              <a:rPr lang="en-US" dirty="0"/>
              <a:t>2. Serum Creatinine is higher for Dead Patients vs Alive Patients.</a:t>
            </a:r>
          </a:p>
          <a:p>
            <a:endParaRPr lang="en-US" dirty="0"/>
          </a:p>
          <a:p>
            <a:r>
              <a:rPr lang="en-US" dirty="0"/>
              <a:t>We ran the hypothesis testing using mean diff as the test statistic and results are shown with different sample sizes.</a:t>
            </a:r>
          </a:p>
          <a:p>
            <a:endParaRPr lang="en-US" dirty="0"/>
          </a:p>
          <a:p>
            <a:r>
              <a:rPr lang="en-US" dirty="0"/>
              <a:t>The tests for test1, test2 are positive throughout. However this pattern may change if we could get large datasets. This is not evident; this is only my assumption as 299 is a very small number of patients that we are using for this hypothesis. Still based on our data, we may say our hypothesis is right.</a:t>
            </a:r>
          </a:p>
          <a:p>
            <a:endParaRPr lang="en-US" dirty="0"/>
          </a:p>
          <a:p>
            <a:endParaRPr lang="en-US" dirty="0"/>
          </a:p>
        </p:txBody>
      </p:sp>
      <p:pic>
        <p:nvPicPr>
          <p:cNvPr id="5" name="Picture 4">
            <a:extLst>
              <a:ext uri="{FF2B5EF4-FFF2-40B4-BE49-F238E27FC236}">
                <a16:creationId xmlns:a16="http://schemas.microsoft.com/office/drawing/2014/main" id="{21FAD461-F645-4037-940F-55A4B0EE6194}"/>
              </a:ext>
            </a:extLst>
          </p:cNvPr>
          <p:cNvPicPr>
            <a:picLocks noChangeAspect="1"/>
          </p:cNvPicPr>
          <p:nvPr/>
        </p:nvPicPr>
        <p:blipFill>
          <a:blip r:embed="rId2"/>
          <a:stretch>
            <a:fillRect/>
          </a:stretch>
        </p:blipFill>
        <p:spPr>
          <a:xfrm>
            <a:off x="7495082" y="2688724"/>
            <a:ext cx="3177915" cy="2356040"/>
          </a:xfrm>
          <a:prstGeom prst="rect">
            <a:avLst/>
          </a:prstGeom>
        </p:spPr>
      </p:pic>
    </p:spTree>
    <p:extLst>
      <p:ext uri="{BB962C8B-B14F-4D97-AF65-F5344CB8AC3E}">
        <p14:creationId xmlns:p14="http://schemas.microsoft.com/office/powerpoint/2010/main" val="8900538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022BDE4A-8A20-4A69-9C5A-581C82036A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799C705-2156-4712-8DEF-A5099207E2FA}"/>
              </a:ext>
            </a:extLst>
          </p:cNvPr>
          <p:cNvSpPr>
            <a:spLocks noGrp="1"/>
          </p:cNvSpPr>
          <p:nvPr>
            <p:ph type="title"/>
          </p:nvPr>
        </p:nvSpPr>
        <p:spPr>
          <a:xfrm>
            <a:off x="1001684" y="170412"/>
            <a:ext cx="10178934" cy="654047"/>
          </a:xfrm>
        </p:spPr>
        <p:txBody>
          <a:bodyPr vert="horz" lIns="91440" tIns="45720" rIns="91440" bIns="45720" rtlCol="0" anchor="b">
            <a:normAutofit/>
          </a:bodyPr>
          <a:lstStyle/>
          <a:p>
            <a:pPr algn="ctr"/>
            <a:r>
              <a:rPr lang="en-US" sz="2900" b="0" i="0" kern="1200" dirty="0">
                <a:solidFill>
                  <a:schemeClr val="tx1"/>
                </a:solidFill>
                <a:effectLst/>
                <a:latin typeface="+mj-lt"/>
                <a:ea typeface="+mj-ea"/>
                <a:cs typeface="+mj-cs"/>
              </a:rPr>
              <a:t>Logistic Regression Model for the dataset</a:t>
            </a:r>
            <a:endParaRPr lang="en-US" sz="2900" kern="1200" dirty="0">
              <a:solidFill>
                <a:schemeClr val="tx1"/>
              </a:solidFill>
              <a:latin typeface="+mj-lt"/>
              <a:ea typeface="+mj-ea"/>
              <a:cs typeface="+mj-cs"/>
            </a:endParaRPr>
          </a:p>
        </p:txBody>
      </p:sp>
      <p:pic>
        <p:nvPicPr>
          <p:cNvPr id="8" name="Picture 7">
            <a:extLst>
              <a:ext uri="{FF2B5EF4-FFF2-40B4-BE49-F238E27FC236}">
                <a16:creationId xmlns:a16="http://schemas.microsoft.com/office/drawing/2014/main" id="{28158DA7-76D7-4BA1-B228-87E43FB969E6}"/>
              </a:ext>
            </a:extLst>
          </p:cNvPr>
          <p:cNvPicPr>
            <a:picLocks noChangeAspect="1"/>
          </p:cNvPicPr>
          <p:nvPr/>
        </p:nvPicPr>
        <p:blipFill rotWithShape="1">
          <a:blip r:embed="rId2"/>
          <a:srcRect l="7049" r="20585" b="3"/>
          <a:stretch/>
        </p:blipFill>
        <p:spPr>
          <a:xfrm>
            <a:off x="6125255" y="2034160"/>
            <a:ext cx="5803323" cy="3890357"/>
          </a:xfrm>
          <a:prstGeom prst="rect">
            <a:avLst/>
          </a:prstGeom>
        </p:spPr>
      </p:pic>
      <p:pic>
        <p:nvPicPr>
          <p:cNvPr id="15" name="Picture 14">
            <a:extLst>
              <a:ext uri="{FF2B5EF4-FFF2-40B4-BE49-F238E27FC236}">
                <a16:creationId xmlns:a16="http://schemas.microsoft.com/office/drawing/2014/main" id="{43CD0D18-5E7E-425B-955A-271FE4F6D9EC}"/>
              </a:ext>
            </a:extLst>
          </p:cNvPr>
          <p:cNvPicPr>
            <a:picLocks noChangeAspect="1"/>
          </p:cNvPicPr>
          <p:nvPr/>
        </p:nvPicPr>
        <p:blipFill>
          <a:blip r:embed="rId3"/>
          <a:stretch>
            <a:fillRect/>
          </a:stretch>
        </p:blipFill>
        <p:spPr>
          <a:xfrm>
            <a:off x="436162" y="1499142"/>
            <a:ext cx="5252930" cy="4960394"/>
          </a:xfrm>
          <a:prstGeom prst="rect">
            <a:avLst/>
          </a:prstGeom>
        </p:spPr>
      </p:pic>
    </p:spTree>
    <p:extLst>
      <p:ext uri="{BB962C8B-B14F-4D97-AF65-F5344CB8AC3E}">
        <p14:creationId xmlns:p14="http://schemas.microsoft.com/office/powerpoint/2010/main" val="15236927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77BEC-9B8E-45C7-8F33-AA00CC8CFA6B}"/>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5302E7DC-A0B5-488F-B849-F80455F8549D}"/>
              </a:ext>
            </a:extLst>
          </p:cNvPr>
          <p:cNvSpPr>
            <a:spLocks noGrp="1"/>
          </p:cNvSpPr>
          <p:nvPr>
            <p:ph idx="1"/>
          </p:nvPr>
        </p:nvSpPr>
        <p:spPr/>
        <p:txBody>
          <a:bodyPr>
            <a:normAutofit/>
          </a:bodyPr>
          <a:lstStyle/>
          <a:p>
            <a:pPr marL="0">
              <a:lnSpc>
                <a:spcPct val="107000"/>
              </a:lnSpc>
              <a:spcBef>
                <a:spcPts val="0"/>
              </a:spcBef>
              <a:spcAft>
                <a:spcPts val="800"/>
              </a:spcAft>
            </a:pPr>
            <a:r>
              <a:rPr lang="en-US" sz="1800" dirty="0">
                <a:cs typeface="Calibri" panose="020F0502020204030204" pitchFamily="34" charset="0"/>
                <a:hlinkClick r:id="rId2">
                  <a:extLst>
                    <a:ext uri="{A12FA001-AC4F-418D-AE19-62706E023703}">
                      <ahyp:hlinkClr xmlns:ahyp="http://schemas.microsoft.com/office/drawing/2018/hyperlinkcolor" val="tx"/>
                    </a:ext>
                  </a:extLst>
                </a:hlinkClick>
              </a:rPr>
              <a:t>https://www.healthline.com/health/creatinine-blood#results</a:t>
            </a:r>
            <a:endParaRPr lang="en-US" sz="1800" dirty="0">
              <a:cs typeface="Calibri" panose="020F0502020204030204" pitchFamily="34" charset="0"/>
            </a:endParaRPr>
          </a:p>
          <a:p>
            <a:pPr marL="0">
              <a:lnSpc>
                <a:spcPct val="107000"/>
              </a:lnSpc>
              <a:spcBef>
                <a:spcPts val="0"/>
              </a:spcBef>
              <a:spcAft>
                <a:spcPts val="800"/>
              </a:spcAft>
            </a:pPr>
            <a:r>
              <a:rPr lang="en-US" sz="1800" dirty="0">
                <a:cs typeface="Calibri" panose="020F0502020204030204" pitchFamily="34" charset="0"/>
                <a:hlinkClick r:id="rId3">
                  <a:extLst>
                    <a:ext uri="{A12FA001-AC4F-418D-AE19-62706E023703}">
                      <ahyp:hlinkClr xmlns:ahyp="http://schemas.microsoft.com/office/drawing/2018/hyperlinkcolor" val="tx"/>
                    </a:ext>
                  </a:extLst>
                </a:hlinkClick>
              </a:rPr>
              <a:t>https://www.mayoclinic.org/diseases-conditions/heart-disease/symptoms-causes/syc-20353118#:~:text=The%20term%20%22heart%20disease%22%20is,pain%20(angina)%20or%20stroke</a:t>
            </a:r>
            <a:r>
              <a:rPr lang="en-US" sz="1800" dirty="0">
                <a:cs typeface="Calibri" panose="020F0502020204030204" pitchFamily="34" charset="0"/>
              </a:rPr>
              <a:t>.</a:t>
            </a:r>
          </a:p>
          <a:p>
            <a:pPr marL="0">
              <a:lnSpc>
                <a:spcPct val="107000"/>
              </a:lnSpc>
              <a:spcBef>
                <a:spcPts val="0"/>
              </a:spcBef>
              <a:spcAft>
                <a:spcPts val="800"/>
              </a:spcAft>
            </a:pPr>
            <a:r>
              <a:rPr lang="en-US" sz="1800" dirty="0">
                <a:cs typeface="Calibri" panose="020F0502020204030204" pitchFamily="34" charset="0"/>
                <a:hlinkClick r:id="rId4">
                  <a:extLst>
                    <a:ext uri="{A12FA001-AC4F-418D-AE19-62706E023703}">
                      <ahyp:hlinkClr xmlns:ahyp="http://schemas.microsoft.com/office/drawing/2018/hyperlinkcolor" val="tx"/>
                    </a:ext>
                  </a:extLst>
                </a:hlinkClick>
              </a:rPr>
              <a:t>https://www.kaggle.com/andrewmvd/heart-failure-clinical-data</a:t>
            </a:r>
            <a:endParaRPr lang="en-US" sz="1800" dirty="0">
              <a:cs typeface="Calibri" panose="020F0502020204030204" pitchFamily="34" charset="0"/>
            </a:endParaRPr>
          </a:p>
          <a:p>
            <a:pPr marL="0">
              <a:lnSpc>
                <a:spcPct val="107000"/>
              </a:lnSpc>
              <a:spcBef>
                <a:spcPts val="0"/>
              </a:spcBef>
              <a:spcAft>
                <a:spcPts val="800"/>
              </a:spcAft>
            </a:pPr>
            <a:r>
              <a:rPr lang="en-US" sz="1800" dirty="0">
                <a:cs typeface="Calibri" panose="020F0502020204030204" pitchFamily="34" charset="0"/>
              </a:rPr>
              <a:t>Authors of this Dataset - Davide Chicco, Giuseppe </a:t>
            </a:r>
            <a:r>
              <a:rPr lang="en-US" sz="1800" dirty="0" err="1">
                <a:cs typeface="Calibri" panose="020F0502020204030204" pitchFamily="34" charset="0"/>
              </a:rPr>
              <a:t>Jurman</a:t>
            </a:r>
            <a:r>
              <a:rPr lang="en-US" sz="1800" dirty="0">
                <a:cs typeface="Calibri" panose="020F0502020204030204" pitchFamily="34" charset="0"/>
              </a:rPr>
              <a:t>: Machine learning can predict survival of patients with heart failure from serum creatinine and ejection fraction alone. BMC Medical Informatics and Decision Making 20, 16 (2020).</a:t>
            </a:r>
          </a:p>
          <a:p>
            <a:pPr marL="0">
              <a:lnSpc>
                <a:spcPct val="107000"/>
              </a:lnSpc>
              <a:spcBef>
                <a:spcPts val="0"/>
              </a:spcBef>
              <a:spcAft>
                <a:spcPts val="800"/>
              </a:spcAft>
            </a:pPr>
            <a:r>
              <a:rPr lang="en-US" sz="1800" dirty="0">
                <a:cs typeface="Calibri" panose="020F0502020204030204" pitchFamily="34" charset="0"/>
              </a:rPr>
              <a:t>Discover Statistics Using R, Andy Field | Jeremy Miles | Zoe Field</a:t>
            </a:r>
          </a:p>
          <a:p>
            <a:pPr marL="0">
              <a:lnSpc>
                <a:spcPct val="107000"/>
              </a:lnSpc>
              <a:spcBef>
                <a:spcPts val="0"/>
              </a:spcBef>
              <a:spcAft>
                <a:spcPts val="800"/>
              </a:spcAft>
            </a:pPr>
            <a:r>
              <a:rPr lang="en-US" sz="1800" dirty="0">
                <a:cs typeface="Calibri" panose="020F0502020204030204" pitchFamily="34" charset="0"/>
              </a:rPr>
              <a:t>R for Everyone, Jared P Lander</a:t>
            </a:r>
          </a:p>
          <a:p>
            <a:pPr marL="0">
              <a:lnSpc>
                <a:spcPct val="107000"/>
              </a:lnSpc>
              <a:spcBef>
                <a:spcPts val="0"/>
              </a:spcBef>
              <a:spcAft>
                <a:spcPts val="800"/>
              </a:spcAft>
            </a:pPr>
            <a:r>
              <a:rPr lang="en-US" sz="1800" dirty="0">
                <a:cs typeface="Calibri" panose="020F0502020204030204" pitchFamily="34" charset="0"/>
              </a:rPr>
              <a:t>Think Stats, Allen B Downey</a:t>
            </a:r>
          </a:p>
          <a:p>
            <a:endParaRPr lang="en-US" dirty="0"/>
          </a:p>
          <a:p>
            <a:endParaRPr lang="en-US" dirty="0"/>
          </a:p>
        </p:txBody>
      </p:sp>
    </p:spTree>
    <p:extLst>
      <p:ext uri="{BB962C8B-B14F-4D97-AF65-F5344CB8AC3E}">
        <p14:creationId xmlns:p14="http://schemas.microsoft.com/office/powerpoint/2010/main" val="33810198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0" name="Freeform: Shape 49">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6E6E6"/>
            </a:solidFill>
          </a:ln>
          <a:effectLst>
            <a:outerShdw blurRad="508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52" name="Freeform: Shape 51">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4C6B294-066F-4538-ACD6-3CCC11DC88A6}"/>
              </a:ext>
            </a:extLst>
          </p:cNvPr>
          <p:cNvSpPr>
            <a:spLocks noGrp="1"/>
          </p:cNvSpPr>
          <p:nvPr>
            <p:ph type="title"/>
          </p:nvPr>
        </p:nvSpPr>
        <p:spPr>
          <a:xfrm>
            <a:off x="621792" y="1161288"/>
            <a:ext cx="3602736" cy="4526280"/>
          </a:xfrm>
        </p:spPr>
        <p:txBody>
          <a:bodyPr>
            <a:normAutofit/>
          </a:bodyPr>
          <a:lstStyle/>
          <a:p>
            <a:r>
              <a:rPr lang="en-US" sz="4000"/>
              <a:t>Data to be Analyzed</a:t>
            </a:r>
          </a:p>
        </p:txBody>
      </p:sp>
      <p:sp>
        <p:nvSpPr>
          <p:cNvPr id="54" name="Rectangle 53">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52360195-A899-4D9B-8AA0-B7E3E04A05D3}"/>
              </a:ext>
            </a:extLst>
          </p:cNvPr>
          <p:cNvSpPr>
            <a:spLocks noGrp="1"/>
          </p:cNvSpPr>
          <p:nvPr>
            <p:ph idx="1"/>
          </p:nvPr>
        </p:nvSpPr>
        <p:spPr>
          <a:xfrm>
            <a:off x="5434149" y="932688"/>
            <a:ext cx="5916603" cy="4992624"/>
          </a:xfrm>
        </p:spPr>
        <p:txBody>
          <a:bodyPr anchor="ctr">
            <a:normAutofit/>
          </a:bodyPr>
          <a:lstStyle/>
          <a:p>
            <a:r>
              <a:rPr lang="en-US" sz="2000"/>
              <a:t>We have 13 parameters in the dataset</a:t>
            </a:r>
          </a:p>
          <a:p>
            <a:r>
              <a:rPr lang="en-US" sz="2000"/>
              <a:t>We will be analyzing the effect of below parameters</a:t>
            </a:r>
          </a:p>
          <a:p>
            <a:pPr marL="800100" lvl="1" indent="-342900">
              <a:spcBef>
                <a:spcPts val="0"/>
              </a:spcBef>
              <a:buFont typeface="+mj-lt"/>
              <a:buAutoNum type="arabicPeriod"/>
            </a:pPr>
            <a:r>
              <a:rPr lang="en-US" sz="2000">
                <a:effectLst/>
                <a:latin typeface="Arial" panose="020B0604020202020204" pitchFamily="34" charset="0"/>
                <a:ea typeface="Times New Roman" panose="02020603050405020304" pitchFamily="18" charset="0"/>
                <a:cs typeface="Times New Roman" panose="02020603050405020304" pitchFamily="18" charset="0"/>
              </a:rPr>
              <a:t>Age of Patient</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spcBef>
                <a:spcPts val="0"/>
              </a:spcBef>
              <a:buFont typeface="+mj-lt"/>
              <a:buAutoNum type="arabicPeriod"/>
            </a:pPr>
            <a:r>
              <a:rPr lang="en-US" sz="2000">
                <a:effectLst/>
                <a:latin typeface="Arial" panose="020B0604020202020204" pitchFamily="34" charset="0"/>
                <a:ea typeface="Times New Roman" panose="02020603050405020304" pitchFamily="18" charset="0"/>
                <a:cs typeface="Times New Roman" panose="02020603050405020304" pitchFamily="18" charset="0"/>
              </a:rPr>
              <a:t>CPK Levels</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spcBef>
                <a:spcPts val="0"/>
              </a:spcBef>
              <a:buFont typeface="+mj-lt"/>
              <a:buAutoNum type="arabicPeriod"/>
            </a:pPr>
            <a:r>
              <a:rPr lang="en-US" sz="2000">
                <a:effectLst/>
                <a:latin typeface="Arial" panose="020B0604020202020204" pitchFamily="34" charset="0"/>
                <a:ea typeface="Times New Roman" panose="02020603050405020304" pitchFamily="18" charset="0"/>
                <a:cs typeface="Times New Roman" panose="02020603050405020304" pitchFamily="18" charset="0"/>
              </a:rPr>
              <a:t>Ejection Fraction</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spcBef>
                <a:spcPts val="0"/>
              </a:spcBef>
              <a:buFont typeface="+mj-lt"/>
              <a:buAutoNum type="arabicPeriod"/>
            </a:pPr>
            <a:r>
              <a:rPr lang="en-US" sz="2000">
                <a:effectLst/>
                <a:latin typeface="Arial" panose="020B0604020202020204" pitchFamily="34" charset="0"/>
                <a:ea typeface="Times New Roman" panose="02020603050405020304" pitchFamily="18" charset="0"/>
                <a:cs typeface="Times New Roman" panose="02020603050405020304" pitchFamily="18" charset="0"/>
              </a:rPr>
              <a:t>Platelets</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spcBef>
                <a:spcPts val="0"/>
              </a:spcBef>
              <a:buFont typeface="+mj-lt"/>
              <a:buAutoNum type="arabicPeriod"/>
            </a:pPr>
            <a:r>
              <a:rPr lang="en-US" sz="2000">
                <a:effectLst/>
                <a:latin typeface="Arial" panose="020B0604020202020204" pitchFamily="34" charset="0"/>
                <a:ea typeface="Times New Roman" panose="02020603050405020304" pitchFamily="18" charset="0"/>
                <a:cs typeface="Times New Roman" panose="02020603050405020304" pitchFamily="18" charset="0"/>
              </a:rPr>
              <a:t>Serum Creatinine</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spcBef>
                <a:spcPts val="0"/>
              </a:spcBef>
              <a:spcAft>
                <a:spcPts val="800"/>
              </a:spcAft>
              <a:buFont typeface="+mj-lt"/>
              <a:buAutoNum type="arabicPeriod"/>
            </a:pPr>
            <a:r>
              <a:rPr lang="en-US" sz="2000">
                <a:effectLst/>
                <a:latin typeface="Arial" panose="020B0604020202020204" pitchFamily="34" charset="0"/>
                <a:ea typeface="Times New Roman" panose="02020603050405020304" pitchFamily="18" charset="0"/>
                <a:cs typeface="Times New Roman" panose="02020603050405020304" pitchFamily="18" charset="0"/>
              </a:rPr>
              <a:t>Serum Sodium</a:t>
            </a:r>
          </a:p>
        </p:txBody>
      </p:sp>
    </p:spTree>
    <p:extLst>
      <p:ext uri="{BB962C8B-B14F-4D97-AF65-F5344CB8AC3E}">
        <p14:creationId xmlns:p14="http://schemas.microsoft.com/office/powerpoint/2010/main" val="42407788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1">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48F45D4-FC4F-4D52-B6F6-9BF5FEBC54F4}"/>
              </a:ext>
            </a:extLst>
          </p:cNvPr>
          <p:cNvSpPr>
            <a:spLocks noGrp="1"/>
          </p:cNvSpPr>
          <p:nvPr>
            <p:ph type="title"/>
          </p:nvPr>
        </p:nvSpPr>
        <p:spPr>
          <a:xfrm>
            <a:off x="1046746" y="586822"/>
            <a:ext cx="3560252" cy="1645920"/>
          </a:xfrm>
        </p:spPr>
        <p:txBody>
          <a:bodyPr>
            <a:normAutofit/>
          </a:bodyPr>
          <a:lstStyle/>
          <a:p>
            <a:r>
              <a:rPr lang="en-US" sz="3200"/>
              <a:t>Explanation of All Attributes</a:t>
            </a:r>
          </a:p>
        </p:txBody>
      </p:sp>
      <p:sp>
        <p:nvSpPr>
          <p:cNvPr id="16" name="Rectangle 15">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8" name="Rectangle 17">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7" name="Content Placeholder 8">
            <a:extLst>
              <a:ext uri="{FF2B5EF4-FFF2-40B4-BE49-F238E27FC236}">
                <a16:creationId xmlns:a16="http://schemas.microsoft.com/office/drawing/2014/main" id="{4D26BFDE-4DC3-4A8F-BB3F-C86FF30C6C1E}"/>
              </a:ext>
            </a:extLst>
          </p:cNvPr>
          <p:cNvSpPr>
            <a:spLocks noGrp="1"/>
          </p:cNvSpPr>
          <p:nvPr>
            <p:ph idx="1"/>
          </p:nvPr>
        </p:nvSpPr>
        <p:spPr>
          <a:xfrm>
            <a:off x="5351164" y="586822"/>
            <a:ext cx="6002636" cy="1645920"/>
          </a:xfrm>
        </p:spPr>
        <p:txBody>
          <a:bodyPr anchor="ctr">
            <a:normAutofit/>
          </a:bodyPr>
          <a:lstStyle/>
          <a:p>
            <a:r>
              <a:rPr lang="en-US" sz="1800" dirty="0"/>
              <a:t>The table below lists out the details of all attributes in the dataset being used for the analysis</a:t>
            </a:r>
          </a:p>
        </p:txBody>
      </p:sp>
      <p:graphicFrame>
        <p:nvGraphicFramePr>
          <p:cNvPr id="19" name="Content Placeholder 3">
            <a:extLst>
              <a:ext uri="{FF2B5EF4-FFF2-40B4-BE49-F238E27FC236}">
                <a16:creationId xmlns:a16="http://schemas.microsoft.com/office/drawing/2014/main" id="{80F10B0B-6322-44D2-AFC8-5EB7D05999AC}"/>
              </a:ext>
            </a:extLst>
          </p:cNvPr>
          <p:cNvGraphicFramePr>
            <a:graphicFrameLocks/>
          </p:cNvGraphicFramePr>
          <p:nvPr/>
        </p:nvGraphicFramePr>
        <p:xfrm>
          <a:off x="557784" y="2772108"/>
          <a:ext cx="11164825" cy="3407762"/>
        </p:xfrm>
        <a:graphic>
          <a:graphicData uri="http://schemas.openxmlformats.org/drawingml/2006/table">
            <a:tbl>
              <a:tblPr firstRow="1" firstCol="1" bandRow="1">
                <a:tableStyleId>{5C22544A-7EE6-4342-B048-85BDC9FD1C3A}</a:tableStyleId>
              </a:tblPr>
              <a:tblGrid>
                <a:gridCol w="2766871">
                  <a:extLst>
                    <a:ext uri="{9D8B030D-6E8A-4147-A177-3AD203B41FA5}">
                      <a16:colId xmlns:a16="http://schemas.microsoft.com/office/drawing/2014/main" val="1610123059"/>
                    </a:ext>
                  </a:extLst>
                </a:gridCol>
                <a:gridCol w="2861976">
                  <a:extLst>
                    <a:ext uri="{9D8B030D-6E8A-4147-A177-3AD203B41FA5}">
                      <a16:colId xmlns:a16="http://schemas.microsoft.com/office/drawing/2014/main" val="2713527177"/>
                    </a:ext>
                  </a:extLst>
                </a:gridCol>
                <a:gridCol w="2767989">
                  <a:extLst>
                    <a:ext uri="{9D8B030D-6E8A-4147-A177-3AD203B41FA5}">
                      <a16:colId xmlns:a16="http://schemas.microsoft.com/office/drawing/2014/main" val="1309433107"/>
                    </a:ext>
                  </a:extLst>
                </a:gridCol>
                <a:gridCol w="2767989">
                  <a:extLst>
                    <a:ext uri="{9D8B030D-6E8A-4147-A177-3AD203B41FA5}">
                      <a16:colId xmlns:a16="http://schemas.microsoft.com/office/drawing/2014/main" val="1180623632"/>
                    </a:ext>
                  </a:extLst>
                </a:gridCol>
              </a:tblGrid>
              <a:tr h="216999">
                <a:tc>
                  <a:txBody>
                    <a:bodyPr/>
                    <a:lstStyle/>
                    <a:p>
                      <a:pPr marL="0" marR="0" algn="r">
                        <a:lnSpc>
                          <a:spcPct val="107000"/>
                        </a:lnSpc>
                        <a:spcBef>
                          <a:spcPts val="0"/>
                        </a:spcBef>
                        <a:spcAft>
                          <a:spcPts val="0"/>
                        </a:spcAft>
                      </a:pPr>
                      <a:r>
                        <a:rPr lang="en-US" sz="1100">
                          <a:effectLst/>
                        </a:rPr>
                        <a:t>Attribute Name</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76856" marR="76856" marT="0" marB="0"/>
                </a:tc>
                <a:tc>
                  <a:txBody>
                    <a:bodyPr/>
                    <a:lstStyle/>
                    <a:p>
                      <a:pPr marL="0" marR="0">
                        <a:lnSpc>
                          <a:spcPct val="107000"/>
                        </a:lnSpc>
                        <a:spcBef>
                          <a:spcPts val="0"/>
                        </a:spcBef>
                        <a:spcAft>
                          <a:spcPts val="0"/>
                        </a:spcAft>
                      </a:pPr>
                      <a:r>
                        <a:rPr lang="en-US" sz="1100">
                          <a:effectLst/>
                        </a:rPr>
                        <a:t>Details about Attribute</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76856" marR="76856" marT="0" marB="0"/>
                </a:tc>
                <a:tc>
                  <a:txBody>
                    <a:bodyPr/>
                    <a:lstStyle/>
                    <a:p>
                      <a:pPr marL="0" marR="0">
                        <a:lnSpc>
                          <a:spcPct val="107000"/>
                        </a:lnSpc>
                        <a:spcBef>
                          <a:spcPts val="0"/>
                        </a:spcBef>
                        <a:spcAft>
                          <a:spcPts val="0"/>
                        </a:spcAft>
                      </a:pPr>
                      <a:r>
                        <a:rPr lang="en-US" sz="1100">
                          <a:effectLst/>
                        </a:rPr>
                        <a:t>Scale/Measurement</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76856" marR="76856" marT="0" marB="0"/>
                </a:tc>
                <a:tc>
                  <a:txBody>
                    <a:bodyPr/>
                    <a:lstStyle/>
                    <a:p>
                      <a:pPr marL="0" marR="0">
                        <a:lnSpc>
                          <a:spcPct val="107000"/>
                        </a:lnSpc>
                        <a:spcBef>
                          <a:spcPts val="0"/>
                        </a:spcBef>
                        <a:spcAft>
                          <a:spcPts val="0"/>
                        </a:spcAft>
                      </a:pPr>
                      <a:r>
                        <a:rPr lang="en-US" sz="1100">
                          <a:effectLst/>
                        </a:rPr>
                        <a:t>Range Of Values</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76856" marR="76856" marT="0" marB="0"/>
                </a:tc>
                <a:extLst>
                  <a:ext uri="{0D108BD9-81ED-4DB2-BD59-A6C34878D82A}">
                    <a16:rowId xmlns:a16="http://schemas.microsoft.com/office/drawing/2014/main" val="589887685"/>
                  </a:ext>
                </a:extLst>
              </a:tr>
              <a:tr h="216999">
                <a:tc>
                  <a:txBody>
                    <a:bodyPr/>
                    <a:lstStyle/>
                    <a:p>
                      <a:pPr marL="0" marR="0" algn="r">
                        <a:lnSpc>
                          <a:spcPct val="107000"/>
                        </a:lnSpc>
                        <a:spcBef>
                          <a:spcPts val="0"/>
                        </a:spcBef>
                        <a:spcAft>
                          <a:spcPts val="0"/>
                        </a:spcAft>
                      </a:pPr>
                      <a:r>
                        <a:rPr lang="en-US" sz="1100">
                          <a:effectLst/>
                        </a:rPr>
                        <a:t>Age</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76856" marR="76856" marT="0" marB="0"/>
                </a:tc>
                <a:tc>
                  <a:txBody>
                    <a:bodyPr/>
                    <a:lstStyle/>
                    <a:p>
                      <a:pPr marL="0" marR="0">
                        <a:lnSpc>
                          <a:spcPct val="107000"/>
                        </a:lnSpc>
                        <a:spcBef>
                          <a:spcPts val="0"/>
                        </a:spcBef>
                        <a:spcAft>
                          <a:spcPts val="0"/>
                        </a:spcAft>
                      </a:pPr>
                      <a:r>
                        <a:rPr lang="en-US" sz="1100">
                          <a:effectLst/>
                        </a:rPr>
                        <a:t>Age of the patient</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76856" marR="76856" marT="0" marB="0"/>
                </a:tc>
                <a:tc>
                  <a:txBody>
                    <a:bodyPr/>
                    <a:lstStyle/>
                    <a:p>
                      <a:pPr marL="0" marR="0">
                        <a:lnSpc>
                          <a:spcPct val="107000"/>
                        </a:lnSpc>
                        <a:spcBef>
                          <a:spcPts val="0"/>
                        </a:spcBef>
                        <a:spcAft>
                          <a:spcPts val="0"/>
                        </a:spcAft>
                      </a:pPr>
                      <a:r>
                        <a:rPr lang="en-US" sz="1100">
                          <a:effectLst/>
                        </a:rPr>
                        <a:t>Years</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76856" marR="76856" marT="0" marB="0"/>
                </a:tc>
                <a:tc>
                  <a:txBody>
                    <a:bodyPr/>
                    <a:lstStyle/>
                    <a:p>
                      <a:pPr marL="0" marR="0">
                        <a:lnSpc>
                          <a:spcPct val="107000"/>
                        </a:lnSpc>
                        <a:spcBef>
                          <a:spcPts val="0"/>
                        </a:spcBef>
                        <a:spcAft>
                          <a:spcPts val="0"/>
                        </a:spcAft>
                      </a:pPr>
                      <a:r>
                        <a:rPr lang="en-US" sz="1100">
                          <a:effectLst/>
                        </a:rPr>
                        <a:t>[40,..., 95]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76856" marR="76856" marT="0" marB="0"/>
                </a:tc>
                <a:extLst>
                  <a:ext uri="{0D108BD9-81ED-4DB2-BD59-A6C34878D82A}">
                    <a16:rowId xmlns:a16="http://schemas.microsoft.com/office/drawing/2014/main" val="3407818183"/>
                  </a:ext>
                </a:extLst>
              </a:tr>
              <a:tr h="216999">
                <a:tc>
                  <a:txBody>
                    <a:bodyPr/>
                    <a:lstStyle/>
                    <a:p>
                      <a:pPr marL="0" marR="0" algn="r">
                        <a:lnSpc>
                          <a:spcPct val="107000"/>
                        </a:lnSpc>
                        <a:spcBef>
                          <a:spcPts val="0"/>
                        </a:spcBef>
                        <a:spcAft>
                          <a:spcPts val="0"/>
                        </a:spcAft>
                      </a:pPr>
                      <a:r>
                        <a:rPr lang="en-US" sz="1100">
                          <a:effectLst/>
                        </a:rPr>
                        <a:t>Anaemia</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76856" marR="76856" marT="0" marB="0"/>
                </a:tc>
                <a:tc>
                  <a:txBody>
                    <a:bodyPr/>
                    <a:lstStyle/>
                    <a:p>
                      <a:pPr marL="0" marR="0">
                        <a:lnSpc>
                          <a:spcPct val="107000"/>
                        </a:lnSpc>
                        <a:spcBef>
                          <a:spcPts val="0"/>
                        </a:spcBef>
                        <a:spcAft>
                          <a:spcPts val="0"/>
                        </a:spcAft>
                      </a:pPr>
                      <a:r>
                        <a:rPr lang="en-US" sz="1100">
                          <a:effectLst/>
                        </a:rPr>
                        <a:t>Decrease of red blood cells or hemoglobin</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76856" marR="76856" marT="0" marB="0"/>
                </a:tc>
                <a:tc>
                  <a:txBody>
                    <a:bodyPr/>
                    <a:lstStyle/>
                    <a:p>
                      <a:pPr marL="0" marR="0">
                        <a:lnSpc>
                          <a:spcPct val="107000"/>
                        </a:lnSpc>
                        <a:spcBef>
                          <a:spcPts val="0"/>
                        </a:spcBef>
                        <a:spcAft>
                          <a:spcPts val="0"/>
                        </a:spcAft>
                      </a:pPr>
                      <a:r>
                        <a:rPr lang="en-US" sz="1100">
                          <a:effectLst/>
                        </a:rPr>
                        <a:t>Boolean</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76856" marR="76856" marT="0" marB="0"/>
                </a:tc>
                <a:tc>
                  <a:txBody>
                    <a:bodyPr/>
                    <a:lstStyle/>
                    <a:p>
                      <a:pPr marL="0" marR="0">
                        <a:lnSpc>
                          <a:spcPct val="107000"/>
                        </a:lnSpc>
                        <a:spcBef>
                          <a:spcPts val="0"/>
                        </a:spcBef>
                        <a:spcAft>
                          <a:spcPts val="0"/>
                        </a:spcAft>
                      </a:pPr>
                      <a:r>
                        <a:rPr lang="en-US" sz="1100">
                          <a:effectLst/>
                        </a:rPr>
                        <a:t>0, 1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76856" marR="76856" marT="0" marB="0"/>
                </a:tc>
                <a:extLst>
                  <a:ext uri="{0D108BD9-81ED-4DB2-BD59-A6C34878D82A}">
                    <a16:rowId xmlns:a16="http://schemas.microsoft.com/office/drawing/2014/main" val="1499265419"/>
                  </a:ext>
                </a:extLst>
              </a:tr>
              <a:tr h="216999">
                <a:tc>
                  <a:txBody>
                    <a:bodyPr/>
                    <a:lstStyle/>
                    <a:p>
                      <a:pPr marL="0" marR="0" algn="r">
                        <a:lnSpc>
                          <a:spcPct val="107000"/>
                        </a:lnSpc>
                        <a:spcBef>
                          <a:spcPts val="0"/>
                        </a:spcBef>
                        <a:spcAft>
                          <a:spcPts val="0"/>
                        </a:spcAft>
                      </a:pPr>
                      <a:r>
                        <a:rPr lang="en-US" sz="1100">
                          <a:effectLst/>
                        </a:rPr>
                        <a:t>High blood pressure</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76856" marR="76856" marT="0" marB="0"/>
                </a:tc>
                <a:tc>
                  <a:txBody>
                    <a:bodyPr/>
                    <a:lstStyle/>
                    <a:p>
                      <a:pPr marL="0" marR="0">
                        <a:lnSpc>
                          <a:spcPct val="107000"/>
                        </a:lnSpc>
                        <a:spcBef>
                          <a:spcPts val="0"/>
                        </a:spcBef>
                        <a:spcAft>
                          <a:spcPts val="0"/>
                        </a:spcAft>
                      </a:pPr>
                      <a:r>
                        <a:rPr lang="en-US" sz="1100">
                          <a:effectLst/>
                        </a:rPr>
                        <a:t>If a patient has hypertension</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76856" marR="76856" marT="0" marB="0"/>
                </a:tc>
                <a:tc>
                  <a:txBody>
                    <a:bodyPr/>
                    <a:lstStyle/>
                    <a:p>
                      <a:pPr marL="0" marR="0">
                        <a:lnSpc>
                          <a:spcPct val="107000"/>
                        </a:lnSpc>
                        <a:spcBef>
                          <a:spcPts val="0"/>
                        </a:spcBef>
                        <a:spcAft>
                          <a:spcPts val="0"/>
                        </a:spcAft>
                      </a:pPr>
                      <a:r>
                        <a:rPr lang="en-US" sz="1100">
                          <a:effectLst/>
                        </a:rPr>
                        <a:t>Boolean</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76856" marR="76856" marT="0" marB="0"/>
                </a:tc>
                <a:tc>
                  <a:txBody>
                    <a:bodyPr/>
                    <a:lstStyle/>
                    <a:p>
                      <a:pPr marL="0" marR="0">
                        <a:lnSpc>
                          <a:spcPct val="107000"/>
                        </a:lnSpc>
                        <a:spcBef>
                          <a:spcPts val="0"/>
                        </a:spcBef>
                        <a:spcAft>
                          <a:spcPts val="0"/>
                        </a:spcAft>
                      </a:pPr>
                      <a:r>
                        <a:rPr lang="en-US" sz="1100">
                          <a:effectLst/>
                        </a:rPr>
                        <a:t>0, 1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76856" marR="76856" marT="0" marB="0"/>
                </a:tc>
                <a:extLst>
                  <a:ext uri="{0D108BD9-81ED-4DB2-BD59-A6C34878D82A}">
                    <a16:rowId xmlns:a16="http://schemas.microsoft.com/office/drawing/2014/main" val="2822358061"/>
                  </a:ext>
                </a:extLst>
              </a:tr>
              <a:tr h="216999">
                <a:tc>
                  <a:txBody>
                    <a:bodyPr/>
                    <a:lstStyle/>
                    <a:p>
                      <a:pPr marL="0" marR="0" algn="r">
                        <a:lnSpc>
                          <a:spcPct val="107000"/>
                        </a:lnSpc>
                        <a:spcBef>
                          <a:spcPts val="0"/>
                        </a:spcBef>
                        <a:spcAft>
                          <a:spcPts val="0"/>
                        </a:spcAft>
                      </a:pPr>
                      <a:r>
                        <a:rPr lang="en-US" sz="1100">
                          <a:effectLst/>
                        </a:rPr>
                        <a:t>Creatinine phosphokinase-(CPK)</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76856" marR="76856" marT="0" marB="0"/>
                </a:tc>
                <a:tc>
                  <a:txBody>
                    <a:bodyPr/>
                    <a:lstStyle/>
                    <a:p>
                      <a:pPr marL="0" marR="0">
                        <a:lnSpc>
                          <a:spcPct val="107000"/>
                        </a:lnSpc>
                        <a:spcBef>
                          <a:spcPts val="0"/>
                        </a:spcBef>
                        <a:spcAft>
                          <a:spcPts val="0"/>
                        </a:spcAft>
                      </a:pPr>
                      <a:r>
                        <a:rPr lang="en-US" sz="1100">
                          <a:effectLst/>
                        </a:rPr>
                        <a:t>Level of the CPK enzyme in the blood</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76856" marR="76856" marT="0" marB="0"/>
                </a:tc>
                <a:tc>
                  <a:txBody>
                    <a:bodyPr/>
                    <a:lstStyle/>
                    <a:p>
                      <a:pPr marL="0" marR="0">
                        <a:lnSpc>
                          <a:spcPct val="107000"/>
                        </a:lnSpc>
                        <a:spcBef>
                          <a:spcPts val="0"/>
                        </a:spcBef>
                        <a:spcAft>
                          <a:spcPts val="0"/>
                        </a:spcAft>
                      </a:pPr>
                      <a:r>
                        <a:rPr lang="en-US" sz="1100">
                          <a:effectLst/>
                        </a:rPr>
                        <a:t>mcg/L</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76856" marR="76856" marT="0" marB="0"/>
                </a:tc>
                <a:tc>
                  <a:txBody>
                    <a:bodyPr/>
                    <a:lstStyle/>
                    <a:p>
                      <a:pPr marL="0" marR="0">
                        <a:lnSpc>
                          <a:spcPct val="107000"/>
                        </a:lnSpc>
                        <a:spcBef>
                          <a:spcPts val="0"/>
                        </a:spcBef>
                        <a:spcAft>
                          <a:spcPts val="0"/>
                        </a:spcAft>
                      </a:pPr>
                      <a:r>
                        <a:rPr lang="en-US" sz="1100">
                          <a:effectLst/>
                        </a:rPr>
                        <a:t>[23,..., 7861]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76856" marR="76856" marT="0" marB="0"/>
                </a:tc>
                <a:extLst>
                  <a:ext uri="{0D108BD9-81ED-4DB2-BD59-A6C34878D82A}">
                    <a16:rowId xmlns:a16="http://schemas.microsoft.com/office/drawing/2014/main" val="1038205015"/>
                  </a:ext>
                </a:extLst>
              </a:tr>
              <a:tr h="216999">
                <a:tc>
                  <a:txBody>
                    <a:bodyPr/>
                    <a:lstStyle/>
                    <a:p>
                      <a:pPr marL="0" marR="0" algn="r">
                        <a:lnSpc>
                          <a:spcPct val="107000"/>
                        </a:lnSpc>
                        <a:spcBef>
                          <a:spcPts val="0"/>
                        </a:spcBef>
                        <a:spcAft>
                          <a:spcPts val="0"/>
                        </a:spcAft>
                      </a:pPr>
                      <a:r>
                        <a:rPr lang="en-US" sz="1100">
                          <a:effectLst/>
                        </a:rPr>
                        <a:t>Diabetes</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76856" marR="76856" marT="0" marB="0"/>
                </a:tc>
                <a:tc>
                  <a:txBody>
                    <a:bodyPr/>
                    <a:lstStyle/>
                    <a:p>
                      <a:pPr marL="0" marR="0">
                        <a:lnSpc>
                          <a:spcPct val="107000"/>
                        </a:lnSpc>
                        <a:spcBef>
                          <a:spcPts val="0"/>
                        </a:spcBef>
                        <a:spcAft>
                          <a:spcPts val="0"/>
                        </a:spcAft>
                      </a:pPr>
                      <a:r>
                        <a:rPr lang="en-US" sz="1100">
                          <a:effectLst/>
                        </a:rPr>
                        <a:t>If the patient has diabetes</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76856" marR="76856" marT="0" marB="0"/>
                </a:tc>
                <a:tc>
                  <a:txBody>
                    <a:bodyPr/>
                    <a:lstStyle/>
                    <a:p>
                      <a:pPr marL="0" marR="0">
                        <a:lnSpc>
                          <a:spcPct val="107000"/>
                        </a:lnSpc>
                        <a:spcBef>
                          <a:spcPts val="0"/>
                        </a:spcBef>
                        <a:spcAft>
                          <a:spcPts val="0"/>
                        </a:spcAft>
                      </a:pPr>
                      <a:r>
                        <a:rPr lang="en-US" sz="1100">
                          <a:effectLst/>
                        </a:rPr>
                        <a:t>Boolean</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76856" marR="76856" marT="0" marB="0"/>
                </a:tc>
                <a:tc>
                  <a:txBody>
                    <a:bodyPr/>
                    <a:lstStyle/>
                    <a:p>
                      <a:pPr marL="0" marR="0">
                        <a:lnSpc>
                          <a:spcPct val="107000"/>
                        </a:lnSpc>
                        <a:spcBef>
                          <a:spcPts val="0"/>
                        </a:spcBef>
                        <a:spcAft>
                          <a:spcPts val="0"/>
                        </a:spcAft>
                      </a:pPr>
                      <a:r>
                        <a:rPr lang="en-US" sz="1100">
                          <a:effectLst/>
                        </a:rPr>
                        <a:t>0, 1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76856" marR="76856" marT="0" marB="0"/>
                </a:tc>
                <a:extLst>
                  <a:ext uri="{0D108BD9-81ED-4DB2-BD59-A6C34878D82A}">
                    <a16:rowId xmlns:a16="http://schemas.microsoft.com/office/drawing/2014/main" val="2020230456"/>
                  </a:ext>
                </a:extLst>
              </a:tr>
              <a:tr h="401887">
                <a:tc>
                  <a:txBody>
                    <a:bodyPr/>
                    <a:lstStyle/>
                    <a:p>
                      <a:pPr marL="0" marR="0" algn="r">
                        <a:lnSpc>
                          <a:spcPct val="107000"/>
                        </a:lnSpc>
                        <a:spcBef>
                          <a:spcPts val="0"/>
                        </a:spcBef>
                        <a:spcAft>
                          <a:spcPts val="0"/>
                        </a:spcAft>
                      </a:pPr>
                      <a:r>
                        <a:rPr lang="en-US" sz="1100">
                          <a:effectLst/>
                        </a:rPr>
                        <a:t>Ejection fraction</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76856" marR="76856" marT="0" marB="0"/>
                </a:tc>
                <a:tc>
                  <a:txBody>
                    <a:bodyPr/>
                    <a:lstStyle/>
                    <a:p>
                      <a:pPr marL="0" marR="0">
                        <a:lnSpc>
                          <a:spcPct val="107000"/>
                        </a:lnSpc>
                        <a:spcBef>
                          <a:spcPts val="0"/>
                        </a:spcBef>
                        <a:spcAft>
                          <a:spcPts val="0"/>
                        </a:spcAft>
                      </a:pPr>
                      <a:r>
                        <a:rPr lang="en-US" sz="1100">
                          <a:effectLst/>
                        </a:rPr>
                        <a:t>Percentage of blood leaving</a:t>
                      </a:r>
                      <a:endParaRPr lang="en-US" sz="1200">
                        <a:effectLst/>
                      </a:endParaRPr>
                    </a:p>
                    <a:p>
                      <a:pPr marL="0" marR="0">
                        <a:lnSpc>
                          <a:spcPct val="107000"/>
                        </a:lnSpc>
                        <a:spcBef>
                          <a:spcPts val="0"/>
                        </a:spcBef>
                        <a:spcAft>
                          <a:spcPts val="0"/>
                        </a:spcAft>
                      </a:pPr>
                      <a:r>
                        <a:rPr lang="en-US" sz="1100">
                          <a:effectLst/>
                        </a:rPr>
                        <a:t>the heart at each contraction</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76856" marR="76856" marT="0" marB="0"/>
                </a:tc>
                <a:tc>
                  <a:txBody>
                    <a:bodyPr/>
                    <a:lstStyle/>
                    <a:p>
                      <a:pPr marL="0" marR="0">
                        <a:lnSpc>
                          <a:spcPct val="107000"/>
                        </a:lnSpc>
                        <a:spcBef>
                          <a:spcPts val="0"/>
                        </a:spcBef>
                        <a:spcAft>
                          <a:spcPts val="0"/>
                        </a:spcAft>
                      </a:pPr>
                      <a:r>
                        <a:rPr lang="en-US" sz="1100">
                          <a:effectLst/>
                        </a:rPr>
                        <a:t>Percentage</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76856" marR="76856" marT="0" marB="0"/>
                </a:tc>
                <a:tc>
                  <a:txBody>
                    <a:bodyPr/>
                    <a:lstStyle/>
                    <a:p>
                      <a:pPr marL="0" marR="0">
                        <a:lnSpc>
                          <a:spcPct val="107000"/>
                        </a:lnSpc>
                        <a:spcBef>
                          <a:spcPts val="0"/>
                        </a:spcBef>
                        <a:spcAft>
                          <a:spcPts val="0"/>
                        </a:spcAft>
                      </a:pPr>
                      <a:r>
                        <a:rPr lang="en-US" sz="1100">
                          <a:effectLst/>
                        </a:rPr>
                        <a:t>[14,..., 80]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76856" marR="76856" marT="0" marB="0"/>
                </a:tc>
                <a:extLst>
                  <a:ext uri="{0D108BD9-81ED-4DB2-BD59-A6C34878D82A}">
                    <a16:rowId xmlns:a16="http://schemas.microsoft.com/office/drawing/2014/main" val="3900482651"/>
                  </a:ext>
                </a:extLst>
              </a:tr>
              <a:tr h="216999">
                <a:tc>
                  <a:txBody>
                    <a:bodyPr/>
                    <a:lstStyle/>
                    <a:p>
                      <a:pPr marL="0" marR="0" algn="r">
                        <a:lnSpc>
                          <a:spcPct val="107000"/>
                        </a:lnSpc>
                        <a:spcBef>
                          <a:spcPts val="0"/>
                        </a:spcBef>
                        <a:spcAft>
                          <a:spcPts val="0"/>
                        </a:spcAft>
                      </a:pPr>
                      <a:r>
                        <a:rPr lang="en-US" sz="1100">
                          <a:effectLst/>
                        </a:rPr>
                        <a:t>Sex</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76856" marR="76856" marT="0" marB="0"/>
                </a:tc>
                <a:tc>
                  <a:txBody>
                    <a:bodyPr/>
                    <a:lstStyle/>
                    <a:p>
                      <a:pPr marL="0" marR="0">
                        <a:lnSpc>
                          <a:spcPct val="107000"/>
                        </a:lnSpc>
                        <a:spcBef>
                          <a:spcPts val="0"/>
                        </a:spcBef>
                        <a:spcAft>
                          <a:spcPts val="0"/>
                        </a:spcAft>
                      </a:pPr>
                      <a:r>
                        <a:rPr lang="en-US" sz="1100">
                          <a:effectLst/>
                        </a:rPr>
                        <a:t>Woman or man</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76856" marR="76856" marT="0" marB="0"/>
                </a:tc>
                <a:tc>
                  <a:txBody>
                    <a:bodyPr/>
                    <a:lstStyle/>
                    <a:p>
                      <a:pPr marL="0" marR="0">
                        <a:lnSpc>
                          <a:spcPct val="107000"/>
                        </a:lnSpc>
                        <a:spcBef>
                          <a:spcPts val="0"/>
                        </a:spcBef>
                        <a:spcAft>
                          <a:spcPts val="0"/>
                        </a:spcAft>
                      </a:pPr>
                      <a:r>
                        <a:rPr lang="en-US" sz="1100">
                          <a:effectLst/>
                        </a:rPr>
                        <a:t>Binary</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76856" marR="76856" marT="0" marB="0"/>
                </a:tc>
                <a:tc>
                  <a:txBody>
                    <a:bodyPr/>
                    <a:lstStyle/>
                    <a:p>
                      <a:pPr marL="0" marR="0">
                        <a:lnSpc>
                          <a:spcPct val="107000"/>
                        </a:lnSpc>
                        <a:spcBef>
                          <a:spcPts val="0"/>
                        </a:spcBef>
                        <a:spcAft>
                          <a:spcPts val="0"/>
                        </a:spcAft>
                      </a:pPr>
                      <a:r>
                        <a:rPr lang="en-US" sz="1100">
                          <a:effectLst/>
                        </a:rPr>
                        <a:t>0, 1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76856" marR="76856" marT="0" marB="0"/>
                </a:tc>
                <a:extLst>
                  <a:ext uri="{0D108BD9-81ED-4DB2-BD59-A6C34878D82A}">
                    <a16:rowId xmlns:a16="http://schemas.microsoft.com/office/drawing/2014/main" val="2589962775"/>
                  </a:ext>
                </a:extLst>
              </a:tr>
              <a:tr h="216999">
                <a:tc>
                  <a:txBody>
                    <a:bodyPr/>
                    <a:lstStyle/>
                    <a:p>
                      <a:pPr marL="0" marR="0" algn="r">
                        <a:lnSpc>
                          <a:spcPct val="107000"/>
                        </a:lnSpc>
                        <a:spcBef>
                          <a:spcPts val="0"/>
                        </a:spcBef>
                        <a:spcAft>
                          <a:spcPts val="0"/>
                        </a:spcAft>
                      </a:pPr>
                      <a:r>
                        <a:rPr lang="en-US" sz="1100">
                          <a:effectLst/>
                        </a:rPr>
                        <a:t>Platelets</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76856" marR="76856" marT="0" marB="0"/>
                </a:tc>
                <a:tc>
                  <a:txBody>
                    <a:bodyPr/>
                    <a:lstStyle/>
                    <a:p>
                      <a:pPr marL="0" marR="0">
                        <a:lnSpc>
                          <a:spcPct val="107000"/>
                        </a:lnSpc>
                        <a:spcBef>
                          <a:spcPts val="0"/>
                        </a:spcBef>
                        <a:spcAft>
                          <a:spcPts val="0"/>
                        </a:spcAft>
                      </a:pPr>
                      <a:r>
                        <a:rPr lang="en-US" sz="1100">
                          <a:effectLst/>
                        </a:rPr>
                        <a:t>Platelets in the blood</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76856" marR="76856" marT="0" marB="0"/>
                </a:tc>
                <a:tc>
                  <a:txBody>
                    <a:bodyPr/>
                    <a:lstStyle/>
                    <a:p>
                      <a:pPr marL="0" marR="0">
                        <a:lnSpc>
                          <a:spcPct val="107000"/>
                        </a:lnSpc>
                        <a:spcBef>
                          <a:spcPts val="0"/>
                        </a:spcBef>
                        <a:spcAft>
                          <a:spcPts val="0"/>
                        </a:spcAft>
                      </a:pPr>
                      <a:r>
                        <a:rPr lang="en-US" sz="1100">
                          <a:effectLst/>
                        </a:rPr>
                        <a:t>kiloplatelets/mL</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76856" marR="76856" marT="0" marB="0"/>
                </a:tc>
                <a:tc>
                  <a:txBody>
                    <a:bodyPr/>
                    <a:lstStyle/>
                    <a:p>
                      <a:pPr marL="0" marR="0">
                        <a:lnSpc>
                          <a:spcPct val="107000"/>
                        </a:lnSpc>
                        <a:spcBef>
                          <a:spcPts val="0"/>
                        </a:spcBef>
                        <a:spcAft>
                          <a:spcPts val="0"/>
                        </a:spcAft>
                      </a:pPr>
                      <a:r>
                        <a:rPr lang="en-US" sz="1100">
                          <a:effectLst/>
                        </a:rPr>
                        <a:t>[25.01,..., 850.00]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76856" marR="76856" marT="0" marB="0"/>
                </a:tc>
                <a:extLst>
                  <a:ext uri="{0D108BD9-81ED-4DB2-BD59-A6C34878D82A}">
                    <a16:rowId xmlns:a16="http://schemas.microsoft.com/office/drawing/2014/main" val="1780102730"/>
                  </a:ext>
                </a:extLst>
              </a:tr>
              <a:tr h="216999">
                <a:tc>
                  <a:txBody>
                    <a:bodyPr/>
                    <a:lstStyle/>
                    <a:p>
                      <a:pPr marL="0" marR="0" algn="r">
                        <a:lnSpc>
                          <a:spcPct val="107000"/>
                        </a:lnSpc>
                        <a:spcBef>
                          <a:spcPts val="0"/>
                        </a:spcBef>
                        <a:spcAft>
                          <a:spcPts val="0"/>
                        </a:spcAft>
                      </a:pPr>
                      <a:r>
                        <a:rPr lang="en-US" sz="1100">
                          <a:effectLst/>
                        </a:rPr>
                        <a:t>Serum creatinine</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76856" marR="76856" marT="0" marB="0"/>
                </a:tc>
                <a:tc>
                  <a:txBody>
                    <a:bodyPr/>
                    <a:lstStyle/>
                    <a:p>
                      <a:pPr marL="0" marR="0">
                        <a:lnSpc>
                          <a:spcPct val="107000"/>
                        </a:lnSpc>
                        <a:spcBef>
                          <a:spcPts val="0"/>
                        </a:spcBef>
                        <a:spcAft>
                          <a:spcPts val="0"/>
                        </a:spcAft>
                      </a:pPr>
                      <a:r>
                        <a:rPr lang="en-US" sz="1100">
                          <a:effectLst/>
                        </a:rPr>
                        <a:t>Level of creatinine in the blood</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76856" marR="76856" marT="0" marB="0"/>
                </a:tc>
                <a:tc>
                  <a:txBody>
                    <a:bodyPr/>
                    <a:lstStyle/>
                    <a:p>
                      <a:pPr marL="0" marR="0">
                        <a:lnSpc>
                          <a:spcPct val="107000"/>
                        </a:lnSpc>
                        <a:spcBef>
                          <a:spcPts val="0"/>
                        </a:spcBef>
                        <a:spcAft>
                          <a:spcPts val="0"/>
                        </a:spcAft>
                      </a:pPr>
                      <a:r>
                        <a:rPr lang="en-US" sz="1100">
                          <a:effectLst/>
                        </a:rPr>
                        <a:t>mg/dL</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76856" marR="76856" marT="0" marB="0"/>
                </a:tc>
                <a:tc>
                  <a:txBody>
                    <a:bodyPr/>
                    <a:lstStyle/>
                    <a:p>
                      <a:pPr marL="0" marR="0">
                        <a:lnSpc>
                          <a:spcPct val="107000"/>
                        </a:lnSpc>
                        <a:spcBef>
                          <a:spcPts val="0"/>
                        </a:spcBef>
                        <a:spcAft>
                          <a:spcPts val="0"/>
                        </a:spcAft>
                      </a:pPr>
                      <a:r>
                        <a:rPr lang="en-US" sz="1100">
                          <a:effectLst/>
                        </a:rPr>
                        <a:t>[0.50,..., 9.40]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76856" marR="76856" marT="0" marB="0"/>
                </a:tc>
                <a:extLst>
                  <a:ext uri="{0D108BD9-81ED-4DB2-BD59-A6C34878D82A}">
                    <a16:rowId xmlns:a16="http://schemas.microsoft.com/office/drawing/2014/main" val="520419905"/>
                  </a:ext>
                </a:extLst>
              </a:tr>
              <a:tr h="216999">
                <a:tc>
                  <a:txBody>
                    <a:bodyPr/>
                    <a:lstStyle/>
                    <a:p>
                      <a:pPr marL="0" marR="0" algn="r">
                        <a:lnSpc>
                          <a:spcPct val="107000"/>
                        </a:lnSpc>
                        <a:spcBef>
                          <a:spcPts val="0"/>
                        </a:spcBef>
                        <a:spcAft>
                          <a:spcPts val="0"/>
                        </a:spcAft>
                      </a:pPr>
                      <a:r>
                        <a:rPr lang="en-US" sz="1100">
                          <a:effectLst/>
                        </a:rPr>
                        <a:t>Serum sodium</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76856" marR="76856" marT="0" marB="0"/>
                </a:tc>
                <a:tc>
                  <a:txBody>
                    <a:bodyPr/>
                    <a:lstStyle/>
                    <a:p>
                      <a:pPr marL="0" marR="0">
                        <a:lnSpc>
                          <a:spcPct val="107000"/>
                        </a:lnSpc>
                        <a:spcBef>
                          <a:spcPts val="0"/>
                        </a:spcBef>
                        <a:spcAft>
                          <a:spcPts val="0"/>
                        </a:spcAft>
                      </a:pPr>
                      <a:r>
                        <a:rPr lang="en-US" sz="1100">
                          <a:effectLst/>
                        </a:rPr>
                        <a:t>Level of sodium in the blood</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76856" marR="76856" marT="0" marB="0"/>
                </a:tc>
                <a:tc>
                  <a:txBody>
                    <a:bodyPr/>
                    <a:lstStyle/>
                    <a:p>
                      <a:pPr marL="0" marR="0">
                        <a:lnSpc>
                          <a:spcPct val="107000"/>
                        </a:lnSpc>
                        <a:spcBef>
                          <a:spcPts val="0"/>
                        </a:spcBef>
                        <a:spcAft>
                          <a:spcPts val="0"/>
                        </a:spcAft>
                      </a:pPr>
                      <a:r>
                        <a:rPr lang="en-US" sz="1100">
                          <a:effectLst/>
                        </a:rPr>
                        <a:t>mEq/L</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76856" marR="76856" marT="0" marB="0"/>
                </a:tc>
                <a:tc>
                  <a:txBody>
                    <a:bodyPr/>
                    <a:lstStyle/>
                    <a:p>
                      <a:pPr marL="0" marR="0">
                        <a:lnSpc>
                          <a:spcPct val="107000"/>
                        </a:lnSpc>
                        <a:spcBef>
                          <a:spcPts val="0"/>
                        </a:spcBef>
                        <a:spcAft>
                          <a:spcPts val="0"/>
                        </a:spcAft>
                      </a:pPr>
                      <a:r>
                        <a:rPr lang="en-US" sz="1100">
                          <a:effectLst/>
                        </a:rPr>
                        <a:t>[114,..., 148]</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76856" marR="76856" marT="0" marB="0"/>
                </a:tc>
                <a:extLst>
                  <a:ext uri="{0D108BD9-81ED-4DB2-BD59-A6C34878D82A}">
                    <a16:rowId xmlns:a16="http://schemas.microsoft.com/office/drawing/2014/main" val="989070951"/>
                  </a:ext>
                </a:extLst>
              </a:tr>
              <a:tr h="216999">
                <a:tc>
                  <a:txBody>
                    <a:bodyPr/>
                    <a:lstStyle/>
                    <a:p>
                      <a:pPr marL="0" marR="0" algn="r">
                        <a:lnSpc>
                          <a:spcPct val="107000"/>
                        </a:lnSpc>
                        <a:spcBef>
                          <a:spcPts val="0"/>
                        </a:spcBef>
                        <a:spcAft>
                          <a:spcPts val="0"/>
                        </a:spcAft>
                      </a:pPr>
                      <a:r>
                        <a:rPr lang="en-US" sz="1100">
                          <a:effectLst/>
                        </a:rPr>
                        <a:t>Smoking</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76856" marR="76856" marT="0" marB="0"/>
                </a:tc>
                <a:tc>
                  <a:txBody>
                    <a:bodyPr/>
                    <a:lstStyle/>
                    <a:p>
                      <a:pPr marL="0" marR="0">
                        <a:lnSpc>
                          <a:spcPct val="107000"/>
                        </a:lnSpc>
                        <a:spcBef>
                          <a:spcPts val="0"/>
                        </a:spcBef>
                        <a:spcAft>
                          <a:spcPts val="0"/>
                        </a:spcAft>
                      </a:pPr>
                      <a:r>
                        <a:rPr lang="en-US" sz="1100">
                          <a:effectLst/>
                        </a:rPr>
                        <a:t>If the patient smokes</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76856" marR="76856" marT="0" marB="0"/>
                </a:tc>
                <a:tc>
                  <a:txBody>
                    <a:bodyPr/>
                    <a:lstStyle/>
                    <a:p>
                      <a:pPr marL="0" marR="0">
                        <a:lnSpc>
                          <a:spcPct val="107000"/>
                        </a:lnSpc>
                        <a:spcBef>
                          <a:spcPts val="0"/>
                        </a:spcBef>
                        <a:spcAft>
                          <a:spcPts val="0"/>
                        </a:spcAft>
                      </a:pPr>
                      <a:r>
                        <a:rPr lang="en-US" sz="1100">
                          <a:effectLst/>
                        </a:rPr>
                        <a:t>Boolean</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76856" marR="76856" marT="0" marB="0"/>
                </a:tc>
                <a:tc>
                  <a:txBody>
                    <a:bodyPr/>
                    <a:lstStyle/>
                    <a:p>
                      <a:pPr marL="0" marR="0">
                        <a:lnSpc>
                          <a:spcPct val="107000"/>
                        </a:lnSpc>
                        <a:spcBef>
                          <a:spcPts val="0"/>
                        </a:spcBef>
                        <a:spcAft>
                          <a:spcPts val="0"/>
                        </a:spcAft>
                      </a:pPr>
                      <a:r>
                        <a:rPr lang="en-US" sz="1100">
                          <a:effectLst/>
                        </a:rPr>
                        <a:t>0, 1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76856" marR="76856" marT="0" marB="0"/>
                </a:tc>
                <a:extLst>
                  <a:ext uri="{0D108BD9-81ED-4DB2-BD59-A6C34878D82A}">
                    <a16:rowId xmlns:a16="http://schemas.microsoft.com/office/drawing/2014/main" val="977401133"/>
                  </a:ext>
                </a:extLst>
              </a:tr>
              <a:tr h="216999">
                <a:tc>
                  <a:txBody>
                    <a:bodyPr/>
                    <a:lstStyle/>
                    <a:p>
                      <a:pPr marL="0" marR="0" algn="r">
                        <a:lnSpc>
                          <a:spcPct val="107000"/>
                        </a:lnSpc>
                        <a:spcBef>
                          <a:spcPts val="0"/>
                        </a:spcBef>
                        <a:spcAft>
                          <a:spcPts val="0"/>
                        </a:spcAft>
                      </a:pPr>
                      <a:r>
                        <a:rPr lang="en-US" sz="1100">
                          <a:effectLst/>
                        </a:rPr>
                        <a:t>Time</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76856" marR="76856" marT="0" marB="0"/>
                </a:tc>
                <a:tc>
                  <a:txBody>
                    <a:bodyPr/>
                    <a:lstStyle/>
                    <a:p>
                      <a:pPr marL="0" marR="0">
                        <a:lnSpc>
                          <a:spcPct val="107000"/>
                        </a:lnSpc>
                        <a:spcBef>
                          <a:spcPts val="0"/>
                        </a:spcBef>
                        <a:spcAft>
                          <a:spcPts val="0"/>
                        </a:spcAft>
                      </a:pPr>
                      <a:r>
                        <a:rPr lang="en-US" sz="1100">
                          <a:effectLst/>
                        </a:rPr>
                        <a:t>Follow-up period</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76856" marR="76856" marT="0" marB="0"/>
                </a:tc>
                <a:tc>
                  <a:txBody>
                    <a:bodyPr/>
                    <a:lstStyle/>
                    <a:p>
                      <a:pPr marL="0" marR="0">
                        <a:lnSpc>
                          <a:spcPct val="107000"/>
                        </a:lnSpc>
                        <a:spcBef>
                          <a:spcPts val="0"/>
                        </a:spcBef>
                        <a:spcAft>
                          <a:spcPts val="0"/>
                        </a:spcAft>
                      </a:pPr>
                      <a:r>
                        <a:rPr lang="en-US" sz="1100">
                          <a:effectLst/>
                        </a:rPr>
                        <a:t>Days</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76856" marR="76856" marT="0" marB="0"/>
                </a:tc>
                <a:tc>
                  <a:txBody>
                    <a:bodyPr/>
                    <a:lstStyle/>
                    <a:p>
                      <a:pPr marL="0" marR="0">
                        <a:lnSpc>
                          <a:spcPct val="107000"/>
                        </a:lnSpc>
                        <a:spcBef>
                          <a:spcPts val="0"/>
                        </a:spcBef>
                        <a:spcAft>
                          <a:spcPts val="0"/>
                        </a:spcAft>
                      </a:pPr>
                      <a:r>
                        <a:rPr lang="en-US" sz="1100">
                          <a:effectLst/>
                        </a:rPr>
                        <a:t>[4,...,285]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76856" marR="76856" marT="0" marB="0"/>
                </a:tc>
                <a:extLst>
                  <a:ext uri="{0D108BD9-81ED-4DB2-BD59-A6C34878D82A}">
                    <a16:rowId xmlns:a16="http://schemas.microsoft.com/office/drawing/2014/main" val="1545041377"/>
                  </a:ext>
                </a:extLst>
              </a:tr>
              <a:tr h="401887">
                <a:tc>
                  <a:txBody>
                    <a:bodyPr/>
                    <a:lstStyle/>
                    <a:p>
                      <a:pPr marL="0" marR="0" algn="r">
                        <a:lnSpc>
                          <a:spcPct val="107000"/>
                        </a:lnSpc>
                        <a:spcBef>
                          <a:spcPts val="0"/>
                        </a:spcBef>
                        <a:spcAft>
                          <a:spcPts val="0"/>
                        </a:spcAft>
                      </a:pPr>
                      <a:r>
                        <a:rPr lang="en-US" sz="1100">
                          <a:effectLst/>
                        </a:rPr>
                        <a:t>(target) death event</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76856" marR="76856" marT="0" marB="0"/>
                </a:tc>
                <a:tc>
                  <a:txBody>
                    <a:bodyPr/>
                    <a:lstStyle/>
                    <a:p>
                      <a:pPr marL="0" marR="0">
                        <a:lnSpc>
                          <a:spcPct val="107000"/>
                        </a:lnSpc>
                        <a:spcBef>
                          <a:spcPts val="0"/>
                        </a:spcBef>
                        <a:spcAft>
                          <a:spcPts val="0"/>
                        </a:spcAft>
                      </a:pPr>
                      <a:r>
                        <a:rPr lang="en-US" sz="1100">
                          <a:effectLst/>
                        </a:rPr>
                        <a:t>If the patient died during the follow-up period</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76856" marR="76856" marT="0" marB="0"/>
                </a:tc>
                <a:tc>
                  <a:txBody>
                    <a:bodyPr/>
                    <a:lstStyle/>
                    <a:p>
                      <a:pPr marL="0" marR="0">
                        <a:lnSpc>
                          <a:spcPct val="107000"/>
                        </a:lnSpc>
                        <a:spcBef>
                          <a:spcPts val="0"/>
                        </a:spcBef>
                        <a:spcAft>
                          <a:spcPts val="0"/>
                        </a:spcAft>
                      </a:pPr>
                      <a:r>
                        <a:rPr lang="en-US" sz="1100">
                          <a:effectLst/>
                        </a:rPr>
                        <a:t>Boolean</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76856" marR="76856" marT="0" marB="0"/>
                </a:tc>
                <a:tc>
                  <a:txBody>
                    <a:bodyPr/>
                    <a:lstStyle/>
                    <a:p>
                      <a:pPr marL="0" marR="0">
                        <a:lnSpc>
                          <a:spcPct val="107000"/>
                        </a:lnSpc>
                        <a:spcBef>
                          <a:spcPts val="0"/>
                        </a:spcBef>
                        <a:spcAft>
                          <a:spcPts val="0"/>
                        </a:spcAft>
                      </a:pPr>
                      <a:r>
                        <a:rPr lang="en-US" sz="1100">
                          <a:effectLst/>
                        </a:rPr>
                        <a:t>0, 1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76856" marR="76856" marT="0" marB="0"/>
                </a:tc>
                <a:extLst>
                  <a:ext uri="{0D108BD9-81ED-4DB2-BD59-A6C34878D82A}">
                    <a16:rowId xmlns:a16="http://schemas.microsoft.com/office/drawing/2014/main" val="4157195778"/>
                  </a:ext>
                </a:extLst>
              </a:tr>
            </a:tbl>
          </a:graphicData>
        </a:graphic>
      </p:graphicFrame>
    </p:spTree>
    <p:extLst>
      <p:ext uri="{BB962C8B-B14F-4D97-AF65-F5344CB8AC3E}">
        <p14:creationId xmlns:p14="http://schemas.microsoft.com/office/powerpoint/2010/main" val="26904100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7" name="Rectangle 136">
            <a:extLst>
              <a:ext uri="{FF2B5EF4-FFF2-40B4-BE49-F238E27FC236}">
                <a16:creationId xmlns:a16="http://schemas.microsoft.com/office/drawing/2014/main" id="{88263A24-0C1F-4677-B43C-4AE14E276B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9" name="Rectangle 138">
            <a:extLst>
              <a:ext uri="{FF2B5EF4-FFF2-40B4-BE49-F238E27FC236}">
                <a16:creationId xmlns:a16="http://schemas.microsoft.com/office/drawing/2014/main" id="{0ADDB668-2CA4-4D2B-9C34-3487CA33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553" y="304802"/>
            <a:ext cx="11097349" cy="1573149"/>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ACDDCD9-0A2A-40FA-9C5E-25191CB88281}"/>
              </a:ext>
            </a:extLst>
          </p:cNvPr>
          <p:cNvSpPr>
            <a:spLocks noGrp="1"/>
          </p:cNvSpPr>
          <p:nvPr>
            <p:ph type="title"/>
          </p:nvPr>
        </p:nvSpPr>
        <p:spPr>
          <a:xfrm>
            <a:off x="868680" y="405575"/>
            <a:ext cx="5001768" cy="1371600"/>
          </a:xfrm>
        </p:spPr>
        <p:txBody>
          <a:bodyPr vert="horz" lIns="91440" tIns="45720" rIns="91440" bIns="45720" rtlCol="0" anchor="ctr">
            <a:normAutofit/>
          </a:bodyPr>
          <a:lstStyle/>
          <a:p>
            <a:r>
              <a:rPr lang="en-US" sz="3600"/>
              <a:t>Histogram Plots for the variables in question</a:t>
            </a:r>
          </a:p>
        </p:txBody>
      </p:sp>
      <p:sp>
        <p:nvSpPr>
          <p:cNvPr id="141" name="Rectangle 140">
            <a:extLst>
              <a:ext uri="{FF2B5EF4-FFF2-40B4-BE49-F238E27FC236}">
                <a16:creationId xmlns:a16="http://schemas.microsoft.com/office/drawing/2014/main" id="{2568BC19-F052-4108-93E1-6A3D1DEC0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4784" y="76442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3" name="Rectangle 142">
            <a:extLst>
              <a:ext uri="{FF2B5EF4-FFF2-40B4-BE49-F238E27FC236}">
                <a16:creationId xmlns:a16="http://schemas.microsoft.com/office/drawing/2014/main" id="{D5FD337D-4D6B-4C8B-B6F5-121097E098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86984" y="1071836"/>
            <a:ext cx="1021458"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28" name="Picture 4" descr="Chart, histogram&#10;&#10;Description automatically generated">
            <a:extLst>
              <a:ext uri="{FF2B5EF4-FFF2-40B4-BE49-F238E27FC236}">
                <a16:creationId xmlns:a16="http://schemas.microsoft.com/office/drawing/2014/main" id="{D78A8E90-03DF-4366-8D8C-7B92EE1B161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259"/>
          <a:stretch/>
        </p:blipFill>
        <p:spPr bwMode="auto">
          <a:xfrm>
            <a:off x="549058" y="2373645"/>
            <a:ext cx="5431536" cy="3641139"/>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Chart, histogram&#10;&#10;Description automatically generated">
            <a:extLst>
              <a:ext uri="{FF2B5EF4-FFF2-40B4-BE49-F238E27FC236}">
                <a16:creationId xmlns:a16="http://schemas.microsoft.com/office/drawing/2014/main" id="{832C9700-A38A-43D5-8ECD-0C5BE451299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1209" r="-3" b="-3"/>
          <a:stretch/>
        </p:blipFill>
        <p:spPr bwMode="auto">
          <a:xfrm>
            <a:off x="6211408" y="2368637"/>
            <a:ext cx="5431536" cy="36411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32466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2" name="Rectangle 191">
            <a:extLst>
              <a:ext uri="{FF2B5EF4-FFF2-40B4-BE49-F238E27FC236}">
                <a16:creationId xmlns:a16="http://schemas.microsoft.com/office/drawing/2014/main" id="{88263A24-0C1F-4677-B43C-4AE14E276B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3" name="Rectangle 192">
            <a:extLst>
              <a:ext uri="{FF2B5EF4-FFF2-40B4-BE49-F238E27FC236}">
                <a16:creationId xmlns:a16="http://schemas.microsoft.com/office/drawing/2014/main" id="{0ADDB668-2CA4-4D2B-9C34-3487CA33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553" y="304802"/>
            <a:ext cx="11097349" cy="1573149"/>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666CC6C-13F2-4E24-A181-5D43E34A56D3}"/>
              </a:ext>
            </a:extLst>
          </p:cNvPr>
          <p:cNvSpPr>
            <a:spLocks noGrp="1"/>
          </p:cNvSpPr>
          <p:nvPr>
            <p:ph type="title"/>
          </p:nvPr>
        </p:nvSpPr>
        <p:spPr>
          <a:xfrm>
            <a:off x="868680" y="405575"/>
            <a:ext cx="5001768" cy="1371600"/>
          </a:xfrm>
        </p:spPr>
        <p:txBody>
          <a:bodyPr vert="horz" lIns="91440" tIns="45720" rIns="91440" bIns="45720" rtlCol="0" anchor="ctr">
            <a:normAutofit/>
          </a:bodyPr>
          <a:lstStyle/>
          <a:p>
            <a:r>
              <a:rPr lang="en-US" sz="3300"/>
              <a:t>Histogram Plots for the variables in question Contd..</a:t>
            </a:r>
          </a:p>
        </p:txBody>
      </p:sp>
      <p:sp>
        <p:nvSpPr>
          <p:cNvPr id="194" name="Rectangle 193">
            <a:extLst>
              <a:ext uri="{FF2B5EF4-FFF2-40B4-BE49-F238E27FC236}">
                <a16:creationId xmlns:a16="http://schemas.microsoft.com/office/drawing/2014/main" id="{2568BC19-F052-4108-93E1-6A3D1DEC0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4784" y="76442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5" name="Rectangle 194">
            <a:extLst>
              <a:ext uri="{FF2B5EF4-FFF2-40B4-BE49-F238E27FC236}">
                <a16:creationId xmlns:a16="http://schemas.microsoft.com/office/drawing/2014/main" id="{D5FD337D-4D6B-4C8B-B6F5-121097E098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86984" y="1071836"/>
            <a:ext cx="1021458"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050" name="Picture 2">
            <a:extLst>
              <a:ext uri="{FF2B5EF4-FFF2-40B4-BE49-F238E27FC236}">
                <a16:creationId xmlns:a16="http://schemas.microsoft.com/office/drawing/2014/main" id="{F0D92354-BE6B-422A-8756-4F2A251ED2B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423" r="4603" b="-3"/>
          <a:stretch/>
        </p:blipFill>
        <p:spPr bwMode="auto">
          <a:xfrm>
            <a:off x="549058" y="2204503"/>
            <a:ext cx="5431536" cy="397942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8DEDD1D1-DA89-4A99-AA18-0DE0D236465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640" r="5880"/>
          <a:stretch/>
        </p:blipFill>
        <p:spPr bwMode="auto">
          <a:xfrm>
            <a:off x="6211408" y="2201115"/>
            <a:ext cx="5431536" cy="39761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6463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2" name="Rectangle 191">
            <a:extLst>
              <a:ext uri="{FF2B5EF4-FFF2-40B4-BE49-F238E27FC236}">
                <a16:creationId xmlns:a16="http://schemas.microsoft.com/office/drawing/2014/main" id="{88263A24-0C1F-4677-B43C-4AE14E276B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3" name="Rectangle 192">
            <a:extLst>
              <a:ext uri="{FF2B5EF4-FFF2-40B4-BE49-F238E27FC236}">
                <a16:creationId xmlns:a16="http://schemas.microsoft.com/office/drawing/2014/main" id="{0ADDB668-2CA4-4D2B-9C34-3487CA33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553" y="304802"/>
            <a:ext cx="11097349" cy="1573149"/>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8214B64-079F-4E30-9CAE-3EED0AFAAAC7}"/>
              </a:ext>
            </a:extLst>
          </p:cNvPr>
          <p:cNvSpPr>
            <a:spLocks noGrp="1"/>
          </p:cNvSpPr>
          <p:nvPr>
            <p:ph type="title"/>
          </p:nvPr>
        </p:nvSpPr>
        <p:spPr>
          <a:xfrm>
            <a:off x="868680" y="405575"/>
            <a:ext cx="5001768" cy="1371600"/>
          </a:xfrm>
        </p:spPr>
        <p:txBody>
          <a:bodyPr vert="horz" lIns="91440" tIns="45720" rIns="91440" bIns="45720" rtlCol="0" anchor="ctr">
            <a:normAutofit/>
          </a:bodyPr>
          <a:lstStyle/>
          <a:p>
            <a:r>
              <a:rPr lang="en-US" sz="3300"/>
              <a:t>Histogram Plots for the variables in question Contd..</a:t>
            </a:r>
          </a:p>
        </p:txBody>
      </p:sp>
      <p:sp>
        <p:nvSpPr>
          <p:cNvPr id="194" name="Rectangle 193">
            <a:extLst>
              <a:ext uri="{FF2B5EF4-FFF2-40B4-BE49-F238E27FC236}">
                <a16:creationId xmlns:a16="http://schemas.microsoft.com/office/drawing/2014/main" id="{2568BC19-F052-4108-93E1-6A3D1DEC0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4784" y="76442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5" name="Rectangle 194">
            <a:extLst>
              <a:ext uri="{FF2B5EF4-FFF2-40B4-BE49-F238E27FC236}">
                <a16:creationId xmlns:a16="http://schemas.microsoft.com/office/drawing/2014/main" id="{D5FD337D-4D6B-4C8B-B6F5-121097E098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86984" y="1071836"/>
            <a:ext cx="1021458"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074" name="Picture 2">
            <a:extLst>
              <a:ext uri="{FF2B5EF4-FFF2-40B4-BE49-F238E27FC236}">
                <a16:creationId xmlns:a16="http://schemas.microsoft.com/office/drawing/2014/main" id="{C69BA5C2-03D5-44DD-84F8-F74EFB6F0E4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259"/>
          <a:stretch/>
        </p:blipFill>
        <p:spPr bwMode="auto">
          <a:xfrm>
            <a:off x="549058" y="2373645"/>
            <a:ext cx="5431536" cy="3641139"/>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7FDD933D-1D3A-4658-8315-59492A861D1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259"/>
          <a:stretch/>
        </p:blipFill>
        <p:spPr bwMode="auto">
          <a:xfrm>
            <a:off x="6211408" y="2368631"/>
            <a:ext cx="5431536" cy="36411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0026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 name="Freeform: Shape 19">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6E6E6"/>
            </a:solidFill>
          </a:ln>
          <a:effectLst>
            <a:outerShdw blurRad="508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2" name="Freeform: Shape 21">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6CF77FB-6324-4FC7-8944-5F2AAE4C032C}"/>
              </a:ext>
            </a:extLst>
          </p:cNvPr>
          <p:cNvSpPr>
            <a:spLocks noGrp="1"/>
          </p:cNvSpPr>
          <p:nvPr>
            <p:ph type="title"/>
          </p:nvPr>
        </p:nvSpPr>
        <p:spPr>
          <a:xfrm>
            <a:off x="621792" y="1161288"/>
            <a:ext cx="3602736" cy="4526280"/>
          </a:xfrm>
        </p:spPr>
        <p:txBody>
          <a:bodyPr vert="horz" lIns="91440" tIns="45720" rIns="91440" bIns="45720" rtlCol="0" anchor="ctr">
            <a:normAutofit/>
          </a:bodyPr>
          <a:lstStyle/>
          <a:p>
            <a:r>
              <a:rPr lang="en-US" sz="4000" kern="1200">
                <a:solidFill>
                  <a:schemeClr val="tx1"/>
                </a:solidFill>
                <a:latin typeface="+mj-lt"/>
                <a:ea typeface="+mj-ea"/>
                <a:cs typeface="+mj-cs"/>
              </a:rPr>
              <a:t>Summary &amp; Analysis on Histograms</a:t>
            </a:r>
          </a:p>
        </p:txBody>
      </p:sp>
      <p:sp>
        <p:nvSpPr>
          <p:cNvPr id="24" name="Rectangle 23">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 name="TextBox 3">
            <a:extLst>
              <a:ext uri="{FF2B5EF4-FFF2-40B4-BE49-F238E27FC236}">
                <a16:creationId xmlns:a16="http://schemas.microsoft.com/office/drawing/2014/main" id="{2CB5B634-BF0A-4333-9085-BC5A4B5A1F78}"/>
              </a:ext>
            </a:extLst>
          </p:cNvPr>
          <p:cNvSpPr txBox="1"/>
          <p:nvPr/>
        </p:nvSpPr>
        <p:spPr>
          <a:xfrm>
            <a:off x="5434149" y="932688"/>
            <a:ext cx="5916603" cy="4992624"/>
          </a:xfrm>
          <a:prstGeom prst="rect">
            <a:avLst/>
          </a:prstGeom>
        </p:spPr>
        <p:txBody>
          <a:bodyPr vert="horz" lIns="91440" tIns="45720" rIns="91440" bIns="45720" rtlCol="0" anchor="ctr">
            <a:normAutofit/>
          </a:bodyPr>
          <a:lstStyle/>
          <a:p>
            <a:pPr>
              <a:lnSpc>
                <a:spcPct val="90000"/>
              </a:lnSpc>
              <a:spcAft>
                <a:spcPts val="600"/>
              </a:spcAft>
            </a:pPr>
            <a:r>
              <a:rPr lang="en-US" sz="1900" dirty="0"/>
              <a:t>From the histograms, we may be able to see something but its not clearly visible</a:t>
            </a:r>
          </a:p>
          <a:p>
            <a:pPr marL="342900" indent="-228600">
              <a:lnSpc>
                <a:spcPct val="90000"/>
              </a:lnSpc>
              <a:spcAft>
                <a:spcPts val="600"/>
              </a:spcAft>
              <a:buFont typeface="Arial" panose="020B0604020202020204" pitchFamily="34" charset="0"/>
              <a:buChar char="•"/>
            </a:pPr>
            <a:r>
              <a:rPr lang="en-US" sz="1900" dirty="0"/>
              <a:t>Age effects the mortality. As age increases the risk becomes higher</a:t>
            </a:r>
          </a:p>
          <a:p>
            <a:pPr marL="342900" indent="-228600">
              <a:lnSpc>
                <a:spcPct val="90000"/>
              </a:lnSpc>
              <a:spcAft>
                <a:spcPts val="600"/>
              </a:spcAft>
              <a:buFont typeface="Arial" panose="020B0604020202020204" pitchFamily="34" charset="0"/>
              <a:buChar char="•"/>
            </a:pPr>
            <a:r>
              <a:rPr lang="en-US" sz="1900" dirty="0"/>
              <a:t>With lower Ejection fraction the risk increases</a:t>
            </a:r>
          </a:p>
          <a:p>
            <a:pPr marL="342900" indent="-228600">
              <a:lnSpc>
                <a:spcPct val="90000"/>
              </a:lnSpc>
              <a:spcAft>
                <a:spcPts val="600"/>
              </a:spcAft>
              <a:buFont typeface="Arial" panose="020B0604020202020204" pitchFamily="34" charset="0"/>
              <a:buChar char="•"/>
            </a:pPr>
            <a:r>
              <a:rPr lang="en-US" sz="1900" dirty="0"/>
              <a:t>With higher serum creatinine levels risk increases</a:t>
            </a:r>
          </a:p>
          <a:p>
            <a:pPr marL="342900" indent="-228600">
              <a:lnSpc>
                <a:spcPct val="90000"/>
              </a:lnSpc>
              <a:spcAft>
                <a:spcPts val="600"/>
              </a:spcAft>
              <a:buFont typeface="Arial" panose="020B0604020202020204" pitchFamily="34" charset="0"/>
              <a:buChar char="•"/>
            </a:pPr>
            <a:r>
              <a:rPr lang="en-US" sz="1900" dirty="0"/>
              <a:t>With lower serum sodium levels risk increases</a:t>
            </a:r>
          </a:p>
          <a:p>
            <a:pPr marL="342900" indent="-228600">
              <a:lnSpc>
                <a:spcPct val="90000"/>
              </a:lnSpc>
              <a:spcAft>
                <a:spcPts val="600"/>
              </a:spcAft>
              <a:buFont typeface="Arial" panose="020B0604020202020204" pitchFamily="34" charset="0"/>
              <a:buChar char="•"/>
            </a:pPr>
            <a:endParaRPr lang="en-US" sz="1900" dirty="0"/>
          </a:p>
          <a:p>
            <a:pPr>
              <a:lnSpc>
                <a:spcPct val="90000"/>
              </a:lnSpc>
              <a:spcAft>
                <a:spcPts val="600"/>
              </a:spcAft>
            </a:pPr>
            <a:r>
              <a:rPr lang="en-US" sz="1900" dirty="0"/>
              <a:t>We also see some outliers from the histograms, for Platelet counts, serum creatinine, ejection fraction &amp; serum sodium which suggest things otherwise. For now I let them in the dataset for further analysis, however if they have much effect on the prediction model, then we may try to resample the data. We can't do much removals in this dataset as the sample size is small and we don’t have enough samples to exclude or include.</a:t>
            </a:r>
          </a:p>
          <a:p>
            <a:pPr marL="342900" indent="-228600">
              <a:lnSpc>
                <a:spcPct val="90000"/>
              </a:lnSpc>
              <a:spcAft>
                <a:spcPts val="600"/>
              </a:spcAft>
              <a:buFont typeface="Arial" panose="020B0604020202020204" pitchFamily="34" charset="0"/>
              <a:buChar char="•"/>
            </a:pPr>
            <a:endParaRPr lang="en-US" sz="1900" dirty="0"/>
          </a:p>
        </p:txBody>
      </p:sp>
    </p:spTree>
    <p:extLst>
      <p:ext uri="{BB962C8B-B14F-4D97-AF65-F5344CB8AC3E}">
        <p14:creationId xmlns:p14="http://schemas.microsoft.com/office/powerpoint/2010/main" val="22642220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3" name="Rectangle 50">
            <a:extLst>
              <a:ext uri="{FF2B5EF4-FFF2-40B4-BE49-F238E27FC236}">
                <a16:creationId xmlns:a16="http://schemas.microsoft.com/office/drawing/2014/main" id="{33E72FA3-BD00-444A-AD9B-E6C3D069CD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80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065CCC2-5468-48AA-A8D2-01DBDD1E8AC6}"/>
              </a:ext>
            </a:extLst>
          </p:cNvPr>
          <p:cNvSpPr>
            <a:spLocks noGrp="1"/>
          </p:cNvSpPr>
          <p:nvPr>
            <p:ph type="title"/>
          </p:nvPr>
        </p:nvSpPr>
        <p:spPr>
          <a:xfrm>
            <a:off x="838200" y="557189"/>
            <a:ext cx="10515600" cy="1110537"/>
          </a:xfrm>
        </p:spPr>
        <p:txBody>
          <a:bodyPr vert="horz" lIns="91440" tIns="45720" rIns="91440" bIns="45720" rtlCol="0">
            <a:normAutofit/>
          </a:bodyPr>
          <a:lstStyle/>
          <a:p>
            <a:r>
              <a:rPr lang="en-US" sz="3600" kern="1200">
                <a:latin typeface="+mj-lt"/>
                <a:ea typeface="+mj-ea"/>
                <a:cs typeface="+mj-cs"/>
              </a:rPr>
              <a:t>Other Descriptive Characteristics about the Variables in question</a:t>
            </a:r>
            <a:endParaRPr lang="en-US" sz="3600" kern="1200" dirty="0">
              <a:latin typeface="+mj-lt"/>
              <a:ea typeface="+mj-ea"/>
              <a:cs typeface="+mj-cs"/>
            </a:endParaRPr>
          </a:p>
        </p:txBody>
      </p:sp>
      <p:pic>
        <p:nvPicPr>
          <p:cNvPr id="7" name="Picture 6">
            <a:extLst>
              <a:ext uri="{FF2B5EF4-FFF2-40B4-BE49-F238E27FC236}">
                <a16:creationId xmlns:a16="http://schemas.microsoft.com/office/drawing/2014/main" id="{B430ED3C-59A4-4B99-9A57-E9D9E34A48FF}"/>
              </a:ext>
            </a:extLst>
          </p:cNvPr>
          <p:cNvPicPr>
            <a:picLocks noChangeAspect="1"/>
          </p:cNvPicPr>
          <p:nvPr/>
        </p:nvPicPr>
        <p:blipFill>
          <a:blip r:embed="rId2"/>
          <a:stretch>
            <a:fillRect/>
          </a:stretch>
        </p:blipFill>
        <p:spPr>
          <a:xfrm>
            <a:off x="-11669" y="955053"/>
            <a:ext cx="3792797" cy="1755576"/>
          </a:xfrm>
          <a:prstGeom prst="rect">
            <a:avLst/>
          </a:prstGeom>
        </p:spPr>
      </p:pic>
      <p:pic>
        <p:nvPicPr>
          <p:cNvPr id="13" name="Picture 12">
            <a:extLst>
              <a:ext uri="{FF2B5EF4-FFF2-40B4-BE49-F238E27FC236}">
                <a16:creationId xmlns:a16="http://schemas.microsoft.com/office/drawing/2014/main" id="{00F43E06-8152-4901-8193-6C6E5AC9167E}"/>
              </a:ext>
            </a:extLst>
          </p:cNvPr>
          <p:cNvPicPr>
            <a:picLocks noChangeAspect="1"/>
          </p:cNvPicPr>
          <p:nvPr/>
        </p:nvPicPr>
        <p:blipFill>
          <a:blip r:embed="rId3"/>
          <a:stretch>
            <a:fillRect/>
          </a:stretch>
        </p:blipFill>
        <p:spPr>
          <a:xfrm>
            <a:off x="3933434" y="1104632"/>
            <a:ext cx="3792797" cy="1549652"/>
          </a:xfrm>
          <a:prstGeom prst="rect">
            <a:avLst/>
          </a:prstGeom>
        </p:spPr>
      </p:pic>
      <p:pic>
        <p:nvPicPr>
          <p:cNvPr id="9" name="Picture 8">
            <a:extLst>
              <a:ext uri="{FF2B5EF4-FFF2-40B4-BE49-F238E27FC236}">
                <a16:creationId xmlns:a16="http://schemas.microsoft.com/office/drawing/2014/main" id="{C749DC66-BEF9-4E90-A942-6120795C65D3}"/>
              </a:ext>
            </a:extLst>
          </p:cNvPr>
          <p:cNvPicPr>
            <a:picLocks noChangeAspect="1"/>
          </p:cNvPicPr>
          <p:nvPr/>
        </p:nvPicPr>
        <p:blipFill>
          <a:blip r:embed="rId4"/>
          <a:stretch>
            <a:fillRect/>
          </a:stretch>
        </p:blipFill>
        <p:spPr>
          <a:xfrm>
            <a:off x="7878537" y="1104632"/>
            <a:ext cx="4271283" cy="1689738"/>
          </a:xfrm>
          <a:prstGeom prst="rect">
            <a:avLst/>
          </a:prstGeom>
        </p:spPr>
      </p:pic>
      <p:pic>
        <p:nvPicPr>
          <p:cNvPr id="17" name="Picture 16">
            <a:extLst>
              <a:ext uri="{FF2B5EF4-FFF2-40B4-BE49-F238E27FC236}">
                <a16:creationId xmlns:a16="http://schemas.microsoft.com/office/drawing/2014/main" id="{66CFD237-4F7E-42F5-A292-F23F744161BB}"/>
              </a:ext>
            </a:extLst>
          </p:cNvPr>
          <p:cNvPicPr>
            <a:picLocks noChangeAspect="1"/>
          </p:cNvPicPr>
          <p:nvPr/>
        </p:nvPicPr>
        <p:blipFill>
          <a:blip r:embed="rId5"/>
          <a:stretch>
            <a:fillRect/>
          </a:stretch>
        </p:blipFill>
        <p:spPr>
          <a:xfrm>
            <a:off x="-53850" y="5061789"/>
            <a:ext cx="4840605" cy="1760219"/>
          </a:xfrm>
          <a:prstGeom prst="rect">
            <a:avLst/>
          </a:prstGeom>
        </p:spPr>
      </p:pic>
      <p:pic>
        <p:nvPicPr>
          <p:cNvPr id="11" name="Picture 10">
            <a:extLst>
              <a:ext uri="{FF2B5EF4-FFF2-40B4-BE49-F238E27FC236}">
                <a16:creationId xmlns:a16="http://schemas.microsoft.com/office/drawing/2014/main" id="{7EA7DDF3-D81C-4D95-8518-FBD2F29725D9}"/>
              </a:ext>
            </a:extLst>
          </p:cNvPr>
          <p:cNvPicPr>
            <a:picLocks noChangeAspect="1"/>
          </p:cNvPicPr>
          <p:nvPr/>
        </p:nvPicPr>
        <p:blipFill>
          <a:blip r:embed="rId6"/>
          <a:stretch>
            <a:fillRect/>
          </a:stretch>
        </p:blipFill>
        <p:spPr>
          <a:xfrm>
            <a:off x="3285972" y="3160678"/>
            <a:ext cx="5512357" cy="1948056"/>
          </a:xfrm>
          <a:prstGeom prst="rect">
            <a:avLst/>
          </a:prstGeom>
        </p:spPr>
      </p:pic>
      <p:pic>
        <p:nvPicPr>
          <p:cNvPr id="15" name="Picture 14">
            <a:extLst>
              <a:ext uri="{FF2B5EF4-FFF2-40B4-BE49-F238E27FC236}">
                <a16:creationId xmlns:a16="http://schemas.microsoft.com/office/drawing/2014/main" id="{653D417B-3707-46CC-AC62-23AD2588AE39}"/>
              </a:ext>
            </a:extLst>
          </p:cNvPr>
          <p:cNvPicPr>
            <a:picLocks noChangeAspect="1"/>
          </p:cNvPicPr>
          <p:nvPr/>
        </p:nvPicPr>
        <p:blipFill>
          <a:blip r:embed="rId7"/>
          <a:stretch>
            <a:fillRect/>
          </a:stretch>
        </p:blipFill>
        <p:spPr>
          <a:xfrm>
            <a:off x="7039981" y="5006049"/>
            <a:ext cx="5152019" cy="1815959"/>
          </a:xfrm>
          <a:prstGeom prst="rect">
            <a:avLst/>
          </a:prstGeom>
        </p:spPr>
      </p:pic>
    </p:spTree>
    <p:extLst>
      <p:ext uri="{BB962C8B-B14F-4D97-AF65-F5344CB8AC3E}">
        <p14:creationId xmlns:p14="http://schemas.microsoft.com/office/powerpoint/2010/main" val="33476856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9BB4A42-800B-4CB8-9188-61F9E0D51100}"/>
              </a:ext>
            </a:extLst>
          </p:cNvPr>
          <p:cNvSpPr>
            <a:spLocks noGrp="1"/>
          </p:cNvSpPr>
          <p:nvPr>
            <p:ph type="title"/>
          </p:nvPr>
        </p:nvSpPr>
        <p:spPr>
          <a:xfrm>
            <a:off x="838200" y="162373"/>
            <a:ext cx="10515600" cy="1128417"/>
          </a:xfrm>
        </p:spPr>
        <p:txBody>
          <a:bodyPr anchor="ctr">
            <a:normAutofit/>
          </a:bodyPr>
          <a:lstStyle/>
          <a:p>
            <a:r>
              <a:rPr lang="en-US" sz="5200" dirty="0"/>
              <a:t>PMF – Ejection Fraction</a:t>
            </a:r>
          </a:p>
        </p:txBody>
      </p:sp>
      <p:pic>
        <p:nvPicPr>
          <p:cNvPr id="5" name="Picture 4">
            <a:extLst>
              <a:ext uri="{FF2B5EF4-FFF2-40B4-BE49-F238E27FC236}">
                <a16:creationId xmlns:a16="http://schemas.microsoft.com/office/drawing/2014/main" id="{073ABD86-EE82-4733-A025-F81BD3CE677E}"/>
              </a:ext>
            </a:extLst>
          </p:cNvPr>
          <p:cNvPicPr>
            <a:picLocks noChangeAspect="1"/>
          </p:cNvPicPr>
          <p:nvPr/>
        </p:nvPicPr>
        <p:blipFill>
          <a:blip r:embed="rId2"/>
          <a:stretch>
            <a:fillRect/>
          </a:stretch>
        </p:blipFill>
        <p:spPr>
          <a:xfrm>
            <a:off x="524031" y="1328892"/>
            <a:ext cx="11143938" cy="5529108"/>
          </a:xfrm>
          <a:prstGeom prst="rect">
            <a:avLst/>
          </a:prstGeom>
        </p:spPr>
      </p:pic>
    </p:spTree>
    <p:extLst>
      <p:ext uri="{BB962C8B-B14F-4D97-AF65-F5344CB8AC3E}">
        <p14:creationId xmlns:p14="http://schemas.microsoft.com/office/powerpoint/2010/main" val="20286006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67</TotalTime>
  <Words>940</Words>
  <Application>Microsoft Office PowerPoint</Application>
  <PresentationFormat>Widescreen</PresentationFormat>
  <Paragraphs>113</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inherit</vt:lpstr>
      <vt:lpstr>Office Theme</vt:lpstr>
      <vt:lpstr>Predicting the Mortality based on Clinical Data of patients with Cardiovascular Disease</vt:lpstr>
      <vt:lpstr>Data to be Analyzed</vt:lpstr>
      <vt:lpstr>Explanation of All Attributes</vt:lpstr>
      <vt:lpstr>Histogram Plots for the variables in question</vt:lpstr>
      <vt:lpstr>Histogram Plots for the variables in question Contd..</vt:lpstr>
      <vt:lpstr>Histogram Plots for the variables in question Contd..</vt:lpstr>
      <vt:lpstr>Summary &amp; Analysis on Histograms</vt:lpstr>
      <vt:lpstr>Other Descriptive Characteristics about the Variables in question</vt:lpstr>
      <vt:lpstr>PMF – Ejection Fraction</vt:lpstr>
      <vt:lpstr>PMF – Serum Creatinine</vt:lpstr>
      <vt:lpstr>CDF – Serum Creatinine</vt:lpstr>
      <vt:lpstr>Tried plotting this over the Normal Distribution with different combinations.    The data is moving somehow along with it but not fully normally distributed. </vt:lpstr>
      <vt:lpstr>Scatter Plots</vt:lpstr>
      <vt:lpstr>Hypothesis Test – Using Mean difference </vt:lpstr>
      <vt:lpstr>Logistic Regression Model for the dataset</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the Mortality based on Clinical Data of patients with Cardiovascular Disease</dc:title>
  <dc:creator>Abhigyan Misra</dc:creator>
  <cp:lastModifiedBy>Abhigyan Misra</cp:lastModifiedBy>
  <cp:revision>4</cp:revision>
  <dcterms:created xsi:type="dcterms:W3CDTF">2020-11-16T05:48:10Z</dcterms:created>
  <dcterms:modified xsi:type="dcterms:W3CDTF">2020-11-16T17:23:38Z</dcterms:modified>
</cp:coreProperties>
</file>