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4"/>
  </p:notesMasterIdLst>
  <p:sldIdLst>
    <p:sldId id="363" r:id="rId2"/>
    <p:sldId id="257" r:id="rId3"/>
    <p:sldId id="271" r:id="rId4"/>
    <p:sldId id="270" r:id="rId5"/>
    <p:sldId id="357" r:id="rId6"/>
    <p:sldId id="353" r:id="rId7"/>
    <p:sldId id="354" r:id="rId8"/>
    <p:sldId id="358" r:id="rId9"/>
    <p:sldId id="359" r:id="rId10"/>
    <p:sldId id="360" r:id="rId11"/>
    <p:sldId id="361" r:id="rId12"/>
    <p:sldId id="362" r:id="rId13"/>
    <p:sldId id="264" r:id="rId14"/>
    <p:sldId id="265" r:id="rId15"/>
    <p:sldId id="266" r:id="rId16"/>
    <p:sldId id="267" r:id="rId17"/>
    <p:sldId id="269" r:id="rId18"/>
    <p:sldId id="364" r:id="rId19"/>
    <p:sldId id="263" r:id="rId20"/>
    <p:sldId id="351" r:id="rId21"/>
    <p:sldId id="272"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028D24-8114-0341-81A8-CC190C7BE075}">
          <p14:sldIdLst>
            <p14:sldId id="363"/>
            <p14:sldId id="257"/>
            <p14:sldId id="271"/>
            <p14:sldId id="270"/>
            <p14:sldId id="357"/>
            <p14:sldId id="353"/>
            <p14:sldId id="354"/>
            <p14:sldId id="358"/>
            <p14:sldId id="359"/>
            <p14:sldId id="360"/>
            <p14:sldId id="361"/>
            <p14:sldId id="362"/>
            <p14:sldId id="264"/>
            <p14:sldId id="265"/>
            <p14:sldId id="266"/>
            <p14:sldId id="267"/>
            <p14:sldId id="269"/>
            <p14:sldId id="364"/>
          </p14:sldIdLst>
        </p14:section>
        <p14:section name="Backup slides" id="{04FDD3E1-1408-AE41-B965-7B8EA4B3D86E}">
          <p14:sldIdLst>
            <p14:sldId id="263"/>
            <p14:sldId id="351"/>
            <p14:sldId id="272"/>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94"/>
    <p:restoredTop sz="67205"/>
  </p:normalViewPr>
  <p:slideViewPr>
    <p:cSldViewPr snapToGrid="0" snapToObjects="1">
      <p:cViewPr varScale="1">
        <p:scale>
          <a:sx n="81" d="100"/>
          <a:sy n="81" d="100"/>
        </p:scale>
        <p:origin x="96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Current cap</c:v>
                </c:pt>
              </c:strCache>
            </c:strRef>
          </c:tx>
          <c:spPr>
            <a:solidFill>
              <a:schemeClr val="accent1"/>
            </a:solidFill>
            <a:ln>
              <a:noFill/>
            </a:ln>
            <a:effectLst/>
          </c:spPr>
          <c:invertIfNegative val="0"/>
          <c:cat>
            <c:strRef>
              <c:f>Sheet1!$A$2:$A$9</c:f>
              <c:strCache>
                <c:ptCount val="8"/>
                <c:pt idx="0">
                  <c:v>A</c:v>
                </c:pt>
                <c:pt idx="1">
                  <c:v>B</c:v>
                </c:pt>
                <c:pt idx="2">
                  <c:v>C</c:v>
                </c:pt>
                <c:pt idx="3">
                  <c:v>D</c:v>
                </c:pt>
                <c:pt idx="4">
                  <c:v>E</c:v>
                </c:pt>
                <c:pt idx="5">
                  <c:v>F</c:v>
                </c:pt>
                <c:pt idx="6">
                  <c:v>G</c:v>
                </c:pt>
                <c:pt idx="7">
                  <c:v>H</c:v>
                </c:pt>
              </c:strCache>
            </c:strRef>
          </c:cat>
          <c:val>
            <c:numRef>
              <c:f>Sheet1!$B$2:$B$9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0-D34E-2B44-BBB9-C73ED6EEB945}"/>
            </c:ext>
          </c:extLst>
        </c:ser>
        <c:ser>
          <c:idx val="1"/>
          <c:order val="1"/>
          <c:tx>
            <c:strRef>
              <c:f>Sheet1!$C$1</c:f>
              <c:strCache>
                <c:ptCount val="1"/>
                <c:pt idx="0">
                  <c:v>Cap increment</c:v>
                </c:pt>
              </c:strCache>
            </c:strRef>
          </c:tx>
          <c:spPr>
            <a:solidFill>
              <a:schemeClr val="accent2"/>
            </a:solidFill>
            <a:ln>
              <a:noFill/>
            </a:ln>
            <a:effectLst/>
          </c:spPr>
          <c:invertIfNegative val="0"/>
          <c:cat>
            <c:strRef>
              <c:f>Sheet1!$A$2:$A$9</c:f>
              <c:strCache>
                <c:ptCount val="8"/>
                <c:pt idx="0">
                  <c:v>A</c:v>
                </c:pt>
                <c:pt idx="1">
                  <c:v>B</c:v>
                </c:pt>
                <c:pt idx="2">
                  <c:v>C</c:v>
                </c:pt>
                <c:pt idx="3">
                  <c:v>D</c:v>
                </c:pt>
                <c:pt idx="4">
                  <c:v>E</c:v>
                </c:pt>
                <c:pt idx="5">
                  <c:v>F</c:v>
                </c:pt>
                <c:pt idx="6">
                  <c:v>G</c:v>
                </c:pt>
                <c:pt idx="7">
                  <c:v>H</c:v>
                </c:pt>
              </c:strCache>
            </c:strRef>
          </c:cat>
          <c:val>
            <c:numRef>
              <c:f>Sheet1!$C$2:$C$9</c:f>
              <c:numCache>
                <c:formatCode>General</c:formatCode>
                <c:ptCount val="8"/>
                <c:pt idx="0">
                  <c:v>0.4</c:v>
                </c:pt>
                <c:pt idx="1">
                  <c:v>1</c:v>
                </c:pt>
                <c:pt idx="2">
                  <c:v>0.8</c:v>
                </c:pt>
                <c:pt idx="3">
                  <c:v>0.8</c:v>
                </c:pt>
                <c:pt idx="4">
                  <c:v>0.6</c:v>
                </c:pt>
                <c:pt idx="5">
                  <c:v>0</c:v>
                </c:pt>
                <c:pt idx="6">
                  <c:v>0.1</c:v>
                </c:pt>
                <c:pt idx="7">
                  <c:v>1.8</c:v>
                </c:pt>
              </c:numCache>
            </c:numRef>
          </c:val>
          <c:extLst>
            <c:ext xmlns:c16="http://schemas.microsoft.com/office/drawing/2014/chart" uri="{C3380CC4-5D6E-409C-BE32-E72D297353CC}">
              <c16:uniqueId val="{00000001-D34E-2B44-BBB9-C73ED6EEB945}"/>
            </c:ext>
          </c:extLst>
        </c:ser>
        <c:dLbls>
          <c:showLegendKey val="0"/>
          <c:showVal val="0"/>
          <c:showCatName val="0"/>
          <c:showSerName val="0"/>
          <c:showPercent val="0"/>
          <c:showBubbleSize val="0"/>
        </c:dLbls>
        <c:gapWidth val="150"/>
        <c:overlap val="100"/>
        <c:axId val="1498932448"/>
        <c:axId val="1498920896"/>
      </c:barChart>
      <c:catAx>
        <c:axId val="1498932448"/>
        <c:scaling>
          <c:orientation val="minMax"/>
        </c:scaling>
        <c:delete val="1"/>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Sites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98920896"/>
        <c:crosses val="autoZero"/>
        <c:auto val="1"/>
        <c:lblAlgn val="ctr"/>
        <c:lblOffset val="100"/>
        <c:noMultiLvlLbl val="0"/>
      </c:catAx>
      <c:valAx>
        <c:axId val="149892089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Capacity</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98932448"/>
        <c:crosses val="autoZero"/>
        <c:crossBetween val="between"/>
      </c:valAx>
      <c:spPr>
        <a:noFill/>
        <a:ln>
          <a:noFill/>
        </a:ln>
        <a:effectLst/>
      </c:spPr>
    </c:plotArea>
    <c:legend>
      <c:legendPos val="b"/>
      <c:layout>
        <c:manualLayout>
          <c:xMode val="edge"/>
          <c:yMode val="edge"/>
          <c:x val="4.9999925028601601E-2"/>
          <c:y val="0.74012452209429203"/>
          <c:w val="0.89999985005720295"/>
          <c:h val="0.1338865837771230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F9A8F-82D4-BE41-8EB2-00B2A3B79043}" type="datetimeFigureOut">
              <a:rPr lang="en-US" smtClean="0"/>
              <a:t>12/12/19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F4D87-BC17-344B-9C78-B7E5C28C3930}" type="slidenum">
              <a:rPr lang="en-US" smtClean="0"/>
              <a:t>‹#›</a:t>
            </a:fld>
            <a:endParaRPr lang="en-US"/>
          </a:p>
        </p:txBody>
      </p:sp>
    </p:spTree>
    <p:extLst>
      <p:ext uri="{BB962C8B-B14F-4D97-AF65-F5344CB8AC3E}">
        <p14:creationId xmlns:p14="http://schemas.microsoft.com/office/powerpoint/2010/main" val="380199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Work done at AT&amp;T</a:t>
            </a:r>
          </a:p>
          <a:p>
            <a:r>
              <a:rPr lang="en-US" b="1" dirty="0"/>
              <a:t>Transition</a:t>
            </a:r>
            <a:r>
              <a:rPr lang="en-US" b="0" dirty="0"/>
              <a:t>: Focus is on building network services using network functions.</a:t>
            </a:r>
          </a:p>
          <a:p>
            <a:r>
              <a:rPr lang="en-US" b="0" dirty="0"/>
              <a:t>Network services: think of end-user services such as LTE mobility service and enterprise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Based on SDN and principles from SOAs</a:t>
            </a:r>
          </a:p>
          <a:p>
            <a:endParaRPr lang="en-US" b="0" dirty="0"/>
          </a:p>
        </p:txBody>
      </p:sp>
      <p:sp>
        <p:nvSpPr>
          <p:cNvPr id="4" name="Slide Number Placeholder 3"/>
          <p:cNvSpPr>
            <a:spLocks noGrp="1"/>
          </p:cNvSpPr>
          <p:nvPr>
            <p:ph type="sldNum" sz="quarter" idx="5"/>
          </p:nvPr>
        </p:nvSpPr>
        <p:spPr/>
        <p:txBody>
          <a:bodyPr/>
          <a:lstStyle/>
          <a:p>
            <a:fld id="{27CF4D87-BC17-344B-9C78-B7E5C28C3930}" type="slidenum">
              <a:rPr lang="en-US" smtClean="0"/>
              <a:t>1</a:t>
            </a:fld>
            <a:endParaRPr lang="en-US"/>
          </a:p>
        </p:txBody>
      </p:sp>
    </p:spTree>
    <p:extLst>
      <p:ext uri="{BB962C8B-B14F-4D97-AF65-F5344CB8AC3E}">
        <p14:creationId xmlns:p14="http://schemas.microsoft.com/office/powerpoint/2010/main" val="54900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Switchboard forwarders implement for load balancing among VNF sites as well as among VNF instances at a site.</a:t>
            </a:r>
          </a:p>
          <a:p>
            <a:endParaRPr lang="en-US" dirty="0"/>
          </a:p>
          <a:p>
            <a:r>
              <a:rPr lang="en-US" dirty="0"/>
              <a:t>The load balancing among VNF sites is done in accordance with the chain route determined by global Switchboard. </a:t>
            </a:r>
          </a:p>
          <a:p>
            <a:endParaRPr lang="en-US" dirty="0"/>
          </a:p>
          <a:p>
            <a:r>
              <a:rPr lang="en-US" dirty="0"/>
              <a:t>For example, forwarder F2 splits traffic in the ratio of 80% and 20% among the green VNF instances at sites c and d respectively.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load balancing among VNF instance at a site is done in accordance with the load balancing splits chain route determined by global Switchboard. </a:t>
            </a:r>
          </a:p>
          <a:p>
            <a:endParaRPr lang="en-US" dirty="0"/>
          </a:p>
          <a:p>
            <a:r>
              <a:rPr lang="en-US" dirty="0"/>
              <a:t>In the example on this slide, the forwarder F3 splits traffic among G1 and G2 in the ratio 3:1 as directed by the green VNF’s controller. </a:t>
            </a:r>
          </a:p>
          <a:p>
            <a:endParaRPr lang="en-US" dirty="0"/>
          </a:p>
          <a:p>
            <a:r>
              <a:rPr lang="en-US" dirty="0"/>
              <a:t>The last important point is that, these load balancing weights are only used upon the first packet of a connection. Subsequent packet simply follow the load balancing decision made for the first packet. We explain this point in the next slide.</a:t>
            </a:r>
          </a:p>
        </p:txBody>
      </p:sp>
      <p:sp>
        <p:nvSpPr>
          <p:cNvPr id="4" name="Slide Number Placeholder 3"/>
          <p:cNvSpPr>
            <a:spLocks noGrp="1"/>
          </p:cNvSpPr>
          <p:nvPr>
            <p:ph type="sldNum" sz="quarter" idx="5"/>
          </p:nvPr>
        </p:nvSpPr>
        <p:spPr/>
        <p:txBody>
          <a:bodyPr/>
          <a:lstStyle/>
          <a:p>
            <a:fld id="{27CF4D87-BC17-344B-9C78-B7E5C28C3930}" type="slidenum">
              <a:rPr lang="en-US" smtClean="0"/>
              <a:t>10</a:t>
            </a:fld>
            <a:endParaRPr lang="en-US"/>
          </a:p>
        </p:txBody>
      </p:sp>
    </p:spTree>
    <p:extLst>
      <p:ext uri="{BB962C8B-B14F-4D97-AF65-F5344CB8AC3E}">
        <p14:creationId xmlns:p14="http://schemas.microsoft.com/office/powerpoint/2010/main" val="3035434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VNFs maintain state about individual connections they are processing. These stateful VNF need two safety properties for correct operation:</a:t>
            </a:r>
          </a:p>
          <a:p>
            <a:endParaRPr lang="en-US" dirty="0"/>
          </a:p>
          <a:p>
            <a:r>
              <a:rPr lang="en-US" dirty="0"/>
              <a:t>(1) Flow affinity: all packets in a connection in a given direction must be processed by the same VNF instance.</a:t>
            </a:r>
          </a:p>
          <a:p>
            <a:r>
              <a:rPr lang="en-US" dirty="0"/>
              <a:t>(2) Symmetric return: packets in the reverse direction are also processed by the same VNF instance.</a:t>
            </a:r>
          </a:p>
          <a:p>
            <a:endParaRPr lang="en-US" dirty="0"/>
          </a:p>
          <a:p>
            <a:r>
              <a:rPr lang="en-US" dirty="0"/>
              <a:t>Switchboard forwarders provide these safety properties with support of a flow table that they maintain. </a:t>
            </a:r>
          </a:p>
          <a:p>
            <a:endParaRPr lang="en-US" dirty="0"/>
          </a:p>
          <a:p>
            <a:r>
              <a:rPr lang="en-US" dirty="0"/>
              <a:t>The flow table contains two entries for each connection. One for the packets in the forward direction and one for the reverse direction.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flow entries are created at the time the first packet of a connection is processed at the forwarder. </a:t>
            </a:r>
          </a:p>
          <a:p>
            <a:endParaRPr lang="en-US" dirty="0"/>
          </a:p>
          <a:p>
            <a:r>
              <a:rPr lang="en-US" dirty="0"/>
              <a:t>A flow entry is maintained as a key value pair. The unique key in each direction is computed based on packet header fields. </a:t>
            </a:r>
          </a:p>
          <a:p>
            <a:endParaRPr lang="en-US" dirty="0"/>
          </a:p>
          <a:p>
            <a:r>
              <a:rPr lang="en-US" dirty="0"/>
              <a:t>The values are the sequence of VNF instance and the next forwarder instance that this connection packets are sent to. </a:t>
            </a:r>
          </a:p>
          <a:p>
            <a:endParaRPr lang="en-US" dirty="0"/>
          </a:p>
          <a:p>
            <a:r>
              <a:rPr lang="en-US" dirty="0"/>
              <a:t>For example, the flow table shown on the slide lists that a packet in the forward direction is first forwarded to VNF G1, followed by the forwarder F5.</a:t>
            </a:r>
          </a:p>
          <a:p>
            <a:endParaRPr lang="en-US" dirty="0"/>
          </a:p>
          <a:p>
            <a:r>
              <a:rPr lang="en-US" dirty="0"/>
              <a:t>A packet in the reverse direction is first forwarded to VNF G1, followed by forwarder F2. </a:t>
            </a:r>
          </a:p>
        </p:txBody>
      </p:sp>
      <p:sp>
        <p:nvSpPr>
          <p:cNvPr id="4" name="Slide Number Placeholder 3"/>
          <p:cNvSpPr>
            <a:spLocks noGrp="1"/>
          </p:cNvSpPr>
          <p:nvPr>
            <p:ph type="sldNum" sz="quarter" idx="5"/>
          </p:nvPr>
        </p:nvSpPr>
        <p:spPr/>
        <p:txBody>
          <a:bodyPr/>
          <a:lstStyle/>
          <a:p>
            <a:fld id="{27CF4D87-BC17-344B-9C78-B7E5C28C3930}" type="slidenum">
              <a:rPr lang="en-US" smtClean="0"/>
              <a:t>11</a:t>
            </a:fld>
            <a:endParaRPr lang="en-US"/>
          </a:p>
        </p:txBody>
      </p:sp>
    </p:spTree>
    <p:extLst>
      <p:ext uri="{BB962C8B-B14F-4D97-AF65-F5344CB8AC3E}">
        <p14:creationId xmlns:p14="http://schemas.microsoft.com/office/powerpoint/2010/main" val="3162061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Forwarders can scale in a horizontal manner by adding more instances.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Scale-out/scale-in is controlled by a local switchboard controller running at each 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VNF instance attaches itself to one of the forwarders deployed at the 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route a packet to a VNF instance, the previous forwarder a packet should be forwarded to that VNFs forwarder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adds some complexity to our design, hence we are working on a clustered implementation of a forwarder.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design implements the flow table as DHT, and allows all forwarders to function as a single logical forwarder.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 discussion of that is a topic of future work.</a:t>
            </a:r>
          </a:p>
        </p:txBody>
      </p:sp>
      <p:sp>
        <p:nvSpPr>
          <p:cNvPr id="4" name="Slide Number Placeholder 3"/>
          <p:cNvSpPr>
            <a:spLocks noGrp="1"/>
          </p:cNvSpPr>
          <p:nvPr>
            <p:ph type="sldNum" sz="quarter" idx="5"/>
          </p:nvPr>
        </p:nvSpPr>
        <p:spPr/>
        <p:txBody>
          <a:bodyPr/>
          <a:lstStyle/>
          <a:p>
            <a:fld id="{27CF4D87-BC17-344B-9C78-B7E5C28C3930}" type="slidenum">
              <a:rPr lang="en-US" smtClean="0"/>
              <a:t>12</a:t>
            </a:fld>
            <a:endParaRPr lang="en-US"/>
          </a:p>
        </p:txBody>
      </p:sp>
    </p:spTree>
    <p:extLst>
      <p:ext uri="{BB962C8B-B14F-4D97-AF65-F5344CB8AC3E}">
        <p14:creationId xmlns:p14="http://schemas.microsoft.com/office/powerpoint/2010/main" val="197637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implementation efforts span Switchboard components, setting up some example VNF and edge services and deployment on multiple cloud platforms.</a:t>
            </a:r>
          </a:p>
          <a:p>
            <a:endParaRPr lang="en-US" dirty="0"/>
          </a:p>
          <a:p>
            <a:r>
              <a:rPr lang="en-US" dirty="0"/>
              <a:t>We have implemented Global Switchboard in the </a:t>
            </a:r>
            <a:r>
              <a:rPr lang="en-US" dirty="0" err="1"/>
              <a:t>OpenDaylight</a:t>
            </a:r>
            <a:r>
              <a:rPr lang="en-US" dirty="0"/>
              <a:t> controller as an SDN application.</a:t>
            </a:r>
          </a:p>
          <a:p>
            <a:endParaRPr lang="en-US" dirty="0"/>
          </a:p>
          <a:p>
            <a:r>
              <a:rPr lang="en-US" dirty="0"/>
              <a:t>We have also built a Switchboard portal that exports Global Switchboard’s functionality via a GUI. Customers can see the catalog of VNFs, the ingress and egress services they can configure and use a drag-and-drop actions to construct a service chain. </a:t>
            </a:r>
          </a:p>
          <a:p>
            <a:endParaRPr lang="en-US" dirty="0"/>
          </a:p>
          <a:p>
            <a:r>
              <a:rPr lang="en-US" dirty="0"/>
              <a:t>We implement the Global message bus using the Zero MQ messaging library.</a:t>
            </a:r>
          </a:p>
          <a:p>
            <a:endParaRPr lang="en-US" dirty="0"/>
          </a:p>
          <a:p>
            <a:r>
              <a:rPr lang="en-US" dirty="0"/>
              <a:t>We have tested Switchboard with several kinds of VNF services including a NAT, a caching proxy Squid and a video processing VNF that does face anonymization in real-time.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set up some example edge services built using Open </a:t>
            </a:r>
            <a:r>
              <a:rPr lang="en-US" dirty="0" err="1"/>
              <a:t>vSwitch</a:t>
            </a:r>
            <a:r>
              <a:rPr lang="en-US" dirty="0"/>
              <a:t> and Open VPN.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our testing and demonstrations, we have deployed Switchboard on multiple cloud platforms. </a:t>
            </a:r>
          </a:p>
        </p:txBody>
      </p:sp>
      <p:sp>
        <p:nvSpPr>
          <p:cNvPr id="4" name="Slide Number Placeholder 3"/>
          <p:cNvSpPr>
            <a:spLocks noGrp="1"/>
          </p:cNvSpPr>
          <p:nvPr>
            <p:ph type="sldNum" sz="quarter" idx="5"/>
          </p:nvPr>
        </p:nvSpPr>
        <p:spPr/>
        <p:txBody>
          <a:bodyPr/>
          <a:lstStyle/>
          <a:p>
            <a:fld id="{27CF4D87-BC17-344B-9C78-B7E5C28C3930}" type="slidenum">
              <a:rPr lang="en-US" smtClean="0"/>
              <a:t>13</a:t>
            </a:fld>
            <a:endParaRPr lang="en-US"/>
          </a:p>
        </p:txBody>
      </p:sp>
    </p:spTree>
    <p:extLst>
      <p:ext uri="{BB962C8B-B14F-4D97-AF65-F5344CB8AC3E}">
        <p14:creationId xmlns:p14="http://schemas.microsoft.com/office/powerpoint/2010/main" val="83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this experiment is to compare Switchboard to existing wide-area routing schemes.</a:t>
            </a:r>
          </a:p>
          <a:p>
            <a:endParaRPr lang="en-US" dirty="0"/>
          </a:p>
          <a:p>
            <a:r>
              <a:rPr lang="en-US" dirty="0"/>
              <a:t>Testbed spans two sites with 150 </a:t>
            </a:r>
            <a:r>
              <a:rPr lang="en-US" dirty="0" err="1"/>
              <a:t>ms</a:t>
            </a:r>
            <a:r>
              <a:rPr lang="en-US" dirty="0"/>
              <a:t> delay between two sites in AWS and 80 </a:t>
            </a:r>
            <a:r>
              <a:rPr lang="en-US" dirty="0" err="1"/>
              <a:t>ms</a:t>
            </a:r>
            <a:r>
              <a:rPr lang="en-US" dirty="0"/>
              <a:t> delay in </a:t>
            </a:r>
            <a:r>
              <a:rPr lang="en-US" dirty="0" err="1"/>
              <a:t>Openstack</a:t>
            </a:r>
            <a:r>
              <a:rPr lang="en-US" dirty="0"/>
              <a:t> case. Two customers chains (orange and green) with one ingress in site A and two egresses in site A and site B respectively</a:t>
            </a:r>
          </a:p>
          <a:p>
            <a:endParaRPr lang="en-US" dirty="0"/>
          </a:p>
          <a:p>
            <a:r>
              <a:rPr lang="en-US" dirty="0"/>
              <a:t>Figure at top shows routes chosen by schemes.</a:t>
            </a:r>
          </a:p>
          <a:p>
            <a:r>
              <a:rPr lang="en-US" dirty="0"/>
              <a:t>-- Switchboard jointly optimizes both chain’s routes for both egress destination. </a:t>
            </a:r>
          </a:p>
          <a:p>
            <a:r>
              <a:rPr lang="en-US" dirty="0"/>
              <a:t>-- Anycast chooses route on a hop-by-hop basis for every chain and each destination, choosing the site with closest network latency in each case.</a:t>
            </a:r>
          </a:p>
          <a:p>
            <a:r>
              <a:rPr lang="en-US" dirty="0"/>
              <a:t>-- Compute-aware does the same but it skips nodes that have a compute bottleneck.</a:t>
            </a:r>
          </a:p>
          <a:p>
            <a:endParaRPr lang="en-US" dirty="0"/>
          </a:p>
          <a:p>
            <a:r>
              <a:rPr lang="en-US" dirty="0"/>
              <a:t>Results show that Switchboard achieves better throughput and latency than both schemes. </a:t>
            </a:r>
          </a:p>
          <a:p>
            <a:endParaRPr lang="en-US" dirty="0"/>
          </a:p>
          <a:p>
            <a:r>
              <a:rPr lang="en-US" dirty="0"/>
              <a:t>Why? Switchboard optimization can distribute load even and minimize the wide-area latencies. Other schemes cannot do both.</a:t>
            </a:r>
          </a:p>
          <a:p>
            <a:endParaRPr lang="en-US" dirty="0"/>
          </a:p>
          <a:p>
            <a:r>
              <a:rPr lang="en-US" dirty="0"/>
              <a:t>Other experiments in the paper, including dynamic service chaining, </a:t>
            </a:r>
          </a:p>
          <a:p>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14</a:t>
            </a:fld>
            <a:endParaRPr lang="en-US"/>
          </a:p>
        </p:txBody>
      </p:sp>
    </p:spTree>
    <p:extLst>
      <p:ext uri="{BB962C8B-B14F-4D97-AF65-F5344CB8AC3E}">
        <p14:creationId xmlns:p14="http://schemas.microsoft.com/office/powerpoint/2010/main" val="252657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show Switchboard’s ability to update chain routes dynamically and quantify the resulting performance improvements. Our VNF in this experiment is a NAT implemented using IP tables [35]. We performed this experiment at a single AWS EC2 site by creating two virtual sites A and B. Our service chain in this experiment has its ingress at site A and egress at site B. Initially, our service chain uses only a single NAT instance in site A. We manually trigger a new chain route creation by requesting Global Switchboard to create a new route via VNF instances in site B, which results in traffic being routed via VNF instances in both A and B. </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highlight three findings from this experiment. First, as Figure 10a shows, a chain route update takes a total of only 595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While an actual wide-area environment will increase the chain routing update time, our findings show that the overhead of Switchboard’s control plane implementation is small. Second, in the same figure, the new chain route minimally affects the performance of the existing chain route and load is balanced evenly on the two routes. Third, in Figure 10b, the addition of a new chain route doubles the total throughput of the service chain compared to the case where there is no change in chain routing. The increase in throughput is commensurate to the additional capacity available on the new chain route. Thus, Switchboard enables VNFs to react to increases in load that overwhelm the resources in a single site by creating new routes via other sites. </a:t>
            </a:r>
            <a:endParaRPr lang="en-US" dirty="0"/>
          </a:p>
          <a:p>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15</a:t>
            </a:fld>
            <a:endParaRPr lang="en-US"/>
          </a:p>
        </p:txBody>
      </p:sp>
    </p:spTree>
    <p:extLst>
      <p:ext uri="{BB962C8B-B14F-4D97-AF65-F5344CB8AC3E}">
        <p14:creationId xmlns:p14="http://schemas.microsoft.com/office/powerpoint/2010/main" val="38724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simulation of routing schemes on tier-1 network datasets </a:t>
            </a:r>
            <a:r>
              <a:rPr lang="en-US" sz="1200" dirty="0"/>
              <a:t>node location, link capacity, link delay, traffic matrix, network routing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parameters are </a:t>
            </a:r>
            <a:r>
              <a:rPr lang="en-US" sz="1200" dirty="0"/>
              <a:t>100 VNFs, 10000 chains, 50% VNF coverage, 20% non-SB traffic.</a:t>
            </a:r>
          </a:p>
          <a:p>
            <a:endParaRPr lang="en-US" dirty="0"/>
          </a:p>
          <a:p>
            <a:r>
              <a:rPr lang="en-US" sz="1200" kern="1200" dirty="0">
                <a:solidFill>
                  <a:schemeClr val="tx1"/>
                </a:solidFill>
                <a:effectLst/>
                <a:latin typeface="+mn-lt"/>
                <a:ea typeface="+mn-ea"/>
                <a:cs typeface="+mn-cs"/>
              </a:rPr>
              <a:t>In Figure on left, low values of CPU/byte depict scenarios where the network is the bottleneck, whereas higher values of CPU/byte depict scenarios where the VNF’s compute capacity is the bottle- neck. Switchboard’s schemes vastly outperform Anycast in all </a:t>
            </a:r>
            <a:endParaRPr lang="en-US" dirty="0"/>
          </a:p>
          <a:p>
            <a:r>
              <a:rPr lang="en-US" sz="1200" kern="1200" dirty="0">
                <a:solidFill>
                  <a:schemeClr val="tx1"/>
                </a:solidFill>
                <a:effectLst/>
                <a:latin typeface="+mn-lt"/>
                <a:ea typeface="+mn-ea"/>
                <a:cs typeface="+mn-cs"/>
              </a:rPr>
              <a:t>scenarios since Anycast is oblivious to either compute or network load. Surprisingly, SB-DP performs close to SB-LP with the differ- </a:t>
            </a:r>
            <a:r>
              <a:rPr lang="en-US" sz="1200" kern="1200" dirty="0" err="1">
                <a:solidFill>
                  <a:schemeClr val="tx1"/>
                </a:solidFill>
                <a:effectLst/>
                <a:latin typeface="+mn-lt"/>
                <a:ea typeface="+mn-ea"/>
                <a:cs typeface="+mn-cs"/>
              </a:rPr>
              <a:t>ence</a:t>
            </a:r>
            <a:r>
              <a:rPr lang="en-US" sz="1200" kern="1200" dirty="0">
                <a:solidFill>
                  <a:schemeClr val="tx1"/>
                </a:solidFill>
                <a:effectLst/>
                <a:latin typeface="+mn-lt"/>
                <a:ea typeface="+mn-ea"/>
                <a:cs typeface="+mn-cs"/>
              </a:rPr>
              <a:t> being between 0%-11% (Figure 12a) and 11%-36% (Figure 12b).</a:t>
            </a:r>
          </a:p>
          <a:p>
            <a:endParaRPr lang="en-US" dirty="0"/>
          </a:p>
          <a:p>
            <a:r>
              <a:rPr lang="en-US" sz="1200" kern="1200" dirty="0">
                <a:solidFill>
                  <a:schemeClr val="tx1"/>
                </a:solidFill>
                <a:effectLst/>
                <a:latin typeface="+mn-lt"/>
                <a:ea typeface="+mn-ea"/>
                <a:cs typeface="+mn-cs"/>
              </a:rPr>
              <a:t>Figure 12c evaluates latency for an increase in load assuming traffic for all chains increases by the same factor. Anycast cannot handle loads higher than 10% of the load sustained by SB-LP. Its latency is over 40% higher than SB-LP at low loads. Switchboard DP heuristic provides comparable latency even though it has a much smaller running time than SB_LP which can take several hours. SB-DP cost appears to be a efficient, practical strategy for optimizing routes on a per-chain basis.</a:t>
            </a:r>
          </a:p>
          <a:p>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16</a:t>
            </a:fld>
            <a:endParaRPr lang="en-US"/>
          </a:p>
        </p:txBody>
      </p:sp>
    </p:spTree>
    <p:extLst>
      <p:ext uri="{BB962C8B-B14F-4D97-AF65-F5344CB8AC3E}">
        <p14:creationId xmlns:p14="http://schemas.microsoft.com/office/powerpoint/2010/main" val="3433509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Experimental prototype </a:t>
            </a:r>
          </a:p>
          <a:p>
            <a:pPr marL="171450" indent="-171450">
              <a:buFontTx/>
              <a:buChar char="-"/>
            </a:pPr>
            <a:r>
              <a:rPr lang="en-US" dirty="0"/>
              <a:t>Customize network services inspired by Switchboard</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17</a:t>
            </a:fld>
            <a:endParaRPr lang="en-US"/>
          </a:p>
        </p:txBody>
      </p:sp>
    </p:spTree>
    <p:extLst>
      <p:ext uri="{BB962C8B-B14F-4D97-AF65-F5344CB8AC3E}">
        <p14:creationId xmlns:p14="http://schemas.microsoft.com/office/powerpoint/2010/main" val="409788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19</a:t>
            </a:fld>
            <a:endParaRPr lang="en-US"/>
          </a:p>
        </p:txBody>
      </p:sp>
    </p:spTree>
    <p:extLst>
      <p:ext uri="{BB962C8B-B14F-4D97-AF65-F5344CB8AC3E}">
        <p14:creationId xmlns:p14="http://schemas.microsoft.com/office/powerpoint/2010/main" val="243478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fontAlgn="t" latinLnBrk="0" hangingPunct="1">
              <a:buFontTx/>
              <a:buChar char="-"/>
            </a:pPr>
            <a:r>
              <a:rPr lang="en-US" sz="1200" b="1" i="0" u="none" strike="noStrike" kern="1200" dirty="0">
                <a:solidFill>
                  <a:schemeClr val="tx1"/>
                </a:solidFill>
                <a:effectLst/>
                <a:latin typeface="+mn-lt"/>
                <a:ea typeface="+mn-ea"/>
                <a:cs typeface="+mn-cs"/>
              </a:rPr>
              <a:t>Transition: How are the VNF and edge instances deployed and managed? </a:t>
            </a:r>
          </a:p>
          <a:p>
            <a:pPr marL="171450" marR="0" lvl="0" indent="-171450" algn="l" defTabSz="914400" rtl="0" eaLnBrk="1" fontAlgn="t" latinLnBrk="0" hangingPunct="1">
              <a:lnSpc>
                <a:spcPct val="100000"/>
              </a:lnSpc>
              <a:spcBef>
                <a:spcPts val="0"/>
              </a:spcBef>
              <a:spcAft>
                <a:spcPts val="0"/>
              </a:spcAft>
              <a:buClrTx/>
              <a:buSzTx/>
              <a:buFontTx/>
              <a:buChar char="-"/>
              <a:tabLst/>
              <a:defRPr/>
            </a:pPr>
            <a:r>
              <a:rPr lang="en-US" sz="1200" dirty="0">
                <a:solidFill>
                  <a:schemeClr val="bg1">
                    <a:lumMod val="50000"/>
                  </a:schemeClr>
                </a:solidFill>
              </a:rPr>
              <a:t>Enable VNF diversity in placement (edge friendly scrubber vs consolidation friendly cache), internal implementation and dynamism but allow globally optimized traffic and capacity management</a:t>
            </a:r>
          </a:p>
          <a:p>
            <a:pPr marL="171450" indent="-171450" rtl="0" eaLnBrk="1" fontAlgn="t" latinLnBrk="0" hangingPunct="1">
              <a:buFontTx/>
              <a:buChar char="-"/>
            </a:pPr>
            <a:endParaRPr lang="en-US" sz="1200" b="1"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VNF lifecycle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Deployment locations</a:t>
            </a:r>
          </a:p>
          <a:p>
            <a:pPr rtl="0" eaLnBrk="1" fontAlgn="t" latinLnBrk="0" hangingPunct="1"/>
            <a:r>
              <a:rPr lang="en-US" sz="1200" b="0" i="0" u="none" strike="noStrike" kern="1200" dirty="0">
                <a:solidFill>
                  <a:schemeClr val="tx1"/>
                </a:solidFill>
                <a:effectLst/>
                <a:latin typeface="+mn-lt"/>
                <a:ea typeface="+mn-ea"/>
                <a:cs typeface="+mn-cs"/>
              </a:rPr>
              <a:t>Capacity allocation</a:t>
            </a:r>
          </a:p>
          <a:p>
            <a:pPr rtl="0" eaLnBrk="1" fontAlgn="auto" latinLnBrk="0" hangingPunct="1"/>
            <a:r>
              <a:rPr lang="en-US" sz="1200" b="0" i="0" u="none" strike="noStrike" kern="1200" dirty="0">
                <a:solidFill>
                  <a:schemeClr val="tx1"/>
                </a:solidFill>
                <a:effectLst/>
                <a:latin typeface="+mn-lt"/>
                <a:ea typeface="+mn-ea"/>
                <a:cs typeface="+mn-cs"/>
              </a:rPr>
              <a:t>Instance placement</a:t>
            </a:r>
          </a:p>
          <a:p>
            <a:pPr rtl="0" eaLnBrk="1" fontAlgn="auto" latinLnBrk="0" hangingPunct="1"/>
            <a:r>
              <a:rPr lang="en-US" sz="1200" b="0" i="0" u="none" strike="noStrike" kern="1200" dirty="0">
                <a:solidFill>
                  <a:schemeClr val="tx1"/>
                </a:solidFill>
                <a:effectLst/>
                <a:latin typeface="+mn-lt"/>
                <a:ea typeface="+mn-ea"/>
                <a:cs typeface="+mn-cs"/>
              </a:rPr>
              <a:t>Utilization monitoring</a:t>
            </a:r>
          </a:p>
          <a:p>
            <a:pPr rtl="0" eaLnBrk="1" fontAlgn="auto" latinLnBrk="0" hangingPunct="1"/>
            <a:r>
              <a:rPr lang="en-US" sz="1200" b="0" i="0" u="none" strike="noStrike" kern="1200" dirty="0">
                <a:solidFill>
                  <a:schemeClr val="tx1"/>
                </a:solidFill>
                <a:effectLst/>
                <a:latin typeface="+mn-lt"/>
                <a:ea typeface="+mn-ea"/>
                <a:cs typeface="+mn-cs"/>
              </a:rPr>
              <a:t>Elastic scaling</a:t>
            </a:r>
          </a:p>
          <a:p>
            <a:pPr rtl="0" eaLnBrk="1" fontAlgn="auto" latinLnBrk="0" hangingPunct="1"/>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Chain specification</a:t>
            </a:r>
            <a:endParaRPr lang="en-US" sz="1200" b="0" i="0" u="none" strike="noStrike" kern="1200" dirty="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Chain lifecycle</a:t>
            </a:r>
          </a:p>
          <a:p>
            <a:pPr rtl="0" eaLnBrk="1" fontAlgn="t" latinLnBrk="0" hangingPunct="1"/>
            <a:r>
              <a:rPr lang="en-US" sz="1200" b="0" i="0" u="none" strike="noStrike" kern="1200" dirty="0">
                <a:solidFill>
                  <a:schemeClr val="tx1"/>
                </a:solidFill>
                <a:effectLst/>
                <a:latin typeface="+mn-lt"/>
                <a:ea typeface="+mn-ea"/>
                <a:cs typeface="+mn-cs"/>
              </a:rPr>
              <a:t>Wide-area chain routing</a:t>
            </a:r>
          </a:p>
          <a:p>
            <a:pPr rtl="0" eaLnBrk="1" fontAlgn="t" latinLnBrk="0" hangingPunct="1"/>
            <a:r>
              <a:rPr lang="en-US" sz="1200" b="0" i="0" u="none" strike="noStrike" kern="1200" dirty="0">
                <a:solidFill>
                  <a:schemeClr val="tx1"/>
                </a:solidFill>
                <a:effectLst/>
                <a:latin typeface="+mn-lt"/>
                <a:ea typeface="+mn-ea"/>
                <a:cs typeface="+mn-cs"/>
              </a:rPr>
              <a:t>Service chain forwarding</a:t>
            </a:r>
          </a:p>
          <a:p>
            <a:pPr rtl="0" eaLnBrk="1" fontAlgn="auto" latinLnBrk="0" hangingPunct="1"/>
            <a:r>
              <a:rPr lang="en-US" sz="1200" b="0" i="0" u="none" strike="noStrike" kern="1200" dirty="0">
                <a:solidFill>
                  <a:schemeClr val="tx1"/>
                </a:solidFill>
                <a:effectLst/>
                <a:latin typeface="+mn-lt"/>
                <a:ea typeface="+mn-ea"/>
                <a:cs typeface="+mn-cs"/>
              </a:rPr>
              <a:t>Load balancing</a:t>
            </a:r>
          </a:p>
          <a:p>
            <a:pPr rtl="0" eaLnBrk="1" fontAlgn="auto" latinLnBrk="0" hangingPunct="1"/>
            <a:r>
              <a:rPr lang="en-US" sz="1200" b="0" i="0" u="none" strike="noStrike" kern="1200" dirty="0">
                <a:solidFill>
                  <a:schemeClr val="tx1"/>
                </a:solidFill>
                <a:effectLst/>
                <a:latin typeface="+mn-lt"/>
                <a:ea typeface="+mn-ea"/>
                <a:cs typeface="+mn-cs"/>
              </a:rPr>
              <a:t>Capacity planning analytics</a:t>
            </a:r>
          </a:p>
          <a:p>
            <a:endParaRPr lang="en-US" dirty="0"/>
          </a:p>
        </p:txBody>
      </p:sp>
      <p:sp>
        <p:nvSpPr>
          <p:cNvPr id="4" name="Slide Number Placeholder 3"/>
          <p:cNvSpPr>
            <a:spLocks noGrp="1"/>
          </p:cNvSpPr>
          <p:nvPr>
            <p:ph type="sldNum" sz="quarter" idx="10"/>
          </p:nvPr>
        </p:nvSpPr>
        <p:spPr/>
        <p:txBody>
          <a:bodyPr/>
          <a:lstStyle/>
          <a:p>
            <a:fld id="{EFFDFAE2-C9FC-4C46-9B7A-0B3317D541FC}" type="slidenum">
              <a:rPr lang="en-US" smtClean="0"/>
              <a:t>20</a:t>
            </a:fld>
            <a:endParaRPr lang="en-US"/>
          </a:p>
        </p:txBody>
      </p:sp>
    </p:spTree>
    <p:extLst>
      <p:ext uri="{BB962C8B-B14F-4D97-AF65-F5344CB8AC3E}">
        <p14:creationId xmlns:p14="http://schemas.microsoft.com/office/powerpoint/2010/main" val="2052037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Hardware middleboxes, static wiring</a:t>
            </a:r>
          </a:p>
          <a:p>
            <a:pPr marL="171450" indent="-171450">
              <a:buFontTx/>
              <a:buChar char="-"/>
            </a:pPr>
            <a:r>
              <a:rPr lang="en-US" b="1" dirty="0"/>
              <a:t>Transition</a:t>
            </a:r>
            <a:r>
              <a:rPr lang="en-US" dirty="0"/>
              <a:t>: Industry moving towards replacing HW devices with VNFs, which allows more flexibility.</a:t>
            </a:r>
          </a:p>
        </p:txBody>
      </p:sp>
      <p:sp>
        <p:nvSpPr>
          <p:cNvPr id="4" name="Slide Number Placeholder 3"/>
          <p:cNvSpPr>
            <a:spLocks noGrp="1"/>
          </p:cNvSpPr>
          <p:nvPr>
            <p:ph type="sldNum" sz="quarter" idx="5"/>
          </p:nvPr>
        </p:nvSpPr>
        <p:spPr/>
        <p:txBody>
          <a:bodyPr/>
          <a:lstStyle/>
          <a:p>
            <a:fld id="{27CF4D87-BC17-344B-9C78-B7E5C28C3930}" type="slidenum">
              <a:rPr lang="en-US" smtClean="0"/>
              <a:t>2</a:t>
            </a:fld>
            <a:endParaRPr lang="en-US"/>
          </a:p>
        </p:txBody>
      </p:sp>
    </p:spTree>
    <p:extLst>
      <p:ext uri="{BB962C8B-B14F-4D97-AF65-F5344CB8AC3E}">
        <p14:creationId xmlns:p14="http://schemas.microsoft.com/office/powerpoint/2010/main" val="850040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See if we can show an example in the switchboard architecture figure itself</a:t>
            </a:r>
          </a:p>
        </p:txBody>
      </p:sp>
      <p:sp>
        <p:nvSpPr>
          <p:cNvPr id="4" name="Slide Number Placeholder 3"/>
          <p:cNvSpPr>
            <a:spLocks noGrp="1"/>
          </p:cNvSpPr>
          <p:nvPr>
            <p:ph type="sldNum" sz="quarter" idx="5"/>
          </p:nvPr>
        </p:nvSpPr>
        <p:spPr/>
        <p:txBody>
          <a:bodyPr/>
          <a:lstStyle/>
          <a:p>
            <a:fld id="{27CF4D87-BC17-344B-9C78-B7E5C28C3930}" type="slidenum">
              <a:rPr lang="en-US" smtClean="0"/>
              <a:t>21</a:t>
            </a:fld>
            <a:endParaRPr lang="en-US"/>
          </a:p>
        </p:txBody>
      </p:sp>
    </p:spTree>
    <p:extLst>
      <p:ext uri="{BB962C8B-B14F-4D97-AF65-F5344CB8AC3E}">
        <p14:creationId xmlns:p14="http://schemas.microsoft.com/office/powerpoint/2010/main" val="1063346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FDFAE2-C9FC-4C46-9B7A-0B3317D541FC}" type="slidenum">
              <a:rPr lang="en-US" smtClean="0"/>
              <a:t>22</a:t>
            </a:fld>
            <a:endParaRPr lang="en-US"/>
          </a:p>
        </p:txBody>
      </p:sp>
    </p:spTree>
    <p:extLst>
      <p:ext uri="{BB962C8B-B14F-4D97-AF65-F5344CB8AC3E}">
        <p14:creationId xmlns:p14="http://schemas.microsoft.com/office/powerpoint/2010/main" val="405056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Appstore with multiple types of VNFs, implemented (and run) by various parties.</a:t>
            </a:r>
          </a:p>
          <a:p>
            <a:pPr marL="171450" indent="-171450">
              <a:buFontTx/>
              <a:buChar char="-"/>
            </a:pPr>
            <a:r>
              <a:rPr lang="en-US" b="1" dirty="0"/>
              <a:t>Goal</a:t>
            </a:r>
            <a:r>
              <a:rPr lang="en-US" dirty="0"/>
              <a:t>: be able to stitch these together at runtime.</a:t>
            </a:r>
          </a:p>
          <a:p>
            <a:pPr marL="171450" indent="-171450">
              <a:buFontTx/>
              <a:buChar char="-"/>
            </a:pPr>
            <a:r>
              <a:rPr lang="en-US" dirty="0"/>
              <a:t>Enterprise customer service chain</a:t>
            </a:r>
          </a:p>
          <a:p>
            <a:pPr marL="171450" indent="-171450">
              <a:buFontTx/>
              <a:buChar char="-"/>
            </a:pPr>
            <a:r>
              <a:rPr lang="en-US" b="1" dirty="0"/>
              <a:t>Transition</a:t>
            </a:r>
            <a:r>
              <a:rPr lang="en-US" dirty="0"/>
              <a:t>: VNFs are represented here as logical entities, but are really services not only with multiple instances but instances across sites</a:t>
            </a:r>
          </a:p>
        </p:txBody>
      </p:sp>
      <p:sp>
        <p:nvSpPr>
          <p:cNvPr id="4" name="Slide Number Placeholder 3"/>
          <p:cNvSpPr>
            <a:spLocks noGrp="1"/>
          </p:cNvSpPr>
          <p:nvPr>
            <p:ph type="sldNum" sz="quarter" idx="5"/>
          </p:nvPr>
        </p:nvSpPr>
        <p:spPr/>
        <p:txBody>
          <a:bodyPr/>
          <a:lstStyle/>
          <a:p>
            <a:fld id="{27CF4D87-BC17-344B-9C78-B7E5C28C3930}" type="slidenum">
              <a:rPr lang="en-US" smtClean="0"/>
              <a:t>3</a:t>
            </a:fld>
            <a:endParaRPr lang="en-US"/>
          </a:p>
        </p:txBody>
      </p:sp>
    </p:spTree>
    <p:extLst>
      <p:ext uri="{BB962C8B-B14F-4D97-AF65-F5344CB8AC3E}">
        <p14:creationId xmlns:p14="http://schemas.microsoft.com/office/powerpoint/2010/main" val="396635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Consider service chains in the wide area rather than being restricted to a single site</a:t>
            </a:r>
          </a:p>
          <a:p>
            <a:pPr marL="171450" indent="-171450">
              <a:buFontTx/>
              <a:buChar char="-"/>
            </a:pPr>
            <a:r>
              <a:rPr lang="en-US" dirty="0"/>
              <a:t>Number of factors that have to be considered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Example placement constraints: cloud platform, sites, regulatory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Service chain will typically have multiple paths (only one is shown)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Transition: </a:t>
            </a:r>
            <a:r>
              <a:rPr lang="en-US" sz="1200" b="0" i="0" u="none" strike="noStrike" kern="1200" dirty="0">
                <a:solidFill>
                  <a:schemeClr val="tx1"/>
                </a:solidFill>
                <a:effectLst/>
                <a:latin typeface="+mn-lt"/>
                <a:ea typeface="+mn-ea"/>
                <a:cs typeface="+mn-cs"/>
              </a:rPr>
              <a:t>How are the VNF and edge instances deployed and managed?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4</a:t>
            </a:fld>
            <a:endParaRPr lang="en-US"/>
          </a:p>
        </p:txBody>
      </p:sp>
    </p:spTree>
    <p:extLst>
      <p:ext uri="{BB962C8B-B14F-4D97-AF65-F5344CB8AC3E}">
        <p14:creationId xmlns:p14="http://schemas.microsoft.com/office/powerpoint/2010/main" val="40688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Goal: Reorient structure to allow each VNF to be operated as an independent service rather than something integrated with and managed by the service chain.</a:t>
            </a:r>
          </a:p>
          <a:p>
            <a:pPr marL="171450" indent="-171450">
              <a:buFontTx/>
              <a:buChar char="-"/>
            </a:pPr>
            <a:r>
              <a:rPr lang="en-US" dirty="0"/>
              <a:t>Gives a division of responsibility: VNF/Edge instances + forwarding framework (heart of SB)</a:t>
            </a:r>
          </a:p>
          <a:p>
            <a:pPr marL="171450" indent="-171450">
              <a:buFontTx/>
              <a:buChar char="-"/>
            </a:pPr>
            <a:r>
              <a:rPr lang="en-US" dirty="0"/>
              <a:t>Note: Instances are shared between chains</a:t>
            </a:r>
          </a:p>
          <a:p>
            <a:pPr marL="171450" indent="-171450">
              <a:buFontTx/>
              <a:buChar char="-"/>
            </a:pPr>
            <a:r>
              <a:rPr lang="en-US" b="1" dirty="0"/>
              <a:t>Transition</a:t>
            </a:r>
            <a:r>
              <a:rPr lang="en-US" dirty="0"/>
              <a:t>: Now do a deeper dive into the SB architecture. </a:t>
            </a:r>
          </a:p>
        </p:txBody>
      </p:sp>
      <p:sp>
        <p:nvSpPr>
          <p:cNvPr id="4" name="Slide Number Placeholder 3"/>
          <p:cNvSpPr>
            <a:spLocks noGrp="1"/>
          </p:cNvSpPr>
          <p:nvPr>
            <p:ph type="sldNum" sz="quarter" idx="5"/>
          </p:nvPr>
        </p:nvSpPr>
        <p:spPr/>
        <p:txBody>
          <a:bodyPr/>
          <a:lstStyle/>
          <a:p>
            <a:fld id="{27CF4D87-BC17-344B-9C78-B7E5C28C3930}" type="slidenum">
              <a:rPr lang="en-US" smtClean="0"/>
              <a:t>5</a:t>
            </a:fld>
            <a:endParaRPr lang="en-US"/>
          </a:p>
        </p:txBody>
      </p:sp>
    </p:spTree>
    <p:extLst>
      <p:ext uri="{BB962C8B-B14F-4D97-AF65-F5344CB8AC3E}">
        <p14:creationId xmlns:p14="http://schemas.microsoft.com/office/powerpoint/2010/main" val="187897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parts to slide:</a:t>
            </a:r>
          </a:p>
          <a:p>
            <a:r>
              <a:rPr lang="en-US" dirty="0"/>
              <a:t>Introduce new control plane components</a:t>
            </a:r>
          </a:p>
          <a:p>
            <a:r>
              <a:rPr lang="en-US" dirty="0"/>
              <a:t>Show the steps to create a service chain</a:t>
            </a:r>
          </a:p>
          <a:p>
            <a:endParaRPr lang="en-US" dirty="0"/>
          </a:p>
          <a:p>
            <a:r>
              <a:rPr lang="en-US" b="1" dirty="0"/>
              <a:t>Transition: </a:t>
            </a:r>
            <a:r>
              <a:rPr lang="en-US" b="0" dirty="0"/>
              <a:t>One of the roles of Global Switchboard is to do site-level load balancing.</a:t>
            </a:r>
          </a:p>
        </p:txBody>
      </p:sp>
      <p:sp>
        <p:nvSpPr>
          <p:cNvPr id="4" name="Slide Number Placeholder 3"/>
          <p:cNvSpPr>
            <a:spLocks noGrp="1"/>
          </p:cNvSpPr>
          <p:nvPr>
            <p:ph type="sldNum" sz="quarter" idx="5"/>
          </p:nvPr>
        </p:nvSpPr>
        <p:spPr/>
        <p:txBody>
          <a:bodyPr/>
          <a:lstStyle/>
          <a:p>
            <a:fld id="{27CF4D87-BC17-344B-9C78-B7E5C28C3930}" type="slidenum">
              <a:rPr lang="en-US" smtClean="0"/>
              <a:t>6</a:t>
            </a:fld>
            <a:endParaRPr lang="en-US"/>
          </a:p>
        </p:txBody>
      </p:sp>
    </p:spTree>
    <p:extLst>
      <p:ext uri="{BB962C8B-B14F-4D97-AF65-F5344CB8AC3E}">
        <p14:creationId xmlns:p14="http://schemas.microsoft.com/office/powerpoint/2010/main" val="81061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Boxes within VNFs are sites</a:t>
            </a:r>
          </a:p>
          <a:p>
            <a:pPr marL="171450" indent="-171450">
              <a:buFontTx/>
              <a:buChar char="-"/>
            </a:pPr>
            <a:r>
              <a:rPr lang="en-US" dirty="0"/>
              <a:t>VNF controller </a:t>
            </a:r>
            <a:r>
              <a:rPr lang="en-US" dirty="0">
                <a:sym typeface="Wingdings" pitchFamily="2" charset="2"/>
              </a:rPr>
              <a:t> global message bus  forwarders</a:t>
            </a:r>
          </a:p>
          <a:p>
            <a:pPr marL="171450" indent="-171450">
              <a:buFontTx/>
              <a:buChar char="-"/>
            </a:pPr>
            <a:r>
              <a:rPr lang="en-US" b="1" dirty="0"/>
              <a:t>Transition</a:t>
            </a:r>
            <a:r>
              <a:rPr lang="en-US" dirty="0"/>
              <a:t>: Forwarders are key to the SB infrastructure, so look at those in more detail now.</a:t>
            </a:r>
          </a:p>
        </p:txBody>
      </p:sp>
      <p:sp>
        <p:nvSpPr>
          <p:cNvPr id="4" name="Slide Number Placeholder 3"/>
          <p:cNvSpPr>
            <a:spLocks noGrp="1"/>
          </p:cNvSpPr>
          <p:nvPr>
            <p:ph type="sldNum" sz="quarter" idx="5"/>
          </p:nvPr>
        </p:nvSpPr>
        <p:spPr/>
        <p:txBody>
          <a:bodyPr/>
          <a:lstStyle/>
          <a:p>
            <a:fld id="{27CF4D87-BC17-344B-9C78-B7E5C28C3930}" type="slidenum">
              <a:rPr lang="en-US" smtClean="0"/>
              <a:t>7</a:t>
            </a:fld>
            <a:endParaRPr lang="en-US"/>
          </a:p>
        </p:txBody>
      </p:sp>
    </p:spTree>
    <p:extLst>
      <p:ext uri="{BB962C8B-B14F-4D97-AF65-F5344CB8AC3E}">
        <p14:creationId xmlns:p14="http://schemas.microsoft.com/office/powerpoint/2010/main" val="294461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question: How can Switchboard forwarder be deployed across heterogeneous cloud platforms including ISP clouds, customer premise clouds and 3</a:t>
            </a:r>
            <a:r>
              <a:rPr lang="en-US" baseline="30000" dirty="0"/>
              <a:t>rd</a:t>
            </a:r>
            <a:r>
              <a:rPr lang="en-US" dirty="0"/>
              <a:t> party cloud?</a:t>
            </a:r>
          </a:p>
          <a:p>
            <a:endParaRPr lang="en-US" dirty="0"/>
          </a:p>
          <a:p>
            <a:r>
              <a:rPr lang="en-US" dirty="0"/>
              <a:t>VMs are a common denominator on any cloud platform, so run forwarders inside a VM running at each site. VNFs at the site configure the local switchboard forwarder as a proxy to route service chain traffic. Thus, this approach uses existing capabilities of cloud platforms and needs just a small configuration change at each VNF instance.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7CF4D87-BC17-344B-9C78-B7E5C28C3930}" type="slidenum">
              <a:rPr lang="en-US" smtClean="0"/>
              <a:t>8</a:t>
            </a:fld>
            <a:endParaRPr lang="en-US"/>
          </a:p>
        </p:txBody>
      </p:sp>
    </p:spTree>
    <p:extLst>
      <p:ext uri="{BB962C8B-B14F-4D97-AF65-F5344CB8AC3E}">
        <p14:creationId xmlns:p14="http://schemas.microsoft.com/office/powerpoint/2010/main" val="298860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forwarders customize service chains?</a:t>
            </a:r>
          </a:p>
          <a:p>
            <a:endParaRPr lang="en-US" dirty="0"/>
          </a:p>
          <a:p>
            <a:r>
              <a:rPr lang="en-US" dirty="0"/>
              <a:t>They need two inputs: first they need to identify service chain that a packet belongs to. The forwarder uses the packet labels applied by the ingress edge instance to identify the chain</a:t>
            </a:r>
          </a:p>
          <a:p>
            <a:endParaRPr lang="en-US" dirty="0"/>
          </a:p>
          <a:p>
            <a:r>
              <a:rPr lang="en-US" dirty="0"/>
              <a:t>Next, they need to know the sequence of VNFs in the chain. The forwarders get this information from the chain route published by the Global Switchboard. </a:t>
            </a:r>
          </a:p>
          <a:p>
            <a:endParaRPr lang="en-US" dirty="0"/>
          </a:p>
          <a:p>
            <a:r>
              <a:rPr lang="en-US" dirty="0"/>
              <a:t>In the example on the slides, forwarder F1 reads from the packet label that the chain is ch1. It reads from the chain route that the packet is to be forwarded next to the orange VNF located at site b. Hence, forwarder F1 tunnels the packet to the forwarder F2 located at site b.</a:t>
            </a:r>
          </a:p>
        </p:txBody>
      </p:sp>
      <p:sp>
        <p:nvSpPr>
          <p:cNvPr id="4" name="Slide Number Placeholder 3"/>
          <p:cNvSpPr>
            <a:spLocks noGrp="1"/>
          </p:cNvSpPr>
          <p:nvPr>
            <p:ph type="sldNum" sz="quarter" idx="5"/>
          </p:nvPr>
        </p:nvSpPr>
        <p:spPr/>
        <p:txBody>
          <a:bodyPr/>
          <a:lstStyle/>
          <a:p>
            <a:fld id="{27CF4D87-BC17-344B-9C78-B7E5C28C3930}" type="slidenum">
              <a:rPr lang="en-US" smtClean="0"/>
              <a:t>9</a:t>
            </a:fld>
            <a:endParaRPr lang="en-US"/>
          </a:p>
        </p:txBody>
      </p:sp>
    </p:spTree>
    <p:extLst>
      <p:ext uri="{BB962C8B-B14F-4D97-AF65-F5344CB8AC3E}">
        <p14:creationId xmlns:p14="http://schemas.microsoft.com/office/powerpoint/2010/main" val="89856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4C15-3D65-7940-B68C-0145FCF99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F8579-8B03-514E-851F-76CE00BC9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BA01C9-EDBA-5B41-8506-EEA404553D8B}"/>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CFFC3DA8-0454-0244-9130-700E81105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C2736-B1E9-2244-B44C-E04C31096106}"/>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203172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CF5A-9EF6-9E43-A4F5-FC08D05F9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097D5A-4A3A-414E-B968-798D7C02E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5713C-2EC3-E440-A3BC-E5ABFC4AFFA9}"/>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0D6239E0-C9CC-5647-90B7-E5F53D45E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3856C-FAF7-8641-B71D-A5270FE4F42D}"/>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118672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8FC4C-83BE-B242-BAAE-CCFB47D96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74E9FC-161A-A647-A427-0756D0E8D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3837E-457C-4C49-8B9A-BFCC83993C21}"/>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B8E71F7F-1C7B-704A-9A57-635B8943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75E4B-3B63-2C47-B776-BE3B91EB0ACD}"/>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73494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7EFD-FDFC-E441-99A0-2F4259D8D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D04034-7DDC-D144-9067-FB57D2F11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BF82C-439B-8142-8716-CDE65D33026B}"/>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0C46DF08-50E4-3B47-BA02-52E9A143B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902CF-F3CB-3941-8456-913981C3D27E}"/>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85936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F700-16B9-254B-BE87-8A4E315C3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861DD-CAB8-DE4B-901B-E25B2038D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13780-7BC6-6641-BD9C-AB0B731C0771}"/>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C7B1B90C-F44D-2A41-9F36-8D77924AE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11C38-B535-0E48-BDC0-1FCCB6B35C1E}"/>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231752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01AA-68D7-F549-90C4-461393872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9C12F-1F21-EA47-8E81-F5DA33A5D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20F3B-0B71-EC48-8C4D-1E52C6CCC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ED27B-DCBE-5F41-81B2-1F1FE1FBD2AE}"/>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6" name="Footer Placeholder 5">
            <a:extLst>
              <a:ext uri="{FF2B5EF4-FFF2-40B4-BE49-F238E27FC236}">
                <a16:creationId xmlns:a16="http://schemas.microsoft.com/office/drawing/2014/main" id="{8181E6AC-4EC9-464B-B014-5DE51C5ED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3FDC7-19DE-F64C-A1DF-0EBC6CBF35AE}"/>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416052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61F2-7548-EC46-922B-BA2057721F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7016A2-0117-DE4D-893F-442026866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395EDD-6581-014D-B6CF-6B0EF1087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3F78B-DE0D-A04E-83E4-44ABC926B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476C-0157-C14F-BCF0-902667527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5D9F7-C73F-6A4C-B30B-4791BA74D755}"/>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8" name="Footer Placeholder 7">
            <a:extLst>
              <a:ext uri="{FF2B5EF4-FFF2-40B4-BE49-F238E27FC236}">
                <a16:creationId xmlns:a16="http://schemas.microsoft.com/office/drawing/2014/main" id="{5BB5EF84-D1EA-6A4D-8735-CC6F484A5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0C7A02-17D5-F14E-AE28-2DB95FC72ADC}"/>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304128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717B-CABC-BA4D-ACFA-238A3947E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EB230E-7B6D-DC48-8E63-F1EEA8E8272A}"/>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4" name="Footer Placeholder 3">
            <a:extLst>
              <a:ext uri="{FF2B5EF4-FFF2-40B4-BE49-F238E27FC236}">
                <a16:creationId xmlns:a16="http://schemas.microsoft.com/office/drawing/2014/main" id="{69AEF83C-DB83-A94E-85A6-A889511A11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8830B-5ECD-3849-A762-0C79815324F2}"/>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136110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905CA-F7C2-FE46-A830-EDCA164E16EF}"/>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3" name="Footer Placeholder 2">
            <a:extLst>
              <a:ext uri="{FF2B5EF4-FFF2-40B4-BE49-F238E27FC236}">
                <a16:creationId xmlns:a16="http://schemas.microsoft.com/office/drawing/2014/main" id="{C5D132D3-557A-9841-83D7-182A86514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BB1F8D-CA65-134E-912F-B66B0F9B42B4}"/>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266230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93CB-D5B9-9F4D-AB1D-214757A20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B3BC7-4553-4143-A48C-FD943E12D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6E67C7-2906-AA48-B774-774A5D292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B4DBF-F4D5-7142-9095-25AA682D3BF8}"/>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6" name="Footer Placeholder 5">
            <a:extLst>
              <a:ext uri="{FF2B5EF4-FFF2-40B4-BE49-F238E27FC236}">
                <a16:creationId xmlns:a16="http://schemas.microsoft.com/office/drawing/2014/main" id="{A2DDA6F9-B763-0F49-A822-D2493B9D6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B2F37-3D8F-B04D-8040-369C0491EDA3}"/>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193121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024A-504A-FF4B-8835-933C39A47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E0E7D8-07F2-3546-B330-C9D113CED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95030-50F5-5449-A379-81FB2BD9F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5BFD7-8BB2-8343-89C9-5349B54909DB}"/>
              </a:ext>
            </a:extLst>
          </p:cNvPr>
          <p:cNvSpPr>
            <a:spLocks noGrp="1"/>
          </p:cNvSpPr>
          <p:nvPr>
            <p:ph type="dt" sz="half" idx="10"/>
          </p:nvPr>
        </p:nvSpPr>
        <p:spPr/>
        <p:txBody>
          <a:bodyPr/>
          <a:lstStyle/>
          <a:p>
            <a:fld id="{EF53128D-F38A-6349-8055-778D81B535A5}" type="datetimeFigureOut">
              <a:rPr lang="en-US" smtClean="0"/>
              <a:t>12/12/19</a:t>
            </a:fld>
            <a:endParaRPr lang="en-US"/>
          </a:p>
        </p:txBody>
      </p:sp>
      <p:sp>
        <p:nvSpPr>
          <p:cNvPr id="6" name="Footer Placeholder 5">
            <a:extLst>
              <a:ext uri="{FF2B5EF4-FFF2-40B4-BE49-F238E27FC236}">
                <a16:creationId xmlns:a16="http://schemas.microsoft.com/office/drawing/2014/main" id="{B129D2E0-7648-5F43-8103-4012B8D23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C6BA5-A301-574C-B4C0-F4F443763689}"/>
              </a:ext>
            </a:extLst>
          </p:cNvPr>
          <p:cNvSpPr>
            <a:spLocks noGrp="1"/>
          </p:cNvSpPr>
          <p:nvPr>
            <p:ph type="sldNum" sz="quarter" idx="12"/>
          </p:nvPr>
        </p:nvSpPr>
        <p:spPr/>
        <p:txBody>
          <a:bodyPr/>
          <a:lstStyle/>
          <a:p>
            <a:fld id="{9D78DED9-18AD-934C-8A8F-207C8D332BA2}" type="slidenum">
              <a:rPr lang="en-US" smtClean="0"/>
              <a:t>‹#›</a:t>
            </a:fld>
            <a:endParaRPr lang="en-US"/>
          </a:p>
        </p:txBody>
      </p:sp>
    </p:spTree>
    <p:extLst>
      <p:ext uri="{BB962C8B-B14F-4D97-AF65-F5344CB8AC3E}">
        <p14:creationId xmlns:p14="http://schemas.microsoft.com/office/powerpoint/2010/main" val="279867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CE7BB-DD6F-4440-B368-FBE8965AE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9E038-8E48-F849-9BB8-D5D50660A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434-6341-2A46-BE0C-A7AFAD402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3128D-F38A-6349-8055-778D81B535A5}" type="datetimeFigureOut">
              <a:rPr lang="en-US" smtClean="0"/>
              <a:t>12/12/19</a:t>
            </a:fld>
            <a:endParaRPr lang="en-US"/>
          </a:p>
        </p:txBody>
      </p:sp>
      <p:sp>
        <p:nvSpPr>
          <p:cNvPr id="5" name="Footer Placeholder 4">
            <a:extLst>
              <a:ext uri="{FF2B5EF4-FFF2-40B4-BE49-F238E27FC236}">
                <a16:creationId xmlns:a16="http://schemas.microsoft.com/office/drawing/2014/main" id="{C27EF46D-4BEA-D24C-89AF-2BD649B38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B56D1E-FBD1-8F4C-A16A-9DD7E8C8F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8DED9-18AD-934C-8A8F-207C8D332BA2}" type="slidenum">
              <a:rPr lang="en-US" smtClean="0"/>
              <a:t>‹#›</a:t>
            </a:fld>
            <a:endParaRPr lang="en-US"/>
          </a:p>
        </p:txBody>
      </p:sp>
    </p:spTree>
    <p:extLst>
      <p:ext uri="{BB962C8B-B14F-4D97-AF65-F5344CB8AC3E}">
        <p14:creationId xmlns:p14="http://schemas.microsoft.com/office/powerpoint/2010/main" val="257313550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tif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9CE2-3BC9-F74A-A75D-CD9C26117262}"/>
              </a:ext>
            </a:extLst>
          </p:cNvPr>
          <p:cNvSpPr>
            <a:spLocks noGrp="1"/>
          </p:cNvSpPr>
          <p:nvPr>
            <p:ph type="ctrTitle"/>
          </p:nvPr>
        </p:nvSpPr>
        <p:spPr>
          <a:xfrm>
            <a:off x="1517700" y="484411"/>
            <a:ext cx="9144000" cy="2387600"/>
          </a:xfrm>
        </p:spPr>
        <p:txBody>
          <a:bodyPr>
            <a:normAutofit/>
          </a:bodyPr>
          <a:lstStyle/>
          <a:p>
            <a:r>
              <a:rPr lang="en-US" sz="4800" dirty="0"/>
              <a:t>Switchboard: A Middleware for Wide-Area Service Chaining</a:t>
            </a:r>
          </a:p>
        </p:txBody>
      </p:sp>
      <p:sp>
        <p:nvSpPr>
          <p:cNvPr id="3" name="Subtitle 2">
            <a:extLst>
              <a:ext uri="{FF2B5EF4-FFF2-40B4-BE49-F238E27FC236}">
                <a16:creationId xmlns:a16="http://schemas.microsoft.com/office/drawing/2014/main" id="{CDF1CDD6-6716-9D4F-9D55-BF138D776201}"/>
              </a:ext>
            </a:extLst>
          </p:cNvPr>
          <p:cNvSpPr>
            <a:spLocks noGrp="1"/>
          </p:cNvSpPr>
          <p:nvPr>
            <p:ph type="subTitle" idx="1"/>
          </p:nvPr>
        </p:nvSpPr>
        <p:spPr>
          <a:xfrm>
            <a:off x="1517700" y="3192517"/>
            <a:ext cx="9144000" cy="1048790"/>
          </a:xfrm>
        </p:spPr>
        <p:txBody>
          <a:bodyPr/>
          <a:lstStyle/>
          <a:p>
            <a:r>
              <a:rPr lang="en-US" dirty="0" err="1"/>
              <a:t>Abhigyan</a:t>
            </a:r>
            <a:r>
              <a:rPr lang="en-US" dirty="0"/>
              <a:t> Sharma</a:t>
            </a:r>
            <a:r>
              <a:rPr lang="en-US" sz="1600" dirty="0"/>
              <a:t>*</a:t>
            </a:r>
            <a:r>
              <a:rPr lang="en-US" dirty="0"/>
              <a:t>    Yoji Ozawa</a:t>
            </a:r>
            <a:r>
              <a:rPr lang="en-US" sz="1600" dirty="0"/>
              <a:t>**</a:t>
            </a:r>
            <a:r>
              <a:rPr lang="en-US" dirty="0"/>
              <a:t>    Matti </a:t>
            </a:r>
            <a:r>
              <a:rPr lang="en-US" dirty="0" err="1"/>
              <a:t>Hiltunen</a:t>
            </a:r>
            <a:r>
              <a:rPr lang="en-US" sz="1600" dirty="0"/>
              <a:t>*</a:t>
            </a:r>
            <a:r>
              <a:rPr lang="en-US" dirty="0"/>
              <a:t> </a:t>
            </a:r>
          </a:p>
          <a:p>
            <a:r>
              <a:rPr lang="en-US" dirty="0"/>
              <a:t>Kaustubh Joshi</a:t>
            </a:r>
            <a:r>
              <a:rPr lang="en-US" sz="1600" dirty="0"/>
              <a:t>*</a:t>
            </a:r>
            <a:r>
              <a:rPr lang="en-US" dirty="0"/>
              <a:t>   </a:t>
            </a:r>
            <a:r>
              <a:rPr lang="en-US" b="1" dirty="0"/>
              <a:t>Rick Schlichting</a:t>
            </a:r>
            <a:r>
              <a:rPr lang="en-US" sz="1600" dirty="0"/>
              <a:t>***</a:t>
            </a:r>
            <a:r>
              <a:rPr lang="en-US" dirty="0"/>
              <a:t>     </a:t>
            </a:r>
            <a:r>
              <a:rPr lang="en-US" dirty="0" err="1"/>
              <a:t>Zhaoyu</a:t>
            </a:r>
            <a:r>
              <a:rPr lang="en-US" dirty="0"/>
              <a:t> Gao</a:t>
            </a:r>
            <a:r>
              <a:rPr lang="en-US" sz="1600" dirty="0"/>
              <a:t>****</a:t>
            </a:r>
          </a:p>
        </p:txBody>
      </p:sp>
      <p:pic>
        <p:nvPicPr>
          <p:cNvPr id="4" name="Picture 3">
            <a:extLst>
              <a:ext uri="{FF2B5EF4-FFF2-40B4-BE49-F238E27FC236}">
                <a16:creationId xmlns:a16="http://schemas.microsoft.com/office/drawing/2014/main" id="{D26ABF49-3D24-2D4A-8FE5-A2C0878BD3B1}"/>
              </a:ext>
            </a:extLst>
          </p:cNvPr>
          <p:cNvPicPr/>
          <p:nvPr/>
        </p:nvPicPr>
        <p:blipFill>
          <a:blip r:embed="rId3"/>
          <a:srcRect r="46797" b="10283"/>
          <a:stretch/>
        </p:blipFill>
        <p:spPr>
          <a:xfrm>
            <a:off x="114480" y="71280"/>
            <a:ext cx="1104480" cy="1555560"/>
          </a:xfrm>
          <a:prstGeom prst="rect">
            <a:avLst/>
          </a:prstGeom>
          <a:ln>
            <a:noFill/>
          </a:ln>
        </p:spPr>
      </p:pic>
      <p:pic>
        <p:nvPicPr>
          <p:cNvPr id="5" name="Picture 4">
            <a:extLst>
              <a:ext uri="{FF2B5EF4-FFF2-40B4-BE49-F238E27FC236}">
                <a16:creationId xmlns:a16="http://schemas.microsoft.com/office/drawing/2014/main" id="{B793C8F5-DAE2-CE4A-98E7-517D422F69FB}"/>
              </a:ext>
            </a:extLst>
          </p:cNvPr>
          <p:cNvPicPr/>
          <p:nvPr/>
        </p:nvPicPr>
        <p:blipFill>
          <a:blip r:embed="rId4"/>
          <a:stretch/>
        </p:blipFill>
        <p:spPr>
          <a:xfrm>
            <a:off x="10960440" y="289620"/>
            <a:ext cx="1117080" cy="1118880"/>
          </a:xfrm>
          <a:prstGeom prst="rect">
            <a:avLst/>
          </a:prstGeom>
          <a:ln>
            <a:noFill/>
          </a:ln>
        </p:spPr>
      </p:pic>
      <p:sp>
        <p:nvSpPr>
          <p:cNvPr id="6" name="TextBox 5">
            <a:extLst>
              <a:ext uri="{FF2B5EF4-FFF2-40B4-BE49-F238E27FC236}">
                <a16:creationId xmlns:a16="http://schemas.microsoft.com/office/drawing/2014/main" id="{38AE5756-5790-4F46-B0FC-03910B66FD21}"/>
              </a:ext>
            </a:extLst>
          </p:cNvPr>
          <p:cNvSpPr txBox="1"/>
          <p:nvPr/>
        </p:nvSpPr>
        <p:spPr>
          <a:xfrm>
            <a:off x="651401" y="5241285"/>
            <a:ext cx="5670571" cy="1200329"/>
          </a:xfrm>
          <a:prstGeom prst="rect">
            <a:avLst/>
          </a:prstGeom>
          <a:noFill/>
        </p:spPr>
        <p:txBody>
          <a:bodyPr wrap="square" rtlCol="0">
            <a:spAutoFit/>
          </a:bodyPr>
          <a:lstStyle/>
          <a:p>
            <a:r>
              <a:rPr lang="en-US" dirty="0"/>
              <a:t>*	AT&amp;T Labs Research</a:t>
            </a:r>
          </a:p>
          <a:p>
            <a:r>
              <a:rPr lang="en-US" dirty="0"/>
              <a:t>**	Hitachi Ltd.</a:t>
            </a:r>
          </a:p>
          <a:p>
            <a:r>
              <a:rPr lang="en-US" dirty="0"/>
              <a:t>***	U.S. Naval Academy</a:t>
            </a:r>
          </a:p>
          <a:p>
            <a:r>
              <a:rPr lang="en-US" dirty="0"/>
              <a:t>****	Univ. of Massachusetts, Amherst</a:t>
            </a:r>
          </a:p>
        </p:txBody>
      </p:sp>
    </p:spTree>
    <p:extLst>
      <p:ext uri="{BB962C8B-B14F-4D97-AF65-F5344CB8AC3E}">
        <p14:creationId xmlns:p14="http://schemas.microsoft.com/office/powerpoint/2010/main" val="129443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1D8C50DC-9E79-B242-BE04-BA0A47602AE9}"/>
              </a:ext>
            </a:extLst>
          </p:cNvPr>
          <p:cNvSpPr/>
          <p:nvPr/>
        </p:nvSpPr>
        <p:spPr>
          <a:xfrm rot="16200000">
            <a:off x="6501776" y="3541446"/>
            <a:ext cx="553849" cy="2495711"/>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220AD36-5288-1845-B7E2-DB10572148F1}"/>
              </a:ext>
            </a:extLst>
          </p:cNvPr>
          <p:cNvSpPr/>
          <p:nvPr/>
        </p:nvSpPr>
        <p:spPr>
          <a:xfrm rot="16200000">
            <a:off x="8000220" y="2799638"/>
            <a:ext cx="553849" cy="2495711"/>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AEE31-5647-954D-AF70-B6BD17A29AE6}"/>
              </a:ext>
            </a:extLst>
          </p:cNvPr>
          <p:cNvSpPr>
            <a:spLocks noGrp="1"/>
          </p:cNvSpPr>
          <p:nvPr>
            <p:ph type="title"/>
          </p:nvPr>
        </p:nvSpPr>
        <p:spPr/>
        <p:txBody>
          <a:bodyPr/>
          <a:lstStyle/>
          <a:p>
            <a:r>
              <a:rPr lang="en-US" dirty="0"/>
              <a:t>Switchboard forwarders</a:t>
            </a:r>
          </a:p>
        </p:txBody>
      </p:sp>
      <p:sp>
        <p:nvSpPr>
          <p:cNvPr id="3" name="Content Placeholder 2">
            <a:extLst>
              <a:ext uri="{FF2B5EF4-FFF2-40B4-BE49-F238E27FC236}">
                <a16:creationId xmlns:a16="http://schemas.microsoft.com/office/drawing/2014/main" id="{AEB24270-A941-FD45-9D00-FBB26A46BAC5}"/>
              </a:ext>
            </a:extLst>
          </p:cNvPr>
          <p:cNvSpPr>
            <a:spLocks noGrp="1"/>
          </p:cNvSpPr>
          <p:nvPr>
            <p:ph idx="1"/>
          </p:nvPr>
        </p:nvSpPr>
        <p:spPr>
          <a:xfrm>
            <a:off x="838198" y="1825625"/>
            <a:ext cx="6252051" cy="4351338"/>
          </a:xfrm>
        </p:spPr>
        <p:txBody>
          <a:bodyPr/>
          <a:lstStyle/>
          <a:p>
            <a:r>
              <a:rPr lang="en-US" dirty="0"/>
              <a:t>Deployment</a:t>
            </a:r>
          </a:p>
          <a:p>
            <a:r>
              <a:rPr lang="en-US" dirty="0"/>
              <a:t>Customization</a:t>
            </a:r>
          </a:p>
          <a:p>
            <a:r>
              <a:rPr lang="en-US" dirty="0">
                <a:solidFill>
                  <a:schemeClr val="accent1"/>
                </a:solidFill>
              </a:rPr>
              <a:t>Load balancing</a:t>
            </a:r>
          </a:p>
          <a:p>
            <a:pPr lvl="1"/>
            <a:r>
              <a:rPr lang="en-US" dirty="0">
                <a:solidFill>
                  <a:schemeClr val="accent1"/>
                </a:solidFill>
              </a:rPr>
              <a:t>Inter-site splits published by Global SB Intra-site splits published by VNF controller </a:t>
            </a:r>
          </a:p>
          <a:p>
            <a:r>
              <a:rPr lang="en-US" dirty="0"/>
              <a:t>Safety</a:t>
            </a:r>
          </a:p>
          <a:p>
            <a:r>
              <a:rPr lang="en-US" dirty="0"/>
              <a:t>Forwarder scaling</a:t>
            </a:r>
          </a:p>
          <a:p>
            <a:pPr lvl="1"/>
            <a:endParaRPr lang="en-US" dirty="0"/>
          </a:p>
          <a:p>
            <a:pPr marL="457200" lvl="1" indent="0">
              <a:buNone/>
            </a:pPr>
            <a:endParaRPr lang="en-US" dirty="0"/>
          </a:p>
          <a:p>
            <a:pPr lvl="1"/>
            <a:endParaRPr lang="en-US" dirty="0"/>
          </a:p>
        </p:txBody>
      </p:sp>
      <p:sp>
        <p:nvSpPr>
          <p:cNvPr id="4" name="Rectangle 3">
            <a:extLst>
              <a:ext uri="{FF2B5EF4-FFF2-40B4-BE49-F238E27FC236}">
                <a16:creationId xmlns:a16="http://schemas.microsoft.com/office/drawing/2014/main" id="{B4EB6902-D653-0140-BDB6-2F560C0D5704}"/>
              </a:ext>
            </a:extLst>
          </p:cNvPr>
          <p:cNvSpPr/>
          <p:nvPr/>
        </p:nvSpPr>
        <p:spPr>
          <a:xfrm>
            <a:off x="7128349" y="15260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p:txBody>
      </p:sp>
      <p:sp>
        <p:nvSpPr>
          <p:cNvPr id="5" name="Rectangle 4">
            <a:extLst>
              <a:ext uri="{FF2B5EF4-FFF2-40B4-BE49-F238E27FC236}">
                <a16:creationId xmlns:a16="http://schemas.microsoft.com/office/drawing/2014/main" id="{6E179C2D-86C2-1B46-B693-E0678A19D87B}"/>
              </a:ext>
            </a:extLst>
          </p:cNvPr>
          <p:cNvSpPr/>
          <p:nvPr/>
        </p:nvSpPr>
        <p:spPr>
          <a:xfrm>
            <a:off x="7128349" y="29698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b</a:t>
            </a:r>
          </a:p>
        </p:txBody>
      </p:sp>
      <p:sp>
        <p:nvSpPr>
          <p:cNvPr id="6" name="Rectangle 5">
            <a:extLst>
              <a:ext uri="{FF2B5EF4-FFF2-40B4-BE49-F238E27FC236}">
                <a16:creationId xmlns:a16="http://schemas.microsoft.com/office/drawing/2014/main" id="{53835187-DE71-0340-838A-1B7BEFF8CBBF}"/>
              </a:ext>
            </a:extLst>
          </p:cNvPr>
          <p:cNvSpPr/>
          <p:nvPr/>
        </p:nvSpPr>
        <p:spPr>
          <a:xfrm>
            <a:off x="4935312" y="4427224"/>
            <a:ext cx="3207831" cy="6827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a:t>c</a:t>
            </a:r>
          </a:p>
        </p:txBody>
      </p:sp>
      <p:sp>
        <p:nvSpPr>
          <p:cNvPr id="7" name="Rectangle 6">
            <a:extLst>
              <a:ext uri="{FF2B5EF4-FFF2-40B4-BE49-F238E27FC236}">
                <a16:creationId xmlns:a16="http://schemas.microsoft.com/office/drawing/2014/main" id="{2D5BA572-EF8E-7844-8F2A-8AFC6DC7B265}"/>
              </a:ext>
            </a:extLst>
          </p:cNvPr>
          <p:cNvSpPr/>
          <p:nvPr/>
        </p:nvSpPr>
        <p:spPr>
          <a:xfrm>
            <a:off x="8383774" y="4429662"/>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a:t>
            </a:r>
          </a:p>
        </p:txBody>
      </p:sp>
      <p:sp>
        <p:nvSpPr>
          <p:cNvPr id="8" name="Rectangle 7">
            <a:extLst>
              <a:ext uri="{FF2B5EF4-FFF2-40B4-BE49-F238E27FC236}">
                <a16:creationId xmlns:a16="http://schemas.microsoft.com/office/drawing/2014/main" id="{792FF0A2-61AA-FF43-B908-E4A0B0918648}"/>
              </a:ext>
            </a:extLst>
          </p:cNvPr>
          <p:cNvSpPr/>
          <p:nvPr/>
        </p:nvSpPr>
        <p:spPr>
          <a:xfrm>
            <a:off x="7128349" y="588454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e</a:t>
            </a:r>
          </a:p>
        </p:txBody>
      </p:sp>
      <p:grpSp>
        <p:nvGrpSpPr>
          <p:cNvPr id="17" name="Group 16">
            <a:extLst>
              <a:ext uri="{FF2B5EF4-FFF2-40B4-BE49-F238E27FC236}">
                <a16:creationId xmlns:a16="http://schemas.microsoft.com/office/drawing/2014/main" id="{0560D827-DE10-8547-8E80-9CB82CDCF366}"/>
              </a:ext>
            </a:extLst>
          </p:cNvPr>
          <p:cNvGrpSpPr/>
          <p:nvPr/>
        </p:nvGrpSpPr>
        <p:grpSpPr>
          <a:xfrm>
            <a:off x="7558117" y="1698437"/>
            <a:ext cx="1709547" cy="347600"/>
            <a:chOff x="8196072" y="212787"/>
            <a:chExt cx="1709547" cy="347600"/>
          </a:xfrm>
        </p:grpSpPr>
        <p:sp>
          <p:nvSpPr>
            <p:cNvPr id="11" name="Oval 10">
              <a:extLst>
                <a:ext uri="{FF2B5EF4-FFF2-40B4-BE49-F238E27FC236}">
                  <a16:creationId xmlns:a16="http://schemas.microsoft.com/office/drawing/2014/main" id="{5AF039DC-B881-5B48-86AC-2811B964DA24}"/>
                </a:ext>
              </a:extLst>
            </p:cNvPr>
            <p:cNvSpPr/>
            <p:nvPr/>
          </p:nvSpPr>
          <p:spPr>
            <a:xfrm>
              <a:off x="8196072" y="217486"/>
              <a:ext cx="685800" cy="3429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I1</a:t>
              </a:r>
            </a:p>
          </p:txBody>
        </p:sp>
        <p:sp>
          <p:nvSpPr>
            <p:cNvPr id="12" name="Oval 11">
              <a:extLst>
                <a:ext uri="{FF2B5EF4-FFF2-40B4-BE49-F238E27FC236}">
                  <a16:creationId xmlns:a16="http://schemas.microsoft.com/office/drawing/2014/main" id="{F50A6427-F4DB-1543-9E01-102D59DA00E9}"/>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cxnSp>
          <p:nvCxnSpPr>
            <p:cNvPr id="14" name="Straight Connector 13">
              <a:extLst>
                <a:ext uri="{FF2B5EF4-FFF2-40B4-BE49-F238E27FC236}">
                  <a16:creationId xmlns:a16="http://schemas.microsoft.com/office/drawing/2014/main" id="{FE06CEF2-29CF-EC4D-966D-30D7A6BD0AA8}"/>
                </a:ext>
              </a:extLst>
            </p:cNvPr>
            <p:cNvCxnSpPr>
              <a:cxnSpLocks/>
              <a:stCxn id="11" idx="6"/>
              <a:endCxn id="12"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BD90F47-7EB6-4140-B869-195C35D363B1}"/>
              </a:ext>
            </a:extLst>
          </p:cNvPr>
          <p:cNvGrpSpPr/>
          <p:nvPr/>
        </p:nvGrpSpPr>
        <p:grpSpPr>
          <a:xfrm>
            <a:off x="7558116" y="3137475"/>
            <a:ext cx="1709547" cy="347600"/>
            <a:chOff x="8196072" y="212787"/>
            <a:chExt cx="1709547" cy="347600"/>
          </a:xfrm>
        </p:grpSpPr>
        <p:sp>
          <p:nvSpPr>
            <p:cNvPr id="19" name="Oval 18">
              <a:extLst>
                <a:ext uri="{FF2B5EF4-FFF2-40B4-BE49-F238E27FC236}">
                  <a16:creationId xmlns:a16="http://schemas.microsoft.com/office/drawing/2014/main" id="{78279CD1-E219-FA47-9E80-711247B12265}"/>
                </a:ext>
              </a:extLst>
            </p:cNvPr>
            <p:cNvSpPr/>
            <p:nvPr/>
          </p:nvSpPr>
          <p:spPr>
            <a:xfrm>
              <a:off x="8196072" y="217486"/>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O1</a:t>
              </a:r>
            </a:p>
          </p:txBody>
        </p:sp>
        <p:sp>
          <p:nvSpPr>
            <p:cNvPr id="20" name="Oval 19">
              <a:extLst>
                <a:ext uri="{FF2B5EF4-FFF2-40B4-BE49-F238E27FC236}">
                  <a16:creationId xmlns:a16="http://schemas.microsoft.com/office/drawing/2014/main" id="{B37C4A94-DA7F-994D-85C2-8CBAD293F40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p>
          </p:txBody>
        </p:sp>
        <p:cxnSp>
          <p:nvCxnSpPr>
            <p:cNvPr id="21" name="Straight Connector 20">
              <a:extLst>
                <a:ext uri="{FF2B5EF4-FFF2-40B4-BE49-F238E27FC236}">
                  <a16:creationId xmlns:a16="http://schemas.microsoft.com/office/drawing/2014/main" id="{9BEB1B24-E634-4047-AC59-47DF59E0404E}"/>
                </a:ext>
              </a:extLst>
            </p:cNvPr>
            <p:cNvCxnSpPr>
              <a:cxnSpLocks/>
              <a:stCxn id="19" idx="6"/>
              <a:endCxn id="20"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D587EEF-E439-014F-9C74-0C63DA603688}"/>
              </a:ext>
            </a:extLst>
          </p:cNvPr>
          <p:cNvGrpSpPr/>
          <p:nvPr/>
        </p:nvGrpSpPr>
        <p:grpSpPr>
          <a:xfrm>
            <a:off x="8706820" y="4571120"/>
            <a:ext cx="1709547" cy="347600"/>
            <a:chOff x="8196072" y="212787"/>
            <a:chExt cx="1709547" cy="347600"/>
          </a:xfrm>
        </p:grpSpPr>
        <p:sp>
          <p:nvSpPr>
            <p:cNvPr id="27" name="Oval 26">
              <a:extLst>
                <a:ext uri="{FF2B5EF4-FFF2-40B4-BE49-F238E27FC236}">
                  <a16:creationId xmlns:a16="http://schemas.microsoft.com/office/drawing/2014/main" id="{096FAA49-E8AA-3048-863C-912EAED17FC4}"/>
                </a:ext>
              </a:extLst>
            </p:cNvPr>
            <p:cNvSpPr/>
            <p:nvPr/>
          </p:nvSpPr>
          <p:spPr>
            <a:xfrm>
              <a:off x="8196072" y="217486"/>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G3</a:t>
              </a:r>
            </a:p>
          </p:txBody>
        </p:sp>
        <p:sp>
          <p:nvSpPr>
            <p:cNvPr id="28" name="Oval 27">
              <a:extLst>
                <a:ext uri="{FF2B5EF4-FFF2-40B4-BE49-F238E27FC236}">
                  <a16:creationId xmlns:a16="http://schemas.microsoft.com/office/drawing/2014/main" id="{4340028D-39A1-3740-B4A3-0CAD3DBF27B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p>
          </p:txBody>
        </p:sp>
        <p:cxnSp>
          <p:nvCxnSpPr>
            <p:cNvPr id="29" name="Straight Connector 28">
              <a:extLst>
                <a:ext uri="{FF2B5EF4-FFF2-40B4-BE49-F238E27FC236}">
                  <a16:creationId xmlns:a16="http://schemas.microsoft.com/office/drawing/2014/main" id="{F0745E10-D5E4-764D-B225-A6CDAA0E355D}"/>
                </a:ext>
              </a:extLst>
            </p:cNvPr>
            <p:cNvCxnSpPr>
              <a:cxnSpLocks/>
              <a:stCxn id="27" idx="6"/>
              <a:endCxn id="28"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C7DB9FD-70A4-BE48-9D26-93ACA254C4AE}"/>
              </a:ext>
            </a:extLst>
          </p:cNvPr>
          <p:cNvGrpSpPr/>
          <p:nvPr/>
        </p:nvGrpSpPr>
        <p:grpSpPr>
          <a:xfrm>
            <a:off x="5319742" y="4566288"/>
            <a:ext cx="2785301" cy="347600"/>
            <a:chOff x="5957697" y="3080638"/>
            <a:chExt cx="2785301" cy="347600"/>
          </a:xfrm>
        </p:grpSpPr>
        <p:sp>
          <p:nvSpPr>
            <p:cNvPr id="23" name="Oval 22">
              <a:extLst>
                <a:ext uri="{FF2B5EF4-FFF2-40B4-BE49-F238E27FC236}">
                  <a16:creationId xmlns:a16="http://schemas.microsoft.com/office/drawing/2014/main" id="{CA35D787-C388-AA46-BE3D-D879CB1C2FDC}"/>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G1</a:t>
              </a:r>
            </a:p>
          </p:txBody>
        </p:sp>
        <p:sp>
          <p:nvSpPr>
            <p:cNvPr id="24" name="Oval 23">
              <a:extLst>
                <a:ext uri="{FF2B5EF4-FFF2-40B4-BE49-F238E27FC236}">
                  <a16:creationId xmlns:a16="http://schemas.microsoft.com/office/drawing/2014/main" id="{BBFB7586-0127-E242-985E-B29ABE1E2EDB}"/>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cxnSp>
          <p:nvCxnSpPr>
            <p:cNvPr id="25" name="Straight Connector 24">
              <a:extLst>
                <a:ext uri="{FF2B5EF4-FFF2-40B4-BE49-F238E27FC236}">
                  <a16:creationId xmlns:a16="http://schemas.microsoft.com/office/drawing/2014/main" id="{495E871B-B410-A94B-96F0-73D2EE24BF89}"/>
                </a:ext>
              </a:extLst>
            </p:cNvPr>
            <p:cNvCxnSpPr>
              <a:cxnSpLocks/>
              <a:stCxn id="23" idx="6"/>
              <a:endCxn id="2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5586AA7-BE27-8C4C-B145-026BCE7073C5}"/>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G2</a:t>
              </a:r>
            </a:p>
          </p:txBody>
        </p:sp>
        <p:cxnSp>
          <p:nvCxnSpPr>
            <p:cNvPr id="31" name="Straight Connector 30">
              <a:extLst>
                <a:ext uri="{FF2B5EF4-FFF2-40B4-BE49-F238E27FC236}">
                  <a16:creationId xmlns:a16="http://schemas.microsoft.com/office/drawing/2014/main" id="{B2AD717C-809A-D94E-A8BD-5CEE176BF54F}"/>
                </a:ext>
              </a:extLst>
            </p:cNvPr>
            <p:cNvCxnSpPr>
              <a:cxnSpLocks/>
              <a:stCxn id="24" idx="6"/>
              <a:endCxn id="30"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A436170-B738-5A41-83DC-89E97E352709}"/>
              </a:ext>
            </a:extLst>
          </p:cNvPr>
          <p:cNvGrpSpPr/>
          <p:nvPr/>
        </p:nvGrpSpPr>
        <p:grpSpPr>
          <a:xfrm>
            <a:off x="7558116" y="6052125"/>
            <a:ext cx="1709547" cy="347600"/>
            <a:chOff x="8196072" y="212787"/>
            <a:chExt cx="1709547" cy="347600"/>
          </a:xfrm>
        </p:grpSpPr>
        <p:sp>
          <p:nvSpPr>
            <p:cNvPr id="36" name="Oval 35">
              <a:extLst>
                <a:ext uri="{FF2B5EF4-FFF2-40B4-BE49-F238E27FC236}">
                  <a16:creationId xmlns:a16="http://schemas.microsoft.com/office/drawing/2014/main" id="{95CDA799-9387-F349-ACA1-6866354AE971}"/>
                </a:ext>
              </a:extLst>
            </p:cNvPr>
            <p:cNvSpPr/>
            <p:nvPr/>
          </p:nvSpPr>
          <p:spPr>
            <a:xfrm>
              <a:off x="8196072" y="217486"/>
              <a:ext cx="685800" cy="34290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Y1</a:t>
              </a:r>
            </a:p>
          </p:txBody>
        </p:sp>
        <p:sp>
          <p:nvSpPr>
            <p:cNvPr id="37" name="Oval 36">
              <a:extLst>
                <a:ext uri="{FF2B5EF4-FFF2-40B4-BE49-F238E27FC236}">
                  <a16:creationId xmlns:a16="http://schemas.microsoft.com/office/drawing/2014/main" id="{C0E9234A-FE2E-794B-9C8E-3D3F74C1A453}"/>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F5</a:t>
              </a:r>
            </a:p>
          </p:txBody>
        </p:sp>
        <p:cxnSp>
          <p:nvCxnSpPr>
            <p:cNvPr id="38" name="Straight Connector 37">
              <a:extLst>
                <a:ext uri="{FF2B5EF4-FFF2-40B4-BE49-F238E27FC236}">
                  <a16:creationId xmlns:a16="http://schemas.microsoft.com/office/drawing/2014/main" id="{3214E0B2-AEB2-4343-BF09-0DB9CD506283}"/>
                </a:ext>
              </a:extLst>
            </p:cNvPr>
            <p:cNvCxnSpPr>
              <a:cxnSpLocks/>
              <a:stCxn id="36" idx="6"/>
              <a:endCxn id="37"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39236AA3-BCAE-544A-B4B3-A52CEB7C874B}"/>
              </a:ext>
            </a:extLst>
          </p:cNvPr>
          <p:cNvCxnSpPr>
            <a:cxnSpLocks/>
            <a:stCxn id="12" idx="4"/>
            <a:endCxn id="20" idx="0"/>
          </p:cNvCxnSpPr>
          <p:nvPr/>
        </p:nvCxnSpPr>
        <p:spPr>
          <a:xfrm flipH="1">
            <a:off x="8924763" y="2041338"/>
            <a:ext cx="1" cy="1096137"/>
          </a:xfrm>
          <a:prstGeom prst="line">
            <a:avLst/>
          </a:prstGeom>
          <a:ln cmpd="thickThi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0C18FA-3517-0F46-B83A-0ABAEB63A387}"/>
              </a:ext>
            </a:extLst>
          </p:cNvPr>
          <p:cNvCxnSpPr>
            <a:cxnSpLocks/>
            <a:stCxn id="24" idx="0"/>
            <a:endCxn id="20" idx="4"/>
          </p:cNvCxnSpPr>
          <p:nvPr/>
        </p:nvCxnSpPr>
        <p:spPr>
          <a:xfrm flipV="1">
            <a:off x="6686389" y="3480376"/>
            <a:ext cx="2238374" cy="108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7E5D51-7428-C342-AC7F-0C2F587405E3}"/>
              </a:ext>
            </a:extLst>
          </p:cNvPr>
          <p:cNvCxnSpPr>
            <a:cxnSpLocks/>
            <a:stCxn id="28" idx="0"/>
            <a:endCxn id="20" idx="4"/>
          </p:cNvCxnSpPr>
          <p:nvPr/>
        </p:nvCxnSpPr>
        <p:spPr>
          <a:xfrm flipH="1" flipV="1">
            <a:off x="8924763" y="3480376"/>
            <a:ext cx="1148704" cy="109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8650732-98AD-1E4C-9134-B138872678CE}"/>
              </a:ext>
            </a:extLst>
          </p:cNvPr>
          <p:cNvCxnSpPr>
            <a:cxnSpLocks/>
            <a:stCxn id="37" idx="0"/>
            <a:endCxn id="24" idx="4"/>
          </p:cNvCxnSpPr>
          <p:nvPr/>
        </p:nvCxnSpPr>
        <p:spPr>
          <a:xfrm flipH="1" flipV="1">
            <a:off x="6686389" y="4909189"/>
            <a:ext cx="2238374" cy="11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4626A9-65F2-234F-982A-0DC3C16B970E}"/>
              </a:ext>
            </a:extLst>
          </p:cNvPr>
          <p:cNvCxnSpPr>
            <a:cxnSpLocks/>
            <a:stCxn id="37" idx="0"/>
            <a:endCxn id="28" idx="4"/>
          </p:cNvCxnSpPr>
          <p:nvPr/>
        </p:nvCxnSpPr>
        <p:spPr>
          <a:xfrm flipV="1">
            <a:off x="8924763" y="4914021"/>
            <a:ext cx="1148704" cy="1138104"/>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F9D0D6B-ADFC-ED49-B12A-72D44AD03337}"/>
              </a:ext>
            </a:extLst>
          </p:cNvPr>
          <p:cNvSpPr txBox="1"/>
          <p:nvPr/>
        </p:nvSpPr>
        <p:spPr>
          <a:xfrm>
            <a:off x="7107368" y="3845419"/>
            <a:ext cx="583814" cy="369332"/>
          </a:xfrm>
          <a:prstGeom prst="rect">
            <a:avLst/>
          </a:prstGeom>
          <a:noFill/>
        </p:spPr>
        <p:txBody>
          <a:bodyPr wrap="none" rtlCol="0">
            <a:spAutoFit/>
          </a:bodyPr>
          <a:lstStyle/>
          <a:p>
            <a:r>
              <a:rPr lang="en-US" dirty="0"/>
              <a:t>80%</a:t>
            </a:r>
          </a:p>
        </p:txBody>
      </p:sp>
      <p:sp>
        <p:nvSpPr>
          <p:cNvPr id="69" name="TextBox 68">
            <a:extLst>
              <a:ext uri="{FF2B5EF4-FFF2-40B4-BE49-F238E27FC236}">
                <a16:creationId xmlns:a16="http://schemas.microsoft.com/office/drawing/2014/main" id="{55149B96-8D04-4D42-BF9D-E9E501919EB5}"/>
              </a:ext>
            </a:extLst>
          </p:cNvPr>
          <p:cNvSpPr txBox="1"/>
          <p:nvPr/>
        </p:nvSpPr>
        <p:spPr>
          <a:xfrm>
            <a:off x="8840533" y="3849847"/>
            <a:ext cx="583814" cy="369332"/>
          </a:xfrm>
          <a:prstGeom prst="rect">
            <a:avLst/>
          </a:prstGeom>
          <a:noFill/>
        </p:spPr>
        <p:txBody>
          <a:bodyPr wrap="none" rtlCol="0">
            <a:spAutoFit/>
          </a:bodyPr>
          <a:lstStyle/>
          <a:p>
            <a:r>
              <a:rPr lang="en-US" dirty="0"/>
              <a:t>20%</a:t>
            </a:r>
          </a:p>
        </p:txBody>
      </p:sp>
      <p:sp>
        <p:nvSpPr>
          <p:cNvPr id="70" name="TextBox 69">
            <a:extLst>
              <a:ext uri="{FF2B5EF4-FFF2-40B4-BE49-F238E27FC236}">
                <a16:creationId xmlns:a16="http://schemas.microsoft.com/office/drawing/2014/main" id="{CF7F2ED1-9DDA-E14A-BE5C-CC1ECAFCCFAA}"/>
              </a:ext>
            </a:extLst>
          </p:cNvPr>
          <p:cNvSpPr txBox="1"/>
          <p:nvPr/>
        </p:nvSpPr>
        <p:spPr>
          <a:xfrm>
            <a:off x="5903754" y="4676446"/>
            <a:ext cx="583814" cy="369332"/>
          </a:xfrm>
          <a:prstGeom prst="rect">
            <a:avLst/>
          </a:prstGeom>
          <a:noFill/>
        </p:spPr>
        <p:txBody>
          <a:bodyPr wrap="none" rtlCol="0">
            <a:spAutoFit/>
          </a:bodyPr>
          <a:lstStyle/>
          <a:p>
            <a:r>
              <a:rPr lang="en-US" dirty="0"/>
              <a:t>60%</a:t>
            </a:r>
          </a:p>
        </p:txBody>
      </p:sp>
      <p:sp>
        <p:nvSpPr>
          <p:cNvPr id="71" name="TextBox 70">
            <a:extLst>
              <a:ext uri="{FF2B5EF4-FFF2-40B4-BE49-F238E27FC236}">
                <a16:creationId xmlns:a16="http://schemas.microsoft.com/office/drawing/2014/main" id="{99726D16-EF75-9640-B99C-E7A7DDF0973E}"/>
              </a:ext>
            </a:extLst>
          </p:cNvPr>
          <p:cNvSpPr txBox="1"/>
          <p:nvPr/>
        </p:nvSpPr>
        <p:spPr>
          <a:xfrm>
            <a:off x="6932359" y="4676446"/>
            <a:ext cx="583814" cy="369332"/>
          </a:xfrm>
          <a:prstGeom prst="rect">
            <a:avLst/>
          </a:prstGeom>
          <a:noFill/>
        </p:spPr>
        <p:txBody>
          <a:bodyPr wrap="none" rtlCol="0">
            <a:spAutoFit/>
          </a:bodyPr>
          <a:lstStyle/>
          <a:p>
            <a:r>
              <a:rPr lang="en-US" dirty="0"/>
              <a:t>20%</a:t>
            </a:r>
          </a:p>
        </p:txBody>
      </p:sp>
      <p:sp>
        <p:nvSpPr>
          <p:cNvPr id="47" name="Rounded Rectangle 46">
            <a:extLst>
              <a:ext uri="{FF2B5EF4-FFF2-40B4-BE49-F238E27FC236}">
                <a16:creationId xmlns:a16="http://schemas.microsoft.com/office/drawing/2014/main" id="{75C74761-7125-0E42-82C1-F4097B81A5DD}"/>
              </a:ext>
            </a:extLst>
          </p:cNvPr>
          <p:cNvSpPr/>
          <p:nvPr/>
        </p:nvSpPr>
        <p:spPr>
          <a:xfrm rot="16200000">
            <a:off x="10581729" y="896814"/>
            <a:ext cx="438856" cy="1158065"/>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64F8FB90-EB6C-F64D-A24D-35183E89A41F}"/>
              </a:ext>
            </a:extLst>
          </p:cNvPr>
          <p:cNvCxnSpPr>
            <a:cxnSpLocks/>
          </p:cNvCxnSpPr>
          <p:nvPr/>
        </p:nvCxnSpPr>
        <p:spPr>
          <a:xfrm flipH="1">
            <a:off x="10810397" y="507356"/>
            <a:ext cx="2602" cy="50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F7FD93F-C0D1-8A43-9671-1D9A1A5AFDF0}"/>
              </a:ext>
            </a:extLst>
          </p:cNvPr>
          <p:cNvCxnSpPr>
            <a:cxnSpLocks/>
          </p:cNvCxnSpPr>
          <p:nvPr/>
        </p:nvCxnSpPr>
        <p:spPr>
          <a:xfrm flipH="1">
            <a:off x="10560481" y="1246597"/>
            <a:ext cx="249916" cy="5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DE4C352-83AF-374E-9AE4-BF6C2265846F}"/>
              </a:ext>
            </a:extLst>
          </p:cNvPr>
          <p:cNvCxnSpPr>
            <a:cxnSpLocks/>
          </p:cNvCxnSpPr>
          <p:nvPr/>
        </p:nvCxnSpPr>
        <p:spPr>
          <a:xfrm>
            <a:off x="10885963" y="1212303"/>
            <a:ext cx="213732" cy="54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C0A6C84-123D-904B-844B-0FC5EEF0F461}"/>
              </a:ext>
            </a:extLst>
          </p:cNvPr>
          <p:cNvSpPr txBox="1"/>
          <p:nvPr/>
        </p:nvSpPr>
        <p:spPr>
          <a:xfrm>
            <a:off x="10222124" y="1339040"/>
            <a:ext cx="1274762" cy="338554"/>
          </a:xfrm>
          <a:prstGeom prst="rect">
            <a:avLst/>
          </a:prstGeom>
          <a:noFill/>
        </p:spPr>
        <p:txBody>
          <a:bodyPr wrap="square" rtlCol="0">
            <a:spAutoFit/>
          </a:bodyPr>
          <a:lstStyle/>
          <a:p>
            <a:r>
              <a:rPr lang="en-US" sz="1600" dirty="0"/>
              <a:t> 80%       20%</a:t>
            </a:r>
          </a:p>
        </p:txBody>
      </p:sp>
      <p:cxnSp>
        <p:nvCxnSpPr>
          <p:cNvPr id="54" name="Straight Arrow Connector 53">
            <a:extLst>
              <a:ext uri="{FF2B5EF4-FFF2-40B4-BE49-F238E27FC236}">
                <a16:creationId xmlns:a16="http://schemas.microsoft.com/office/drawing/2014/main" id="{0BEE893D-215C-EA4A-82BA-83A68F5349C4}"/>
              </a:ext>
            </a:extLst>
          </p:cNvPr>
          <p:cNvCxnSpPr>
            <a:cxnSpLocks/>
          </p:cNvCxnSpPr>
          <p:nvPr/>
        </p:nvCxnSpPr>
        <p:spPr>
          <a:xfrm>
            <a:off x="10560481" y="2004212"/>
            <a:ext cx="319476" cy="48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EB352F-D1F1-9142-9DDB-B193359C62E4}"/>
              </a:ext>
            </a:extLst>
          </p:cNvPr>
          <p:cNvCxnSpPr>
            <a:cxnSpLocks/>
          </p:cNvCxnSpPr>
          <p:nvPr/>
        </p:nvCxnSpPr>
        <p:spPr>
          <a:xfrm flipH="1">
            <a:off x="10879957" y="1987365"/>
            <a:ext cx="21973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0AFE25A-6BFA-244E-AF63-92E2C2D53520}"/>
              </a:ext>
            </a:extLst>
          </p:cNvPr>
          <p:cNvCxnSpPr>
            <a:cxnSpLocks/>
          </p:cNvCxnSpPr>
          <p:nvPr/>
        </p:nvCxnSpPr>
        <p:spPr>
          <a:xfrm flipH="1">
            <a:off x="10666225" y="2726938"/>
            <a:ext cx="213732" cy="47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7497F4-D0DE-8D45-B01E-0F1F0E149DD6}"/>
              </a:ext>
            </a:extLst>
          </p:cNvPr>
          <p:cNvCxnSpPr>
            <a:cxnSpLocks/>
          </p:cNvCxnSpPr>
          <p:nvPr/>
        </p:nvCxnSpPr>
        <p:spPr>
          <a:xfrm>
            <a:off x="10879957" y="2726938"/>
            <a:ext cx="205611" cy="48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3F97875-259C-8843-9F41-3AE5759648C1}"/>
              </a:ext>
            </a:extLst>
          </p:cNvPr>
          <p:cNvSpPr/>
          <p:nvPr/>
        </p:nvSpPr>
        <p:spPr>
          <a:xfrm>
            <a:off x="10721367" y="1012095"/>
            <a:ext cx="231491" cy="1982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60" name="Rectangle 59">
            <a:extLst>
              <a:ext uri="{FF2B5EF4-FFF2-40B4-BE49-F238E27FC236}">
                <a16:creationId xmlns:a16="http://schemas.microsoft.com/office/drawing/2014/main" id="{4A235CC8-8852-7742-BEB7-764B45254DB3}"/>
              </a:ext>
            </a:extLst>
          </p:cNvPr>
          <p:cNvSpPr/>
          <p:nvPr/>
        </p:nvSpPr>
        <p:spPr>
          <a:xfrm>
            <a:off x="10430101" y="1772708"/>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61" name="Rectangle 60">
            <a:extLst>
              <a:ext uri="{FF2B5EF4-FFF2-40B4-BE49-F238E27FC236}">
                <a16:creationId xmlns:a16="http://schemas.microsoft.com/office/drawing/2014/main" id="{0DC2A0F3-935A-1448-8101-C7D7C7E87F1B}"/>
              </a:ext>
            </a:extLst>
          </p:cNvPr>
          <p:cNvSpPr/>
          <p:nvPr/>
        </p:nvSpPr>
        <p:spPr>
          <a:xfrm>
            <a:off x="10989826" y="1762982"/>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62" name="Rectangle 61">
            <a:extLst>
              <a:ext uri="{FF2B5EF4-FFF2-40B4-BE49-F238E27FC236}">
                <a16:creationId xmlns:a16="http://schemas.microsoft.com/office/drawing/2014/main" id="{E4DE7A79-0CEF-2740-80A0-70C492F50575}"/>
              </a:ext>
            </a:extLst>
          </p:cNvPr>
          <p:cNvSpPr/>
          <p:nvPr/>
        </p:nvSpPr>
        <p:spPr>
          <a:xfrm>
            <a:off x="10747211" y="2509610"/>
            <a:ext cx="231491" cy="198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8D3B750E-9586-6A42-9950-3345B168E83D}"/>
              </a:ext>
            </a:extLst>
          </p:cNvPr>
          <p:cNvSpPr/>
          <p:nvPr/>
        </p:nvSpPr>
        <p:spPr>
          <a:xfrm>
            <a:off x="10727133" y="292487"/>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4" name="Rectangle 63">
            <a:extLst>
              <a:ext uri="{FF2B5EF4-FFF2-40B4-BE49-F238E27FC236}">
                <a16:creationId xmlns:a16="http://schemas.microsoft.com/office/drawing/2014/main" id="{564B53CB-0E9D-9F4E-9C6F-2D05F85E1EF0}"/>
              </a:ext>
            </a:extLst>
          </p:cNvPr>
          <p:cNvSpPr/>
          <p:nvPr/>
        </p:nvSpPr>
        <p:spPr>
          <a:xfrm>
            <a:off x="10578120" y="3211180"/>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5" name="Rectangle 64">
            <a:extLst>
              <a:ext uri="{FF2B5EF4-FFF2-40B4-BE49-F238E27FC236}">
                <a16:creationId xmlns:a16="http://schemas.microsoft.com/office/drawing/2014/main" id="{0BB6FE27-CA03-FF48-8201-B31C23E0B80E}"/>
              </a:ext>
            </a:extLst>
          </p:cNvPr>
          <p:cNvSpPr/>
          <p:nvPr/>
        </p:nvSpPr>
        <p:spPr>
          <a:xfrm>
            <a:off x="10952858" y="3204598"/>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351616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93C6521A-DE38-0E4E-BFC1-C372600C252E}"/>
              </a:ext>
            </a:extLst>
          </p:cNvPr>
          <p:cNvSpPr/>
          <p:nvPr/>
        </p:nvSpPr>
        <p:spPr>
          <a:xfrm rot="16200000">
            <a:off x="8581072" y="2780175"/>
            <a:ext cx="484658" cy="1013168"/>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E71EBF9D-B641-B449-B49C-0285D8D36F45}"/>
              </a:ext>
            </a:extLst>
          </p:cNvPr>
          <p:cNvSpPr/>
          <p:nvPr/>
        </p:nvSpPr>
        <p:spPr>
          <a:xfrm rot="16200000">
            <a:off x="8590643" y="5718109"/>
            <a:ext cx="484658" cy="1013168"/>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58B04F13-134B-7444-A9E4-D6DE82CE33F0}"/>
              </a:ext>
            </a:extLst>
          </p:cNvPr>
          <p:cNvSpPr/>
          <p:nvPr/>
        </p:nvSpPr>
        <p:spPr>
          <a:xfrm rot="16200000">
            <a:off x="5453342" y="4253750"/>
            <a:ext cx="484658" cy="1028142"/>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AEE31-5647-954D-AF70-B6BD17A29AE6}"/>
              </a:ext>
            </a:extLst>
          </p:cNvPr>
          <p:cNvSpPr>
            <a:spLocks noGrp="1"/>
          </p:cNvSpPr>
          <p:nvPr>
            <p:ph type="title"/>
          </p:nvPr>
        </p:nvSpPr>
        <p:spPr/>
        <p:txBody>
          <a:bodyPr/>
          <a:lstStyle/>
          <a:p>
            <a:r>
              <a:rPr lang="en-US" dirty="0"/>
              <a:t>Switchboard forwarders</a:t>
            </a:r>
          </a:p>
        </p:txBody>
      </p:sp>
      <p:sp>
        <p:nvSpPr>
          <p:cNvPr id="3" name="Content Placeholder 2">
            <a:extLst>
              <a:ext uri="{FF2B5EF4-FFF2-40B4-BE49-F238E27FC236}">
                <a16:creationId xmlns:a16="http://schemas.microsoft.com/office/drawing/2014/main" id="{AEB24270-A941-FD45-9D00-FBB26A46BAC5}"/>
              </a:ext>
            </a:extLst>
          </p:cNvPr>
          <p:cNvSpPr>
            <a:spLocks noGrp="1"/>
          </p:cNvSpPr>
          <p:nvPr>
            <p:ph idx="1"/>
          </p:nvPr>
        </p:nvSpPr>
        <p:spPr>
          <a:xfrm>
            <a:off x="838199" y="1825625"/>
            <a:ext cx="5153600" cy="4351338"/>
          </a:xfrm>
        </p:spPr>
        <p:txBody>
          <a:bodyPr/>
          <a:lstStyle/>
          <a:p>
            <a:r>
              <a:rPr lang="en-US" dirty="0"/>
              <a:t>Deployment</a:t>
            </a:r>
          </a:p>
          <a:p>
            <a:r>
              <a:rPr lang="en-US" dirty="0"/>
              <a:t>Customization</a:t>
            </a:r>
          </a:p>
          <a:p>
            <a:r>
              <a:rPr lang="en-US" dirty="0"/>
              <a:t>Load balancing</a:t>
            </a:r>
          </a:p>
          <a:p>
            <a:r>
              <a:rPr lang="en-US" dirty="0">
                <a:solidFill>
                  <a:schemeClr val="accent1"/>
                </a:solidFill>
              </a:rPr>
              <a:t>Safety</a:t>
            </a:r>
          </a:p>
          <a:p>
            <a:pPr lvl="1"/>
            <a:r>
              <a:rPr lang="en-US" dirty="0">
                <a:solidFill>
                  <a:schemeClr val="accent1"/>
                </a:solidFill>
              </a:rPr>
              <a:t>Flow affinity</a:t>
            </a:r>
          </a:p>
          <a:p>
            <a:pPr lvl="1"/>
            <a:r>
              <a:rPr lang="en-US" dirty="0">
                <a:solidFill>
                  <a:schemeClr val="accent1"/>
                </a:solidFill>
              </a:rPr>
              <a:t>Symmetric return</a:t>
            </a:r>
          </a:p>
          <a:p>
            <a:r>
              <a:rPr lang="en-US" dirty="0"/>
              <a:t>Forwarder scaling</a:t>
            </a:r>
          </a:p>
          <a:p>
            <a:pPr lvl="1"/>
            <a:endParaRPr lang="en-US" dirty="0"/>
          </a:p>
          <a:p>
            <a:pPr marL="457200" lvl="1" indent="0">
              <a:buNone/>
            </a:pPr>
            <a:endParaRPr lang="en-US" dirty="0"/>
          </a:p>
          <a:p>
            <a:pPr lvl="1"/>
            <a:endParaRPr lang="en-US" dirty="0"/>
          </a:p>
        </p:txBody>
      </p:sp>
      <p:sp>
        <p:nvSpPr>
          <p:cNvPr id="4" name="Rectangle 3">
            <a:extLst>
              <a:ext uri="{FF2B5EF4-FFF2-40B4-BE49-F238E27FC236}">
                <a16:creationId xmlns:a16="http://schemas.microsoft.com/office/drawing/2014/main" id="{B4EB6902-D653-0140-BDB6-2F560C0D5704}"/>
              </a:ext>
            </a:extLst>
          </p:cNvPr>
          <p:cNvSpPr/>
          <p:nvPr/>
        </p:nvSpPr>
        <p:spPr>
          <a:xfrm>
            <a:off x="7128349" y="15260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p:txBody>
      </p:sp>
      <p:sp>
        <p:nvSpPr>
          <p:cNvPr id="5" name="Rectangle 4">
            <a:extLst>
              <a:ext uri="{FF2B5EF4-FFF2-40B4-BE49-F238E27FC236}">
                <a16:creationId xmlns:a16="http://schemas.microsoft.com/office/drawing/2014/main" id="{6E179C2D-86C2-1B46-B693-E0678A19D87B}"/>
              </a:ext>
            </a:extLst>
          </p:cNvPr>
          <p:cNvSpPr/>
          <p:nvPr/>
        </p:nvSpPr>
        <p:spPr>
          <a:xfrm>
            <a:off x="7128349" y="2969899"/>
            <a:ext cx="2231136" cy="6827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a:t>b</a:t>
            </a:r>
          </a:p>
        </p:txBody>
      </p:sp>
      <p:sp>
        <p:nvSpPr>
          <p:cNvPr id="6" name="Rectangle 5">
            <a:extLst>
              <a:ext uri="{FF2B5EF4-FFF2-40B4-BE49-F238E27FC236}">
                <a16:creationId xmlns:a16="http://schemas.microsoft.com/office/drawing/2014/main" id="{53835187-DE71-0340-838A-1B7BEFF8CBBF}"/>
              </a:ext>
            </a:extLst>
          </p:cNvPr>
          <p:cNvSpPr/>
          <p:nvPr/>
        </p:nvSpPr>
        <p:spPr>
          <a:xfrm>
            <a:off x="4935312" y="4427224"/>
            <a:ext cx="3207831" cy="6827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a:t>c</a:t>
            </a:r>
          </a:p>
        </p:txBody>
      </p:sp>
      <p:sp>
        <p:nvSpPr>
          <p:cNvPr id="7" name="Rectangle 6">
            <a:extLst>
              <a:ext uri="{FF2B5EF4-FFF2-40B4-BE49-F238E27FC236}">
                <a16:creationId xmlns:a16="http://schemas.microsoft.com/office/drawing/2014/main" id="{2D5BA572-EF8E-7844-8F2A-8AFC6DC7B265}"/>
              </a:ext>
            </a:extLst>
          </p:cNvPr>
          <p:cNvSpPr/>
          <p:nvPr/>
        </p:nvSpPr>
        <p:spPr>
          <a:xfrm>
            <a:off x="8383774" y="4429662"/>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a:t>
            </a:r>
          </a:p>
        </p:txBody>
      </p:sp>
      <p:sp>
        <p:nvSpPr>
          <p:cNvPr id="8" name="Rectangle 7">
            <a:extLst>
              <a:ext uri="{FF2B5EF4-FFF2-40B4-BE49-F238E27FC236}">
                <a16:creationId xmlns:a16="http://schemas.microsoft.com/office/drawing/2014/main" id="{792FF0A2-61AA-FF43-B908-E4A0B0918648}"/>
              </a:ext>
            </a:extLst>
          </p:cNvPr>
          <p:cNvSpPr/>
          <p:nvPr/>
        </p:nvSpPr>
        <p:spPr>
          <a:xfrm>
            <a:off x="7128349" y="5884549"/>
            <a:ext cx="2231136" cy="6827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a:t>e</a:t>
            </a:r>
          </a:p>
        </p:txBody>
      </p:sp>
      <p:grpSp>
        <p:nvGrpSpPr>
          <p:cNvPr id="17" name="Group 16">
            <a:extLst>
              <a:ext uri="{FF2B5EF4-FFF2-40B4-BE49-F238E27FC236}">
                <a16:creationId xmlns:a16="http://schemas.microsoft.com/office/drawing/2014/main" id="{0560D827-DE10-8547-8E80-9CB82CDCF366}"/>
              </a:ext>
            </a:extLst>
          </p:cNvPr>
          <p:cNvGrpSpPr/>
          <p:nvPr/>
        </p:nvGrpSpPr>
        <p:grpSpPr>
          <a:xfrm>
            <a:off x="7558117" y="1698437"/>
            <a:ext cx="1709547" cy="347600"/>
            <a:chOff x="8196072" y="212787"/>
            <a:chExt cx="1709547" cy="347600"/>
          </a:xfrm>
        </p:grpSpPr>
        <p:sp>
          <p:nvSpPr>
            <p:cNvPr id="11" name="Oval 10">
              <a:extLst>
                <a:ext uri="{FF2B5EF4-FFF2-40B4-BE49-F238E27FC236}">
                  <a16:creationId xmlns:a16="http://schemas.microsoft.com/office/drawing/2014/main" id="{5AF039DC-B881-5B48-86AC-2811B964DA24}"/>
                </a:ext>
              </a:extLst>
            </p:cNvPr>
            <p:cNvSpPr/>
            <p:nvPr/>
          </p:nvSpPr>
          <p:spPr>
            <a:xfrm>
              <a:off x="8196072" y="217486"/>
              <a:ext cx="685800" cy="3429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I1</a:t>
              </a:r>
            </a:p>
          </p:txBody>
        </p:sp>
        <p:sp>
          <p:nvSpPr>
            <p:cNvPr id="12" name="Oval 11">
              <a:extLst>
                <a:ext uri="{FF2B5EF4-FFF2-40B4-BE49-F238E27FC236}">
                  <a16:creationId xmlns:a16="http://schemas.microsoft.com/office/drawing/2014/main" id="{F50A6427-F4DB-1543-9E01-102D59DA00E9}"/>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cxnSp>
          <p:nvCxnSpPr>
            <p:cNvPr id="14" name="Straight Connector 13">
              <a:extLst>
                <a:ext uri="{FF2B5EF4-FFF2-40B4-BE49-F238E27FC236}">
                  <a16:creationId xmlns:a16="http://schemas.microsoft.com/office/drawing/2014/main" id="{FE06CEF2-29CF-EC4D-966D-30D7A6BD0AA8}"/>
                </a:ext>
              </a:extLst>
            </p:cNvPr>
            <p:cNvCxnSpPr>
              <a:cxnSpLocks/>
              <a:stCxn id="11" idx="6"/>
              <a:endCxn id="12"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BD90F47-7EB6-4140-B869-195C35D363B1}"/>
              </a:ext>
            </a:extLst>
          </p:cNvPr>
          <p:cNvGrpSpPr/>
          <p:nvPr/>
        </p:nvGrpSpPr>
        <p:grpSpPr>
          <a:xfrm>
            <a:off x="7558116" y="3137475"/>
            <a:ext cx="1709547" cy="347600"/>
            <a:chOff x="8196072" y="212787"/>
            <a:chExt cx="1709547" cy="347600"/>
          </a:xfrm>
        </p:grpSpPr>
        <p:sp>
          <p:nvSpPr>
            <p:cNvPr id="19" name="Oval 18">
              <a:extLst>
                <a:ext uri="{FF2B5EF4-FFF2-40B4-BE49-F238E27FC236}">
                  <a16:creationId xmlns:a16="http://schemas.microsoft.com/office/drawing/2014/main" id="{78279CD1-E219-FA47-9E80-711247B12265}"/>
                </a:ext>
              </a:extLst>
            </p:cNvPr>
            <p:cNvSpPr/>
            <p:nvPr/>
          </p:nvSpPr>
          <p:spPr>
            <a:xfrm>
              <a:off x="8196072" y="217486"/>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O1</a:t>
              </a:r>
            </a:p>
          </p:txBody>
        </p:sp>
        <p:sp>
          <p:nvSpPr>
            <p:cNvPr id="20" name="Oval 19">
              <a:extLst>
                <a:ext uri="{FF2B5EF4-FFF2-40B4-BE49-F238E27FC236}">
                  <a16:creationId xmlns:a16="http://schemas.microsoft.com/office/drawing/2014/main" id="{B37C4A94-DA7F-994D-85C2-8CBAD293F40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p>
          </p:txBody>
        </p:sp>
        <p:cxnSp>
          <p:nvCxnSpPr>
            <p:cNvPr id="21" name="Straight Connector 20">
              <a:extLst>
                <a:ext uri="{FF2B5EF4-FFF2-40B4-BE49-F238E27FC236}">
                  <a16:creationId xmlns:a16="http://schemas.microsoft.com/office/drawing/2014/main" id="{9BEB1B24-E634-4047-AC59-47DF59E0404E}"/>
                </a:ext>
              </a:extLst>
            </p:cNvPr>
            <p:cNvCxnSpPr>
              <a:cxnSpLocks/>
              <a:stCxn id="19" idx="6"/>
              <a:endCxn id="20"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D587EEF-E439-014F-9C74-0C63DA603688}"/>
              </a:ext>
            </a:extLst>
          </p:cNvPr>
          <p:cNvGrpSpPr/>
          <p:nvPr/>
        </p:nvGrpSpPr>
        <p:grpSpPr>
          <a:xfrm>
            <a:off x="8706820" y="4571120"/>
            <a:ext cx="1709547" cy="347600"/>
            <a:chOff x="8196072" y="212787"/>
            <a:chExt cx="1709547" cy="347600"/>
          </a:xfrm>
        </p:grpSpPr>
        <p:sp>
          <p:nvSpPr>
            <p:cNvPr id="27" name="Oval 26">
              <a:extLst>
                <a:ext uri="{FF2B5EF4-FFF2-40B4-BE49-F238E27FC236}">
                  <a16:creationId xmlns:a16="http://schemas.microsoft.com/office/drawing/2014/main" id="{096FAA49-E8AA-3048-863C-912EAED17FC4}"/>
                </a:ext>
              </a:extLst>
            </p:cNvPr>
            <p:cNvSpPr/>
            <p:nvPr/>
          </p:nvSpPr>
          <p:spPr>
            <a:xfrm>
              <a:off x="8196072" y="217486"/>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G3</a:t>
              </a:r>
            </a:p>
          </p:txBody>
        </p:sp>
        <p:sp>
          <p:nvSpPr>
            <p:cNvPr id="28" name="Oval 27">
              <a:extLst>
                <a:ext uri="{FF2B5EF4-FFF2-40B4-BE49-F238E27FC236}">
                  <a16:creationId xmlns:a16="http://schemas.microsoft.com/office/drawing/2014/main" id="{4340028D-39A1-3740-B4A3-0CAD3DBF27B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p>
          </p:txBody>
        </p:sp>
        <p:cxnSp>
          <p:nvCxnSpPr>
            <p:cNvPr id="29" name="Straight Connector 28">
              <a:extLst>
                <a:ext uri="{FF2B5EF4-FFF2-40B4-BE49-F238E27FC236}">
                  <a16:creationId xmlns:a16="http://schemas.microsoft.com/office/drawing/2014/main" id="{F0745E10-D5E4-764D-B225-A6CDAA0E355D}"/>
                </a:ext>
              </a:extLst>
            </p:cNvPr>
            <p:cNvCxnSpPr>
              <a:cxnSpLocks/>
              <a:stCxn id="27" idx="6"/>
              <a:endCxn id="28"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C7DB9FD-70A4-BE48-9D26-93ACA254C4AE}"/>
              </a:ext>
            </a:extLst>
          </p:cNvPr>
          <p:cNvGrpSpPr/>
          <p:nvPr/>
        </p:nvGrpSpPr>
        <p:grpSpPr>
          <a:xfrm>
            <a:off x="5319742" y="4566288"/>
            <a:ext cx="2785301" cy="347600"/>
            <a:chOff x="5957697" y="3080638"/>
            <a:chExt cx="2785301" cy="347600"/>
          </a:xfrm>
        </p:grpSpPr>
        <p:sp>
          <p:nvSpPr>
            <p:cNvPr id="23" name="Oval 22">
              <a:extLst>
                <a:ext uri="{FF2B5EF4-FFF2-40B4-BE49-F238E27FC236}">
                  <a16:creationId xmlns:a16="http://schemas.microsoft.com/office/drawing/2014/main" id="{CA35D787-C388-AA46-BE3D-D879CB1C2FDC}"/>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G1</a:t>
              </a:r>
            </a:p>
          </p:txBody>
        </p:sp>
        <p:sp>
          <p:nvSpPr>
            <p:cNvPr id="24" name="Oval 23">
              <a:extLst>
                <a:ext uri="{FF2B5EF4-FFF2-40B4-BE49-F238E27FC236}">
                  <a16:creationId xmlns:a16="http://schemas.microsoft.com/office/drawing/2014/main" id="{BBFB7586-0127-E242-985E-B29ABE1E2EDB}"/>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cxnSp>
          <p:nvCxnSpPr>
            <p:cNvPr id="25" name="Straight Connector 24">
              <a:extLst>
                <a:ext uri="{FF2B5EF4-FFF2-40B4-BE49-F238E27FC236}">
                  <a16:creationId xmlns:a16="http://schemas.microsoft.com/office/drawing/2014/main" id="{495E871B-B410-A94B-96F0-73D2EE24BF89}"/>
                </a:ext>
              </a:extLst>
            </p:cNvPr>
            <p:cNvCxnSpPr>
              <a:cxnSpLocks/>
              <a:stCxn id="23" idx="6"/>
              <a:endCxn id="2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5586AA7-BE27-8C4C-B145-026BCE7073C5}"/>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G2</a:t>
              </a:r>
            </a:p>
          </p:txBody>
        </p:sp>
        <p:cxnSp>
          <p:nvCxnSpPr>
            <p:cNvPr id="31" name="Straight Connector 30">
              <a:extLst>
                <a:ext uri="{FF2B5EF4-FFF2-40B4-BE49-F238E27FC236}">
                  <a16:creationId xmlns:a16="http://schemas.microsoft.com/office/drawing/2014/main" id="{B2AD717C-809A-D94E-A8BD-5CEE176BF54F}"/>
                </a:ext>
              </a:extLst>
            </p:cNvPr>
            <p:cNvCxnSpPr>
              <a:cxnSpLocks/>
              <a:stCxn id="24" idx="6"/>
              <a:endCxn id="30"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A436170-B738-5A41-83DC-89E97E352709}"/>
              </a:ext>
            </a:extLst>
          </p:cNvPr>
          <p:cNvGrpSpPr/>
          <p:nvPr/>
        </p:nvGrpSpPr>
        <p:grpSpPr>
          <a:xfrm>
            <a:off x="7558116" y="6052125"/>
            <a:ext cx="1709547" cy="347600"/>
            <a:chOff x="8196072" y="212787"/>
            <a:chExt cx="1709547" cy="347600"/>
          </a:xfrm>
        </p:grpSpPr>
        <p:sp>
          <p:nvSpPr>
            <p:cNvPr id="36" name="Oval 35">
              <a:extLst>
                <a:ext uri="{FF2B5EF4-FFF2-40B4-BE49-F238E27FC236}">
                  <a16:creationId xmlns:a16="http://schemas.microsoft.com/office/drawing/2014/main" id="{95CDA799-9387-F349-ACA1-6866354AE971}"/>
                </a:ext>
              </a:extLst>
            </p:cNvPr>
            <p:cNvSpPr/>
            <p:nvPr/>
          </p:nvSpPr>
          <p:spPr>
            <a:xfrm>
              <a:off x="8196072" y="217486"/>
              <a:ext cx="685800" cy="34290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Y1</a:t>
              </a:r>
            </a:p>
          </p:txBody>
        </p:sp>
        <p:sp>
          <p:nvSpPr>
            <p:cNvPr id="37" name="Oval 36">
              <a:extLst>
                <a:ext uri="{FF2B5EF4-FFF2-40B4-BE49-F238E27FC236}">
                  <a16:creationId xmlns:a16="http://schemas.microsoft.com/office/drawing/2014/main" id="{C0E9234A-FE2E-794B-9C8E-3D3F74C1A453}"/>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F5</a:t>
              </a:r>
            </a:p>
          </p:txBody>
        </p:sp>
        <p:cxnSp>
          <p:nvCxnSpPr>
            <p:cNvPr id="38" name="Straight Connector 37">
              <a:extLst>
                <a:ext uri="{FF2B5EF4-FFF2-40B4-BE49-F238E27FC236}">
                  <a16:creationId xmlns:a16="http://schemas.microsoft.com/office/drawing/2014/main" id="{3214E0B2-AEB2-4343-BF09-0DB9CD506283}"/>
                </a:ext>
              </a:extLst>
            </p:cNvPr>
            <p:cNvCxnSpPr>
              <a:cxnSpLocks/>
              <a:stCxn id="36" idx="6"/>
              <a:endCxn id="37"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9" name="Table 38">
            <a:extLst>
              <a:ext uri="{FF2B5EF4-FFF2-40B4-BE49-F238E27FC236}">
                <a16:creationId xmlns:a16="http://schemas.microsoft.com/office/drawing/2014/main" id="{06D43223-CFA9-A24E-B883-79C04FB24473}"/>
              </a:ext>
            </a:extLst>
          </p:cNvPr>
          <p:cNvGraphicFramePr>
            <a:graphicFrameLocks noGrp="1"/>
          </p:cNvGraphicFramePr>
          <p:nvPr>
            <p:extLst>
              <p:ext uri="{D42A27DB-BD31-4B8C-83A1-F6EECF244321}">
                <p14:modId xmlns:p14="http://schemas.microsoft.com/office/powerpoint/2010/main" val="1785036878"/>
              </p:ext>
            </p:extLst>
          </p:nvPr>
        </p:nvGraphicFramePr>
        <p:xfrm>
          <a:off x="4935312" y="3698179"/>
          <a:ext cx="2299758" cy="731520"/>
        </p:xfrm>
        <a:graphic>
          <a:graphicData uri="http://schemas.openxmlformats.org/drawingml/2006/table">
            <a:tbl>
              <a:tblPr bandRow="1">
                <a:tableStyleId>{BC89EF96-8CEA-46FF-86C4-4CE0E7609802}</a:tableStyleId>
              </a:tblPr>
              <a:tblGrid>
                <a:gridCol w="1170213">
                  <a:extLst>
                    <a:ext uri="{9D8B030D-6E8A-4147-A177-3AD203B41FA5}">
                      <a16:colId xmlns:a16="http://schemas.microsoft.com/office/drawing/2014/main" val="1792460547"/>
                    </a:ext>
                  </a:extLst>
                </a:gridCol>
                <a:gridCol w="1129545">
                  <a:extLst>
                    <a:ext uri="{9D8B030D-6E8A-4147-A177-3AD203B41FA5}">
                      <a16:colId xmlns:a16="http://schemas.microsoft.com/office/drawing/2014/main" val="4164943446"/>
                    </a:ext>
                  </a:extLst>
                </a:gridCol>
              </a:tblGrid>
              <a:tr h="299330">
                <a:tc>
                  <a:txBody>
                    <a:bodyPr/>
                    <a:lstStyle/>
                    <a:p>
                      <a:r>
                        <a:rPr lang="en-US" dirty="0"/>
                        <a:t>KEY_</a:t>
                      </a:r>
                      <a:r>
                        <a:rPr lang="en-US" baseline="0" dirty="0"/>
                        <a:t>FWD</a:t>
                      </a:r>
                      <a:endParaRPr lang="en-US" b="0" baseline="0" dirty="0"/>
                    </a:p>
                  </a:txBody>
                  <a:tcPr/>
                </a:tc>
                <a:tc>
                  <a:txBody>
                    <a:bodyPr/>
                    <a:lstStyle/>
                    <a:p>
                      <a:r>
                        <a:rPr lang="en-US" dirty="0"/>
                        <a:t>G1, F5</a:t>
                      </a:r>
                    </a:p>
                  </a:txBody>
                  <a:tcPr/>
                </a:tc>
                <a:extLst>
                  <a:ext uri="{0D108BD9-81ED-4DB2-BD59-A6C34878D82A}">
                    <a16:rowId xmlns:a16="http://schemas.microsoft.com/office/drawing/2014/main" val="3077919325"/>
                  </a:ext>
                </a:extLst>
              </a:tr>
              <a:tr h="299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KEY_</a:t>
                      </a:r>
                      <a:r>
                        <a:rPr lang="en-US" baseline="0" dirty="0"/>
                        <a:t>REV</a:t>
                      </a:r>
                      <a:endParaRPr lang="en-US" b="0" baseline="0" dirty="0"/>
                    </a:p>
                  </a:txBody>
                  <a:tcPr/>
                </a:tc>
                <a:tc>
                  <a:txBody>
                    <a:bodyPr/>
                    <a:lstStyle/>
                    <a:p>
                      <a:r>
                        <a:rPr lang="en-US" dirty="0"/>
                        <a:t>G1, F2</a:t>
                      </a:r>
                    </a:p>
                  </a:txBody>
                  <a:tcPr/>
                </a:tc>
                <a:extLst>
                  <a:ext uri="{0D108BD9-81ED-4DB2-BD59-A6C34878D82A}">
                    <a16:rowId xmlns:a16="http://schemas.microsoft.com/office/drawing/2014/main" val="4182030398"/>
                  </a:ext>
                </a:extLst>
              </a:tr>
            </a:tbl>
          </a:graphicData>
        </a:graphic>
      </p:graphicFrame>
      <p:cxnSp>
        <p:nvCxnSpPr>
          <p:cNvPr id="42" name="Straight Connector 41">
            <a:extLst>
              <a:ext uri="{FF2B5EF4-FFF2-40B4-BE49-F238E27FC236}">
                <a16:creationId xmlns:a16="http://schemas.microsoft.com/office/drawing/2014/main" id="{39236AA3-BCAE-544A-B4B3-A52CEB7C874B}"/>
              </a:ext>
            </a:extLst>
          </p:cNvPr>
          <p:cNvCxnSpPr>
            <a:cxnSpLocks/>
            <a:stCxn id="12" idx="4"/>
            <a:endCxn id="20" idx="0"/>
          </p:cNvCxnSpPr>
          <p:nvPr/>
        </p:nvCxnSpPr>
        <p:spPr>
          <a:xfrm flipH="1">
            <a:off x="8924763" y="2041338"/>
            <a:ext cx="1" cy="1096137"/>
          </a:xfrm>
          <a:prstGeom prst="line">
            <a:avLst/>
          </a:prstGeom>
          <a:ln cmpd="thickThi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0C18FA-3517-0F46-B83A-0ABAEB63A387}"/>
              </a:ext>
            </a:extLst>
          </p:cNvPr>
          <p:cNvCxnSpPr>
            <a:cxnSpLocks/>
            <a:stCxn id="24" idx="0"/>
            <a:endCxn id="20" idx="4"/>
          </p:cNvCxnSpPr>
          <p:nvPr/>
        </p:nvCxnSpPr>
        <p:spPr>
          <a:xfrm flipV="1">
            <a:off x="6686389" y="3480376"/>
            <a:ext cx="2238374" cy="108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7E5D51-7428-C342-AC7F-0C2F587405E3}"/>
              </a:ext>
            </a:extLst>
          </p:cNvPr>
          <p:cNvCxnSpPr>
            <a:cxnSpLocks/>
            <a:stCxn id="28" idx="0"/>
            <a:endCxn id="20" idx="4"/>
          </p:cNvCxnSpPr>
          <p:nvPr/>
        </p:nvCxnSpPr>
        <p:spPr>
          <a:xfrm flipH="1" flipV="1">
            <a:off x="8924763" y="3480376"/>
            <a:ext cx="1148704" cy="109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8650732-98AD-1E4C-9134-B138872678CE}"/>
              </a:ext>
            </a:extLst>
          </p:cNvPr>
          <p:cNvCxnSpPr>
            <a:cxnSpLocks/>
            <a:stCxn id="37" idx="0"/>
            <a:endCxn id="24" idx="4"/>
          </p:cNvCxnSpPr>
          <p:nvPr/>
        </p:nvCxnSpPr>
        <p:spPr>
          <a:xfrm flipH="1" flipV="1">
            <a:off x="6686389" y="4909189"/>
            <a:ext cx="2238374" cy="11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4626A9-65F2-234F-982A-0DC3C16B970E}"/>
              </a:ext>
            </a:extLst>
          </p:cNvPr>
          <p:cNvCxnSpPr>
            <a:cxnSpLocks/>
            <a:stCxn id="37" idx="0"/>
            <a:endCxn id="28" idx="4"/>
          </p:cNvCxnSpPr>
          <p:nvPr/>
        </p:nvCxnSpPr>
        <p:spPr>
          <a:xfrm flipV="1">
            <a:off x="8924763" y="4914021"/>
            <a:ext cx="1148704" cy="1138104"/>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79F4246-F357-3A4E-84F0-4DA489E1EC08}"/>
              </a:ext>
            </a:extLst>
          </p:cNvPr>
          <p:cNvSpPr txBox="1"/>
          <p:nvPr/>
        </p:nvSpPr>
        <p:spPr>
          <a:xfrm>
            <a:off x="4856558" y="3317425"/>
            <a:ext cx="1157176" cy="369332"/>
          </a:xfrm>
          <a:prstGeom prst="rect">
            <a:avLst/>
          </a:prstGeom>
          <a:noFill/>
        </p:spPr>
        <p:txBody>
          <a:bodyPr wrap="none" rtlCol="0">
            <a:spAutoFit/>
          </a:bodyPr>
          <a:lstStyle/>
          <a:p>
            <a:r>
              <a:rPr lang="en-US" dirty="0"/>
              <a:t>Flow table</a:t>
            </a:r>
          </a:p>
        </p:txBody>
      </p:sp>
      <p:grpSp>
        <p:nvGrpSpPr>
          <p:cNvPr id="44" name="Group 43">
            <a:extLst>
              <a:ext uri="{FF2B5EF4-FFF2-40B4-BE49-F238E27FC236}">
                <a16:creationId xmlns:a16="http://schemas.microsoft.com/office/drawing/2014/main" id="{41FB94ED-1248-ED41-99F3-0DF587566C58}"/>
              </a:ext>
            </a:extLst>
          </p:cNvPr>
          <p:cNvGrpSpPr/>
          <p:nvPr/>
        </p:nvGrpSpPr>
        <p:grpSpPr>
          <a:xfrm>
            <a:off x="4369459" y="2901867"/>
            <a:ext cx="2613579" cy="338577"/>
            <a:chOff x="4266217" y="5251137"/>
            <a:chExt cx="2227176" cy="536600"/>
          </a:xfrm>
        </p:grpSpPr>
        <p:sp>
          <p:nvSpPr>
            <p:cNvPr id="45" name="TextBox 44">
              <a:extLst>
                <a:ext uri="{FF2B5EF4-FFF2-40B4-BE49-F238E27FC236}">
                  <a16:creationId xmlns:a16="http://schemas.microsoft.com/office/drawing/2014/main" id="{41AF08B3-6E3E-E245-8FAE-26652175D44C}"/>
                </a:ext>
              </a:extLst>
            </p:cNvPr>
            <p:cNvSpPr txBox="1"/>
            <p:nvPr/>
          </p:nvSpPr>
          <p:spPr>
            <a:xfrm>
              <a:off x="4266217" y="5251173"/>
              <a:ext cx="914854" cy="53656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Chain:ch1</a:t>
              </a:r>
            </a:p>
          </p:txBody>
        </p:sp>
        <p:sp>
          <p:nvSpPr>
            <p:cNvPr id="47" name="TextBox 46">
              <a:extLst>
                <a:ext uri="{FF2B5EF4-FFF2-40B4-BE49-F238E27FC236}">
                  <a16:creationId xmlns:a16="http://schemas.microsoft.com/office/drawing/2014/main" id="{A62E0EFE-48BE-E342-96B6-42C8835855A4}"/>
                </a:ext>
              </a:extLst>
            </p:cNvPr>
            <p:cNvSpPr txBox="1"/>
            <p:nvPr/>
          </p:nvSpPr>
          <p:spPr>
            <a:xfrm>
              <a:off x="5073751" y="5251137"/>
              <a:ext cx="928864"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Egress:e4</a:t>
              </a:r>
            </a:p>
          </p:txBody>
        </p:sp>
        <p:sp>
          <p:nvSpPr>
            <p:cNvPr id="48" name="TextBox 47">
              <a:extLst>
                <a:ext uri="{FF2B5EF4-FFF2-40B4-BE49-F238E27FC236}">
                  <a16:creationId xmlns:a16="http://schemas.microsoft.com/office/drawing/2014/main" id="{0A0E9CDB-D3B0-8B4F-8171-A18050D5AB7A}"/>
                </a:ext>
              </a:extLst>
            </p:cNvPr>
            <p:cNvSpPr txBox="1"/>
            <p:nvPr/>
          </p:nvSpPr>
          <p:spPr>
            <a:xfrm>
              <a:off x="5854408" y="5251137"/>
              <a:ext cx="638985"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Packet</a:t>
              </a:r>
            </a:p>
          </p:txBody>
        </p:sp>
      </p:grpSp>
      <p:cxnSp>
        <p:nvCxnSpPr>
          <p:cNvPr id="13" name="Elbow Connector 12">
            <a:extLst>
              <a:ext uri="{FF2B5EF4-FFF2-40B4-BE49-F238E27FC236}">
                <a16:creationId xmlns:a16="http://schemas.microsoft.com/office/drawing/2014/main" id="{A7B2D1D9-A263-824B-94CC-00518FDA04CA}"/>
              </a:ext>
            </a:extLst>
          </p:cNvPr>
          <p:cNvCxnSpPr>
            <a:stCxn id="45" idx="1"/>
            <a:endCxn id="39" idx="1"/>
          </p:cNvCxnSpPr>
          <p:nvPr/>
        </p:nvCxnSpPr>
        <p:spPr>
          <a:xfrm rot="10800000" flipH="1" flipV="1">
            <a:off x="4369458" y="3071167"/>
            <a:ext cx="565853" cy="992772"/>
          </a:xfrm>
          <a:prstGeom prst="bentConnector3">
            <a:avLst>
              <a:gd name="adj1" fmla="val -4039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3E7D792-8811-9A44-9BF3-27C61A74D099}"/>
              </a:ext>
            </a:extLst>
          </p:cNvPr>
          <p:cNvGrpSpPr/>
          <p:nvPr/>
        </p:nvGrpSpPr>
        <p:grpSpPr>
          <a:xfrm>
            <a:off x="9354530" y="3096041"/>
            <a:ext cx="2613579" cy="338577"/>
            <a:chOff x="4266217" y="5251137"/>
            <a:chExt cx="2227176" cy="536600"/>
          </a:xfrm>
        </p:grpSpPr>
        <p:sp>
          <p:nvSpPr>
            <p:cNvPr id="56" name="TextBox 55">
              <a:extLst>
                <a:ext uri="{FF2B5EF4-FFF2-40B4-BE49-F238E27FC236}">
                  <a16:creationId xmlns:a16="http://schemas.microsoft.com/office/drawing/2014/main" id="{0F4DB7E2-FB6C-0D40-8514-708F751C4AC7}"/>
                </a:ext>
              </a:extLst>
            </p:cNvPr>
            <p:cNvSpPr txBox="1"/>
            <p:nvPr/>
          </p:nvSpPr>
          <p:spPr>
            <a:xfrm>
              <a:off x="4266217" y="5251173"/>
              <a:ext cx="914854" cy="53656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Chain:ch1</a:t>
              </a:r>
            </a:p>
          </p:txBody>
        </p:sp>
        <p:sp>
          <p:nvSpPr>
            <p:cNvPr id="57" name="TextBox 56">
              <a:extLst>
                <a:ext uri="{FF2B5EF4-FFF2-40B4-BE49-F238E27FC236}">
                  <a16:creationId xmlns:a16="http://schemas.microsoft.com/office/drawing/2014/main" id="{A8DEA177-1ACC-1849-8325-8A53D0CFA809}"/>
                </a:ext>
              </a:extLst>
            </p:cNvPr>
            <p:cNvSpPr txBox="1"/>
            <p:nvPr/>
          </p:nvSpPr>
          <p:spPr>
            <a:xfrm>
              <a:off x="5073751" y="5251137"/>
              <a:ext cx="928864"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Egress:e4</a:t>
              </a:r>
            </a:p>
          </p:txBody>
        </p:sp>
        <p:sp>
          <p:nvSpPr>
            <p:cNvPr id="58" name="TextBox 57">
              <a:extLst>
                <a:ext uri="{FF2B5EF4-FFF2-40B4-BE49-F238E27FC236}">
                  <a16:creationId xmlns:a16="http://schemas.microsoft.com/office/drawing/2014/main" id="{9B65ABC2-AC6E-AF4E-8A2A-CB8CA47FF2FA}"/>
                </a:ext>
              </a:extLst>
            </p:cNvPr>
            <p:cNvSpPr txBox="1"/>
            <p:nvPr/>
          </p:nvSpPr>
          <p:spPr>
            <a:xfrm>
              <a:off x="5854408" y="5251137"/>
              <a:ext cx="638985"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Packet</a:t>
              </a:r>
            </a:p>
          </p:txBody>
        </p:sp>
      </p:grpSp>
    </p:spTree>
    <p:extLst>
      <p:ext uri="{BB962C8B-B14F-4D97-AF65-F5344CB8AC3E}">
        <p14:creationId xmlns:p14="http://schemas.microsoft.com/office/powerpoint/2010/main" val="15752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11042 0.01134 L -0.31797 0.20393 L -0.5237 0.21713 L -0.33464 0.21875 L -0.10287 0.42615 " pathEditMode="relative" ptsTypes="AAAAA">
                                      <p:cBhvr>
                                        <p:cTn id="9" dur="2000" fill="hold"/>
                                        <p:tgtEl>
                                          <p:spTgt spid="54"/>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9948 0.44097 L -0.32956 0.23055 L -0.53034 0.22315 L -0.32878 0.20532 L -0.1237 -0.00209 " pathEditMode="relative" ptsTypes="AAAAA">
                                      <p:cBhvr>
                                        <p:cTn id="13"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9A7E597-1766-5047-8AD7-E6ED52846133}"/>
              </a:ext>
            </a:extLst>
          </p:cNvPr>
          <p:cNvCxnSpPr>
            <a:stCxn id="9" idx="2"/>
            <a:endCxn id="60" idx="0"/>
          </p:cNvCxnSpPr>
          <p:nvPr/>
        </p:nvCxnSpPr>
        <p:spPr>
          <a:xfrm flipH="1">
            <a:off x="8182958" y="2778094"/>
            <a:ext cx="1333" cy="169941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E2AEE31-5647-954D-AF70-B6BD17A29AE6}"/>
              </a:ext>
            </a:extLst>
          </p:cNvPr>
          <p:cNvSpPr>
            <a:spLocks noGrp="1"/>
          </p:cNvSpPr>
          <p:nvPr>
            <p:ph type="title"/>
          </p:nvPr>
        </p:nvSpPr>
        <p:spPr/>
        <p:txBody>
          <a:bodyPr/>
          <a:lstStyle/>
          <a:p>
            <a:r>
              <a:rPr lang="en-US" dirty="0"/>
              <a:t>Switchboard forwarders</a:t>
            </a:r>
          </a:p>
        </p:txBody>
      </p:sp>
      <p:sp>
        <p:nvSpPr>
          <p:cNvPr id="3" name="Content Placeholder 2">
            <a:extLst>
              <a:ext uri="{FF2B5EF4-FFF2-40B4-BE49-F238E27FC236}">
                <a16:creationId xmlns:a16="http://schemas.microsoft.com/office/drawing/2014/main" id="{AEB24270-A941-FD45-9D00-FBB26A46BAC5}"/>
              </a:ext>
            </a:extLst>
          </p:cNvPr>
          <p:cNvSpPr>
            <a:spLocks noGrp="1"/>
          </p:cNvSpPr>
          <p:nvPr>
            <p:ph idx="1"/>
          </p:nvPr>
        </p:nvSpPr>
        <p:spPr>
          <a:xfrm>
            <a:off x="838199" y="1825625"/>
            <a:ext cx="5153600" cy="4351338"/>
          </a:xfrm>
        </p:spPr>
        <p:txBody>
          <a:bodyPr/>
          <a:lstStyle/>
          <a:p>
            <a:r>
              <a:rPr lang="en-US" dirty="0"/>
              <a:t>Deployment</a:t>
            </a:r>
          </a:p>
          <a:p>
            <a:r>
              <a:rPr lang="en-US" dirty="0"/>
              <a:t>Customization</a:t>
            </a:r>
          </a:p>
          <a:p>
            <a:r>
              <a:rPr lang="en-US" dirty="0"/>
              <a:t>Load balancing</a:t>
            </a:r>
          </a:p>
          <a:p>
            <a:r>
              <a:rPr lang="en-US" dirty="0"/>
              <a:t>Safety</a:t>
            </a:r>
          </a:p>
          <a:p>
            <a:r>
              <a:rPr lang="en-US" dirty="0">
                <a:solidFill>
                  <a:schemeClr val="accent1"/>
                </a:solidFill>
              </a:rPr>
              <a:t>Forwarder scaling</a:t>
            </a:r>
          </a:p>
          <a:p>
            <a:pPr lvl="1"/>
            <a:r>
              <a:rPr lang="en-US" dirty="0">
                <a:solidFill>
                  <a:schemeClr val="accent1"/>
                </a:solidFill>
              </a:rPr>
              <a:t>Proportional to VNF traffic</a:t>
            </a:r>
          </a:p>
          <a:p>
            <a:pPr lvl="1"/>
            <a:r>
              <a:rPr lang="en-US" dirty="0">
                <a:solidFill>
                  <a:schemeClr val="accent1"/>
                </a:solidFill>
              </a:rPr>
              <a:t>Controlled by Local Switchboard</a:t>
            </a:r>
          </a:p>
        </p:txBody>
      </p:sp>
      <p:sp>
        <p:nvSpPr>
          <p:cNvPr id="6" name="Rectangle 5">
            <a:extLst>
              <a:ext uri="{FF2B5EF4-FFF2-40B4-BE49-F238E27FC236}">
                <a16:creationId xmlns:a16="http://schemas.microsoft.com/office/drawing/2014/main" id="{53835187-DE71-0340-838A-1B7BEFF8CBBF}"/>
              </a:ext>
            </a:extLst>
          </p:cNvPr>
          <p:cNvSpPr/>
          <p:nvPr/>
        </p:nvSpPr>
        <p:spPr>
          <a:xfrm>
            <a:off x="6393781" y="2312480"/>
            <a:ext cx="3351691" cy="2641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a:t>c</a:t>
            </a:r>
          </a:p>
        </p:txBody>
      </p:sp>
      <p:grpSp>
        <p:nvGrpSpPr>
          <p:cNvPr id="34" name="Group 33">
            <a:extLst>
              <a:ext uri="{FF2B5EF4-FFF2-40B4-BE49-F238E27FC236}">
                <a16:creationId xmlns:a16="http://schemas.microsoft.com/office/drawing/2014/main" id="{FC7DB9FD-70A4-BE48-9D26-93ACA254C4AE}"/>
              </a:ext>
            </a:extLst>
          </p:cNvPr>
          <p:cNvGrpSpPr/>
          <p:nvPr/>
        </p:nvGrpSpPr>
        <p:grpSpPr>
          <a:xfrm>
            <a:off x="6816311" y="2927406"/>
            <a:ext cx="2785301" cy="347600"/>
            <a:chOff x="5957697" y="3080638"/>
            <a:chExt cx="2785301" cy="347600"/>
          </a:xfrm>
        </p:grpSpPr>
        <p:sp>
          <p:nvSpPr>
            <p:cNvPr id="23" name="Oval 22">
              <a:extLst>
                <a:ext uri="{FF2B5EF4-FFF2-40B4-BE49-F238E27FC236}">
                  <a16:creationId xmlns:a16="http://schemas.microsoft.com/office/drawing/2014/main" id="{CA35D787-C388-AA46-BE3D-D879CB1C2FDC}"/>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G1</a:t>
              </a:r>
            </a:p>
          </p:txBody>
        </p:sp>
        <p:sp>
          <p:nvSpPr>
            <p:cNvPr id="24" name="Oval 23">
              <a:extLst>
                <a:ext uri="{FF2B5EF4-FFF2-40B4-BE49-F238E27FC236}">
                  <a16:creationId xmlns:a16="http://schemas.microsoft.com/office/drawing/2014/main" id="{BBFB7586-0127-E242-985E-B29ABE1E2EDB}"/>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cxnSp>
          <p:nvCxnSpPr>
            <p:cNvPr id="25" name="Straight Connector 24">
              <a:extLst>
                <a:ext uri="{FF2B5EF4-FFF2-40B4-BE49-F238E27FC236}">
                  <a16:creationId xmlns:a16="http://schemas.microsoft.com/office/drawing/2014/main" id="{495E871B-B410-A94B-96F0-73D2EE24BF89}"/>
                </a:ext>
              </a:extLst>
            </p:cNvPr>
            <p:cNvCxnSpPr>
              <a:cxnSpLocks/>
              <a:stCxn id="23" idx="6"/>
              <a:endCxn id="2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5586AA7-BE27-8C4C-B145-026BCE7073C5}"/>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G2</a:t>
              </a:r>
            </a:p>
          </p:txBody>
        </p:sp>
        <p:cxnSp>
          <p:nvCxnSpPr>
            <p:cNvPr id="31" name="Straight Connector 30">
              <a:extLst>
                <a:ext uri="{FF2B5EF4-FFF2-40B4-BE49-F238E27FC236}">
                  <a16:creationId xmlns:a16="http://schemas.microsoft.com/office/drawing/2014/main" id="{B2AD717C-809A-D94E-A8BD-5CEE176BF54F}"/>
                </a:ext>
              </a:extLst>
            </p:cNvPr>
            <p:cNvCxnSpPr>
              <a:cxnSpLocks/>
              <a:stCxn id="24" idx="6"/>
              <a:endCxn id="30"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ounded Rectangle 8">
            <a:extLst>
              <a:ext uri="{FF2B5EF4-FFF2-40B4-BE49-F238E27FC236}">
                <a16:creationId xmlns:a16="http://schemas.microsoft.com/office/drawing/2014/main" id="{E2025012-176E-1A43-A59A-46517953EA0B}"/>
              </a:ext>
            </a:extLst>
          </p:cNvPr>
          <p:cNvSpPr/>
          <p:nvPr/>
        </p:nvSpPr>
        <p:spPr>
          <a:xfrm>
            <a:off x="7610251" y="2402174"/>
            <a:ext cx="114808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SB</a:t>
            </a:r>
          </a:p>
        </p:txBody>
      </p:sp>
      <p:grpSp>
        <p:nvGrpSpPr>
          <p:cNvPr id="41" name="Group 40">
            <a:extLst>
              <a:ext uri="{FF2B5EF4-FFF2-40B4-BE49-F238E27FC236}">
                <a16:creationId xmlns:a16="http://schemas.microsoft.com/office/drawing/2014/main" id="{94B17EF8-EDBF-2D4B-930C-89D3F6AB3E3E}"/>
              </a:ext>
            </a:extLst>
          </p:cNvPr>
          <p:cNvGrpSpPr/>
          <p:nvPr/>
        </p:nvGrpSpPr>
        <p:grpSpPr>
          <a:xfrm>
            <a:off x="6823741" y="3437059"/>
            <a:ext cx="2785301" cy="347600"/>
            <a:chOff x="5957697" y="3080638"/>
            <a:chExt cx="2785301" cy="347600"/>
          </a:xfrm>
        </p:grpSpPr>
        <p:sp>
          <p:nvSpPr>
            <p:cNvPr id="44" name="Oval 43">
              <a:extLst>
                <a:ext uri="{FF2B5EF4-FFF2-40B4-BE49-F238E27FC236}">
                  <a16:creationId xmlns:a16="http://schemas.microsoft.com/office/drawing/2014/main" id="{F58C8FD7-E454-E448-9F4F-95E6CA1D59D8}"/>
                </a:ext>
              </a:extLst>
            </p:cNvPr>
            <p:cNvSpPr/>
            <p:nvPr/>
          </p:nvSpPr>
          <p:spPr>
            <a:xfrm>
              <a:off x="5957697" y="3085337"/>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O2</a:t>
              </a:r>
            </a:p>
          </p:txBody>
        </p:sp>
        <p:sp>
          <p:nvSpPr>
            <p:cNvPr id="45" name="Oval 44">
              <a:extLst>
                <a:ext uri="{FF2B5EF4-FFF2-40B4-BE49-F238E27FC236}">
                  <a16:creationId xmlns:a16="http://schemas.microsoft.com/office/drawing/2014/main" id="{03325EDC-ACE5-374D-AD74-3E9B226971A7}"/>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F6</a:t>
              </a:r>
            </a:p>
          </p:txBody>
        </p:sp>
        <p:cxnSp>
          <p:nvCxnSpPr>
            <p:cNvPr id="47" name="Straight Connector 46">
              <a:extLst>
                <a:ext uri="{FF2B5EF4-FFF2-40B4-BE49-F238E27FC236}">
                  <a16:creationId xmlns:a16="http://schemas.microsoft.com/office/drawing/2014/main" id="{F9B8E44A-F48C-934B-B78D-6FAD092FC56F}"/>
                </a:ext>
              </a:extLst>
            </p:cNvPr>
            <p:cNvCxnSpPr>
              <a:cxnSpLocks/>
              <a:stCxn id="44" idx="6"/>
              <a:endCxn id="45"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06ACC0BA-767C-CC41-B602-9B4D651EE41B}"/>
                </a:ext>
              </a:extLst>
            </p:cNvPr>
            <p:cNvSpPr/>
            <p:nvPr/>
          </p:nvSpPr>
          <p:spPr>
            <a:xfrm>
              <a:off x="8057198" y="3085337"/>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O3</a:t>
              </a:r>
            </a:p>
          </p:txBody>
        </p:sp>
        <p:cxnSp>
          <p:nvCxnSpPr>
            <p:cNvPr id="50" name="Straight Connector 49">
              <a:extLst>
                <a:ext uri="{FF2B5EF4-FFF2-40B4-BE49-F238E27FC236}">
                  <a16:creationId xmlns:a16="http://schemas.microsoft.com/office/drawing/2014/main" id="{35137DE4-1148-8E49-99E2-1D2DB75A4E09}"/>
                </a:ext>
              </a:extLst>
            </p:cNvPr>
            <p:cNvCxnSpPr>
              <a:cxnSpLocks/>
              <a:stCxn id="45" idx="6"/>
              <a:endCxn id="48"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A1845AD-5754-B643-9400-E82D0E4D3101}"/>
              </a:ext>
            </a:extLst>
          </p:cNvPr>
          <p:cNvGrpSpPr/>
          <p:nvPr/>
        </p:nvGrpSpPr>
        <p:grpSpPr>
          <a:xfrm>
            <a:off x="6823741" y="3956110"/>
            <a:ext cx="2785301" cy="347600"/>
            <a:chOff x="5957697" y="3080638"/>
            <a:chExt cx="2785301" cy="347600"/>
          </a:xfrm>
        </p:grpSpPr>
        <p:sp>
          <p:nvSpPr>
            <p:cNvPr id="53" name="Oval 52">
              <a:extLst>
                <a:ext uri="{FF2B5EF4-FFF2-40B4-BE49-F238E27FC236}">
                  <a16:creationId xmlns:a16="http://schemas.microsoft.com/office/drawing/2014/main" id="{5A2B151B-BADD-F84D-92C0-80EFC0B5C027}"/>
                </a:ext>
              </a:extLst>
            </p:cNvPr>
            <p:cNvSpPr/>
            <p:nvPr/>
          </p:nvSpPr>
          <p:spPr>
            <a:xfrm>
              <a:off x="5957697" y="3085337"/>
              <a:ext cx="685800" cy="34290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Y2</a:t>
              </a:r>
            </a:p>
          </p:txBody>
        </p:sp>
        <p:sp>
          <p:nvSpPr>
            <p:cNvPr id="54" name="Oval 53">
              <a:extLst>
                <a:ext uri="{FF2B5EF4-FFF2-40B4-BE49-F238E27FC236}">
                  <a16:creationId xmlns:a16="http://schemas.microsoft.com/office/drawing/2014/main" id="{1E28D4E9-DB58-354F-8ECD-1380C692D3B0}"/>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F7</a:t>
              </a:r>
            </a:p>
          </p:txBody>
        </p:sp>
        <p:cxnSp>
          <p:nvCxnSpPr>
            <p:cNvPr id="55" name="Straight Connector 54">
              <a:extLst>
                <a:ext uri="{FF2B5EF4-FFF2-40B4-BE49-F238E27FC236}">
                  <a16:creationId xmlns:a16="http://schemas.microsoft.com/office/drawing/2014/main" id="{C7887D13-6C6D-1B43-B171-EF6A34124D76}"/>
                </a:ext>
              </a:extLst>
            </p:cNvPr>
            <p:cNvCxnSpPr>
              <a:cxnSpLocks/>
              <a:stCxn id="53" idx="6"/>
              <a:endCxn id="5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E7E21BF-4B1E-5C44-ADD0-AB05CDD69920}"/>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G4</a:t>
              </a:r>
            </a:p>
          </p:txBody>
        </p:sp>
        <p:cxnSp>
          <p:nvCxnSpPr>
            <p:cNvPr id="57" name="Straight Connector 56">
              <a:extLst>
                <a:ext uri="{FF2B5EF4-FFF2-40B4-BE49-F238E27FC236}">
                  <a16:creationId xmlns:a16="http://schemas.microsoft.com/office/drawing/2014/main" id="{C488206C-1DA0-594A-B688-44BD4857E0DD}"/>
                </a:ext>
              </a:extLst>
            </p:cNvPr>
            <p:cNvCxnSpPr>
              <a:cxnSpLocks/>
              <a:stCxn id="54" idx="6"/>
              <a:endCxn id="56"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5536FC4-17AD-E64B-9B2B-321658C5EA9A}"/>
              </a:ext>
            </a:extLst>
          </p:cNvPr>
          <p:cNvGrpSpPr/>
          <p:nvPr/>
        </p:nvGrpSpPr>
        <p:grpSpPr>
          <a:xfrm>
            <a:off x="6816311" y="4477511"/>
            <a:ext cx="2785301" cy="347600"/>
            <a:chOff x="5957697" y="3080638"/>
            <a:chExt cx="2785301" cy="347600"/>
          </a:xfrm>
        </p:grpSpPr>
        <p:sp>
          <p:nvSpPr>
            <p:cNvPr id="59" name="Oval 58">
              <a:extLst>
                <a:ext uri="{FF2B5EF4-FFF2-40B4-BE49-F238E27FC236}">
                  <a16:creationId xmlns:a16="http://schemas.microsoft.com/office/drawing/2014/main" id="{2DD511B9-F965-C147-8133-D5A6E2A54559}"/>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G5</a:t>
              </a:r>
            </a:p>
          </p:txBody>
        </p:sp>
        <p:sp>
          <p:nvSpPr>
            <p:cNvPr id="60" name="Oval 59">
              <a:extLst>
                <a:ext uri="{FF2B5EF4-FFF2-40B4-BE49-F238E27FC236}">
                  <a16:creationId xmlns:a16="http://schemas.microsoft.com/office/drawing/2014/main" id="{BD9EBE1F-C286-5F41-B3F8-D8F0200660FF}"/>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F8</a:t>
              </a:r>
            </a:p>
          </p:txBody>
        </p:sp>
        <p:cxnSp>
          <p:nvCxnSpPr>
            <p:cNvPr id="61" name="Straight Connector 60">
              <a:extLst>
                <a:ext uri="{FF2B5EF4-FFF2-40B4-BE49-F238E27FC236}">
                  <a16:creationId xmlns:a16="http://schemas.microsoft.com/office/drawing/2014/main" id="{12A05E80-FACA-C540-AC0C-F4465BEAF10B}"/>
                </a:ext>
              </a:extLst>
            </p:cNvPr>
            <p:cNvCxnSpPr>
              <a:cxnSpLocks/>
              <a:stCxn id="59" idx="6"/>
              <a:endCxn id="60"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8DC8137-CAEA-A643-9F1A-267AA22D8152}"/>
                </a:ext>
              </a:extLst>
            </p:cNvPr>
            <p:cNvSpPr/>
            <p:nvPr/>
          </p:nvSpPr>
          <p:spPr>
            <a:xfrm>
              <a:off x="8057198" y="3085337"/>
              <a:ext cx="685800" cy="3429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B1</a:t>
              </a:r>
            </a:p>
          </p:txBody>
        </p:sp>
        <p:cxnSp>
          <p:nvCxnSpPr>
            <p:cNvPr id="63" name="Straight Connector 62">
              <a:extLst>
                <a:ext uri="{FF2B5EF4-FFF2-40B4-BE49-F238E27FC236}">
                  <a16:creationId xmlns:a16="http://schemas.microsoft.com/office/drawing/2014/main" id="{B56B7A94-6B75-C344-A63E-69505910E404}"/>
                </a:ext>
              </a:extLst>
            </p:cNvPr>
            <p:cNvCxnSpPr>
              <a:cxnSpLocks/>
              <a:stCxn id="60" idx="6"/>
              <a:endCxn id="62"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ounded Rectangle 3">
            <a:extLst>
              <a:ext uri="{FF2B5EF4-FFF2-40B4-BE49-F238E27FC236}">
                <a16:creationId xmlns:a16="http://schemas.microsoft.com/office/drawing/2014/main" id="{61CE8C35-BDEF-CC4E-BF43-F784D4F127CD}"/>
              </a:ext>
            </a:extLst>
          </p:cNvPr>
          <p:cNvSpPr/>
          <p:nvPr/>
        </p:nvSpPr>
        <p:spPr>
          <a:xfrm rot="16200000">
            <a:off x="7125914" y="3517304"/>
            <a:ext cx="2112427" cy="702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DHT-based       flow table </a:t>
            </a:r>
          </a:p>
        </p:txBody>
      </p:sp>
    </p:spTree>
    <p:extLst>
      <p:ext uri="{BB962C8B-B14F-4D97-AF65-F5344CB8AC3E}">
        <p14:creationId xmlns:p14="http://schemas.microsoft.com/office/powerpoint/2010/main" val="40364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854C-834F-4247-8185-8E12ADB51420}"/>
              </a:ext>
            </a:extLst>
          </p:cNvPr>
          <p:cNvSpPr>
            <a:spLocks noGrp="1"/>
          </p:cNvSpPr>
          <p:nvPr>
            <p:ph type="title"/>
          </p:nvPr>
        </p:nvSpPr>
        <p:spPr/>
        <p:txBody>
          <a:bodyPr/>
          <a:lstStyle/>
          <a:p>
            <a:r>
              <a:rPr lang="en-US" dirty="0"/>
              <a:t>Switchboard implementation</a:t>
            </a:r>
          </a:p>
        </p:txBody>
      </p:sp>
      <p:sp>
        <p:nvSpPr>
          <p:cNvPr id="4" name="Freeform 3">
            <a:extLst>
              <a:ext uri="{FF2B5EF4-FFF2-40B4-BE49-F238E27FC236}">
                <a16:creationId xmlns:a16="http://schemas.microsoft.com/office/drawing/2014/main" id="{74AE2B43-2703-8E45-AC74-66992AABA77B}"/>
              </a:ext>
            </a:extLst>
          </p:cNvPr>
          <p:cNvSpPr/>
          <p:nvPr/>
        </p:nvSpPr>
        <p:spPr>
          <a:xfrm>
            <a:off x="2917992" y="3917455"/>
            <a:ext cx="7294099" cy="2315419"/>
          </a:xfrm>
          <a:custGeom>
            <a:avLst/>
            <a:gdLst>
              <a:gd name="connsiteX0" fmla="*/ 648189 w 8241376"/>
              <a:gd name="connsiteY0" fmla="*/ 8488 h 2701439"/>
              <a:gd name="connsiteX1" fmla="*/ 4268467 w 8241376"/>
              <a:gd name="connsiteY1" fmla="*/ 1062847 h 2701439"/>
              <a:gd name="connsiteX2" fmla="*/ 7860752 w 8241376"/>
              <a:gd name="connsiteY2" fmla="*/ 475019 h 2701439"/>
              <a:gd name="connsiteX3" fmla="*/ 7730124 w 8241376"/>
              <a:gd name="connsiteY3" fmla="*/ 2639721 h 2701439"/>
              <a:gd name="connsiteX4" fmla="*/ 4259136 w 8241376"/>
              <a:gd name="connsiteY4" fmla="*/ 2079884 h 2701439"/>
              <a:gd name="connsiteX5" fmla="*/ 340279 w 8241376"/>
              <a:gd name="connsiteY5" fmla="*/ 1753313 h 2701439"/>
              <a:gd name="connsiteX6" fmla="*/ 648189 w 8241376"/>
              <a:gd name="connsiteY6" fmla="*/ 8488 h 270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76" h="2701439">
                <a:moveTo>
                  <a:pt x="648189" y="8488"/>
                </a:moveTo>
                <a:cubicBezTo>
                  <a:pt x="1302887" y="-106590"/>
                  <a:pt x="3066373" y="985092"/>
                  <a:pt x="4268467" y="1062847"/>
                </a:cubicBezTo>
                <a:cubicBezTo>
                  <a:pt x="5470561" y="1140602"/>
                  <a:pt x="7283809" y="212207"/>
                  <a:pt x="7860752" y="475019"/>
                </a:cubicBezTo>
                <a:cubicBezTo>
                  <a:pt x="8437695" y="737831"/>
                  <a:pt x="8330393" y="2372244"/>
                  <a:pt x="7730124" y="2639721"/>
                </a:cubicBezTo>
                <a:cubicBezTo>
                  <a:pt x="7129855" y="2907199"/>
                  <a:pt x="5490777" y="2227619"/>
                  <a:pt x="4259136" y="2079884"/>
                </a:cubicBezTo>
                <a:cubicBezTo>
                  <a:pt x="3027495" y="1932149"/>
                  <a:pt x="942104" y="2101656"/>
                  <a:pt x="340279" y="1753313"/>
                </a:cubicBezTo>
                <a:cubicBezTo>
                  <a:pt x="-261546" y="1404970"/>
                  <a:pt x="-6509" y="123566"/>
                  <a:pt x="648189" y="848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Calibri" charset="0"/>
              <a:ea typeface="Calibri" charset="0"/>
              <a:cs typeface="Calibri" charset="0"/>
            </a:endParaRPr>
          </a:p>
        </p:txBody>
      </p:sp>
      <p:sp>
        <p:nvSpPr>
          <p:cNvPr id="5" name="Freeform 4">
            <a:extLst>
              <a:ext uri="{FF2B5EF4-FFF2-40B4-BE49-F238E27FC236}">
                <a16:creationId xmlns:a16="http://schemas.microsoft.com/office/drawing/2014/main" id="{C1780263-0738-2C42-948E-8601AC26C411}"/>
              </a:ext>
            </a:extLst>
          </p:cNvPr>
          <p:cNvSpPr/>
          <p:nvPr/>
        </p:nvSpPr>
        <p:spPr>
          <a:xfrm>
            <a:off x="4680647" y="3449298"/>
            <a:ext cx="4548425" cy="1054570"/>
          </a:xfrm>
          <a:custGeom>
            <a:avLst/>
            <a:gdLst>
              <a:gd name="connsiteX0" fmla="*/ 397783 w 4241477"/>
              <a:gd name="connsiteY0" fmla="*/ 87048 h 1308065"/>
              <a:gd name="connsiteX1" fmla="*/ 450035 w 4241477"/>
              <a:gd name="connsiteY1" fmla="*/ 1036283 h 1308065"/>
              <a:gd name="connsiteX2" fmla="*/ 3680915 w 4241477"/>
              <a:gd name="connsiteY2" fmla="*/ 1253997 h 1308065"/>
              <a:gd name="connsiteX3" fmla="*/ 3924755 w 4241477"/>
              <a:gd name="connsiteY3" fmla="*/ 174134 h 1308065"/>
              <a:gd name="connsiteX4" fmla="*/ 397783 w 4241477"/>
              <a:gd name="connsiteY4" fmla="*/ 87048 h 1308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1477" h="1308065">
                <a:moveTo>
                  <a:pt x="397783" y="87048"/>
                </a:moveTo>
                <a:cubicBezTo>
                  <a:pt x="-181337" y="230740"/>
                  <a:pt x="-97154" y="841792"/>
                  <a:pt x="450035" y="1036283"/>
                </a:cubicBezTo>
                <a:cubicBezTo>
                  <a:pt x="997224" y="1230774"/>
                  <a:pt x="3101795" y="1397689"/>
                  <a:pt x="3680915" y="1253997"/>
                </a:cubicBezTo>
                <a:cubicBezTo>
                  <a:pt x="4260035" y="1110305"/>
                  <a:pt x="4470492" y="367174"/>
                  <a:pt x="3924755" y="174134"/>
                </a:cubicBezTo>
                <a:cubicBezTo>
                  <a:pt x="3379018" y="-18906"/>
                  <a:pt x="976903" y="-56644"/>
                  <a:pt x="397783" y="8704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Calibri" charset="0"/>
              <a:ea typeface="Calibri" charset="0"/>
              <a:cs typeface="Calibri" charset="0"/>
            </a:endParaRPr>
          </a:p>
        </p:txBody>
      </p:sp>
      <p:sp>
        <p:nvSpPr>
          <p:cNvPr id="6" name="Freeform 5">
            <a:extLst>
              <a:ext uri="{FF2B5EF4-FFF2-40B4-BE49-F238E27FC236}">
                <a16:creationId xmlns:a16="http://schemas.microsoft.com/office/drawing/2014/main" id="{F3995C52-3496-E945-9208-64186EDADF9E}"/>
              </a:ext>
            </a:extLst>
          </p:cNvPr>
          <p:cNvSpPr/>
          <p:nvPr/>
        </p:nvSpPr>
        <p:spPr>
          <a:xfrm>
            <a:off x="4480903" y="5840049"/>
            <a:ext cx="5381577" cy="1341158"/>
          </a:xfrm>
          <a:custGeom>
            <a:avLst/>
            <a:gdLst>
              <a:gd name="connsiteX0" fmla="*/ 664997 w 5248393"/>
              <a:gd name="connsiteY0" fmla="*/ 3226 h 1776521"/>
              <a:gd name="connsiteX1" fmla="*/ 2075785 w 5248393"/>
              <a:gd name="connsiteY1" fmla="*/ 325443 h 1776521"/>
              <a:gd name="connsiteX2" fmla="*/ 4949614 w 5248393"/>
              <a:gd name="connsiteY2" fmla="*/ 473489 h 1776521"/>
              <a:gd name="connsiteX3" fmla="*/ 4731900 w 5248393"/>
              <a:gd name="connsiteY3" fmla="*/ 1753649 h 1776521"/>
              <a:gd name="connsiteX4" fmla="*/ 1170094 w 5248393"/>
              <a:gd name="connsiteY4" fmla="*/ 1239843 h 1776521"/>
              <a:gd name="connsiteX5" fmla="*/ 11854 w 5248393"/>
              <a:gd name="connsiteY5" fmla="*/ 543158 h 1776521"/>
              <a:gd name="connsiteX6" fmla="*/ 664997 w 5248393"/>
              <a:gd name="connsiteY6" fmla="*/ 3226 h 177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8393" h="1776521">
                <a:moveTo>
                  <a:pt x="664997" y="3226"/>
                </a:moveTo>
                <a:cubicBezTo>
                  <a:pt x="1008985" y="-33060"/>
                  <a:pt x="1361682" y="247066"/>
                  <a:pt x="2075785" y="325443"/>
                </a:cubicBezTo>
                <a:cubicBezTo>
                  <a:pt x="2789888" y="403820"/>
                  <a:pt x="4506928" y="235455"/>
                  <a:pt x="4949614" y="473489"/>
                </a:cubicBezTo>
                <a:cubicBezTo>
                  <a:pt x="5392300" y="711523"/>
                  <a:pt x="5361820" y="1625923"/>
                  <a:pt x="4731900" y="1753649"/>
                </a:cubicBezTo>
                <a:cubicBezTo>
                  <a:pt x="4101980" y="1881375"/>
                  <a:pt x="1956768" y="1441592"/>
                  <a:pt x="1170094" y="1239843"/>
                </a:cubicBezTo>
                <a:cubicBezTo>
                  <a:pt x="383420" y="1038095"/>
                  <a:pt x="97488" y="746358"/>
                  <a:pt x="11854" y="543158"/>
                </a:cubicBezTo>
                <a:cubicBezTo>
                  <a:pt x="-73780" y="339958"/>
                  <a:pt x="321009" y="39512"/>
                  <a:pt x="664997" y="322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8" name="Oval 7">
            <a:extLst>
              <a:ext uri="{FF2B5EF4-FFF2-40B4-BE49-F238E27FC236}">
                <a16:creationId xmlns:a16="http://schemas.microsoft.com/office/drawing/2014/main" id="{2524EB66-20E5-614C-BFB6-A65706B4EF5F}"/>
              </a:ext>
            </a:extLst>
          </p:cNvPr>
          <p:cNvSpPr>
            <a:spLocks noChangeAspect="1"/>
          </p:cNvSpPr>
          <p:nvPr/>
        </p:nvSpPr>
        <p:spPr>
          <a:xfrm>
            <a:off x="4149914" y="6247287"/>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e2</a:t>
            </a:r>
          </a:p>
        </p:txBody>
      </p:sp>
      <p:sp>
        <p:nvSpPr>
          <p:cNvPr id="9" name="Oval 8">
            <a:extLst>
              <a:ext uri="{FF2B5EF4-FFF2-40B4-BE49-F238E27FC236}">
                <a16:creationId xmlns:a16="http://schemas.microsoft.com/office/drawing/2014/main" id="{4DFC3E77-AFFC-AE40-8886-55D65515D8A0}"/>
              </a:ext>
            </a:extLst>
          </p:cNvPr>
          <p:cNvSpPr>
            <a:spLocks noChangeAspect="1"/>
          </p:cNvSpPr>
          <p:nvPr/>
        </p:nvSpPr>
        <p:spPr>
          <a:xfrm>
            <a:off x="6806266" y="6368725"/>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e3</a:t>
            </a:r>
          </a:p>
        </p:txBody>
      </p:sp>
      <p:sp>
        <p:nvSpPr>
          <p:cNvPr id="10" name="Oval 9">
            <a:extLst>
              <a:ext uri="{FF2B5EF4-FFF2-40B4-BE49-F238E27FC236}">
                <a16:creationId xmlns:a16="http://schemas.microsoft.com/office/drawing/2014/main" id="{DFA5D9B1-D343-E84F-A354-FE7F64AB17B4}"/>
              </a:ext>
            </a:extLst>
          </p:cNvPr>
          <p:cNvSpPr>
            <a:spLocks noChangeAspect="1"/>
          </p:cNvSpPr>
          <p:nvPr/>
        </p:nvSpPr>
        <p:spPr>
          <a:xfrm>
            <a:off x="2957116" y="4620893"/>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e1</a:t>
            </a:r>
          </a:p>
        </p:txBody>
      </p:sp>
      <p:sp>
        <p:nvSpPr>
          <p:cNvPr id="11" name="Oval 10">
            <a:extLst>
              <a:ext uri="{FF2B5EF4-FFF2-40B4-BE49-F238E27FC236}">
                <a16:creationId xmlns:a16="http://schemas.microsoft.com/office/drawing/2014/main" id="{ED702D52-54FF-4245-B3E5-4AAB7F09A99C}"/>
              </a:ext>
            </a:extLst>
          </p:cNvPr>
          <p:cNvSpPr>
            <a:spLocks noChangeAspect="1"/>
          </p:cNvSpPr>
          <p:nvPr/>
        </p:nvSpPr>
        <p:spPr>
          <a:xfrm>
            <a:off x="9019555" y="4665020"/>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e4</a:t>
            </a:r>
          </a:p>
        </p:txBody>
      </p:sp>
      <p:cxnSp>
        <p:nvCxnSpPr>
          <p:cNvPr id="12" name="Straight Connector 11">
            <a:extLst>
              <a:ext uri="{FF2B5EF4-FFF2-40B4-BE49-F238E27FC236}">
                <a16:creationId xmlns:a16="http://schemas.microsoft.com/office/drawing/2014/main" id="{B35B0F5F-1D86-574D-BA97-F987835C417D}"/>
              </a:ext>
            </a:extLst>
          </p:cNvPr>
          <p:cNvCxnSpPr/>
          <p:nvPr/>
        </p:nvCxnSpPr>
        <p:spPr>
          <a:xfrm flipV="1">
            <a:off x="3401949" y="4560666"/>
            <a:ext cx="904917" cy="19234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3E2331-E704-3B49-89CA-9FC61B810635}"/>
              </a:ext>
            </a:extLst>
          </p:cNvPr>
          <p:cNvCxnSpPr/>
          <p:nvPr/>
        </p:nvCxnSpPr>
        <p:spPr>
          <a:xfrm flipV="1">
            <a:off x="4291279" y="3888699"/>
            <a:ext cx="1060566" cy="68101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06990A1-D918-E846-B5BB-0926DB022B52}"/>
              </a:ext>
            </a:extLst>
          </p:cNvPr>
          <p:cNvCxnSpPr/>
          <p:nvPr/>
        </p:nvCxnSpPr>
        <p:spPr>
          <a:xfrm flipH="1" flipV="1">
            <a:off x="4279376" y="4540149"/>
            <a:ext cx="698769" cy="5140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03B1F1-ECC7-F34D-B01C-6787A7D24E86}"/>
              </a:ext>
            </a:extLst>
          </p:cNvPr>
          <p:cNvCxnSpPr>
            <a:endCxn id="8" idx="0"/>
          </p:cNvCxnSpPr>
          <p:nvPr/>
        </p:nvCxnSpPr>
        <p:spPr>
          <a:xfrm flipH="1">
            <a:off x="4378514" y="5041449"/>
            <a:ext cx="547970" cy="12058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DF43FE-4A9C-FE4F-99D4-CDA0C4F65A9D}"/>
              </a:ext>
            </a:extLst>
          </p:cNvPr>
          <p:cNvCxnSpPr/>
          <p:nvPr/>
        </p:nvCxnSpPr>
        <p:spPr>
          <a:xfrm flipH="1">
            <a:off x="4944708" y="4050133"/>
            <a:ext cx="2685203" cy="10289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9B34D15-62E7-1A45-AF24-3493E5938D9C}"/>
              </a:ext>
            </a:extLst>
          </p:cNvPr>
          <p:cNvCxnSpPr>
            <a:cxnSpLocks/>
            <a:stCxn id="23" idx="2"/>
          </p:cNvCxnSpPr>
          <p:nvPr/>
        </p:nvCxnSpPr>
        <p:spPr>
          <a:xfrm flipH="1" flipV="1">
            <a:off x="5424205" y="3929435"/>
            <a:ext cx="1993785" cy="477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FE4F53-BD2E-7041-9DD8-3F0B8596D2BB}"/>
              </a:ext>
            </a:extLst>
          </p:cNvPr>
          <p:cNvCxnSpPr/>
          <p:nvPr/>
        </p:nvCxnSpPr>
        <p:spPr>
          <a:xfrm flipH="1" flipV="1">
            <a:off x="6453233" y="5398717"/>
            <a:ext cx="419988" cy="103696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D1B4DA-7BF5-F94E-9497-17800DA08C94}"/>
              </a:ext>
            </a:extLst>
          </p:cNvPr>
          <p:cNvCxnSpPr/>
          <p:nvPr/>
        </p:nvCxnSpPr>
        <p:spPr>
          <a:xfrm>
            <a:off x="5011582" y="5079053"/>
            <a:ext cx="1441651" cy="35155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FA0904-0317-D949-93B6-5344A3E5B607}"/>
              </a:ext>
            </a:extLst>
          </p:cNvPr>
          <p:cNvCxnSpPr>
            <a:cxnSpLocks/>
            <a:stCxn id="23" idx="4"/>
          </p:cNvCxnSpPr>
          <p:nvPr/>
        </p:nvCxnSpPr>
        <p:spPr>
          <a:xfrm>
            <a:off x="7646590" y="4205808"/>
            <a:ext cx="331358" cy="6519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0161217-EF47-3848-854A-63289E2CE5CE}"/>
              </a:ext>
            </a:extLst>
          </p:cNvPr>
          <p:cNvSpPr>
            <a:spLocks noChangeAspect="1"/>
          </p:cNvSpPr>
          <p:nvPr/>
        </p:nvSpPr>
        <p:spPr>
          <a:xfrm>
            <a:off x="4902240" y="4705579"/>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 name="Oval 21">
            <a:extLst>
              <a:ext uri="{FF2B5EF4-FFF2-40B4-BE49-F238E27FC236}">
                <a16:creationId xmlns:a16="http://schemas.microsoft.com/office/drawing/2014/main" id="{6DB1D882-F15D-9349-96B1-53ADD9D79D46}"/>
              </a:ext>
            </a:extLst>
          </p:cNvPr>
          <p:cNvSpPr>
            <a:spLocks noChangeAspect="1"/>
          </p:cNvSpPr>
          <p:nvPr/>
        </p:nvSpPr>
        <p:spPr>
          <a:xfrm>
            <a:off x="5147429" y="3683727"/>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 name="Oval 22">
            <a:extLst>
              <a:ext uri="{FF2B5EF4-FFF2-40B4-BE49-F238E27FC236}">
                <a16:creationId xmlns:a16="http://schemas.microsoft.com/office/drawing/2014/main" id="{C5F6287D-2088-FA49-95C7-85542BD90C93}"/>
              </a:ext>
            </a:extLst>
          </p:cNvPr>
          <p:cNvSpPr>
            <a:spLocks noChangeAspect="1"/>
          </p:cNvSpPr>
          <p:nvPr/>
        </p:nvSpPr>
        <p:spPr>
          <a:xfrm>
            <a:off x="7417990" y="3748608"/>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4" name="Oval 23">
            <a:extLst>
              <a:ext uri="{FF2B5EF4-FFF2-40B4-BE49-F238E27FC236}">
                <a16:creationId xmlns:a16="http://schemas.microsoft.com/office/drawing/2014/main" id="{3DB1AC2F-F9D9-7D41-85E0-87A1F480FBB1}"/>
              </a:ext>
            </a:extLst>
          </p:cNvPr>
          <p:cNvSpPr>
            <a:spLocks noChangeAspect="1"/>
          </p:cNvSpPr>
          <p:nvPr/>
        </p:nvSpPr>
        <p:spPr>
          <a:xfrm>
            <a:off x="5475796" y="3811343"/>
            <a:ext cx="386312" cy="38631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25" name="Oval 24">
            <a:extLst>
              <a:ext uri="{FF2B5EF4-FFF2-40B4-BE49-F238E27FC236}">
                <a16:creationId xmlns:a16="http://schemas.microsoft.com/office/drawing/2014/main" id="{E550564E-5BC7-5B42-B4FA-560F1D571FD6}"/>
              </a:ext>
            </a:extLst>
          </p:cNvPr>
          <p:cNvSpPr>
            <a:spLocks noChangeAspect="1"/>
          </p:cNvSpPr>
          <p:nvPr/>
        </p:nvSpPr>
        <p:spPr>
          <a:xfrm>
            <a:off x="4677481" y="4837628"/>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26" name="Oval 25">
            <a:extLst>
              <a:ext uri="{FF2B5EF4-FFF2-40B4-BE49-F238E27FC236}">
                <a16:creationId xmlns:a16="http://schemas.microsoft.com/office/drawing/2014/main" id="{E49EADED-365C-CA4A-BDC6-BB0CD7E2317F}"/>
              </a:ext>
            </a:extLst>
          </p:cNvPr>
          <p:cNvSpPr>
            <a:spLocks noChangeAspect="1"/>
          </p:cNvSpPr>
          <p:nvPr/>
        </p:nvSpPr>
        <p:spPr>
          <a:xfrm>
            <a:off x="7195832" y="3990059"/>
            <a:ext cx="392728" cy="39272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pic>
        <p:nvPicPr>
          <p:cNvPr id="27" name="Picture 26">
            <a:extLst>
              <a:ext uri="{FF2B5EF4-FFF2-40B4-BE49-F238E27FC236}">
                <a16:creationId xmlns:a16="http://schemas.microsoft.com/office/drawing/2014/main" id="{A4F02B7F-D928-C647-9BD9-9D7FA1E56C38}"/>
              </a:ext>
            </a:extLst>
          </p:cNvPr>
          <p:cNvPicPr>
            <a:picLocks noChangeAspect="1"/>
          </p:cNvPicPr>
          <p:nvPr/>
        </p:nvPicPr>
        <p:blipFill>
          <a:blip r:embed="rId3"/>
          <a:stretch>
            <a:fillRect/>
          </a:stretch>
        </p:blipFill>
        <p:spPr>
          <a:xfrm>
            <a:off x="9311672" y="4305784"/>
            <a:ext cx="330165" cy="458562"/>
          </a:xfrm>
          <a:prstGeom prst="rect">
            <a:avLst/>
          </a:prstGeom>
          <a:solidFill>
            <a:schemeClr val="bg1"/>
          </a:solidFill>
        </p:spPr>
      </p:pic>
      <p:pic>
        <p:nvPicPr>
          <p:cNvPr id="28" name="Picture 27">
            <a:extLst>
              <a:ext uri="{FF2B5EF4-FFF2-40B4-BE49-F238E27FC236}">
                <a16:creationId xmlns:a16="http://schemas.microsoft.com/office/drawing/2014/main" id="{48A0734C-0368-D54D-BE78-96EAEDDD7B0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4833" y="6027085"/>
            <a:ext cx="520126" cy="520126"/>
          </a:xfrm>
          <a:prstGeom prst="rect">
            <a:avLst/>
          </a:prstGeom>
          <a:solidFill>
            <a:schemeClr val="bg1"/>
          </a:solidFill>
        </p:spPr>
      </p:pic>
      <p:pic>
        <p:nvPicPr>
          <p:cNvPr id="29" name="Picture 28">
            <a:extLst>
              <a:ext uri="{FF2B5EF4-FFF2-40B4-BE49-F238E27FC236}">
                <a16:creationId xmlns:a16="http://schemas.microsoft.com/office/drawing/2014/main" id="{4748772E-3C0C-1B4E-A572-CDAE0BA494C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22320" y="6182371"/>
            <a:ext cx="520126" cy="520126"/>
          </a:xfrm>
          <a:prstGeom prst="rect">
            <a:avLst/>
          </a:prstGeom>
          <a:solidFill>
            <a:schemeClr val="bg1"/>
          </a:solidFill>
        </p:spPr>
      </p:pic>
      <p:sp>
        <p:nvSpPr>
          <p:cNvPr id="30" name="Oval 29">
            <a:extLst>
              <a:ext uri="{FF2B5EF4-FFF2-40B4-BE49-F238E27FC236}">
                <a16:creationId xmlns:a16="http://schemas.microsoft.com/office/drawing/2014/main" id="{0100039D-B158-944E-982A-E5DEE63E0735}"/>
              </a:ext>
            </a:extLst>
          </p:cNvPr>
          <p:cNvSpPr>
            <a:spLocks noChangeAspect="1"/>
          </p:cNvSpPr>
          <p:nvPr/>
        </p:nvSpPr>
        <p:spPr>
          <a:xfrm>
            <a:off x="4568100" y="6402155"/>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31" name="Oval 30">
            <a:extLst>
              <a:ext uri="{FF2B5EF4-FFF2-40B4-BE49-F238E27FC236}">
                <a16:creationId xmlns:a16="http://schemas.microsoft.com/office/drawing/2014/main" id="{82687851-F1E2-154F-AE9D-D83EDEB3C179}"/>
              </a:ext>
            </a:extLst>
          </p:cNvPr>
          <p:cNvSpPr>
            <a:spLocks noChangeAspect="1"/>
          </p:cNvSpPr>
          <p:nvPr/>
        </p:nvSpPr>
        <p:spPr>
          <a:xfrm>
            <a:off x="7232152" y="6387868"/>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cxnSp>
        <p:nvCxnSpPr>
          <p:cNvPr id="32" name="Straight Connector 31">
            <a:extLst>
              <a:ext uri="{FF2B5EF4-FFF2-40B4-BE49-F238E27FC236}">
                <a16:creationId xmlns:a16="http://schemas.microsoft.com/office/drawing/2014/main" id="{BD1F657B-2139-2343-9091-780865859306}"/>
              </a:ext>
            </a:extLst>
          </p:cNvPr>
          <p:cNvCxnSpPr/>
          <p:nvPr/>
        </p:nvCxnSpPr>
        <p:spPr>
          <a:xfrm flipH="1">
            <a:off x="6459311" y="4838341"/>
            <a:ext cx="1502447" cy="560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534A89-BB8A-0340-877A-201C9EF0DCBE}"/>
              </a:ext>
            </a:extLst>
          </p:cNvPr>
          <p:cNvCxnSpPr>
            <a:stCxn id="11" idx="2"/>
          </p:cNvCxnSpPr>
          <p:nvPr/>
        </p:nvCxnSpPr>
        <p:spPr>
          <a:xfrm flipH="1" flipV="1">
            <a:off x="7925251" y="4857728"/>
            <a:ext cx="1094304" cy="3589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CDAB0C8-0925-3B4F-86C9-19AB05C515CE}"/>
              </a:ext>
            </a:extLst>
          </p:cNvPr>
          <p:cNvSpPr>
            <a:spLocks noChangeAspect="1"/>
          </p:cNvSpPr>
          <p:nvPr/>
        </p:nvSpPr>
        <p:spPr>
          <a:xfrm>
            <a:off x="8763592" y="4608041"/>
            <a:ext cx="392728" cy="39272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35" name="Oval 34">
            <a:extLst>
              <a:ext uri="{FF2B5EF4-FFF2-40B4-BE49-F238E27FC236}">
                <a16:creationId xmlns:a16="http://schemas.microsoft.com/office/drawing/2014/main" id="{6317D4D0-BC9E-1047-9107-90270A41D21B}"/>
              </a:ext>
            </a:extLst>
          </p:cNvPr>
          <p:cNvSpPr>
            <a:spLocks noChangeAspect="1"/>
          </p:cNvSpPr>
          <p:nvPr/>
        </p:nvSpPr>
        <p:spPr>
          <a:xfrm>
            <a:off x="6263874" y="5096536"/>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6" name="Oval 35">
            <a:extLst>
              <a:ext uri="{FF2B5EF4-FFF2-40B4-BE49-F238E27FC236}">
                <a16:creationId xmlns:a16="http://schemas.microsoft.com/office/drawing/2014/main" id="{F02AA318-65DD-E547-8A0B-0411EFA13962}"/>
              </a:ext>
            </a:extLst>
          </p:cNvPr>
          <p:cNvSpPr>
            <a:spLocks noChangeAspect="1"/>
          </p:cNvSpPr>
          <p:nvPr/>
        </p:nvSpPr>
        <p:spPr>
          <a:xfrm>
            <a:off x="6573085" y="5282511"/>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37" name="Oval 36">
            <a:extLst>
              <a:ext uri="{FF2B5EF4-FFF2-40B4-BE49-F238E27FC236}">
                <a16:creationId xmlns:a16="http://schemas.microsoft.com/office/drawing/2014/main" id="{AA46734C-0584-644B-B409-A2D3199AA472}"/>
              </a:ext>
            </a:extLst>
          </p:cNvPr>
          <p:cNvSpPr>
            <a:spLocks noChangeAspect="1"/>
          </p:cNvSpPr>
          <p:nvPr/>
        </p:nvSpPr>
        <p:spPr>
          <a:xfrm>
            <a:off x="3329745" y="4516882"/>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45" name="Rectangle 44">
            <a:extLst>
              <a:ext uri="{FF2B5EF4-FFF2-40B4-BE49-F238E27FC236}">
                <a16:creationId xmlns:a16="http://schemas.microsoft.com/office/drawing/2014/main" id="{D1AB93F4-3C44-1147-8740-22419145FAD6}"/>
              </a:ext>
            </a:extLst>
          </p:cNvPr>
          <p:cNvSpPr/>
          <p:nvPr/>
        </p:nvSpPr>
        <p:spPr>
          <a:xfrm>
            <a:off x="4607114" y="3050860"/>
            <a:ext cx="7031192" cy="2883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Calibri" charset="0"/>
                <a:ea typeface="Calibri" charset="0"/>
                <a:cs typeface="Calibri" charset="0"/>
              </a:rPr>
              <a:t>Global message bus </a:t>
            </a:r>
          </a:p>
        </p:txBody>
      </p:sp>
      <p:sp>
        <p:nvSpPr>
          <p:cNvPr id="48" name="Oval 47">
            <a:extLst>
              <a:ext uri="{FF2B5EF4-FFF2-40B4-BE49-F238E27FC236}">
                <a16:creationId xmlns:a16="http://schemas.microsoft.com/office/drawing/2014/main" id="{C75B1D2F-32FA-0348-8E99-A1E027EED590}"/>
              </a:ext>
            </a:extLst>
          </p:cNvPr>
          <p:cNvSpPr>
            <a:spLocks noChangeAspect="1"/>
          </p:cNvSpPr>
          <p:nvPr/>
        </p:nvSpPr>
        <p:spPr>
          <a:xfrm>
            <a:off x="4394459" y="6014537"/>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49" name="Oval 48">
            <a:extLst>
              <a:ext uri="{FF2B5EF4-FFF2-40B4-BE49-F238E27FC236}">
                <a16:creationId xmlns:a16="http://schemas.microsoft.com/office/drawing/2014/main" id="{FC9FCD94-79EC-7944-8127-9EA170F4B315}"/>
              </a:ext>
            </a:extLst>
          </p:cNvPr>
          <p:cNvSpPr>
            <a:spLocks noChangeAspect="1"/>
          </p:cNvSpPr>
          <p:nvPr/>
        </p:nvSpPr>
        <p:spPr>
          <a:xfrm>
            <a:off x="6879398" y="6059349"/>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76" name="Rounded Rectangle 75">
            <a:extLst>
              <a:ext uri="{FF2B5EF4-FFF2-40B4-BE49-F238E27FC236}">
                <a16:creationId xmlns:a16="http://schemas.microsoft.com/office/drawing/2014/main" id="{8AA95DE9-E0F8-5642-8027-867BF34D2287}"/>
              </a:ext>
            </a:extLst>
          </p:cNvPr>
          <p:cNvSpPr/>
          <p:nvPr/>
        </p:nvSpPr>
        <p:spPr>
          <a:xfrm>
            <a:off x="4661479" y="1397819"/>
            <a:ext cx="2635871" cy="451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charset="0"/>
                <a:ea typeface="Calibri" charset="0"/>
                <a:cs typeface="Calibri" charset="0"/>
              </a:rPr>
              <a:t>Global Switchboard</a:t>
            </a:r>
          </a:p>
        </p:txBody>
      </p:sp>
      <p:sp>
        <p:nvSpPr>
          <p:cNvPr id="78" name="Rounded Rectangle 77">
            <a:extLst>
              <a:ext uri="{FF2B5EF4-FFF2-40B4-BE49-F238E27FC236}">
                <a16:creationId xmlns:a16="http://schemas.microsoft.com/office/drawing/2014/main" id="{CCD827C6-CDF6-A84C-B793-DB38B85EB66B}"/>
              </a:ext>
            </a:extLst>
          </p:cNvPr>
          <p:cNvSpPr/>
          <p:nvPr/>
        </p:nvSpPr>
        <p:spPr>
          <a:xfrm>
            <a:off x="6306259" y="2450489"/>
            <a:ext cx="1215176" cy="4605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Linux NAT</a:t>
            </a:r>
          </a:p>
        </p:txBody>
      </p:sp>
      <p:sp>
        <p:nvSpPr>
          <p:cNvPr id="79" name="Rounded Rectangle 78">
            <a:extLst>
              <a:ext uri="{FF2B5EF4-FFF2-40B4-BE49-F238E27FC236}">
                <a16:creationId xmlns:a16="http://schemas.microsoft.com/office/drawing/2014/main" id="{B1A3C7C8-441B-1146-AA7D-9701176041C8}"/>
              </a:ext>
            </a:extLst>
          </p:cNvPr>
          <p:cNvSpPr/>
          <p:nvPr/>
        </p:nvSpPr>
        <p:spPr>
          <a:xfrm>
            <a:off x="7661935" y="2450489"/>
            <a:ext cx="1341599" cy="460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Squid Proxy</a:t>
            </a:r>
          </a:p>
        </p:txBody>
      </p:sp>
      <p:pic>
        <p:nvPicPr>
          <p:cNvPr id="200" name="Picture 199" descr="A desk with a hat on his head&#10;&#10;Description automatically generated">
            <a:extLst>
              <a:ext uri="{FF2B5EF4-FFF2-40B4-BE49-F238E27FC236}">
                <a16:creationId xmlns:a16="http://schemas.microsoft.com/office/drawing/2014/main" id="{17F4FEF1-6F54-6F4A-AD6A-42C16EA7BCF0}"/>
              </a:ext>
            </a:extLst>
          </p:cNvPr>
          <p:cNvPicPr>
            <a:picLocks noChangeAspect="1"/>
          </p:cNvPicPr>
          <p:nvPr/>
        </p:nvPicPr>
        <p:blipFill>
          <a:blip r:embed="rId5"/>
          <a:stretch>
            <a:fillRect/>
          </a:stretch>
        </p:blipFill>
        <p:spPr>
          <a:xfrm>
            <a:off x="9056205" y="2069885"/>
            <a:ext cx="917333" cy="640080"/>
          </a:xfrm>
          <a:prstGeom prst="rect">
            <a:avLst/>
          </a:prstGeom>
        </p:spPr>
      </p:pic>
      <p:sp>
        <p:nvSpPr>
          <p:cNvPr id="80" name="Rounded Rectangle 79">
            <a:extLst>
              <a:ext uri="{FF2B5EF4-FFF2-40B4-BE49-F238E27FC236}">
                <a16:creationId xmlns:a16="http://schemas.microsoft.com/office/drawing/2014/main" id="{6ADA200F-32D8-C64A-8698-99442EFF164A}"/>
              </a:ext>
            </a:extLst>
          </p:cNvPr>
          <p:cNvSpPr/>
          <p:nvPr/>
        </p:nvSpPr>
        <p:spPr>
          <a:xfrm>
            <a:off x="9144034" y="2450489"/>
            <a:ext cx="1085333" cy="4605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Video</a:t>
            </a:r>
          </a:p>
        </p:txBody>
      </p:sp>
      <p:sp>
        <p:nvSpPr>
          <p:cNvPr id="108" name="Rectangle 107">
            <a:extLst>
              <a:ext uri="{FF2B5EF4-FFF2-40B4-BE49-F238E27FC236}">
                <a16:creationId xmlns:a16="http://schemas.microsoft.com/office/drawing/2014/main" id="{1F6234E1-26DF-0A4B-92BF-4E9AE673D93F}"/>
              </a:ext>
            </a:extLst>
          </p:cNvPr>
          <p:cNvSpPr/>
          <p:nvPr/>
        </p:nvSpPr>
        <p:spPr>
          <a:xfrm>
            <a:off x="7629911" y="6144520"/>
            <a:ext cx="3302461" cy="646331"/>
          </a:xfrm>
          <a:prstGeom prst="rect">
            <a:avLst/>
          </a:prstGeom>
        </p:spPr>
        <p:txBody>
          <a:bodyPr wrap="square">
            <a:spAutoFit/>
          </a:bodyPr>
          <a:lstStyle/>
          <a:p>
            <a:r>
              <a:rPr lang="en-US" b="1" dirty="0">
                <a:solidFill>
                  <a:schemeClr val="tx1">
                    <a:lumMod val="50000"/>
                    <a:lumOff val="50000"/>
                  </a:schemeClr>
                </a:solidFill>
                <a:latin typeface="OmnesATTIILight"/>
              </a:rPr>
              <a:t>AT&amp;T Universal Customer Premises Equipment (</a:t>
            </a:r>
            <a:r>
              <a:rPr lang="en-US" b="1" dirty="0" err="1">
                <a:solidFill>
                  <a:schemeClr val="tx1">
                    <a:lumMod val="50000"/>
                    <a:lumOff val="50000"/>
                  </a:schemeClr>
                </a:solidFill>
                <a:latin typeface="OmnesATTIILight"/>
              </a:rPr>
              <a:t>uCPE</a:t>
            </a:r>
            <a:r>
              <a:rPr lang="en-US" b="1" dirty="0">
                <a:solidFill>
                  <a:schemeClr val="tx1">
                    <a:lumMod val="50000"/>
                    <a:lumOff val="50000"/>
                  </a:schemeClr>
                </a:solidFill>
                <a:latin typeface="OmnesATTIILight"/>
              </a:rPr>
              <a:t>) </a:t>
            </a:r>
            <a:endParaRPr lang="en-US" b="1" dirty="0">
              <a:solidFill>
                <a:schemeClr val="tx1">
                  <a:lumMod val="50000"/>
                  <a:lumOff val="50000"/>
                </a:schemeClr>
              </a:solidFill>
            </a:endParaRPr>
          </a:p>
        </p:txBody>
      </p:sp>
      <p:sp>
        <p:nvSpPr>
          <p:cNvPr id="81" name="Rounded Rectangle 80">
            <a:extLst>
              <a:ext uri="{FF2B5EF4-FFF2-40B4-BE49-F238E27FC236}">
                <a16:creationId xmlns:a16="http://schemas.microsoft.com/office/drawing/2014/main" id="{2BE25E98-DBB6-A646-9B5E-8C362AD000B1}"/>
              </a:ext>
            </a:extLst>
          </p:cNvPr>
          <p:cNvSpPr/>
          <p:nvPr/>
        </p:nvSpPr>
        <p:spPr>
          <a:xfrm>
            <a:off x="10369865" y="2450489"/>
            <a:ext cx="1205407" cy="460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Open VPN</a:t>
            </a:r>
          </a:p>
        </p:txBody>
      </p:sp>
      <p:sp>
        <p:nvSpPr>
          <p:cNvPr id="77" name="Rounded Rectangle 76">
            <a:extLst>
              <a:ext uri="{FF2B5EF4-FFF2-40B4-BE49-F238E27FC236}">
                <a16:creationId xmlns:a16="http://schemas.microsoft.com/office/drawing/2014/main" id="{12B35162-E003-144F-82B5-963E592AC930}"/>
              </a:ext>
            </a:extLst>
          </p:cNvPr>
          <p:cNvSpPr/>
          <p:nvPr/>
        </p:nvSpPr>
        <p:spPr>
          <a:xfrm>
            <a:off x="4661479" y="2450489"/>
            <a:ext cx="1504280" cy="4397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Open </a:t>
            </a:r>
            <a:r>
              <a:rPr lang="en-US" dirty="0" err="1"/>
              <a:t>vSwitch</a:t>
            </a:r>
            <a:endParaRPr lang="en-US" dirty="0"/>
          </a:p>
        </p:txBody>
      </p:sp>
      <p:pic>
        <p:nvPicPr>
          <p:cNvPr id="162" name="Picture 161" descr="A screenshot of a cell phone&#10;&#10;Description automatically generated">
            <a:extLst>
              <a:ext uri="{FF2B5EF4-FFF2-40B4-BE49-F238E27FC236}">
                <a16:creationId xmlns:a16="http://schemas.microsoft.com/office/drawing/2014/main" id="{FB3B5F71-430D-F547-A6C1-434943289BD6}"/>
              </a:ext>
            </a:extLst>
          </p:cNvPr>
          <p:cNvPicPr>
            <a:picLocks noChangeAspect="1"/>
          </p:cNvPicPr>
          <p:nvPr/>
        </p:nvPicPr>
        <p:blipFill>
          <a:blip r:embed="rId6"/>
          <a:stretch>
            <a:fillRect/>
          </a:stretch>
        </p:blipFill>
        <p:spPr>
          <a:xfrm>
            <a:off x="621846" y="1387998"/>
            <a:ext cx="3757071" cy="1951171"/>
          </a:xfrm>
          <a:prstGeom prst="rect">
            <a:avLst/>
          </a:prstGeom>
          <a:ln>
            <a:solidFill>
              <a:schemeClr val="tx1"/>
            </a:solidFill>
          </a:ln>
        </p:spPr>
      </p:pic>
      <p:sp>
        <p:nvSpPr>
          <p:cNvPr id="39" name="TextBox 38">
            <a:extLst>
              <a:ext uri="{FF2B5EF4-FFF2-40B4-BE49-F238E27FC236}">
                <a16:creationId xmlns:a16="http://schemas.microsoft.com/office/drawing/2014/main" id="{4A773B60-5D3F-A94E-84D8-F859ACA2EFCA}"/>
              </a:ext>
            </a:extLst>
          </p:cNvPr>
          <p:cNvSpPr txBox="1"/>
          <p:nvPr/>
        </p:nvSpPr>
        <p:spPr>
          <a:xfrm>
            <a:off x="8117507" y="3683160"/>
            <a:ext cx="1360309" cy="369332"/>
          </a:xfrm>
          <a:prstGeom prst="rect">
            <a:avLst/>
          </a:prstGeom>
          <a:noFill/>
        </p:spPr>
        <p:txBody>
          <a:bodyPr wrap="none" rtlCol="0">
            <a:spAutoFit/>
          </a:bodyPr>
          <a:lstStyle/>
          <a:p>
            <a:r>
              <a:rPr lang="en-US" b="1" dirty="0">
                <a:solidFill>
                  <a:schemeClr val="tx1">
                    <a:lumMod val="50000"/>
                    <a:lumOff val="50000"/>
                  </a:schemeClr>
                </a:solidFill>
              </a:rPr>
              <a:t>Amazon EC2</a:t>
            </a:r>
          </a:p>
        </p:txBody>
      </p:sp>
      <p:sp>
        <p:nvSpPr>
          <p:cNvPr id="40" name="TextBox 39">
            <a:extLst>
              <a:ext uri="{FF2B5EF4-FFF2-40B4-BE49-F238E27FC236}">
                <a16:creationId xmlns:a16="http://schemas.microsoft.com/office/drawing/2014/main" id="{BD3385A1-D191-474E-8FE0-EADD253EB5C9}"/>
              </a:ext>
            </a:extLst>
          </p:cNvPr>
          <p:cNvSpPr txBox="1"/>
          <p:nvPr/>
        </p:nvSpPr>
        <p:spPr>
          <a:xfrm>
            <a:off x="8831421" y="5449693"/>
            <a:ext cx="1189749" cy="369332"/>
          </a:xfrm>
          <a:prstGeom prst="rect">
            <a:avLst/>
          </a:prstGeom>
          <a:noFill/>
        </p:spPr>
        <p:txBody>
          <a:bodyPr wrap="none" rtlCol="0">
            <a:spAutoFit/>
          </a:bodyPr>
          <a:lstStyle/>
          <a:p>
            <a:r>
              <a:rPr lang="en-US" b="1" dirty="0" err="1">
                <a:solidFill>
                  <a:schemeClr val="tx1">
                    <a:lumMod val="50000"/>
                    <a:lumOff val="50000"/>
                  </a:schemeClr>
                </a:solidFill>
              </a:rPr>
              <a:t>Openstack</a:t>
            </a:r>
            <a:endParaRPr lang="en-US" b="1" dirty="0">
              <a:solidFill>
                <a:schemeClr val="tx1">
                  <a:lumMod val="50000"/>
                  <a:lumOff val="50000"/>
                </a:schemeClr>
              </a:solidFill>
            </a:endParaRPr>
          </a:p>
        </p:txBody>
      </p:sp>
      <p:sp>
        <p:nvSpPr>
          <p:cNvPr id="41" name="TextBox 40">
            <a:extLst>
              <a:ext uri="{FF2B5EF4-FFF2-40B4-BE49-F238E27FC236}">
                <a16:creationId xmlns:a16="http://schemas.microsoft.com/office/drawing/2014/main" id="{DEB3219C-803E-1840-9AC6-8A7894EBB005}"/>
              </a:ext>
            </a:extLst>
          </p:cNvPr>
          <p:cNvSpPr txBox="1"/>
          <p:nvPr/>
        </p:nvSpPr>
        <p:spPr>
          <a:xfrm>
            <a:off x="7263465" y="1303833"/>
            <a:ext cx="263587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solidFill>
                  <a:schemeClr val="accent1"/>
                </a:solidFill>
              </a:rPr>
              <a:t>OpenDaylight</a:t>
            </a:r>
            <a:r>
              <a:rPr lang="en-US" dirty="0">
                <a:solidFill>
                  <a:schemeClr val="accent1"/>
                </a:solidFill>
              </a:rPr>
              <a:t> controller</a:t>
            </a:r>
          </a:p>
        </p:txBody>
      </p:sp>
      <p:sp>
        <p:nvSpPr>
          <p:cNvPr id="42" name="TextBox 41">
            <a:extLst>
              <a:ext uri="{FF2B5EF4-FFF2-40B4-BE49-F238E27FC236}">
                <a16:creationId xmlns:a16="http://schemas.microsoft.com/office/drawing/2014/main" id="{D0301CF1-7697-A044-9A57-81CD593BAA70}"/>
              </a:ext>
            </a:extLst>
          </p:cNvPr>
          <p:cNvSpPr txBox="1"/>
          <p:nvPr/>
        </p:nvSpPr>
        <p:spPr>
          <a:xfrm>
            <a:off x="9374358" y="3020784"/>
            <a:ext cx="100784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accent1"/>
                </a:solidFill>
              </a:rPr>
              <a:t>Zero MQ</a:t>
            </a:r>
          </a:p>
        </p:txBody>
      </p:sp>
      <p:sp>
        <p:nvSpPr>
          <p:cNvPr id="65" name="TextBox 64">
            <a:extLst>
              <a:ext uri="{FF2B5EF4-FFF2-40B4-BE49-F238E27FC236}">
                <a16:creationId xmlns:a16="http://schemas.microsoft.com/office/drawing/2014/main" id="{46E73150-C9F7-1044-90A7-82B7A79E227C}"/>
              </a:ext>
            </a:extLst>
          </p:cNvPr>
          <p:cNvSpPr txBox="1"/>
          <p:nvPr/>
        </p:nvSpPr>
        <p:spPr>
          <a:xfrm>
            <a:off x="2716232" y="4151270"/>
            <a:ext cx="146845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1"/>
                </a:solidFill>
              </a:rPr>
              <a:t>DPDK  library</a:t>
            </a:r>
          </a:p>
        </p:txBody>
      </p:sp>
    </p:spTree>
    <p:extLst>
      <p:ext uri="{BB962C8B-B14F-4D97-AF65-F5344CB8AC3E}">
        <p14:creationId xmlns:p14="http://schemas.microsoft.com/office/powerpoint/2010/main" val="253194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108" grpId="0"/>
      <p:bldP spid="81" grpId="0" animBg="1"/>
      <p:bldP spid="77" grpId="0" animBg="1"/>
      <p:bldP spid="39" grpId="0"/>
      <p:bldP spid="40" grpId="0"/>
      <p:bldP spid="41" grpId="0" animBg="1"/>
      <p:bldP spid="42"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67AC-355C-3C4D-AB7E-03E68CA33C53}"/>
              </a:ext>
            </a:extLst>
          </p:cNvPr>
          <p:cNvSpPr>
            <a:spLocks noGrp="1"/>
          </p:cNvSpPr>
          <p:nvPr>
            <p:ph type="title"/>
          </p:nvPr>
        </p:nvSpPr>
        <p:spPr>
          <a:xfrm>
            <a:off x="626063" y="674266"/>
            <a:ext cx="3437937" cy="1305287"/>
          </a:xfrm>
        </p:spPr>
        <p:txBody>
          <a:bodyPr vert="horz" lIns="91440" tIns="45720" rIns="91440" bIns="45720" rtlCol="0" anchor="b">
            <a:noAutofit/>
          </a:bodyPr>
          <a:lstStyle/>
          <a:p>
            <a:r>
              <a:rPr lang="en-US" sz="4000" dirty="0"/>
              <a:t>End-to-end comparison</a:t>
            </a:r>
          </a:p>
        </p:txBody>
      </p:sp>
      <p:sp>
        <p:nvSpPr>
          <p:cNvPr id="3" name="Content Placeholder 2">
            <a:extLst>
              <a:ext uri="{FF2B5EF4-FFF2-40B4-BE49-F238E27FC236}">
                <a16:creationId xmlns:a16="http://schemas.microsoft.com/office/drawing/2014/main" id="{571C6F60-291B-9A49-A411-537CB36B1EB6}"/>
              </a:ext>
            </a:extLst>
          </p:cNvPr>
          <p:cNvSpPr>
            <a:spLocks noGrp="1"/>
          </p:cNvSpPr>
          <p:nvPr>
            <p:ph idx="1"/>
          </p:nvPr>
        </p:nvSpPr>
        <p:spPr>
          <a:xfrm>
            <a:off x="464602" y="2965612"/>
            <a:ext cx="3395550" cy="2569556"/>
          </a:xfrm>
        </p:spPr>
        <p:txBody>
          <a:bodyPr vert="horz" lIns="91440" tIns="45720" rIns="91440" bIns="45720" rtlCol="0">
            <a:normAutofit/>
          </a:bodyPr>
          <a:lstStyle/>
          <a:p>
            <a:pPr marL="0" indent="0">
              <a:buNone/>
            </a:pPr>
            <a:endParaRPr lang="en-US" sz="2400" dirty="0"/>
          </a:p>
        </p:txBody>
      </p:sp>
      <p:pic>
        <p:nvPicPr>
          <p:cNvPr id="9" name="Picture 8">
            <a:extLst>
              <a:ext uri="{FF2B5EF4-FFF2-40B4-BE49-F238E27FC236}">
                <a16:creationId xmlns:a16="http://schemas.microsoft.com/office/drawing/2014/main" id="{11EFB797-E5AE-8F41-A2F9-939B86B11380}"/>
              </a:ext>
            </a:extLst>
          </p:cNvPr>
          <p:cNvPicPr>
            <a:picLocks noChangeAspect="1"/>
          </p:cNvPicPr>
          <p:nvPr/>
        </p:nvPicPr>
        <p:blipFill>
          <a:blip r:embed="rId3"/>
          <a:stretch>
            <a:fillRect/>
          </a:stretch>
        </p:blipFill>
        <p:spPr>
          <a:xfrm>
            <a:off x="7540493" y="3241159"/>
            <a:ext cx="4758159" cy="3027919"/>
          </a:xfrm>
          <a:prstGeom prst="rect">
            <a:avLst/>
          </a:prstGeom>
        </p:spPr>
      </p:pic>
      <p:pic>
        <p:nvPicPr>
          <p:cNvPr id="7" name="Picture 6">
            <a:extLst>
              <a:ext uri="{FF2B5EF4-FFF2-40B4-BE49-F238E27FC236}">
                <a16:creationId xmlns:a16="http://schemas.microsoft.com/office/drawing/2014/main" id="{655297C3-F752-ED45-B9CD-C0D10E104E1C}"/>
              </a:ext>
            </a:extLst>
          </p:cNvPr>
          <p:cNvPicPr>
            <a:picLocks noChangeAspect="1"/>
          </p:cNvPicPr>
          <p:nvPr/>
        </p:nvPicPr>
        <p:blipFill>
          <a:blip r:embed="rId4"/>
          <a:stretch>
            <a:fillRect/>
          </a:stretch>
        </p:blipFill>
        <p:spPr>
          <a:xfrm>
            <a:off x="3321243" y="3241159"/>
            <a:ext cx="4758159" cy="3027917"/>
          </a:xfrm>
          <a:prstGeom prst="rect">
            <a:avLst/>
          </a:prstGeom>
        </p:spPr>
      </p:pic>
      <p:pic>
        <p:nvPicPr>
          <p:cNvPr id="5" name="Picture 4">
            <a:extLst>
              <a:ext uri="{FF2B5EF4-FFF2-40B4-BE49-F238E27FC236}">
                <a16:creationId xmlns:a16="http://schemas.microsoft.com/office/drawing/2014/main" id="{50FA8F2C-FCB1-A644-80BC-73CDA65B162E}"/>
              </a:ext>
            </a:extLst>
          </p:cNvPr>
          <p:cNvPicPr>
            <a:picLocks noChangeAspect="1"/>
          </p:cNvPicPr>
          <p:nvPr/>
        </p:nvPicPr>
        <p:blipFill>
          <a:blip r:embed="rId5"/>
          <a:stretch>
            <a:fillRect/>
          </a:stretch>
        </p:blipFill>
        <p:spPr>
          <a:xfrm>
            <a:off x="4064000" y="385913"/>
            <a:ext cx="7663398" cy="2769902"/>
          </a:xfrm>
          <a:prstGeom prst="rect">
            <a:avLst/>
          </a:prstGeom>
        </p:spPr>
      </p:pic>
      <p:sp>
        <p:nvSpPr>
          <p:cNvPr id="6" name="Rectangle 5">
            <a:extLst>
              <a:ext uri="{FF2B5EF4-FFF2-40B4-BE49-F238E27FC236}">
                <a16:creationId xmlns:a16="http://schemas.microsoft.com/office/drawing/2014/main" id="{E533D44E-12EC-2048-823F-D643CFB1A62C}"/>
              </a:ext>
            </a:extLst>
          </p:cNvPr>
          <p:cNvSpPr/>
          <p:nvPr/>
        </p:nvSpPr>
        <p:spPr>
          <a:xfrm>
            <a:off x="1095304" y="5993058"/>
            <a:ext cx="10001392"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800" dirty="0"/>
              <a:t>Holistic route optimization outperforms hop-by-hop route selection</a:t>
            </a:r>
          </a:p>
        </p:txBody>
      </p:sp>
      <p:cxnSp>
        <p:nvCxnSpPr>
          <p:cNvPr id="10" name="Straight Connector 9">
            <a:extLst>
              <a:ext uri="{FF2B5EF4-FFF2-40B4-BE49-F238E27FC236}">
                <a16:creationId xmlns:a16="http://schemas.microsoft.com/office/drawing/2014/main" id="{365C826D-74CC-A144-8839-256C0EAEE9C0}"/>
              </a:ext>
            </a:extLst>
          </p:cNvPr>
          <p:cNvCxnSpPr>
            <a:cxnSpLocks/>
          </p:cNvCxnSpPr>
          <p:nvPr/>
        </p:nvCxnSpPr>
        <p:spPr>
          <a:xfrm>
            <a:off x="8450000" y="3263086"/>
            <a:ext cx="1469572"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AEC1CF23-FCB2-0848-912A-EF75DB454BDA}"/>
              </a:ext>
            </a:extLst>
          </p:cNvPr>
          <p:cNvCxnSpPr>
            <a:cxnSpLocks/>
          </p:cNvCxnSpPr>
          <p:nvPr/>
        </p:nvCxnSpPr>
        <p:spPr>
          <a:xfrm>
            <a:off x="4348842" y="3263086"/>
            <a:ext cx="1469572" cy="0"/>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ED3877B6-876D-BD4C-8454-277F95E14435}"/>
              </a:ext>
            </a:extLst>
          </p:cNvPr>
          <p:cNvSpPr txBox="1"/>
          <p:nvPr/>
        </p:nvSpPr>
        <p:spPr>
          <a:xfrm>
            <a:off x="5825039" y="3063031"/>
            <a:ext cx="1585242" cy="400110"/>
          </a:xfrm>
          <a:prstGeom prst="rect">
            <a:avLst/>
          </a:prstGeom>
          <a:noFill/>
        </p:spPr>
        <p:txBody>
          <a:bodyPr wrap="none" rtlCol="0">
            <a:spAutoFit/>
          </a:bodyPr>
          <a:lstStyle/>
          <a:p>
            <a:r>
              <a:rPr lang="en-US" sz="2000" dirty="0"/>
              <a:t>Chain 1 route</a:t>
            </a:r>
          </a:p>
        </p:txBody>
      </p:sp>
      <p:sp>
        <p:nvSpPr>
          <p:cNvPr id="14" name="TextBox 13">
            <a:extLst>
              <a:ext uri="{FF2B5EF4-FFF2-40B4-BE49-F238E27FC236}">
                <a16:creationId xmlns:a16="http://schemas.microsoft.com/office/drawing/2014/main" id="{43AD5C03-BAAF-2748-8120-48A6D2162F8A}"/>
              </a:ext>
            </a:extLst>
          </p:cNvPr>
          <p:cNvSpPr txBox="1"/>
          <p:nvPr/>
        </p:nvSpPr>
        <p:spPr>
          <a:xfrm>
            <a:off x="9991340" y="3063031"/>
            <a:ext cx="1585242" cy="400110"/>
          </a:xfrm>
          <a:prstGeom prst="rect">
            <a:avLst/>
          </a:prstGeom>
          <a:noFill/>
        </p:spPr>
        <p:txBody>
          <a:bodyPr wrap="none" rtlCol="0">
            <a:spAutoFit/>
          </a:bodyPr>
          <a:lstStyle/>
          <a:p>
            <a:r>
              <a:rPr lang="en-US" sz="2000" dirty="0"/>
              <a:t>Chain 2 route</a:t>
            </a:r>
          </a:p>
        </p:txBody>
      </p:sp>
    </p:spTree>
    <p:extLst>
      <p:ext uri="{BB962C8B-B14F-4D97-AF65-F5344CB8AC3E}">
        <p14:creationId xmlns:p14="http://schemas.microsoft.com/office/powerpoint/2010/main" val="37856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373FDE07-22FB-4648-9672-11F9EFA6FB21}"/>
              </a:ext>
            </a:extLst>
          </p:cNvPr>
          <p:cNvSpPr/>
          <p:nvPr/>
        </p:nvSpPr>
        <p:spPr>
          <a:xfrm>
            <a:off x="7928304" y="2228370"/>
            <a:ext cx="3900110" cy="812609"/>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t>Site B</a:t>
            </a:r>
          </a:p>
        </p:txBody>
      </p:sp>
      <p:sp>
        <p:nvSpPr>
          <p:cNvPr id="5" name="Rounded Rectangle 4">
            <a:extLst>
              <a:ext uri="{FF2B5EF4-FFF2-40B4-BE49-F238E27FC236}">
                <a16:creationId xmlns:a16="http://schemas.microsoft.com/office/drawing/2014/main" id="{613C379E-1B0A-9248-A156-78FA99E12DA8}"/>
              </a:ext>
            </a:extLst>
          </p:cNvPr>
          <p:cNvSpPr/>
          <p:nvPr/>
        </p:nvSpPr>
        <p:spPr>
          <a:xfrm>
            <a:off x="7875848" y="1254384"/>
            <a:ext cx="3900110" cy="812609"/>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r"/>
            <a:r>
              <a:rPr lang="en-US" sz="2000" dirty="0"/>
              <a:t>Site A</a:t>
            </a:r>
          </a:p>
        </p:txBody>
      </p:sp>
      <p:sp>
        <p:nvSpPr>
          <p:cNvPr id="2" name="Title 1">
            <a:extLst>
              <a:ext uri="{FF2B5EF4-FFF2-40B4-BE49-F238E27FC236}">
                <a16:creationId xmlns:a16="http://schemas.microsoft.com/office/drawing/2014/main" id="{75F36623-954B-C140-AF5E-BF7A0ABB9267}"/>
              </a:ext>
            </a:extLst>
          </p:cNvPr>
          <p:cNvSpPr>
            <a:spLocks noGrp="1"/>
          </p:cNvSpPr>
          <p:nvPr>
            <p:ph type="title"/>
          </p:nvPr>
        </p:nvSpPr>
        <p:spPr>
          <a:xfrm>
            <a:off x="704087" y="0"/>
            <a:ext cx="5815246" cy="1719072"/>
          </a:xfrm>
        </p:spPr>
        <p:txBody>
          <a:bodyPr>
            <a:normAutofit/>
          </a:bodyPr>
          <a:lstStyle/>
          <a:p>
            <a:r>
              <a:rPr lang="en-US" sz="4000" dirty="0"/>
              <a:t>Dynamic service chaining</a:t>
            </a:r>
          </a:p>
        </p:txBody>
      </p:sp>
      <p:sp>
        <p:nvSpPr>
          <p:cNvPr id="3" name="Content Placeholder 2">
            <a:extLst>
              <a:ext uri="{FF2B5EF4-FFF2-40B4-BE49-F238E27FC236}">
                <a16:creationId xmlns:a16="http://schemas.microsoft.com/office/drawing/2014/main" id="{9CF9DC71-027C-2841-B6AA-3427CBA1DD94}"/>
              </a:ext>
            </a:extLst>
          </p:cNvPr>
          <p:cNvSpPr>
            <a:spLocks noGrp="1"/>
          </p:cNvSpPr>
          <p:nvPr>
            <p:ph idx="1"/>
          </p:nvPr>
        </p:nvSpPr>
        <p:spPr>
          <a:xfrm>
            <a:off x="704087" y="1243031"/>
            <a:ext cx="6851904" cy="1719072"/>
          </a:xfrm>
        </p:spPr>
        <p:txBody>
          <a:bodyPr anchor="ctr">
            <a:normAutofit/>
          </a:bodyPr>
          <a:lstStyle/>
          <a:p>
            <a:r>
              <a:rPr lang="en-US" sz="2000" dirty="0"/>
              <a:t>Chain route addition latency: 595ms</a:t>
            </a:r>
          </a:p>
          <a:p>
            <a:r>
              <a:rPr lang="en-US" sz="2000" dirty="0"/>
              <a:t>Throughput doubling upon addition of new route</a:t>
            </a:r>
          </a:p>
          <a:p>
            <a:endParaRPr lang="en-US" sz="2000" dirty="0"/>
          </a:p>
        </p:txBody>
      </p:sp>
      <p:pic>
        <p:nvPicPr>
          <p:cNvPr id="7" name="Picture 6">
            <a:extLst>
              <a:ext uri="{FF2B5EF4-FFF2-40B4-BE49-F238E27FC236}">
                <a16:creationId xmlns:a16="http://schemas.microsoft.com/office/drawing/2014/main" id="{1DFB92FD-512F-C442-A550-BBA70ECDEFC2}"/>
              </a:ext>
            </a:extLst>
          </p:cNvPr>
          <p:cNvPicPr>
            <a:picLocks noChangeAspect="1"/>
          </p:cNvPicPr>
          <p:nvPr/>
        </p:nvPicPr>
        <p:blipFill>
          <a:blip r:embed="rId3"/>
          <a:stretch>
            <a:fillRect/>
          </a:stretch>
        </p:blipFill>
        <p:spPr>
          <a:xfrm>
            <a:off x="362569" y="2318368"/>
            <a:ext cx="7171761" cy="4303055"/>
          </a:xfrm>
          <a:prstGeom prst="rect">
            <a:avLst/>
          </a:prstGeom>
        </p:spPr>
      </p:pic>
      <p:sp>
        <p:nvSpPr>
          <p:cNvPr id="4" name="Oval 3">
            <a:extLst>
              <a:ext uri="{FF2B5EF4-FFF2-40B4-BE49-F238E27FC236}">
                <a16:creationId xmlns:a16="http://schemas.microsoft.com/office/drawing/2014/main" id="{E9857613-BF01-B948-BFAE-FCE47165EE19}"/>
              </a:ext>
            </a:extLst>
          </p:cNvPr>
          <p:cNvSpPr/>
          <p:nvPr/>
        </p:nvSpPr>
        <p:spPr>
          <a:xfrm>
            <a:off x="8126410" y="1415761"/>
            <a:ext cx="489858" cy="4898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C1E168E2-D6E2-4A43-B1C9-A97243017246}"/>
              </a:ext>
            </a:extLst>
          </p:cNvPr>
          <p:cNvSpPr/>
          <p:nvPr/>
        </p:nvSpPr>
        <p:spPr>
          <a:xfrm>
            <a:off x="9633430" y="1415762"/>
            <a:ext cx="489858" cy="4898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73CE757-E582-8845-8C2D-81CB1B08EA10}"/>
              </a:ext>
            </a:extLst>
          </p:cNvPr>
          <p:cNvSpPr/>
          <p:nvPr/>
        </p:nvSpPr>
        <p:spPr>
          <a:xfrm>
            <a:off x="11286100" y="2340609"/>
            <a:ext cx="489858" cy="4898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B8163043-9937-0143-9A6A-67440B75D921}"/>
              </a:ext>
            </a:extLst>
          </p:cNvPr>
          <p:cNvSpPr/>
          <p:nvPr/>
        </p:nvSpPr>
        <p:spPr>
          <a:xfrm>
            <a:off x="9633430" y="2340610"/>
            <a:ext cx="489858" cy="4898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72B154B-D89A-6541-90E7-B9F74E621D5D}"/>
              </a:ext>
            </a:extLst>
          </p:cNvPr>
          <p:cNvCxnSpPr>
            <a:stCxn id="4" idx="6"/>
            <a:endCxn id="10" idx="2"/>
          </p:cNvCxnSpPr>
          <p:nvPr/>
        </p:nvCxnSpPr>
        <p:spPr>
          <a:xfrm>
            <a:off x="8616268" y="1660690"/>
            <a:ext cx="10171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F7102C-2D10-2348-8874-7B6ACCF2117B}"/>
              </a:ext>
            </a:extLst>
          </p:cNvPr>
          <p:cNvCxnSpPr>
            <a:cxnSpLocks/>
            <a:endCxn id="11" idx="2"/>
          </p:cNvCxnSpPr>
          <p:nvPr/>
        </p:nvCxnSpPr>
        <p:spPr>
          <a:xfrm>
            <a:off x="10123288" y="1660690"/>
            <a:ext cx="1162812" cy="924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F02DE8-F252-784F-A597-A62F3A8DBD24}"/>
              </a:ext>
            </a:extLst>
          </p:cNvPr>
          <p:cNvCxnSpPr>
            <a:cxnSpLocks/>
            <a:stCxn id="4" idx="6"/>
            <a:endCxn id="12" idx="2"/>
          </p:cNvCxnSpPr>
          <p:nvPr/>
        </p:nvCxnSpPr>
        <p:spPr>
          <a:xfrm>
            <a:off x="8616268" y="1660690"/>
            <a:ext cx="1017162" cy="924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62B9BC-E378-B642-8592-7DE25D5151C6}"/>
              </a:ext>
            </a:extLst>
          </p:cNvPr>
          <p:cNvCxnSpPr>
            <a:cxnSpLocks/>
            <a:stCxn id="12" idx="6"/>
            <a:endCxn id="11" idx="2"/>
          </p:cNvCxnSpPr>
          <p:nvPr/>
        </p:nvCxnSpPr>
        <p:spPr>
          <a:xfrm flipV="1">
            <a:off x="10123288" y="2585538"/>
            <a:ext cx="1162812"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1C11657-A84C-BA4A-858C-346F1DFB440C}"/>
              </a:ext>
            </a:extLst>
          </p:cNvPr>
          <p:cNvSpPr txBox="1"/>
          <p:nvPr/>
        </p:nvSpPr>
        <p:spPr>
          <a:xfrm>
            <a:off x="9682904" y="959531"/>
            <a:ext cx="1603196" cy="400110"/>
          </a:xfrm>
          <a:prstGeom prst="rect">
            <a:avLst/>
          </a:prstGeom>
          <a:noFill/>
        </p:spPr>
        <p:txBody>
          <a:bodyPr wrap="none" rtlCol="0">
            <a:spAutoFit/>
          </a:bodyPr>
          <a:lstStyle/>
          <a:p>
            <a:r>
              <a:rPr lang="en-US" sz="2000" dirty="0"/>
              <a:t>Existing route</a:t>
            </a:r>
          </a:p>
        </p:txBody>
      </p:sp>
      <p:sp>
        <p:nvSpPr>
          <p:cNvPr id="26" name="TextBox 25">
            <a:extLst>
              <a:ext uri="{FF2B5EF4-FFF2-40B4-BE49-F238E27FC236}">
                <a16:creationId xmlns:a16="http://schemas.microsoft.com/office/drawing/2014/main" id="{F21E8CB9-33CC-7C4C-A2FA-20D150796E2E}"/>
              </a:ext>
            </a:extLst>
          </p:cNvPr>
          <p:cNvSpPr txBox="1"/>
          <p:nvPr/>
        </p:nvSpPr>
        <p:spPr>
          <a:xfrm>
            <a:off x="8616268" y="2885480"/>
            <a:ext cx="1284198" cy="400110"/>
          </a:xfrm>
          <a:prstGeom prst="rect">
            <a:avLst/>
          </a:prstGeom>
          <a:noFill/>
        </p:spPr>
        <p:txBody>
          <a:bodyPr wrap="none" rtlCol="0">
            <a:spAutoFit/>
          </a:bodyPr>
          <a:lstStyle/>
          <a:p>
            <a:r>
              <a:rPr lang="en-US" sz="2000" dirty="0"/>
              <a:t>New route</a:t>
            </a:r>
          </a:p>
        </p:txBody>
      </p:sp>
      <p:cxnSp>
        <p:nvCxnSpPr>
          <p:cNvPr id="28" name="Straight Arrow Connector 27">
            <a:extLst>
              <a:ext uri="{FF2B5EF4-FFF2-40B4-BE49-F238E27FC236}">
                <a16:creationId xmlns:a16="http://schemas.microsoft.com/office/drawing/2014/main" id="{9EFD8D20-9191-3844-B21C-FAA00C8DC686}"/>
              </a:ext>
            </a:extLst>
          </p:cNvPr>
          <p:cNvCxnSpPr>
            <a:cxnSpLocks/>
            <a:stCxn id="26" idx="0"/>
          </p:cNvCxnSpPr>
          <p:nvPr/>
        </p:nvCxnSpPr>
        <p:spPr>
          <a:xfrm flipV="1">
            <a:off x="9258367" y="2340609"/>
            <a:ext cx="0" cy="544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61426D1-BAB8-D247-8FDE-D316B7F95F6F}"/>
              </a:ext>
            </a:extLst>
          </p:cNvPr>
          <p:cNvCxnSpPr>
            <a:cxnSpLocks/>
            <a:stCxn id="25" idx="2"/>
          </p:cNvCxnSpPr>
          <p:nvPr/>
        </p:nvCxnSpPr>
        <p:spPr>
          <a:xfrm>
            <a:off x="10484502" y="1359641"/>
            <a:ext cx="0" cy="54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3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E038-5D11-404C-A3AB-07B6A330EA75}"/>
              </a:ext>
            </a:extLst>
          </p:cNvPr>
          <p:cNvSpPr>
            <a:spLocks noGrp="1"/>
          </p:cNvSpPr>
          <p:nvPr>
            <p:ph type="title"/>
          </p:nvPr>
        </p:nvSpPr>
        <p:spPr/>
        <p:txBody>
          <a:bodyPr/>
          <a:lstStyle/>
          <a:p>
            <a:r>
              <a:rPr lang="en-US" dirty="0"/>
              <a:t>Traffic engineering on Tier-1 ISP datasets</a:t>
            </a:r>
          </a:p>
        </p:txBody>
      </p:sp>
      <p:sp>
        <p:nvSpPr>
          <p:cNvPr id="3" name="Content Placeholder 2">
            <a:extLst>
              <a:ext uri="{FF2B5EF4-FFF2-40B4-BE49-F238E27FC236}">
                <a16:creationId xmlns:a16="http://schemas.microsoft.com/office/drawing/2014/main" id="{7FC1A61E-ED93-5347-AE9F-C803562C67ED}"/>
              </a:ext>
            </a:extLst>
          </p:cNvPr>
          <p:cNvSpPr>
            <a:spLocks noGrp="1"/>
          </p:cNvSpPr>
          <p:nvPr>
            <p:ph idx="1"/>
          </p:nvPr>
        </p:nvSpPr>
        <p:spPr>
          <a:xfrm>
            <a:off x="838200" y="1825625"/>
            <a:ext cx="10242530" cy="4351338"/>
          </a:xfrm>
        </p:spPr>
        <p:txBody>
          <a:bodyPr>
            <a:normAutofit/>
          </a:bodyPr>
          <a:lstStyle/>
          <a:p>
            <a:r>
              <a:rPr lang="en-US" sz="2400" dirty="0"/>
              <a:t>ISP data: node location, link capacity, link delay, traffic matrix, network routing</a:t>
            </a:r>
          </a:p>
          <a:p>
            <a:r>
              <a:rPr lang="en-US" sz="2400" dirty="0"/>
              <a:t>Parameters: 100 VNFs, 10000 chains, 50% VNF coverage, 20% non-SB traffic</a:t>
            </a:r>
          </a:p>
        </p:txBody>
      </p:sp>
      <p:pic>
        <p:nvPicPr>
          <p:cNvPr id="5" name="Picture 4">
            <a:extLst>
              <a:ext uri="{FF2B5EF4-FFF2-40B4-BE49-F238E27FC236}">
                <a16:creationId xmlns:a16="http://schemas.microsoft.com/office/drawing/2014/main" id="{26B20FCA-8782-1F42-AE0D-B8FE3A494E0C}"/>
              </a:ext>
            </a:extLst>
          </p:cNvPr>
          <p:cNvPicPr>
            <a:picLocks noChangeAspect="1"/>
          </p:cNvPicPr>
          <p:nvPr/>
        </p:nvPicPr>
        <p:blipFill>
          <a:blip r:embed="rId3"/>
          <a:stretch>
            <a:fillRect/>
          </a:stretch>
        </p:blipFill>
        <p:spPr>
          <a:xfrm>
            <a:off x="6324600" y="2607733"/>
            <a:ext cx="5029200" cy="3200400"/>
          </a:xfrm>
          <a:prstGeom prst="rect">
            <a:avLst/>
          </a:prstGeom>
        </p:spPr>
      </p:pic>
      <p:pic>
        <p:nvPicPr>
          <p:cNvPr id="7" name="Picture 6">
            <a:extLst>
              <a:ext uri="{FF2B5EF4-FFF2-40B4-BE49-F238E27FC236}">
                <a16:creationId xmlns:a16="http://schemas.microsoft.com/office/drawing/2014/main" id="{3A736415-3A92-9E43-BD56-E6D2B85D62B0}"/>
              </a:ext>
            </a:extLst>
          </p:cNvPr>
          <p:cNvPicPr>
            <a:picLocks noChangeAspect="1"/>
          </p:cNvPicPr>
          <p:nvPr/>
        </p:nvPicPr>
        <p:blipFill>
          <a:blip r:embed="rId4"/>
          <a:stretch>
            <a:fillRect/>
          </a:stretch>
        </p:blipFill>
        <p:spPr>
          <a:xfrm>
            <a:off x="618066" y="2607733"/>
            <a:ext cx="5029200" cy="3200400"/>
          </a:xfrm>
          <a:prstGeom prst="rect">
            <a:avLst/>
          </a:prstGeom>
        </p:spPr>
      </p:pic>
      <p:sp>
        <p:nvSpPr>
          <p:cNvPr id="4" name="TextBox 3">
            <a:extLst>
              <a:ext uri="{FF2B5EF4-FFF2-40B4-BE49-F238E27FC236}">
                <a16:creationId xmlns:a16="http://schemas.microsoft.com/office/drawing/2014/main" id="{E164534B-8C33-DD4A-B1A8-86E975B5E1A2}"/>
              </a:ext>
            </a:extLst>
          </p:cNvPr>
          <p:cNvSpPr txBox="1"/>
          <p:nvPr/>
        </p:nvSpPr>
        <p:spPr>
          <a:xfrm>
            <a:off x="1111270" y="5959999"/>
            <a:ext cx="1018150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400" dirty="0"/>
              <a:t>Switchboard’s DP heuristic provides comparable performance to LP optimization</a:t>
            </a:r>
          </a:p>
        </p:txBody>
      </p:sp>
    </p:spTree>
    <p:extLst>
      <p:ext uri="{BB962C8B-B14F-4D97-AF65-F5344CB8AC3E}">
        <p14:creationId xmlns:p14="http://schemas.microsoft.com/office/powerpoint/2010/main" val="220949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8C82-DB71-324F-85A5-1037C1123D69}"/>
              </a:ext>
            </a:extLst>
          </p:cNvPr>
          <p:cNvSpPr>
            <a:spLocks noGrp="1"/>
          </p:cNvSpPr>
          <p:nvPr>
            <p:ph type="title"/>
          </p:nvPr>
        </p:nvSpPr>
        <p:spPr/>
        <p:txBody>
          <a:bodyPr/>
          <a:lstStyle/>
          <a:p>
            <a:r>
              <a:rPr lang="en-US" dirty="0"/>
              <a:t>Switchboard </a:t>
            </a:r>
          </a:p>
        </p:txBody>
      </p:sp>
      <p:sp>
        <p:nvSpPr>
          <p:cNvPr id="3" name="Content Placeholder 2">
            <a:extLst>
              <a:ext uri="{FF2B5EF4-FFF2-40B4-BE49-F238E27FC236}">
                <a16:creationId xmlns:a16="http://schemas.microsoft.com/office/drawing/2014/main" id="{94883268-2305-9646-BDD9-D89A00E92A3D}"/>
              </a:ext>
            </a:extLst>
          </p:cNvPr>
          <p:cNvSpPr>
            <a:spLocks noGrp="1"/>
          </p:cNvSpPr>
          <p:nvPr>
            <p:ph idx="1"/>
          </p:nvPr>
        </p:nvSpPr>
        <p:spPr/>
        <p:txBody>
          <a:bodyPr/>
          <a:lstStyle/>
          <a:p>
            <a:r>
              <a:rPr lang="en-US" dirty="0"/>
              <a:t>A middleware to create customer-specific wide-area network services spanning heterogeneous clouds</a:t>
            </a:r>
          </a:p>
          <a:p>
            <a:pPr lvl="1"/>
            <a:r>
              <a:rPr lang="en-US" dirty="0"/>
              <a:t>holistic optimization of wide-area chains </a:t>
            </a:r>
          </a:p>
          <a:p>
            <a:pPr lvl="1"/>
            <a:r>
              <a:rPr lang="en-US" dirty="0"/>
              <a:t>scalable wide-area control plane  </a:t>
            </a:r>
          </a:p>
          <a:p>
            <a:pPr lvl="1"/>
            <a:r>
              <a:rPr lang="en-US" dirty="0"/>
              <a:t>scale-out, deployable, affinity-preserving data plane </a:t>
            </a:r>
          </a:p>
          <a:p>
            <a:pPr lvl="1"/>
            <a:r>
              <a:rPr lang="en-US" dirty="0"/>
              <a:t>enables a rich ecosystem of VNFs </a:t>
            </a:r>
          </a:p>
          <a:p>
            <a:pPr lvl="1"/>
            <a:endParaRPr lang="en-US" dirty="0"/>
          </a:p>
        </p:txBody>
      </p:sp>
    </p:spTree>
    <p:extLst>
      <p:ext uri="{BB962C8B-B14F-4D97-AF65-F5344CB8AC3E}">
        <p14:creationId xmlns:p14="http://schemas.microsoft.com/office/powerpoint/2010/main" val="292900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EB4E-63FA-814E-95FA-F689404832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4BB7B7-E5C1-8245-995A-B2A9CD4B0C7D}"/>
              </a:ext>
            </a:extLst>
          </p:cNvPr>
          <p:cNvSpPr>
            <a:spLocks noGrp="1"/>
          </p:cNvSpPr>
          <p:nvPr>
            <p:ph idx="1"/>
          </p:nvPr>
        </p:nvSpPr>
        <p:spPr/>
        <p:txBody>
          <a:bodyPr>
            <a:normAutofit/>
          </a:bodyPr>
          <a:lstStyle/>
          <a:p>
            <a:pPr marL="0" indent="0" algn="ctr">
              <a:buNone/>
            </a:pPr>
            <a:r>
              <a:rPr lang="en-US" sz="4800" dirty="0"/>
              <a:t>Questions?</a:t>
            </a:r>
          </a:p>
        </p:txBody>
      </p:sp>
    </p:spTree>
    <p:extLst>
      <p:ext uri="{BB962C8B-B14F-4D97-AF65-F5344CB8AC3E}">
        <p14:creationId xmlns:p14="http://schemas.microsoft.com/office/powerpoint/2010/main" val="377041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365D-660F-7440-8032-F998866C04AF}"/>
              </a:ext>
            </a:extLst>
          </p:cNvPr>
          <p:cNvSpPr>
            <a:spLocks noGrp="1"/>
          </p:cNvSpPr>
          <p:nvPr>
            <p:ph type="title"/>
          </p:nvPr>
        </p:nvSpPr>
        <p:spPr/>
        <p:txBody>
          <a:bodyPr/>
          <a:lstStyle/>
          <a:p>
            <a:r>
              <a:rPr lang="en-US" dirty="0"/>
              <a:t>Switchboard forwarders</a:t>
            </a:r>
          </a:p>
        </p:txBody>
      </p:sp>
      <p:pic>
        <p:nvPicPr>
          <p:cNvPr id="5" name="Content Placeholder 4">
            <a:extLst>
              <a:ext uri="{FF2B5EF4-FFF2-40B4-BE49-F238E27FC236}">
                <a16:creationId xmlns:a16="http://schemas.microsoft.com/office/drawing/2014/main" id="{887D1975-6C83-7843-A0C3-15996B0BC433}"/>
              </a:ext>
            </a:extLst>
          </p:cNvPr>
          <p:cNvPicPr>
            <a:picLocks noGrp="1" noChangeAspect="1"/>
          </p:cNvPicPr>
          <p:nvPr>
            <p:ph idx="1"/>
          </p:nvPr>
        </p:nvPicPr>
        <p:blipFill>
          <a:blip r:embed="rId3"/>
          <a:stretch>
            <a:fillRect/>
          </a:stretch>
        </p:blipFill>
        <p:spPr>
          <a:xfrm>
            <a:off x="3746500" y="2883694"/>
            <a:ext cx="4699000" cy="2235200"/>
          </a:xfrm>
        </p:spPr>
      </p:pic>
      <p:sp>
        <p:nvSpPr>
          <p:cNvPr id="6" name="TextBox 5">
            <a:extLst>
              <a:ext uri="{FF2B5EF4-FFF2-40B4-BE49-F238E27FC236}">
                <a16:creationId xmlns:a16="http://schemas.microsoft.com/office/drawing/2014/main" id="{5297961E-D33B-2948-955B-A65E547AF9F3}"/>
              </a:ext>
            </a:extLst>
          </p:cNvPr>
          <p:cNvSpPr txBox="1"/>
          <p:nvPr/>
        </p:nvSpPr>
        <p:spPr>
          <a:xfrm>
            <a:off x="3571336" y="5779698"/>
            <a:ext cx="2428293" cy="369332"/>
          </a:xfrm>
          <a:prstGeom prst="rect">
            <a:avLst/>
          </a:prstGeom>
          <a:noFill/>
        </p:spPr>
        <p:txBody>
          <a:bodyPr wrap="none" rtlCol="0">
            <a:spAutoFit/>
          </a:bodyPr>
          <a:lstStyle/>
          <a:p>
            <a:r>
              <a:rPr lang="en-US" dirty="0"/>
              <a:t>- Also show flow affinity</a:t>
            </a:r>
          </a:p>
        </p:txBody>
      </p:sp>
      <p:sp>
        <p:nvSpPr>
          <p:cNvPr id="7" name="TextBox 6">
            <a:extLst>
              <a:ext uri="{FF2B5EF4-FFF2-40B4-BE49-F238E27FC236}">
                <a16:creationId xmlns:a16="http://schemas.microsoft.com/office/drawing/2014/main" id="{457C91D2-9FA2-7A47-AFA7-EEEEC0826217}"/>
              </a:ext>
            </a:extLst>
          </p:cNvPr>
          <p:cNvSpPr txBox="1"/>
          <p:nvPr/>
        </p:nvSpPr>
        <p:spPr>
          <a:xfrm>
            <a:off x="6796907" y="1697924"/>
            <a:ext cx="4195059" cy="646331"/>
          </a:xfrm>
          <a:prstGeom prst="rect">
            <a:avLst/>
          </a:prstGeom>
          <a:noFill/>
        </p:spPr>
        <p:txBody>
          <a:bodyPr wrap="none" rtlCol="0">
            <a:spAutoFit/>
          </a:bodyPr>
          <a:lstStyle/>
          <a:p>
            <a:r>
              <a:rPr lang="en-US" dirty="0"/>
              <a:t>** Not clear what A and B means</a:t>
            </a:r>
          </a:p>
          <a:p>
            <a:r>
              <a:rPr lang="en-US" dirty="0"/>
              <a:t>Chain c1 route: is global switchboard route</a:t>
            </a:r>
          </a:p>
        </p:txBody>
      </p:sp>
    </p:spTree>
    <p:extLst>
      <p:ext uri="{BB962C8B-B14F-4D97-AF65-F5344CB8AC3E}">
        <p14:creationId xmlns:p14="http://schemas.microsoft.com/office/powerpoint/2010/main" val="14181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D7D1-6047-DA48-81E4-122C0A6219D5}"/>
              </a:ext>
            </a:extLst>
          </p:cNvPr>
          <p:cNvSpPr>
            <a:spLocks noGrp="1"/>
          </p:cNvSpPr>
          <p:nvPr>
            <p:ph type="title"/>
          </p:nvPr>
        </p:nvSpPr>
        <p:spPr/>
        <p:txBody>
          <a:bodyPr>
            <a:normAutofit/>
          </a:bodyPr>
          <a:lstStyle/>
          <a:p>
            <a:r>
              <a:rPr lang="en-US" sz="3600" dirty="0"/>
              <a:t>Chaining network functions into network services</a:t>
            </a:r>
          </a:p>
        </p:txBody>
      </p:sp>
      <p:sp>
        <p:nvSpPr>
          <p:cNvPr id="3" name="Content Placeholder 2">
            <a:extLst>
              <a:ext uri="{FF2B5EF4-FFF2-40B4-BE49-F238E27FC236}">
                <a16:creationId xmlns:a16="http://schemas.microsoft.com/office/drawing/2014/main" id="{EF07E735-4548-E44B-A4CB-E95BC0649C6C}"/>
              </a:ext>
            </a:extLst>
          </p:cNvPr>
          <p:cNvSpPr>
            <a:spLocks noGrp="1"/>
          </p:cNvSpPr>
          <p:nvPr>
            <p:ph idx="1"/>
          </p:nvPr>
        </p:nvSpPr>
        <p:spPr/>
        <p:txBody>
          <a:bodyPr/>
          <a:lstStyle/>
          <a:p>
            <a:r>
              <a:rPr lang="en-US" dirty="0"/>
              <a:t>Tier-1 ISP networks contain multiple types of </a:t>
            </a:r>
            <a:r>
              <a:rPr lang="en-US" u="sng" dirty="0"/>
              <a:t>network functions</a:t>
            </a:r>
          </a:p>
          <a:p>
            <a:endParaRPr lang="en-US" dirty="0"/>
          </a:p>
          <a:p>
            <a:endParaRPr lang="en-US" dirty="0"/>
          </a:p>
          <a:p>
            <a:endParaRPr lang="en-US" dirty="0"/>
          </a:p>
          <a:p>
            <a:r>
              <a:rPr lang="en-US" dirty="0"/>
              <a:t>Common network services constructed as </a:t>
            </a:r>
            <a:r>
              <a:rPr lang="en-US" u="sng" dirty="0"/>
              <a:t>service chains</a:t>
            </a:r>
          </a:p>
        </p:txBody>
      </p:sp>
      <p:cxnSp>
        <p:nvCxnSpPr>
          <p:cNvPr id="13" name="Straight Arrow Connector 12">
            <a:extLst>
              <a:ext uri="{FF2B5EF4-FFF2-40B4-BE49-F238E27FC236}">
                <a16:creationId xmlns:a16="http://schemas.microsoft.com/office/drawing/2014/main" id="{7D091EF1-E355-C044-B47A-C1730F15D292}"/>
              </a:ext>
            </a:extLst>
          </p:cNvPr>
          <p:cNvCxnSpPr/>
          <p:nvPr/>
        </p:nvCxnSpPr>
        <p:spPr>
          <a:xfrm>
            <a:off x="1947113" y="5055260"/>
            <a:ext cx="79288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6B1C5AD-DA50-A94B-ACC3-82E02E1598AA}"/>
              </a:ext>
            </a:extLst>
          </p:cNvPr>
          <p:cNvSpPr txBox="1"/>
          <p:nvPr/>
        </p:nvSpPr>
        <p:spPr>
          <a:xfrm>
            <a:off x="3812065" y="5677461"/>
            <a:ext cx="4198906" cy="400110"/>
          </a:xfrm>
          <a:prstGeom prst="rect">
            <a:avLst/>
          </a:prstGeom>
          <a:noFill/>
        </p:spPr>
        <p:txBody>
          <a:bodyPr wrap="none" rtlCol="0">
            <a:spAutoFit/>
          </a:bodyPr>
          <a:lstStyle/>
          <a:p>
            <a:r>
              <a:rPr lang="en-US" sz="2000" b="1" dirty="0"/>
              <a:t>LTE Evolved Packet Core Service Chain</a:t>
            </a:r>
          </a:p>
        </p:txBody>
      </p:sp>
      <p:sp>
        <p:nvSpPr>
          <p:cNvPr id="12" name="Rounded Rectangle 11">
            <a:extLst>
              <a:ext uri="{FF2B5EF4-FFF2-40B4-BE49-F238E27FC236}">
                <a16:creationId xmlns:a16="http://schemas.microsoft.com/office/drawing/2014/main" id="{62E00FA4-FF4A-FC42-8EE2-158E489BA1E4}"/>
              </a:ext>
            </a:extLst>
          </p:cNvPr>
          <p:cNvSpPr/>
          <p:nvPr/>
        </p:nvSpPr>
        <p:spPr>
          <a:xfrm>
            <a:off x="1369353" y="4662068"/>
            <a:ext cx="448513" cy="786384"/>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EDAA42BB-386A-C04A-A395-251EBDDA42D8}"/>
              </a:ext>
            </a:extLst>
          </p:cNvPr>
          <p:cNvSpPr txBox="1"/>
          <p:nvPr/>
        </p:nvSpPr>
        <p:spPr>
          <a:xfrm>
            <a:off x="1092200" y="5492795"/>
            <a:ext cx="1184940" cy="369332"/>
          </a:xfrm>
          <a:prstGeom prst="rect">
            <a:avLst/>
          </a:prstGeom>
          <a:noFill/>
        </p:spPr>
        <p:txBody>
          <a:bodyPr wrap="none" rtlCol="0">
            <a:spAutoFit/>
          </a:bodyPr>
          <a:lstStyle/>
          <a:p>
            <a:r>
              <a:rPr lang="en-US" dirty="0"/>
              <a:t>Cell phone</a:t>
            </a:r>
          </a:p>
        </p:txBody>
      </p:sp>
      <p:sp>
        <p:nvSpPr>
          <p:cNvPr id="17" name="Cloud 16">
            <a:extLst>
              <a:ext uri="{FF2B5EF4-FFF2-40B4-BE49-F238E27FC236}">
                <a16:creationId xmlns:a16="http://schemas.microsoft.com/office/drawing/2014/main" id="{5CEB1F9E-58A2-B64D-91D4-26508147F153}"/>
              </a:ext>
            </a:extLst>
          </p:cNvPr>
          <p:cNvSpPr/>
          <p:nvPr/>
        </p:nvSpPr>
        <p:spPr>
          <a:xfrm>
            <a:off x="10144772" y="4662068"/>
            <a:ext cx="1467522" cy="92578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Internet</a:t>
            </a:r>
          </a:p>
        </p:txBody>
      </p:sp>
      <p:sp>
        <p:nvSpPr>
          <p:cNvPr id="18" name="Rounded Rectangle 17">
            <a:extLst>
              <a:ext uri="{FF2B5EF4-FFF2-40B4-BE49-F238E27FC236}">
                <a16:creationId xmlns:a16="http://schemas.microsoft.com/office/drawing/2014/main" id="{DEF13FC0-D0B7-454E-A950-6645928846EA}"/>
              </a:ext>
            </a:extLst>
          </p:cNvPr>
          <p:cNvSpPr/>
          <p:nvPr/>
        </p:nvSpPr>
        <p:spPr>
          <a:xfrm>
            <a:off x="1238763" y="2656220"/>
            <a:ext cx="1081532" cy="7820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Gateway</a:t>
            </a:r>
          </a:p>
        </p:txBody>
      </p:sp>
      <p:sp>
        <p:nvSpPr>
          <p:cNvPr id="20" name="Rounded Rectangle 19">
            <a:extLst>
              <a:ext uri="{FF2B5EF4-FFF2-40B4-BE49-F238E27FC236}">
                <a16:creationId xmlns:a16="http://schemas.microsoft.com/office/drawing/2014/main" id="{7CB1CE25-9293-AE4A-9E28-4918A6BE3773}"/>
              </a:ext>
            </a:extLst>
          </p:cNvPr>
          <p:cNvSpPr/>
          <p:nvPr/>
        </p:nvSpPr>
        <p:spPr>
          <a:xfrm>
            <a:off x="3194882" y="2656220"/>
            <a:ext cx="1081532" cy="7820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NAT</a:t>
            </a:r>
          </a:p>
        </p:txBody>
      </p:sp>
      <p:sp>
        <p:nvSpPr>
          <p:cNvPr id="21" name="Rounded Rectangle 20">
            <a:extLst>
              <a:ext uri="{FF2B5EF4-FFF2-40B4-BE49-F238E27FC236}">
                <a16:creationId xmlns:a16="http://schemas.microsoft.com/office/drawing/2014/main" id="{B2428FB8-8F28-9544-B1AA-3A3EEE51656E}"/>
              </a:ext>
            </a:extLst>
          </p:cNvPr>
          <p:cNvSpPr/>
          <p:nvPr/>
        </p:nvSpPr>
        <p:spPr>
          <a:xfrm>
            <a:off x="5151001" y="2656220"/>
            <a:ext cx="1081532" cy="7820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Firewall</a:t>
            </a:r>
          </a:p>
        </p:txBody>
      </p:sp>
      <p:sp>
        <p:nvSpPr>
          <p:cNvPr id="22" name="Rounded Rectangle 21">
            <a:extLst>
              <a:ext uri="{FF2B5EF4-FFF2-40B4-BE49-F238E27FC236}">
                <a16:creationId xmlns:a16="http://schemas.microsoft.com/office/drawing/2014/main" id="{E7925526-CDC5-AF49-900F-585F38333F9C}"/>
              </a:ext>
            </a:extLst>
          </p:cNvPr>
          <p:cNvSpPr/>
          <p:nvPr/>
        </p:nvSpPr>
        <p:spPr>
          <a:xfrm>
            <a:off x="7107120" y="2656220"/>
            <a:ext cx="1081532" cy="7820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Proxy</a:t>
            </a:r>
          </a:p>
        </p:txBody>
      </p:sp>
      <p:sp>
        <p:nvSpPr>
          <p:cNvPr id="23" name="Rounded Rectangle 22">
            <a:extLst>
              <a:ext uri="{FF2B5EF4-FFF2-40B4-BE49-F238E27FC236}">
                <a16:creationId xmlns:a16="http://schemas.microsoft.com/office/drawing/2014/main" id="{F29D0A77-99A5-F040-93C3-3231E46B1BD3}"/>
              </a:ext>
            </a:extLst>
          </p:cNvPr>
          <p:cNvSpPr/>
          <p:nvPr/>
        </p:nvSpPr>
        <p:spPr>
          <a:xfrm>
            <a:off x="9063240" y="2653236"/>
            <a:ext cx="1081532" cy="7880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IDS</a:t>
            </a:r>
          </a:p>
        </p:txBody>
      </p:sp>
      <p:sp>
        <p:nvSpPr>
          <p:cNvPr id="24" name="Rounded Rectangle 23">
            <a:extLst>
              <a:ext uri="{FF2B5EF4-FFF2-40B4-BE49-F238E27FC236}">
                <a16:creationId xmlns:a16="http://schemas.microsoft.com/office/drawing/2014/main" id="{4AE69185-B3FE-8B4F-8965-585EE27800E9}"/>
              </a:ext>
            </a:extLst>
          </p:cNvPr>
          <p:cNvSpPr/>
          <p:nvPr/>
        </p:nvSpPr>
        <p:spPr>
          <a:xfrm>
            <a:off x="1238763" y="2656220"/>
            <a:ext cx="1081532" cy="7820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Gateway</a:t>
            </a:r>
          </a:p>
        </p:txBody>
      </p:sp>
      <p:sp>
        <p:nvSpPr>
          <p:cNvPr id="25" name="Rounded Rectangle 24">
            <a:extLst>
              <a:ext uri="{FF2B5EF4-FFF2-40B4-BE49-F238E27FC236}">
                <a16:creationId xmlns:a16="http://schemas.microsoft.com/office/drawing/2014/main" id="{99034051-9DA4-024E-B52B-63BB53C4799E}"/>
              </a:ext>
            </a:extLst>
          </p:cNvPr>
          <p:cNvSpPr/>
          <p:nvPr/>
        </p:nvSpPr>
        <p:spPr>
          <a:xfrm>
            <a:off x="3194881" y="2661632"/>
            <a:ext cx="1081532" cy="7820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NAT</a:t>
            </a:r>
          </a:p>
        </p:txBody>
      </p:sp>
      <p:sp>
        <p:nvSpPr>
          <p:cNvPr id="26" name="Rounded Rectangle 25">
            <a:extLst>
              <a:ext uri="{FF2B5EF4-FFF2-40B4-BE49-F238E27FC236}">
                <a16:creationId xmlns:a16="http://schemas.microsoft.com/office/drawing/2014/main" id="{0E4E0B09-28B1-2B49-8F53-F16E66C899FC}"/>
              </a:ext>
            </a:extLst>
          </p:cNvPr>
          <p:cNvSpPr/>
          <p:nvPr/>
        </p:nvSpPr>
        <p:spPr>
          <a:xfrm>
            <a:off x="7107120" y="2653236"/>
            <a:ext cx="1081532" cy="7820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Proxy</a:t>
            </a:r>
          </a:p>
        </p:txBody>
      </p:sp>
      <p:sp>
        <p:nvSpPr>
          <p:cNvPr id="4" name="TextBox 3">
            <a:extLst>
              <a:ext uri="{FF2B5EF4-FFF2-40B4-BE49-F238E27FC236}">
                <a16:creationId xmlns:a16="http://schemas.microsoft.com/office/drawing/2014/main" id="{8829649A-F7A4-8442-A396-D27F3F14B707}"/>
              </a:ext>
            </a:extLst>
          </p:cNvPr>
          <p:cNvSpPr txBox="1"/>
          <p:nvPr/>
        </p:nvSpPr>
        <p:spPr>
          <a:xfrm>
            <a:off x="-118753" y="26244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3779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313 -0.00115 L 0.17292 0.29121 " pathEditMode="relative" rAng="0" ptsTypes="AA">
                                      <p:cBhvr>
                                        <p:cTn id="18" dur="2000" fill="hold"/>
                                        <p:tgtEl>
                                          <p:spTgt spid="24"/>
                                        </p:tgtEl>
                                        <p:attrNameLst>
                                          <p:attrName>ppt_x</p:attrName>
                                          <p:attrName>ppt_y</p:attrName>
                                        </p:attrNameLst>
                                      </p:cBhvr>
                                      <p:rCtr x="8490" y="14606"/>
                                    </p:animMotion>
                                  </p:childTnLst>
                                </p:cTn>
                              </p:par>
                              <p:par>
                                <p:cTn id="19" presetID="0" presetClass="path" presetSubtype="0" accel="50000" decel="50000" fill="hold" grpId="0" nodeType="withEffect">
                                  <p:stCondLst>
                                    <p:cond delay="0"/>
                                  </p:stCondLst>
                                  <p:childTnLst>
                                    <p:animMotion origin="layout" path="M 0 0 L 0.16471 0.29352 " pathEditMode="relative" ptsTypes="AA">
                                      <p:cBhvr>
                                        <p:cTn id="20" dur="2000" fill="hold"/>
                                        <p:tgtEl>
                                          <p:spTgt spid="25"/>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0069 0.2919 " pathEditMode="relative" ptsTypes="AA">
                                      <p:cBhvr>
                                        <p:cTn id="22"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16" grpId="0"/>
      <p:bldP spid="17"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1093445" y="4562773"/>
            <a:ext cx="3203634" cy="674544"/>
            <a:chOff x="1160536" y="3999984"/>
            <a:chExt cx="3203634" cy="674544"/>
          </a:xfrm>
        </p:grpSpPr>
        <p:sp>
          <p:nvSpPr>
            <p:cNvPr id="345" name="Rectangle 344"/>
            <p:cNvSpPr/>
            <p:nvPr/>
          </p:nvSpPr>
          <p:spPr>
            <a:xfrm rot="10800000">
              <a:off x="1160536" y="4110000"/>
              <a:ext cx="2660716" cy="4572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rot="10800000">
              <a:off x="2697137" y="4202926"/>
              <a:ext cx="261125" cy="241609"/>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5" name="Rectangle 354"/>
            <p:cNvSpPr/>
            <p:nvPr/>
          </p:nvSpPr>
          <p:spPr>
            <a:xfrm rot="10800000">
              <a:off x="1981164" y="4202926"/>
              <a:ext cx="261125" cy="241609"/>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2" name="Rectangle 361"/>
            <p:cNvSpPr/>
            <p:nvPr/>
          </p:nvSpPr>
          <p:spPr>
            <a:xfrm rot="10800000">
              <a:off x="1314439" y="4202926"/>
              <a:ext cx="261125" cy="241609"/>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7" name="Rectangle 366"/>
            <p:cNvSpPr/>
            <p:nvPr/>
          </p:nvSpPr>
          <p:spPr>
            <a:xfrm>
              <a:off x="3110148" y="4166654"/>
              <a:ext cx="621357" cy="353121"/>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600" dirty="0" err="1"/>
                <a:t>SvcB</a:t>
              </a:r>
              <a:endParaRPr lang="en-US" sz="1600" dirty="0"/>
            </a:p>
          </p:txBody>
        </p:sp>
        <p:pic>
          <p:nvPicPr>
            <p:cNvPr id="136" name="Picture 135"/>
            <p:cNvPicPr>
              <a:picLocks noChangeAspect="1"/>
            </p:cNvPicPr>
            <p:nvPr/>
          </p:nvPicPr>
          <p:blipFill>
            <a:blip r:embed="rId3"/>
            <a:stretch>
              <a:fillRect/>
            </a:stretch>
          </p:blipFill>
          <p:spPr>
            <a:xfrm flipH="1">
              <a:off x="3959444" y="3999984"/>
              <a:ext cx="404726" cy="674544"/>
            </a:xfrm>
            <a:prstGeom prst="rect">
              <a:avLst/>
            </a:prstGeom>
          </p:spPr>
        </p:pic>
      </p:grpSp>
      <p:grpSp>
        <p:nvGrpSpPr>
          <p:cNvPr id="5" name="Group 4"/>
          <p:cNvGrpSpPr/>
          <p:nvPr/>
        </p:nvGrpSpPr>
        <p:grpSpPr>
          <a:xfrm>
            <a:off x="1093445" y="3761863"/>
            <a:ext cx="3203634" cy="674544"/>
            <a:chOff x="1160536" y="3199074"/>
            <a:chExt cx="3203634" cy="674544"/>
          </a:xfrm>
        </p:grpSpPr>
        <p:sp>
          <p:nvSpPr>
            <p:cNvPr id="343" name="Rectangle 342"/>
            <p:cNvSpPr/>
            <p:nvPr/>
          </p:nvSpPr>
          <p:spPr>
            <a:xfrm rot="10800000">
              <a:off x="1160536" y="3388889"/>
              <a:ext cx="2660717" cy="4572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rot="10800000">
              <a:off x="2697138" y="3492966"/>
              <a:ext cx="261125" cy="241609"/>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56" name="Rectangle 355"/>
            <p:cNvSpPr/>
            <p:nvPr/>
          </p:nvSpPr>
          <p:spPr>
            <a:xfrm rot="10800000">
              <a:off x="1981164" y="3492966"/>
              <a:ext cx="261125" cy="241609"/>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63" name="Rectangle 362"/>
            <p:cNvSpPr/>
            <p:nvPr/>
          </p:nvSpPr>
          <p:spPr>
            <a:xfrm rot="10800000">
              <a:off x="1314439" y="3492966"/>
              <a:ext cx="261125" cy="241609"/>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4" name="Rectangle 343"/>
            <p:cNvSpPr/>
            <p:nvPr/>
          </p:nvSpPr>
          <p:spPr>
            <a:xfrm>
              <a:off x="3110149" y="3447936"/>
              <a:ext cx="626106" cy="353121"/>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600" dirty="0" err="1"/>
                <a:t>SvcA</a:t>
              </a:r>
              <a:endParaRPr lang="en-US" sz="1600" dirty="0"/>
            </a:p>
          </p:txBody>
        </p:sp>
        <p:pic>
          <p:nvPicPr>
            <p:cNvPr id="135" name="Picture 134"/>
            <p:cNvPicPr>
              <a:picLocks noChangeAspect="1"/>
            </p:cNvPicPr>
            <p:nvPr/>
          </p:nvPicPr>
          <p:blipFill>
            <a:blip r:embed="rId3"/>
            <a:stretch>
              <a:fillRect/>
            </a:stretch>
          </p:blipFill>
          <p:spPr>
            <a:xfrm flipH="1">
              <a:off x="3959444" y="3199074"/>
              <a:ext cx="404726" cy="674544"/>
            </a:xfrm>
            <a:prstGeom prst="rect">
              <a:avLst/>
            </a:prstGeom>
          </p:spPr>
        </p:pic>
      </p:grpSp>
      <p:sp>
        <p:nvSpPr>
          <p:cNvPr id="346" name="Oval 345"/>
          <p:cNvSpPr/>
          <p:nvPr/>
        </p:nvSpPr>
        <p:spPr>
          <a:xfrm rot="10800000">
            <a:off x="2668143" y="5475676"/>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7" name="Oval 346"/>
          <p:cNvSpPr/>
          <p:nvPr/>
        </p:nvSpPr>
        <p:spPr>
          <a:xfrm rot="10800000">
            <a:off x="2661915" y="3500079"/>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0" name="Straight Arrow Connector 349"/>
          <p:cNvCxnSpPr/>
          <p:nvPr/>
        </p:nvCxnSpPr>
        <p:spPr>
          <a:xfrm rot="10800000" flipH="1">
            <a:off x="2754564" y="5007324"/>
            <a:ext cx="6044" cy="46835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p:nvPr/>
        </p:nvCxnSpPr>
        <p:spPr>
          <a:xfrm rot="10800000" flipH="1">
            <a:off x="2760608" y="4297364"/>
            <a:ext cx="1"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p:nvPr/>
        </p:nvCxnSpPr>
        <p:spPr>
          <a:xfrm rot="10800000" flipH="1">
            <a:off x="2760609" y="3587404"/>
            <a:ext cx="1863"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53" name="Oval 352"/>
          <p:cNvSpPr/>
          <p:nvPr/>
        </p:nvSpPr>
        <p:spPr>
          <a:xfrm rot="10800000">
            <a:off x="1961931" y="5486297"/>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4" name="Oval 353"/>
          <p:cNvSpPr/>
          <p:nvPr/>
        </p:nvSpPr>
        <p:spPr>
          <a:xfrm rot="10800000">
            <a:off x="1958214" y="3500080"/>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7" name="Straight Arrow Connector 356"/>
          <p:cNvCxnSpPr/>
          <p:nvPr/>
        </p:nvCxnSpPr>
        <p:spPr>
          <a:xfrm rot="10800000">
            <a:off x="2044635" y="5007324"/>
            <a:ext cx="3717" cy="478973"/>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rot="10800000" flipH="1">
            <a:off x="2044635" y="4297364"/>
            <a:ext cx="1"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rot="10800000" flipH="1">
            <a:off x="2043704" y="3587404"/>
            <a:ext cx="1863"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60" name="Oval 359"/>
          <p:cNvSpPr/>
          <p:nvPr/>
        </p:nvSpPr>
        <p:spPr>
          <a:xfrm rot="10800000">
            <a:off x="1291489" y="5467309"/>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1" name="Oval 360"/>
          <p:cNvSpPr/>
          <p:nvPr/>
        </p:nvSpPr>
        <p:spPr>
          <a:xfrm rot="10800000">
            <a:off x="1291489" y="3500080"/>
            <a:ext cx="172843" cy="178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4" name="Straight Arrow Connector 363"/>
          <p:cNvCxnSpPr/>
          <p:nvPr/>
        </p:nvCxnSpPr>
        <p:spPr>
          <a:xfrm rot="10800000" flipH="1">
            <a:off x="1376009" y="5007324"/>
            <a:ext cx="3804" cy="459985"/>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p:nvPr/>
        </p:nvCxnSpPr>
        <p:spPr>
          <a:xfrm rot="10800000" flipH="1">
            <a:off x="1377910" y="4297364"/>
            <a:ext cx="1"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p:nvPr/>
        </p:nvCxnSpPr>
        <p:spPr>
          <a:xfrm rot="10800000" flipH="1">
            <a:off x="1376979" y="3587404"/>
            <a:ext cx="1863"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355" idx="2"/>
            <a:endCxn id="363" idx="0"/>
          </p:cNvCxnSpPr>
          <p:nvPr/>
        </p:nvCxnSpPr>
        <p:spPr>
          <a:xfrm flipH="1" flipV="1">
            <a:off x="1377910" y="4297364"/>
            <a:ext cx="666725" cy="468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353" idx="4"/>
            <a:endCxn id="348" idx="0"/>
          </p:cNvCxnSpPr>
          <p:nvPr/>
        </p:nvCxnSpPr>
        <p:spPr>
          <a:xfrm flipV="1">
            <a:off x="2048352" y="5007324"/>
            <a:ext cx="712256" cy="478973"/>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356" idx="2"/>
            <a:endCxn id="347" idx="0"/>
          </p:cNvCxnSpPr>
          <p:nvPr/>
        </p:nvCxnSpPr>
        <p:spPr>
          <a:xfrm flipV="1">
            <a:off x="2044635" y="3678498"/>
            <a:ext cx="703701" cy="377257"/>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19808" y="526552"/>
            <a:ext cx="9952383" cy="970535"/>
          </a:xfrm>
        </p:spPr>
        <p:txBody>
          <a:bodyPr>
            <a:normAutofit/>
          </a:bodyPr>
          <a:lstStyle/>
          <a:p>
            <a:pPr algn="ctr"/>
            <a:r>
              <a:rPr lang="en-US" dirty="0"/>
              <a:t>Applying service-oriented principles</a:t>
            </a:r>
          </a:p>
        </p:txBody>
      </p:sp>
      <p:sp>
        <p:nvSpPr>
          <p:cNvPr id="64" name="Content Placeholder 2"/>
          <p:cNvSpPr>
            <a:spLocks noGrp="1"/>
          </p:cNvSpPr>
          <p:nvPr>
            <p:ph idx="1"/>
          </p:nvPr>
        </p:nvSpPr>
        <p:spPr>
          <a:xfrm>
            <a:off x="4555694" y="2251791"/>
            <a:ext cx="7636306" cy="3799717"/>
          </a:xfrm>
        </p:spPr>
        <p:txBody>
          <a:bodyPr>
            <a:noAutofit/>
          </a:bodyPr>
          <a:lstStyle/>
          <a:p>
            <a:pPr marL="0" lvl="1" indent="0">
              <a:spcBef>
                <a:spcPts val="1000"/>
              </a:spcBef>
              <a:buNone/>
            </a:pPr>
            <a:r>
              <a:rPr lang="en-US" sz="2800" dirty="0"/>
              <a:t>VNF/edge services</a:t>
            </a:r>
          </a:p>
          <a:p>
            <a:pPr lvl="1"/>
            <a:r>
              <a:rPr lang="en-US" dirty="0"/>
              <a:t>Compose chains from </a:t>
            </a:r>
            <a:r>
              <a:rPr lang="en-US" dirty="0">
                <a:solidFill>
                  <a:srgbClr val="FF0000"/>
                </a:solidFill>
              </a:rPr>
              <a:t>already running</a:t>
            </a:r>
            <a:r>
              <a:rPr lang="en-US" dirty="0"/>
              <a:t> instances</a:t>
            </a:r>
          </a:p>
          <a:p>
            <a:pPr lvl="1"/>
            <a:r>
              <a:rPr lang="en-US" dirty="0"/>
              <a:t>Services own global placement, lifecycle, capacity</a:t>
            </a:r>
          </a:p>
          <a:p>
            <a:r>
              <a:rPr lang="en-US" sz="2600" i="1" dirty="0"/>
              <a:t>Transition: challenge is how to route traffic across services</a:t>
            </a:r>
          </a:p>
          <a:p>
            <a:pPr marL="0" indent="0">
              <a:buNone/>
            </a:pPr>
            <a:r>
              <a:rPr lang="en-US" dirty="0"/>
              <a:t>Forwarding middleware service</a:t>
            </a:r>
          </a:p>
          <a:p>
            <a:pPr lvl="1"/>
            <a:r>
              <a:rPr lang="en-US" dirty="0"/>
              <a:t>Chain creation and customization</a:t>
            </a:r>
          </a:p>
          <a:p>
            <a:pPr lvl="1"/>
            <a:r>
              <a:rPr lang="en-US" dirty="0"/>
              <a:t>Rules of the road for VNF multitenancy</a:t>
            </a:r>
          </a:p>
          <a:p>
            <a:pPr lvl="1"/>
            <a:r>
              <a:rPr lang="en-US" dirty="0"/>
              <a:t>Chain-based traffic distribution</a:t>
            </a:r>
          </a:p>
        </p:txBody>
      </p:sp>
      <p:sp>
        <p:nvSpPr>
          <p:cNvPr id="44" name="Rectangle 43"/>
          <p:cNvSpPr/>
          <p:nvPr/>
        </p:nvSpPr>
        <p:spPr>
          <a:xfrm>
            <a:off x="854241" y="4493837"/>
            <a:ext cx="2874154" cy="5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V="1">
            <a:off x="854241" y="3830732"/>
            <a:ext cx="2874153" cy="4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V="1">
            <a:off x="854241" y="5284588"/>
            <a:ext cx="287415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05767D1-94EE-C242-B77E-8C1224F8CD15}"/>
              </a:ext>
            </a:extLst>
          </p:cNvPr>
          <p:cNvSpPr txBox="1"/>
          <p:nvPr/>
        </p:nvSpPr>
        <p:spPr>
          <a:xfrm>
            <a:off x="654881" y="2256256"/>
            <a:ext cx="3470630" cy="646331"/>
          </a:xfrm>
          <a:prstGeom prst="rect">
            <a:avLst/>
          </a:prstGeom>
          <a:noFill/>
        </p:spPr>
        <p:txBody>
          <a:bodyPr wrap="none" rtlCol="0">
            <a:spAutoFit/>
          </a:bodyPr>
          <a:lstStyle/>
          <a:p>
            <a:pPr marL="285750" indent="-285750">
              <a:buFont typeface="Arial" panose="020B0604020202020204" pitchFamily="34" charset="0"/>
              <a:buChar char="•"/>
            </a:pPr>
            <a:r>
              <a:rPr lang="en-US" dirty="0"/>
              <a:t>Blue bars are forwarders</a:t>
            </a:r>
          </a:p>
          <a:p>
            <a:pPr marL="285750" indent="-285750">
              <a:buFont typeface="Arial" panose="020B0604020202020204" pitchFamily="34" charset="0"/>
              <a:buChar char="•"/>
            </a:pPr>
            <a:r>
              <a:rPr lang="en-US" dirty="0"/>
              <a:t>Show forwarders splitting traffic</a:t>
            </a:r>
          </a:p>
        </p:txBody>
      </p:sp>
      <p:sp>
        <p:nvSpPr>
          <p:cNvPr id="9" name="TextBox 8">
            <a:extLst>
              <a:ext uri="{FF2B5EF4-FFF2-40B4-BE49-F238E27FC236}">
                <a16:creationId xmlns:a16="http://schemas.microsoft.com/office/drawing/2014/main" id="{3CCBB2F8-B01C-8842-A14E-2D366FF3570A}"/>
              </a:ext>
            </a:extLst>
          </p:cNvPr>
          <p:cNvSpPr txBox="1"/>
          <p:nvPr/>
        </p:nvSpPr>
        <p:spPr>
          <a:xfrm>
            <a:off x="2969347" y="3450391"/>
            <a:ext cx="1348446" cy="369332"/>
          </a:xfrm>
          <a:prstGeom prst="rect">
            <a:avLst/>
          </a:prstGeom>
          <a:noFill/>
        </p:spPr>
        <p:txBody>
          <a:bodyPr wrap="none" rtlCol="0">
            <a:spAutoFit/>
          </a:bodyPr>
          <a:lstStyle/>
          <a:p>
            <a:r>
              <a:rPr lang="en-US" dirty="0"/>
              <a:t>Edge service</a:t>
            </a:r>
          </a:p>
        </p:txBody>
      </p:sp>
      <p:sp>
        <p:nvSpPr>
          <p:cNvPr id="3" name="TextBox 2">
            <a:extLst>
              <a:ext uri="{FF2B5EF4-FFF2-40B4-BE49-F238E27FC236}">
                <a16:creationId xmlns:a16="http://schemas.microsoft.com/office/drawing/2014/main" id="{C48FECF0-8B3A-CA46-B702-73307BF48AEA}"/>
              </a:ext>
            </a:extLst>
          </p:cNvPr>
          <p:cNvSpPr txBox="1"/>
          <p:nvPr/>
        </p:nvSpPr>
        <p:spPr>
          <a:xfrm>
            <a:off x="-59789" y="3564869"/>
            <a:ext cx="2478627" cy="369332"/>
          </a:xfrm>
          <a:prstGeom prst="rect">
            <a:avLst/>
          </a:prstGeom>
          <a:noFill/>
        </p:spPr>
        <p:txBody>
          <a:bodyPr wrap="none" rtlCol="0">
            <a:spAutoFit/>
          </a:bodyPr>
          <a:lstStyle/>
          <a:p>
            <a:r>
              <a:rPr lang="en-US" dirty="0"/>
              <a:t>Forwarding middleware</a:t>
            </a:r>
          </a:p>
        </p:txBody>
      </p:sp>
      <p:sp>
        <p:nvSpPr>
          <p:cNvPr id="10" name="TextBox 9">
            <a:extLst>
              <a:ext uri="{FF2B5EF4-FFF2-40B4-BE49-F238E27FC236}">
                <a16:creationId xmlns:a16="http://schemas.microsoft.com/office/drawing/2014/main" id="{F5E4A8EE-EB52-2247-B4D7-2E5948327B04}"/>
              </a:ext>
            </a:extLst>
          </p:cNvPr>
          <p:cNvSpPr txBox="1"/>
          <p:nvPr/>
        </p:nvSpPr>
        <p:spPr>
          <a:xfrm>
            <a:off x="1093444" y="6298433"/>
            <a:ext cx="10255243" cy="369332"/>
          </a:xfrm>
          <a:prstGeom prst="rect">
            <a:avLst/>
          </a:prstGeom>
          <a:noFill/>
        </p:spPr>
        <p:txBody>
          <a:bodyPr wrap="none" rtlCol="0">
            <a:spAutoFit/>
          </a:bodyPr>
          <a:lstStyle/>
          <a:p>
            <a:r>
              <a:rPr lang="en-US" dirty="0"/>
              <a:t>Conclusion: decouple the problem of service chaining from managing and deploying constituent VNFs/edge</a:t>
            </a:r>
          </a:p>
        </p:txBody>
      </p:sp>
    </p:spTree>
    <p:extLst>
      <p:ext uri="{BB962C8B-B14F-4D97-AF65-F5344CB8AC3E}">
        <p14:creationId xmlns:p14="http://schemas.microsoft.com/office/powerpoint/2010/main" val="41121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p:bldP spid="347" grpId="0" animBg="1"/>
      <p:bldP spid="353" grpId="0" animBg="1"/>
      <p:bldP spid="354" grpId="0" animBg="1"/>
      <p:bldP spid="360" grpId="0" animBg="1"/>
      <p:bldP spid="361" grpId="0" animBg="1"/>
      <p:bldP spid="44"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2308-8DAA-C14C-A20B-25869E90A832}"/>
              </a:ext>
            </a:extLst>
          </p:cNvPr>
          <p:cNvSpPr>
            <a:spLocks noGrp="1"/>
          </p:cNvSpPr>
          <p:nvPr>
            <p:ph type="title"/>
          </p:nvPr>
        </p:nvSpPr>
        <p:spPr/>
        <p:txBody>
          <a:bodyPr/>
          <a:lstStyle/>
          <a:p>
            <a:r>
              <a:rPr lang="en-US" dirty="0"/>
              <a:t>Optimize routes based on traffic, topology ..</a:t>
            </a:r>
          </a:p>
        </p:txBody>
      </p:sp>
      <p:sp>
        <p:nvSpPr>
          <p:cNvPr id="4" name="TextBox 3">
            <a:extLst>
              <a:ext uri="{FF2B5EF4-FFF2-40B4-BE49-F238E27FC236}">
                <a16:creationId xmlns:a16="http://schemas.microsoft.com/office/drawing/2014/main" id="{E6934373-0E79-2040-952A-44F736AC0F05}"/>
              </a:ext>
            </a:extLst>
          </p:cNvPr>
          <p:cNvSpPr txBox="1"/>
          <p:nvPr/>
        </p:nvSpPr>
        <p:spPr>
          <a:xfrm>
            <a:off x="10629075" y="6226188"/>
            <a:ext cx="1138204" cy="3748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Users</a:t>
            </a:r>
          </a:p>
        </p:txBody>
      </p:sp>
      <p:sp>
        <p:nvSpPr>
          <p:cNvPr id="5" name="Cloud 4">
            <a:extLst>
              <a:ext uri="{FF2B5EF4-FFF2-40B4-BE49-F238E27FC236}">
                <a16:creationId xmlns:a16="http://schemas.microsoft.com/office/drawing/2014/main" id="{C0A5C593-9F92-1A4E-B1BD-EB2646F89BA2}"/>
              </a:ext>
            </a:extLst>
          </p:cNvPr>
          <p:cNvSpPr/>
          <p:nvPr/>
        </p:nvSpPr>
        <p:spPr>
          <a:xfrm>
            <a:off x="203186" y="2469166"/>
            <a:ext cx="1547249" cy="11962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Internet</a:t>
            </a:r>
          </a:p>
        </p:txBody>
      </p:sp>
      <p:sp>
        <p:nvSpPr>
          <p:cNvPr id="7" name="Oval 6">
            <a:extLst>
              <a:ext uri="{FF2B5EF4-FFF2-40B4-BE49-F238E27FC236}">
                <a16:creationId xmlns:a16="http://schemas.microsoft.com/office/drawing/2014/main" id="{90F2DC34-5E1C-5141-9808-180D5D233C41}"/>
              </a:ext>
            </a:extLst>
          </p:cNvPr>
          <p:cNvSpPr/>
          <p:nvPr/>
        </p:nvSpPr>
        <p:spPr>
          <a:xfrm>
            <a:off x="3596535" y="1541516"/>
            <a:ext cx="1275624" cy="8999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0DA67DE8-756E-6449-A49D-2BFEEE0F282B}"/>
              </a:ext>
            </a:extLst>
          </p:cNvPr>
          <p:cNvSpPr/>
          <p:nvPr/>
        </p:nvSpPr>
        <p:spPr>
          <a:xfrm>
            <a:off x="3681635" y="3325887"/>
            <a:ext cx="1275624" cy="8999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F9D7367-03DC-B847-BA4C-7F536E81A959}"/>
              </a:ext>
            </a:extLst>
          </p:cNvPr>
          <p:cNvSpPr/>
          <p:nvPr/>
        </p:nvSpPr>
        <p:spPr>
          <a:xfrm>
            <a:off x="2036037" y="2560764"/>
            <a:ext cx="1275624" cy="8999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021AB45-8D44-4A49-A47D-AB430B5CA8D7}"/>
              </a:ext>
            </a:extLst>
          </p:cNvPr>
          <p:cNvSpPr/>
          <p:nvPr/>
        </p:nvSpPr>
        <p:spPr>
          <a:xfrm>
            <a:off x="5309150" y="2560764"/>
            <a:ext cx="1275624" cy="8999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C1659D39-D8B3-4E47-B411-B23389EA1A3B}"/>
              </a:ext>
            </a:extLst>
          </p:cNvPr>
          <p:cNvSpPr txBox="1"/>
          <p:nvPr/>
        </p:nvSpPr>
        <p:spPr>
          <a:xfrm>
            <a:off x="3705311" y="1808520"/>
            <a:ext cx="4956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solidFill>
                  <a:schemeClr val="tx1"/>
                </a:solidFill>
              </a:rPr>
              <a:t>FW</a:t>
            </a:r>
          </a:p>
        </p:txBody>
      </p:sp>
      <p:sp>
        <p:nvSpPr>
          <p:cNvPr id="12" name="TextBox 11">
            <a:extLst>
              <a:ext uri="{FF2B5EF4-FFF2-40B4-BE49-F238E27FC236}">
                <a16:creationId xmlns:a16="http://schemas.microsoft.com/office/drawing/2014/main" id="{9A9F130A-3C20-8F4C-83A7-E5457E07CB01}"/>
              </a:ext>
            </a:extLst>
          </p:cNvPr>
          <p:cNvSpPr txBox="1"/>
          <p:nvPr/>
        </p:nvSpPr>
        <p:spPr>
          <a:xfrm>
            <a:off x="3801743" y="3566215"/>
            <a:ext cx="4956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solidFill>
                  <a:schemeClr val="tx1"/>
                </a:solidFill>
              </a:rPr>
              <a:t>FW</a:t>
            </a:r>
          </a:p>
        </p:txBody>
      </p:sp>
      <p:sp>
        <p:nvSpPr>
          <p:cNvPr id="13" name="TextBox 12">
            <a:extLst>
              <a:ext uri="{FF2B5EF4-FFF2-40B4-BE49-F238E27FC236}">
                <a16:creationId xmlns:a16="http://schemas.microsoft.com/office/drawing/2014/main" id="{0F5094AE-271B-F045-80BD-C293FB84EAB0}"/>
              </a:ext>
            </a:extLst>
          </p:cNvPr>
          <p:cNvSpPr txBox="1"/>
          <p:nvPr/>
        </p:nvSpPr>
        <p:spPr>
          <a:xfrm>
            <a:off x="4395778" y="3566215"/>
            <a:ext cx="374320" cy="3220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PR</a:t>
            </a:r>
          </a:p>
        </p:txBody>
      </p:sp>
      <p:sp>
        <p:nvSpPr>
          <p:cNvPr id="14" name="TextBox 13">
            <a:extLst>
              <a:ext uri="{FF2B5EF4-FFF2-40B4-BE49-F238E27FC236}">
                <a16:creationId xmlns:a16="http://schemas.microsoft.com/office/drawing/2014/main" id="{5DF7A9E0-8270-574B-8060-4401E3B88AC8}"/>
              </a:ext>
            </a:extLst>
          </p:cNvPr>
          <p:cNvSpPr txBox="1"/>
          <p:nvPr/>
        </p:nvSpPr>
        <p:spPr>
          <a:xfrm>
            <a:off x="2256517" y="2786863"/>
            <a:ext cx="407443" cy="322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NA</a:t>
            </a:r>
          </a:p>
        </p:txBody>
      </p:sp>
      <p:sp>
        <p:nvSpPr>
          <p:cNvPr id="15" name="TextBox 14">
            <a:extLst>
              <a:ext uri="{FF2B5EF4-FFF2-40B4-BE49-F238E27FC236}">
                <a16:creationId xmlns:a16="http://schemas.microsoft.com/office/drawing/2014/main" id="{8EC43B51-8A8A-2E42-94DB-64586CFCBCCF}"/>
              </a:ext>
            </a:extLst>
          </p:cNvPr>
          <p:cNvSpPr txBox="1"/>
          <p:nvPr/>
        </p:nvSpPr>
        <p:spPr>
          <a:xfrm>
            <a:off x="2328347" y="3105448"/>
            <a:ext cx="629279" cy="322070"/>
          </a:xfrm>
          <a:prstGeom prst="rect">
            <a:avLst/>
          </a:prstGeom>
          <a:noFill/>
        </p:spPr>
        <p:txBody>
          <a:bodyPr wrap="none" rtlCol="0">
            <a:spAutoFit/>
          </a:bodyPr>
          <a:lstStyle/>
          <a:p>
            <a:r>
              <a:rPr lang="en-US" dirty="0"/>
              <a:t>Site A</a:t>
            </a:r>
          </a:p>
        </p:txBody>
      </p:sp>
      <p:sp>
        <p:nvSpPr>
          <p:cNvPr id="16" name="TextBox 15">
            <a:extLst>
              <a:ext uri="{FF2B5EF4-FFF2-40B4-BE49-F238E27FC236}">
                <a16:creationId xmlns:a16="http://schemas.microsoft.com/office/drawing/2014/main" id="{E4391FEE-4A7C-B042-9A81-56F7E0D72406}"/>
              </a:ext>
            </a:extLst>
          </p:cNvPr>
          <p:cNvSpPr txBox="1"/>
          <p:nvPr/>
        </p:nvSpPr>
        <p:spPr>
          <a:xfrm>
            <a:off x="4147842" y="3888285"/>
            <a:ext cx="622301" cy="322070"/>
          </a:xfrm>
          <a:prstGeom prst="rect">
            <a:avLst/>
          </a:prstGeom>
          <a:noFill/>
        </p:spPr>
        <p:txBody>
          <a:bodyPr wrap="none" rtlCol="0">
            <a:spAutoFit/>
          </a:bodyPr>
          <a:lstStyle/>
          <a:p>
            <a:r>
              <a:rPr lang="en-US" dirty="0"/>
              <a:t>Site B</a:t>
            </a:r>
          </a:p>
        </p:txBody>
      </p:sp>
      <p:sp>
        <p:nvSpPr>
          <p:cNvPr id="17" name="TextBox 16">
            <a:extLst>
              <a:ext uri="{FF2B5EF4-FFF2-40B4-BE49-F238E27FC236}">
                <a16:creationId xmlns:a16="http://schemas.microsoft.com/office/drawing/2014/main" id="{B9965EDB-45A8-1A49-AACF-F67802C60365}"/>
              </a:ext>
            </a:extLst>
          </p:cNvPr>
          <p:cNvSpPr txBox="1"/>
          <p:nvPr/>
        </p:nvSpPr>
        <p:spPr>
          <a:xfrm>
            <a:off x="3894131" y="2119352"/>
            <a:ext cx="620139" cy="322070"/>
          </a:xfrm>
          <a:prstGeom prst="rect">
            <a:avLst/>
          </a:prstGeom>
          <a:noFill/>
        </p:spPr>
        <p:txBody>
          <a:bodyPr wrap="none" rtlCol="0">
            <a:spAutoFit/>
          </a:bodyPr>
          <a:lstStyle/>
          <a:p>
            <a:r>
              <a:rPr lang="en-US" dirty="0"/>
              <a:t>Site C</a:t>
            </a:r>
          </a:p>
        </p:txBody>
      </p:sp>
      <p:sp>
        <p:nvSpPr>
          <p:cNvPr id="18" name="TextBox 17">
            <a:extLst>
              <a:ext uri="{FF2B5EF4-FFF2-40B4-BE49-F238E27FC236}">
                <a16:creationId xmlns:a16="http://schemas.microsoft.com/office/drawing/2014/main" id="{6AADD87F-12C9-3C4C-99E0-03650883B9D6}"/>
              </a:ext>
            </a:extLst>
          </p:cNvPr>
          <p:cNvSpPr txBox="1"/>
          <p:nvPr/>
        </p:nvSpPr>
        <p:spPr>
          <a:xfrm>
            <a:off x="6673419" y="2306906"/>
            <a:ext cx="1257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  Users</a:t>
            </a:r>
            <a:endParaRPr lang="en-US" dirty="0"/>
          </a:p>
        </p:txBody>
      </p:sp>
      <p:sp>
        <p:nvSpPr>
          <p:cNvPr id="19" name="TextBox 18">
            <a:extLst>
              <a:ext uri="{FF2B5EF4-FFF2-40B4-BE49-F238E27FC236}">
                <a16:creationId xmlns:a16="http://schemas.microsoft.com/office/drawing/2014/main" id="{3957C669-EFCD-7343-9B67-B6EC429E95C2}"/>
              </a:ext>
            </a:extLst>
          </p:cNvPr>
          <p:cNvSpPr txBox="1"/>
          <p:nvPr/>
        </p:nvSpPr>
        <p:spPr>
          <a:xfrm>
            <a:off x="5576796" y="3138600"/>
            <a:ext cx="636651" cy="322070"/>
          </a:xfrm>
          <a:prstGeom prst="rect">
            <a:avLst/>
          </a:prstGeom>
          <a:noFill/>
        </p:spPr>
        <p:txBody>
          <a:bodyPr wrap="none" rtlCol="0">
            <a:spAutoFit/>
          </a:bodyPr>
          <a:lstStyle/>
          <a:p>
            <a:r>
              <a:rPr lang="en-US" dirty="0"/>
              <a:t>Site D</a:t>
            </a:r>
          </a:p>
        </p:txBody>
      </p:sp>
      <p:sp>
        <p:nvSpPr>
          <p:cNvPr id="20" name="Freeform 19">
            <a:extLst>
              <a:ext uri="{FF2B5EF4-FFF2-40B4-BE49-F238E27FC236}">
                <a16:creationId xmlns:a16="http://schemas.microsoft.com/office/drawing/2014/main" id="{EBB8B1D7-6B6A-D440-ADF6-3FCF647B33E4}"/>
              </a:ext>
            </a:extLst>
          </p:cNvPr>
          <p:cNvSpPr/>
          <p:nvPr/>
        </p:nvSpPr>
        <p:spPr>
          <a:xfrm>
            <a:off x="1430937" y="1932844"/>
            <a:ext cx="5577146" cy="1746293"/>
          </a:xfrm>
          <a:custGeom>
            <a:avLst/>
            <a:gdLst>
              <a:gd name="connsiteX0" fmla="*/ 6395555 w 6395555"/>
              <a:gd name="connsiteY0" fmla="*/ 571869 h 2002550"/>
              <a:gd name="connsiteX1" fmla="*/ 5148195 w 6395555"/>
              <a:gd name="connsiteY1" fmla="*/ 1082179 h 2002550"/>
              <a:gd name="connsiteX2" fmla="*/ 3685382 w 6395555"/>
              <a:gd name="connsiteY2" fmla="*/ 1978056 h 2002550"/>
              <a:gd name="connsiteX3" fmla="*/ 2982324 w 6395555"/>
              <a:gd name="connsiteY3" fmla="*/ 16198 h 2002550"/>
              <a:gd name="connsiteX4" fmla="*/ 1065925 w 6395555"/>
              <a:gd name="connsiteY4" fmla="*/ 1048158 h 2002550"/>
              <a:gd name="connsiteX5" fmla="*/ 0 w 6395555"/>
              <a:gd name="connsiteY5" fmla="*/ 1116199 h 200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5555" h="2002550">
                <a:moveTo>
                  <a:pt x="6395555" y="571869"/>
                </a:moveTo>
                <a:cubicBezTo>
                  <a:pt x="5997723" y="709841"/>
                  <a:pt x="5599891" y="847814"/>
                  <a:pt x="5148195" y="1082179"/>
                </a:cubicBezTo>
                <a:cubicBezTo>
                  <a:pt x="4696499" y="1316544"/>
                  <a:pt x="4046360" y="2155720"/>
                  <a:pt x="3685382" y="1978056"/>
                </a:cubicBezTo>
                <a:cubicBezTo>
                  <a:pt x="3324403" y="1800393"/>
                  <a:pt x="3418900" y="171181"/>
                  <a:pt x="2982324" y="16198"/>
                </a:cubicBezTo>
                <a:cubicBezTo>
                  <a:pt x="2545748" y="-138785"/>
                  <a:pt x="1562979" y="864825"/>
                  <a:pt x="1065925" y="1048158"/>
                </a:cubicBezTo>
                <a:cubicBezTo>
                  <a:pt x="568871" y="1231492"/>
                  <a:pt x="0" y="1116199"/>
                  <a:pt x="0" y="1116199"/>
                </a:cubicBezTo>
              </a:path>
            </a:pathLst>
          </a:custGeom>
          <a:ln>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Freeform 20">
            <a:extLst>
              <a:ext uri="{FF2B5EF4-FFF2-40B4-BE49-F238E27FC236}">
                <a16:creationId xmlns:a16="http://schemas.microsoft.com/office/drawing/2014/main" id="{2FB5B7F1-D1C1-6F42-9A9B-FC1590369306}"/>
              </a:ext>
            </a:extLst>
          </p:cNvPr>
          <p:cNvSpPr/>
          <p:nvPr/>
        </p:nvSpPr>
        <p:spPr>
          <a:xfrm>
            <a:off x="1319715" y="2599646"/>
            <a:ext cx="5695809" cy="1365149"/>
          </a:xfrm>
          <a:custGeom>
            <a:avLst/>
            <a:gdLst>
              <a:gd name="connsiteX0" fmla="*/ 6531631 w 6531631"/>
              <a:gd name="connsiteY0" fmla="*/ 0 h 1565476"/>
              <a:gd name="connsiteX1" fmla="*/ 5374988 w 6531631"/>
              <a:gd name="connsiteY1" fmla="*/ 567011 h 1565476"/>
              <a:gd name="connsiteX2" fmla="*/ 3810118 w 6531631"/>
              <a:gd name="connsiteY2" fmla="*/ 1508250 h 1565476"/>
              <a:gd name="connsiteX3" fmla="*/ 2936966 w 6531631"/>
              <a:gd name="connsiteY3" fmla="*/ 1360827 h 1565476"/>
              <a:gd name="connsiteX4" fmla="*/ 1179322 w 6531631"/>
              <a:gd name="connsiteY4" fmla="*/ 532991 h 1565476"/>
              <a:gd name="connsiteX5" fmla="*/ 0 w 6531631"/>
              <a:gd name="connsiteY5" fmla="*/ 442269 h 156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1631" h="1565476">
                <a:moveTo>
                  <a:pt x="6531631" y="0"/>
                </a:moveTo>
                <a:cubicBezTo>
                  <a:pt x="6180102" y="157818"/>
                  <a:pt x="5828573" y="315636"/>
                  <a:pt x="5374988" y="567011"/>
                </a:cubicBezTo>
                <a:cubicBezTo>
                  <a:pt x="4921402" y="818386"/>
                  <a:pt x="4216455" y="1375947"/>
                  <a:pt x="3810118" y="1508250"/>
                </a:cubicBezTo>
                <a:cubicBezTo>
                  <a:pt x="3403781" y="1640553"/>
                  <a:pt x="3375432" y="1523370"/>
                  <a:pt x="2936966" y="1360827"/>
                </a:cubicBezTo>
                <a:cubicBezTo>
                  <a:pt x="2498500" y="1198284"/>
                  <a:pt x="1668816" y="686084"/>
                  <a:pt x="1179322" y="532991"/>
                </a:cubicBezTo>
                <a:cubicBezTo>
                  <a:pt x="689828" y="379898"/>
                  <a:pt x="0" y="442269"/>
                  <a:pt x="0" y="442269"/>
                </a:cubicBezTo>
              </a:path>
            </a:pathLst>
          </a:custGeom>
          <a:ln w="38100" cmpd="sng">
            <a:solidFill>
              <a:schemeClr val="accent3"/>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A46AE352-8800-1047-83F6-E0ECE0C568D6}"/>
              </a:ext>
            </a:extLst>
          </p:cNvPr>
          <p:cNvCxnSpPr>
            <a:endCxn id="13" idx="2"/>
          </p:cNvCxnSpPr>
          <p:nvPr/>
        </p:nvCxnSpPr>
        <p:spPr>
          <a:xfrm flipV="1">
            <a:off x="2673849" y="1991469"/>
            <a:ext cx="922686" cy="569295"/>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4617C20D-EC60-C548-98D4-402972A7EA42}"/>
              </a:ext>
            </a:extLst>
          </p:cNvPr>
          <p:cNvCxnSpPr>
            <a:stCxn id="13" idx="6"/>
            <a:endCxn id="15" idx="0"/>
          </p:cNvCxnSpPr>
          <p:nvPr/>
        </p:nvCxnSpPr>
        <p:spPr>
          <a:xfrm>
            <a:off x="4872159" y="1991469"/>
            <a:ext cx="1074804" cy="569295"/>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4" name="Straight Connector 23">
            <a:extLst>
              <a:ext uri="{FF2B5EF4-FFF2-40B4-BE49-F238E27FC236}">
                <a16:creationId xmlns:a16="http://schemas.microsoft.com/office/drawing/2014/main" id="{0C7A0A2C-D080-E84A-9D1A-D1EBD7E0BCB3}"/>
              </a:ext>
            </a:extLst>
          </p:cNvPr>
          <p:cNvCxnSpPr>
            <a:stCxn id="14" idx="6"/>
          </p:cNvCxnSpPr>
          <p:nvPr/>
        </p:nvCxnSpPr>
        <p:spPr>
          <a:xfrm flipV="1">
            <a:off x="4957258" y="3460670"/>
            <a:ext cx="871639" cy="315171"/>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5" name="Straight Connector 24">
            <a:extLst>
              <a:ext uri="{FF2B5EF4-FFF2-40B4-BE49-F238E27FC236}">
                <a16:creationId xmlns:a16="http://schemas.microsoft.com/office/drawing/2014/main" id="{9F0C2FEC-EA1C-3546-BBA3-61D52E605BAC}"/>
              </a:ext>
            </a:extLst>
          </p:cNvPr>
          <p:cNvCxnSpPr>
            <a:stCxn id="14" idx="0"/>
          </p:cNvCxnSpPr>
          <p:nvPr/>
        </p:nvCxnSpPr>
        <p:spPr>
          <a:xfrm flipH="1" flipV="1">
            <a:off x="4234348" y="2441422"/>
            <a:ext cx="85099" cy="884466"/>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6" name="Straight Connector 25">
            <a:extLst>
              <a:ext uri="{FF2B5EF4-FFF2-40B4-BE49-F238E27FC236}">
                <a16:creationId xmlns:a16="http://schemas.microsoft.com/office/drawing/2014/main" id="{CAEAE821-0EC9-9D49-9B01-5FCA01ABA2A0}"/>
              </a:ext>
            </a:extLst>
          </p:cNvPr>
          <p:cNvCxnSpPr>
            <a:stCxn id="14" idx="2"/>
          </p:cNvCxnSpPr>
          <p:nvPr/>
        </p:nvCxnSpPr>
        <p:spPr>
          <a:xfrm flipH="1" flipV="1">
            <a:off x="2673849" y="3460670"/>
            <a:ext cx="1007785" cy="315171"/>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34BA0A3D-F82D-CB47-97F9-6E08C03C2E25}"/>
              </a:ext>
            </a:extLst>
          </p:cNvPr>
          <p:cNvCxnSpPr>
            <a:endCxn id="16" idx="0"/>
          </p:cNvCxnSpPr>
          <p:nvPr/>
        </p:nvCxnSpPr>
        <p:spPr>
          <a:xfrm flipH="1">
            <a:off x="1589945" y="3010718"/>
            <a:ext cx="446092" cy="63941"/>
          </a:xfrm>
          <a:prstGeom prst="line">
            <a:avLst/>
          </a:prstGeom>
          <a:ln w="38100" cmpd="dbl"/>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B9FF7D5-3C41-F742-84B3-3B5CAB6BDB08}"/>
              </a:ext>
            </a:extLst>
          </p:cNvPr>
          <p:cNvSpPr txBox="1"/>
          <p:nvPr/>
        </p:nvSpPr>
        <p:spPr>
          <a:xfrm>
            <a:off x="450455" y="1572275"/>
            <a:ext cx="2616870" cy="646331"/>
          </a:xfrm>
          <a:prstGeom prst="rect">
            <a:avLst/>
          </a:prstGeom>
          <a:noFill/>
        </p:spPr>
        <p:txBody>
          <a:bodyPr wrap="none" rtlCol="0">
            <a:spAutoFit/>
          </a:bodyPr>
          <a:lstStyle/>
          <a:p>
            <a:r>
              <a:rPr lang="en-US" dirty="0"/>
              <a:t>Higher latency chain with </a:t>
            </a:r>
            <a:br>
              <a:rPr lang="en-US" dirty="0"/>
            </a:br>
            <a:r>
              <a:rPr lang="en-US" dirty="0"/>
              <a:t>per-hop routing decisions</a:t>
            </a:r>
          </a:p>
        </p:txBody>
      </p:sp>
      <p:sp>
        <p:nvSpPr>
          <p:cNvPr id="29" name="TextBox 28">
            <a:extLst>
              <a:ext uri="{FF2B5EF4-FFF2-40B4-BE49-F238E27FC236}">
                <a16:creationId xmlns:a16="http://schemas.microsoft.com/office/drawing/2014/main" id="{986AEED7-9C3F-CC48-8D9E-A87E9728F3A6}"/>
              </a:ext>
            </a:extLst>
          </p:cNvPr>
          <p:cNvSpPr txBox="1"/>
          <p:nvPr/>
        </p:nvSpPr>
        <p:spPr>
          <a:xfrm>
            <a:off x="1126503" y="4117900"/>
            <a:ext cx="2199333" cy="563623"/>
          </a:xfrm>
          <a:prstGeom prst="rect">
            <a:avLst/>
          </a:prstGeom>
          <a:noFill/>
        </p:spPr>
        <p:txBody>
          <a:bodyPr wrap="none" rtlCol="0">
            <a:spAutoFit/>
          </a:bodyPr>
          <a:lstStyle/>
          <a:p>
            <a:r>
              <a:rPr lang="en-US" dirty="0"/>
              <a:t>Lower latency chain in </a:t>
            </a:r>
          </a:p>
          <a:p>
            <a:r>
              <a:rPr lang="en-US" dirty="0"/>
              <a:t>split-control architecture</a:t>
            </a:r>
          </a:p>
        </p:txBody>
      </p:sp>
      <p:cxnSp>
        <p:nvCxnSpPr>
          <p:cNvPr id="30" name="Straight Arrow Connector 29">
            <a:extLst>
              <a:ext uri="{FF2B5EF4-FFF2-40B4-BE49-F238E27FC236}">
                <a16:creationId xmlns:a16="http://schemas.microsoft.com/office/drawing/2014/main" id="{DE74559C-1AE9-9149-962D-97B859BE9F14}"/>
              </a:ext>
            </a:extLst>
          </p:cNvPr>
          <p:cNvCxnSpPr/>
          <p:nvPr/>
        </p:nvCxnSpPr>
        <p:spPr>
          <a:xfrm>
            <a:off x="2058076" y="2165211"/>
            <a:ext cx="899551" cy="2267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3F3B70-ABC2-A842-865E-FA43F9E47FE6}"/>
              </a:ext>
            </a:extLst>
          </p:cNvPr>
          <p:cNvCxnSpPr/>
          <p:nvPr/>
        </p:nvCxnSpPr>
        <p:spPr>
          <a:xfrm flipV="1">
            <a:off x="2852814" y="3566217"/>
            <a:ext cx="458847" cy="5516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246D5413-A58F-AA49-BF82-3E8C647C4F5F}"/>
              </a:ext>
            </a:extLst>
          </p:cNvPr>
          <p:cNvSpPr/>
          <p:nvPr/>
        </p:nvSpPr>
        <p:spPr>
          <a:xfrm>
            <a:off x="8659536" y="3540745"/>
            <a:ext cx="1711993" cy="104736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70DCEBA4-8AF0-0345-B34F-3C46FE0878AC}"/>
              </a:ext>
            </a:extLst>
          </p:cNvPr>
          <p:cNvSpPr/>
          <p:nvPr/>
        </p:nvSpPr>
        <p:spPr>
          <a:xfrm>
            <a:off x="8246730" y="5617500"/>
            <a:ext cx="1996495" cy="104736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0C8977B9-120B-3647-9FFF-9D8D619968CA}"/>
              </a:ext>
            </a:extLst>
          </p:cNvPr>
          <p:cNvSpPr txBox="1"/>
          <p:nvPr/>
        </p:nvSpPr>
        <p:spPr>
          <a:xfrm>
            <a:off x="9224158" y="3851499"/>
            <a:ext cx="503491" cy="3748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solidFill>
                  <a:schemeClr val="tx1"/>
                </a:solidFill>
              </a:rPr>
              <a:t>FW</a:t>
            </a:r>
          </a:p>
        </p:txBody>
      </p:sp>
      <p:sp>
        <p:nvSpPr>
          <p:cNvPr id="35" name="TextBox 34">
            <a:extLst>
              <a:ext uri="{FF2B5EF4-FFF2-40B4-BE49-F238E27FC236}">
                <a16:creationId xmlns:a16="http://schemas.microsoft.com/office/drawing/2014/main" id="{9A60A5F3-A4E5-6D45-9F3B-408D625BBB5C}"/>
              </a:ext>
            </a:extLst>
          </p:cNvPr>
          <p:cNvSpPr txBox="1"/>
          <p:nvPr/>
        </p:nvSpPr>
        <p:spPr>
          <a:xfrm>
            <a:off x="9807568" y="3851499"/>
            <a:ext cx="435655" cy="3748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PR</a:t>
            </a:r>
          </a:p>
        </p:txBody>
      </p:sp>
      <p:sp>
        <p:nvSpPr>
          <p:cNvPr id="36" name="TextBox 35">
            <a:extLst>
              <a:ext uri="{FF2B5EF4-FFF2-40B4-BE49-F238E27FC236}">
                <a16:creationId xmlns:a16="http://schemas.microsoft.com/office/drawing/2014/main" id="{735774ED-3BED-C144-B4D3-55842378AC08}"/>
              </a:ext>
            </a:extLst>
          </p:cNvPr>
          <p:cNvSpPr txBox="1"/>
          <p:nvPr/>
        </p:nvSpPr>
        <p:spPr>
          <a:xfrm>
            <a:off x="8972412" y="5897207"/>
            <a:ext cx="503491" cy="3748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solidFill>
                  <a:schemeClr val="tx1"/>
                </a:solidFill>
              </a:rPr>
              <a:t>FW</a:t>
            </a:r>
          </a:p>
        </p:txBody>
      </p:sp>
      <p:sp>
        <p:nvSpPr>
          <p:cNvPr id="37" name="TextBox 36">
            <a:extLst>
              <a:ext uri="{FF2B5EF4-FFF2-40B4-BE49-F238E27FC236}">
                <a16:creationId xmlns:a16="http://schemas.microsoft.com/office/drawing/2014/main" id="{1B4D77B0-74E0-244C-A6F0-F8D8E7A84E0F}"/>
              </a:ext>
            </a:extLst>
          </p:cNvPr>
          <p:cNvSpPr txBox="1"/>
          <p:nvPr/>
        </p:nvSpPr>
        <p:spPr>
          <a:xfrm>
            <a:off x="9589740" y="5897207"/>
            <a:ext cx="435655" cy="3748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PR</a:t>
            </a:r>
          </a:p>
        </p:txBody>
      </p:sp>
      <p:sp>
        <p:nvSpPr>
          <p:cNvPr id="38" name="TextBox 37">
            <a:extLst>
              <a:ext uri="{FF2B5EF4-FFF2-40B4-BE49-F238E27FC236}">
                <a16:creationId xmlns:a16="http://schemas.microsoft.com/office/drawing/2014/main" id="{BFD2E2E1-233E-5D45-9ADB-363A25F3D4C0}"/>
              </a:ext>
            </a:extLst>
          </p:cNvPr>
          <p:cNvSpPr txBox="1"/>
          <p:nvPr/>
        </p:nvSpPr>
        <p:spPr>
          <a:xfrm>
            <a:off x="8659536" y="3838419"/>
            <a:ext cx="474206" cy="3748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NA</a:t>
            </a:r>
          </a:p>
        </p:txBody>
      </p:sp>
      <p:sp>
        <p:nvSpPr>
          <p:cNvPr id="39" name="Cloud 38">
            <a:extLst>
              <a:ext uri="{FF2B5EF4-FFF2-40B4-BE49-F238E27FC236}">
                <a16:creationId xmlns:a16="http://schemas.microsoft.com/office/drawing/2014/main" id="{FE13816A-FB9E-A245-861C-5E48E243D421}"/>
              </a:ext>
            </a:extLst>
          </p:cNvPr>
          <p:cNvSpPr/>
          <p:nvPr/>
        </p:nvSpPr>
        <p:spPr>
          <a:xfrm>
            <a:off x="5687018" y="4796025"/>
            <a:ext cx="1547249" cy="11962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Internet</a:t>
            </a:r>
          </a:p>
        </p:txBody>
      </p:sp>
      <p:sp>
        <p:nvSpPr>
          <p:cNvPr id="40" name="TextBox 39">
            <a:extLst>
              <a:ext uri="{FF2B5EF4-FFF2-40B4-BE49-F238E27FC236}">
                <a16:creationId xmlns:a16="http://schemas.microsoft.com/office/drawing/2014/main" id="{EC4450FE-9C0E-9241-9362-0180B5756B60}"/>
              </a:ext>
            </a:extLst>
          </p:cNvPr>
          <p:cNvSpPr txBox="1"/>
          <p:nvPr/>
        </p:nvSpPr>
        <p:spPr>
          <a:xfrm>
            <a:off x="8939043" y="6290019"/>
            <a:ext cx="724269" cy="374844"/>
          </a:xfrm>
          <a:prstGeom prst="rect">
            <a:avLst/>
          </a:prstGeom>
          <a:noFill/>
        </p:spPr>
        <p:txBody>
          <a:bodyPr wrap="none" rtlCol="0">
            <a:spAutoFit/>
          </a:bodyPr>
          <a:lstStyle/>
          <a:p>
            <a:r>
              <a:rPr lang="en-US" dirty="0"/>
              <a:t>Site B</a:t>
            </a:r>
          </a:p>
        </p:txBody>
      </p:sp>
      <p:sp>
        <p:nvSpPr>
          <p:cNvPr id="41" name="TextBox 40">
            <a:extLst>
              <a:ext uri="{FF2B5EF4-FFF2-40B4-BE49-F238E27FC236}">
                <a16:creationId xmlns:a16="http://schemas.microsoft.com/office/drawing/2014/main" id="{8911CE13-2CC6-AD4B-BDE4-AD3F6352E000}"/>
              </a:ext>
            </a:extLst>
          </p:cNvPr>
          <p:cNvSpPr txBox="1"/>
          <p:nvPr/>
        </p:nvSpPr>
        <p:spPr>
          <a:xfrm>
            <a:off x="9005895" y="4213263"/>
            <a:ext cx="732392" cy="374844"/>
          </a:xfrm>
          <a:prstGeom prst="rect">
            <a:avLst/>
          </a:prstGeom>
          <a:noFill/>
        </p:spPr>
        <p:txBody>
          <a:bodyPr wrap="none" rtlCol="0">
            <a:spAutoFit/>
          </a:bodyPr>
          <a:lstStyle/>
          <a:p>
            <a:r>
              <a:rPr lang="en-US" dirty="0"/>
              <a:t>Site A</a:t>
            </a:r>
          </a:p>
        </p:txBody>
      </p:sp>
      <p:cxnSp>
        <p:nvCxnSpPr>
          <p:cNvPr id="42" name="Straight Connector 41">
            <a:extLst>
              <a:ext uri="{FF2B5EF4-FFF2-40B4-BE49-F238E27FC236}">
                <a16:creationId xmlns:a16="http://schemas.microsoft.com/office/drawing/2014/main" id="{55A34662-7303-C740-B490-E8CB16D6425E}"/>
              </a:ext>
            </a:extLst>
          </p:cNvPr>
          <p:cNvCxnSpPr>
            <a:stCxn id="42" idx="0"/>
            <a:endCxn id="39" idx="2"/>
          </p:cNvCxnSpPr>
          <p:nvPr/>
        </p:nvCxnSpPr>
        <p:spPr>
          <a:xfrm flipV="1">
            <a:off x="7232978" y="4064427"/>
            <a:ext cx="1426558" cy="1329699"/>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6292DCC6-645E-1741-B48D-DBB736073921}"/>
              </a:ext>
            </a:extLst>
          </p:cNvPr>
          <p:cNvCxnSpPr>
            <a:stCxn id="40" idx="0"/>
          </p:cNvCxnSpPr>
          <p:nvPr/>
        </p:nvCxnSpPr>
        <p:spPr>
          <a:xfrm flipV="1">
            <a:off x="9244978" y="4588108"/>
            <a:ext cx="156882" cy="1029392"/>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7A74894C-6F96-CE4C-A599-DA58BF65A8C7}"/>
              </a:ext>
            </a:extLst>
          </p:cNvPr>
          <p:cNvCxnSpPr>
            <a:stCxn id="40" idx="2"/>
            <a:endCxn id="42" idx="0"/>
          </p:cNvCxnSpPr>
          <p:nvPr/>
        </p:nvCxnSpPr>
        <p:spPr>
          <a:xfrm flipH="1" flipV="1">
            <a:off x="7232978" y="5394125"/>
            <a:ext cx="1013752" cy="747057"/>
          </a:xfrm>
          <a:prstGeom prst="line">
            <a:avLst/>
          </a:prstGeom>
          <a:ln/>
        </p:spPr>
        <p:style>
          <a:lnRef idx="3">
            <a:schemeClr val="accent5"/>
          </a:lnRef>
          <a:fillRef idx="0">
            <a:schemeClr val="accent5"/>
          </a:fillRef>
          <a:effectRef idx="2">
            <a:schemeClr val="accent5"/>
          </a:effectRef>
          <a:fontRef idx="minor">
            <a:schemeClr val="tx1"/>
          </a:fontRef>
        </p:style>
      </p:cxnSp>
      <p:sp>
        <p:nvSpPr>
          <p:cNvPr id="45" name="TextBox 44">
            <a:extLst>
              <a:ext uri="{FF2B5EF4-FFF2-40B4-BE49-F238E27FC236}">
                <a16:creationId xmlns:a16="http://schemas.microsoft.com/office/drawing/2014/main" id="{0456F0C4-4B77-6E4F-BAFC-DEEA48415EF5}"/>
              </a:ext>
            </a:extLst>
          </p:cNvPr>
          <p:cNvSpPr txBox="1"/>
          <p:nvPr/>
        </p:nvSpPr>
        <p:spPr>
          <a:xfrm>
            <a:off x="8085928" y="2747993"/>
            <a:ext cx="3267872" cy="655977"/>
          </a:xfrm>
          <a:prstGeom prst="rect">
            <a:avLst/>
          </a:prstGeom>
          <a:noFill/>
        </p:spPr>
        <p:txBody>
          <a:bodyPr wrap="square" rtlCol="0">
            <a:spAutoFit/>
          </a:bodyPr>
          <a:lstStyle/>
          <a:p>
            <a:r>
              <a:rPr lang="en-US" dirty="0"/>
              <a:t>Lower latency packet rerouting in split-control architecture</a:t>
            </a:r>
          </a:p>
        </p:txBody>
      </p:sp>
      <p:cxnSp>
        <p:nvCxnSpPr>
          <p:cNvPr id="46" name="Straight Arrow Connector 45">
            <a:extLst>
              <a:ext uri="{FF2B5EF4-FFF2-40B4-BE49-F238E27FC236}">
                <a16:creationId xmlns:a16="http://schemas.microsoft.com/office/drawing/2014/main" id="{F351AC67-7266-8D43-BB99-071EA34C66E7}"/>
              </a:ext>
            </a:extLst>
          </p:cNvPr>
          <p:cNvCxnSpPr/>
          <p:nvPr/>
        </p:nvCxnSpPr>
        <p:spPr>
          <a:xfrm>
            <a:off x="9422599" y="3375613"/>
            <a:ext cx="0" cy="3045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B47D5281-9FBC-DE46-8C6D-7AFDA9A1C03A}"/>
              </a:ext>
            </a:extLst>
          </p:cNvPr>
          <p:cNvCxnSpPr/>
          <p:nvPr/>
        </p:nvCxnSpPr>
        <p:spPr>
          <a:xfrm flipV="1">
            <a:off x="7102272" y="5897207"/>
            <a:ext cx="607005" cy="1359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220D9465-F4D0-1F44-9E2E-9B6D9320FBAC}"/>
              </a:ext>
            </a:extLst>
          </p:cNvPr>
          <p:cNvSpPr txBox="1"/>
          <p:nvPr/>
        </p:nvSpPr>
        <p:spPr>
          <a:xfrm>
            <a:off x="8422432" y="5897208"/>
            <a:ext cx="474206" cy="3748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NA</a:t>
            </a:r>
          </a:p>
        </p:txBody>
      </p:sp>
      <p:sp>
        <p:nvSpPr>
          <p:cNvPr id="49" name="Multiply 48">
            <a:extLst>
              <a:ext uri="{FF2B5EF4-FFF2-40B4-BE49-F238E27FC236}">
                <a16:creationId xmlns:a16="http://schemas.microsoft.com/office/drawing/2014/main" id="{9A852CEA-12B3-FF43-8DC7-5DE63AD5C674}"/>
              </a:ext>
            </a:extLst>
          </p:cNvPr>
          <p:cNvSpPr/>
          <p:nvPr/>
        </p:nvSpPr>
        <p:spPr>
          <a:xfrm>
            <a:off x="8972412" y="5470690"/>
            <a:ext cx="520535" cy="505714"/>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DD00309-1D83-DD4A-8F59-116C03E880D4}"/>
              </a:ext>
            </a:extLst>
          </p:cNvPr>
          <p:cNvSpPr txBox="1"/>
          <p:nvPr/>
        </p:nvSpPr>
        <p:spPr>
          <a:xfrm>
            <a:off x="10049589" y="5208546"/>
            <a:ext cx="2026429" cy="655977"/>
          </a:xfrm>
          <a:prstGeom prst="rect">
            <a:avLst/>
          </a:prstGeom>
          <a:noFill/>
        </p:spPr>
        <p:txBody>
          <a:bodyPr wrap="square" rtlCol="0">
            <a:spAutoFit/>
          </a:bodyPr>
          <a:lstStyle/>
          <a:p>
            <a:r>
              <a:rPr lang="en-US" dirty="0">
                <a:solidFill>
                  <a:srgbClr val="FF0000"/>
                </a:solidFill>
              </a:rPr>
              <a:t>Firewall down for software upgrades</a:t>
            </a:r>
          </a:p>
        </p:txBody>
      </p:sp>
      <p:sp>
        <p:nvSpPr>
          <p:cNvPr id="51" name="Freeform 50">
            <a:extLst>
              <a:ext uri="{FF2B5EF4-FFF2-40B4-BE49-F238E27FC236}">
                <a16:creationId xmlns:a16="http://schemas.microsoft.com/office/drawing/2014/main" id="{AD767274-A3F9-3D4E-ADA5-4916E4600DEA}"/>
              </a:ext>
            </a:extLst>
          </p:cNvPr>
          <p:cNvSpPr/>
          <p:nvPr/>
        </p:nvSpPr>
        <p:spPr>
          <a:xfrm>
            <a:off x="7102272" y="3986430"/>
            <a:ext cx="3503612" cy="2465647"/>
          </a:xfrm>
          <a:custGeom>
            <a:avLst/>
            <a:gdLst>
              <a:gd name="connsiteX0" fmla="*/ 3452091 w 3452091"/>
              <a:gd name="connsiteY0" fmla="*/ 2401460 h 2429389"/>
              <a:gd name="connsiteX1" fmla="*/ 2701637 w 3452091"/>
              <a:gd name="connsiteY1" fmla="*/ 2089732 h 2429389"/>
              <a:gd name="connsiteX2" fmla="*/ 2366819 w 3452091"/>
              <a:gd name="connsiteY2" fmla="*/ 5 h 2429389"/>
              <a:gd name="connsiteX3" fmla="*/ 1535546 w 3452091"/>
              <a:gd name="connsiteY3" fmla="*/ 2066642 h 2429389"/>
              <a:gd name="connsiteX4" fmla="*/ 0 w 3452091"/>
              <a:gd name="connsiteY4" fmla="*/ 1131460 h 2429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091" h="2429389">
                <a:moveTo>
                  <a:pt x="3452091" y="2401460"/>
                </a:moveTo>
                <a:cubicBezTo>
                  <a:pt x="3167303" y="2445717"/>
                  <a:pt x="2882516" y="2489975"/>
                  <a:pt x="2701637" y="2089732"/>
                </a:cubicBezTo>
                <a:cubicBezTo>
                  <a:pt x="2520758" y="1689489"/>
                  <a:pt x="2561167" y="3853"/>
                  <a:pt x="2366819" y="5"/>
                </a:cubicBezTo>
                <a:cubicBezTo>
                  <a:pt x="2172471" y="-3843"/>
                  <a:pt x="1930016" y="1878066"/>
                  <a:pt x="1535546" y="2066642"/>
                </a:cubicBezTo>
                <a:cubicBezTo>
                  <a:pt x="1141076" y="2255218"/>
                  <a:pt x="0" y="1131460"/>
                  <a:pt x="0" y="1131460"/>
                </a:cubicBezTo>
              </a:path>
            </a:pathLst>
          </a:custGeom>
          <a:ln>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2" name="Freeform 51">
            <a:extLst>
              <a:ext uri="{FF2B5EF4-FFF2-40B4-BE49-F238E27FC236}">
                <a16:creationId xmlns:a16="http://schemas.microsoft.com/office/drawing/2014/main" id="{87E9DEC8-EBA5-0049-9EDB-3CE40EA178EA}"/>
              </a:ext>
            </a:extLst>
          </p:cNvPr>
          <p:cNvSpPr/>
          <p:nvPr/>
        </p:nvSpPr>
        <p:spPr>
          <a:xfrm>
            <a:off x="7231167" y="3714533"/>
            <a:ext cx="3585637" cy="2631247"/>
          </a:xfrm>
          <a:custGeom>
            <a:avLst/>
            <a:gdLst>
              <a:gd name="connsiteX0" fmla="*/ 3532910 w 3532910"/>
              <a:gd name="connsiteY0" fmla="*/ 2553903 h 2592554"/>
              <a:gd name="connsiteX1" fmla="*/ 2713182 w 3532910"/>
              <a:gd name="connsiteY1" fmla="*/ 2276812 h 2592554"/>
              <a:gd name="connsiteX2" fmla="*/ 2413000 w 3532910"/>
              <a:gd name="connsiteY2" fmla="*/ 233267 h 2592554"/>
              <a:gd name="connsiteX3" fmla="*/ 1581728 w 3532910"/>
              <a:gd name="connsiteY3" fmla="*/ 152449 h 2592554"/>
              <a:gd name="connsiteX4" fmla="*/ 0 w 3532910"/>
              <a:gd name="connsiteY4" fmla="*/ 1191540 h 2592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2910" h="2592554">
                <a:moveTo>
                  <a:pt x="3532910" y="2553903"/>
                </a:moveTo>
                <a:cubicBezTo>
                  <a:pt x="3216372" y="2608744"/>
                  <a:pt x="2899834" y="2663585"/>
                  <a:pt x="2713182" y="2276812"/>
                </a:cubicBezTo>
                <a:cubicBezTo>
                  <a:pt x="2526530" y="1890039"/>
                  <a:pt x="2601576" y="587327"/>
                  <a:pt x="2413000" y="233267"/>
                </a:cubicBezTo>
                <a:cubicBezTo>
                  <a:pt x="2224424" y="-120793"/>
                  <a:pt x="1983895" y="-7263"/>
                  <a:pt x="1581728" y="152449"/>
                </a:cubicBezTo>
                <a:cubicBezTo>
                  <a:pt x="1179561" y="312161"/>
                  <a:pt x="589780" y="751850"/>
                  <a:pt x="0" y="1191540"/>
                </a:cubicBezTo>
              </a:path>
            </a:pathLst>
          </a:custGeom>
          <a:ln w="38100" cmpd="sng">
            <a:solidFill>
              <a:schemeClr val="accent3"/>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31E1A9A8-2F3F-854D-A097-94F0142A6DB9}"/>
              </a:ext>
            </a:extLst>
          </p:cNvPr>
          <p:cNvSpPr txBox="1"/>
          <p:nvPr/>
        </p:nvSpPr>
        <p:spPr>
          <a:xfrm>
            <a:off x="3947875" y="6033109"/>
            <a:ext cx="3667659" cy="646332"/>
          </a:xfrm>
          <a:prstGeom prst="rect">
            <a:avLst/>
          </a:prstGeom>
          <a:noFill/>
        </p:spPr>
        <p:txBody>
          <a:bodyPr wrap="square" rtlCol="0">
            <a:spAutoFit/>
          </a:bodyPr>
          <a:lstStyle/>
          <a:p>
            <a:r>
              <a:rPr lang="en-US" dirty="0"/>
              <a:t>Higher latency packet rerouting  when making per-hop decisions</a:t>
            </a:r>
          </a:p>
        </p:txBody>
      </p:sp>
    </p:spTree>
    <p:extLst>
      <p:ext uri="{BB962C8B-B14F-4D97-AF65-F5344CB8AC3E}">
        <p14:creationId xmlns:p14="http://schemas.microsoft.com/office/powerpoint/2010/main" val="121163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 name="Rounded Rectangle 113"/>
          <p:cNvSpPr/>
          <p:nvPr/>
        </p:nvSpPr>
        <p:spPr>
          <a:xfrm>
            <a:off x="4725986" y="1490713"/>
            <a:ext cx="7133262" cy="5049078"/>
          </a:xfrm>
          <a:prstGeom prst="roundRect">
            <a:avLst>
              <a:gd name="adj" fmla="val 367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65043" y="1537252"/>
            <a:ext cx="4079586" cy="5049078"/>
          </a:xfrm>
          <a:prstGeom prst="roundRect">
            <a:avLst>
              <a:gd name="adj" fmla="val 367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17160"/>
            <a:ext cx="10746750" cy="787067"/>
          </a:xfrm>
        </p:spPr>
        <p:txBody>
          <a:bodyPr>
            <a:normAutofit/>
          </a:bodyPr>
          <a:lstStyle/>
          <a:p>
            <a:r>
              <a:rPr lang="en-US" dirty="0"/>
              <a:t>Global Switchboard traffic engineering</a:t>
            </a:r>
          </a:p>
        </p:txBody>
      </p:sp>
      <p:sp>
        <p:nvSpPr>
          <p:cNvPr id="3" name="Content Placeholder 2"/>
          <p:cNvSpPr>
            <a:spLocks noGrp="1"/>
          </p:cNvSpPr>
          <p:nvPr>
            <p:ph idx="1"/>
          </p:nvPr>
        </p:nvSpPr>
        <p:spPr>
          <a:xfrm>
            <a:off x="979357" y="3160910"/>
            <a:ext cx="2476499" cy="1874216"/>
          </a:xfrm>
        </p:spPr>
        <p:txBody>
          <a:bodyPr/>
          <a:lstStyle/>
          <a:p>
            <a:pPr marL="0" indent="0" algn="ctr">
              <a:buNone/>
            </a:pPr>
            <a:r>
              <a:rPr lang="en-US" sz="2400" dirty="0"/>
              <a:t>Chain routing</a:t>
            </a:r>
          </a:p>
        </p:txBody>
      </p:sp>
      <p:sp>
        <p:nvSpPr>
          <p:cNvPr id="4" name="Content Placeholder 2"/>
          <p:cNvSpPr txBox="1">
            <a:spLocks/>
          </p:cNvSpPr>
          <p:nvPr/>
        </p:nvSpPr>
        <p:spPr>
          <a:xfrm>
            <a:off x="4659778" y="3178062"/>
            <a:ext cx="3633439" cy="890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a:t>VNF capacity planning</a:t>
            </a:r>
          </a:p>
          <a:p>
            <a:pPr marL="0" indent="0" algn="ctr">
              <a:buNone/>
            </a:pPr>
            <a:endParaRPr lang="en-US" sz="2400" dirty="0"/>
          </a:p>
        </p:txBody>
      </p:sp>
      <p:sp>
        <p:nvSpPr>
          <p:cNvPr id="5" name="Content Placeholder 2"/>
          <p:cNvSpPr txBox="1">
            <a:spLocks/>
          </p:cNvSpPr>
          <p:nvPr/>
        </p:nvSpPr>
        <p:spPr>
          <a:xfrm>
            <a:off x="8225809" y="3165545"/>
            <a:ext cx="3633439" cy="674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a:t>Cloud capacity planning</a:t>
            </a:r>
          </a:p>
        </p:txBody>
      </p:sp>
      <p:sp>
        <p:nvSpPr>
          <p:cNvPr id="6" name="Oval 5"/>
          <p:cNvSpPr/>
          <p:nvPr/>
        </p:nvSpPr>
        <p:spPr>
          <a:xfrm>
            <a:off x="2944419" y="5190948"/>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850671" y="4433334"/>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49337" y="5982019"/>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410089" y="3679284"/>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30687" y="4433333"/>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91505" y="5184142"/>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80974" y="5190949"/>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61183" y="3623527"/>
            <a:ext cx="277897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Ingress</a:t>
            </a:r>
            <a:endParaRPr lang="en-US" dirty="0">
              <a:solidFill>
                <a:schemeClr val="tx1"/>
              </a:solidFill>
            </a:endParaRPr>
          </a:p>
        </p:txBody>
      </p:sp>
      <p:sp>
        <p:nvSpPr>
          <p:cNvPr id="19" name="Rectangle 18"/>
          <p:cNvSpPr/>
          <p:nvPr/>
        </p:nvSpPr>
        <p:spPr>
          <a:xfrm>
            <a:off x="461183" y="4377577"/>
            <a:ext cx="277897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VNF1</a:t>
            </a:r>
          </a:p>
        </p:txBody>
      </p:sp>
      <p:sp>
        <p:nvSpPr>
          <p:cNvPr id="20" name="Rectangle 19"/>
          <p:cNvSpPr/>
          <p:nvPr/>
        </p:nvSpPr>
        <p:spPr>
          <a:xfrm>
            <a:off x="461183" y="5134001"/>
            <a:ext cx="277897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VNF2</a:t>
            </a:r>
            <a:endParaRPr lang="en-US" dirty="0">
              <a:solidFill>
                <a:schemeClr val="tx1"/>
              </a:solidFill>
            </a:endParaRPr>
          </a:p>
        </p:txBody>
      </p:sp>
      <p:sp>
        <p:nvSpPr>
          <p:cNvPr id="21" name="Rectangle 20"/>
          <p:cNvSpPr/>
          <p:nvPr/>
        </p:nvSpPr>
        <p:spPr>
          <a:xfrm>
            <a:off x="461183" y="5870503"/>
            <a:ext cx="277897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Egress</a:t>
            </a:r>
          </a:p>
        </p:txBody>
      </p:sp>
      <p:cxnSp>
        <p:nvCxnSpPr>
          <p:cNvPr id="23" name="Straight Arrow Connector 22"/>
          <p:cNvCxnSpPr>
            <a:stCxn id="11" idx="3"/>
            <a:endCxn id="8" idx="0"/>
          </p:cNvCxnSpPr>
          <p:nvPr/>
        </p:nvCxnSpPr>
        <p:spPr>
          <a:xfrm flipH="1">
            <a:off x="1957537" y="3879165"/>
            <a:ext cx="483852" cy="554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5"/>
            <a:endCxn id="12" idx="0"/>
          </p:cNvCxnSpPr>
          <p:nvPr/>
        </p:nvCxnSpPr>
        <p:spPr>
          <a:xfrm>
            <a:off x="2592521" y="3879165"/>
            <a:ext cx="245032" cy="554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35864" y="3986872"/>
            <a:ext cx="2120393" cy="338554"/>
          </a:xfrm>
          <a:prstGeom prst="rect">
            <a:avLst/>
          </a:prstGeom>
          <a:noFill/>
        </p:spPr>
        <p:txBody>
          <a:bodyPr wrap="square" rtlCol="0">
            <a:spAutoFit/>
          </a:bodyPr>
          <a:lstStyle/>
          <a:p>
            <a:r>
              <a:rPr lang="en-US" sz="1600" dirty="0"/>
              <a:t>40%            60%</a:t>
            </a:r>
          </a:p>
        </p:txBody>
      </p:sp>
      <p:cxnSp>
        <p:nvCxnSpPr>
          <p:cNvPr id="28" name="Straight Arrow Connector 27"/>
          <p:cNvCxnSpPr>
            <a:stCxn id="8" idx="4"/>
            <a:endCxn id="15" idx="0"/>
          </p:cNvCxnSpPr>
          <p:nvPr/>
        </p:nvCxnSpPr>
        <p:spPr>
          <a:xfrm flipH="1">
            <a:off x="1887840" y="4667509"/>
            <a:ext cx="69697" cy="5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5"/>
            <a:endCxn id="13" idx="0"/>
          </p:cNvCxnSpPr>
          <p:nvPr/>
        </p:nvCxnSpPr>
        <p:spPr>
          <a:xfrm>
            <a:off x="2033103" y="4633215"/>
            <a:ext cx="465268" cy="55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4"/>
            <a:endCxn id="13" idx="7"/>
          </p:cNvCxnSpPr>
          <p:nvPr/>
        </p:nvCxnSpPr>
        <p:spPr>
          <a:xfrm flipH="1">
            <a:off x="2573937" y="4667508"/>
            <a:ext cx="263616" cy="5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5"/>
            <a:endCxn id="6" idx="0"/>
          </p:cNvCxnSpPr>
          <p:nvPr/>
        </p:nvCxnSpPr>
        <p:spPr>
          <a:xfrm>
            <a:off x="2913119" y="4633214"/>
            <a:ext cx="138166" cy="55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70754" y="4743190"/>
            <a:ext cx="2506133" cy="338554"/>
          </a:xfrm>
          <a:prstGeom prst="rect">
            <a:avLst/>
          </a:prstGeom>
          <a:noFill/>
        </p:spPr>
        <p:txBody>
          <a:bodyPr wrap="square" rtlCol="0">
            <a:spAutoFit/>
          </a:bodyPr>
          <a:lstStyle/>
          <a:p>
            <a:r>
              <a:rPr lang="en-US" sz="1600" dirty="0"/>
              <a:t> 20%     20%  30%   30%</a:t>
            </a:r>
          </a:p>
        </p:txBody>
      </p:sp>
      <p:cxnSp>
        <p:nvCxnSpPr>
          <p:cNvPr id="43" name="Straight Arrow Connector 42"/>
          <p:cNvCxnSpPr>
            <a:stCxn id="15" idx="4"/>
            <a:endCxn id="9" idx="0"/>
          </p:cNvCxnSpPr>
          <p:nvPr/>
        </p:nvCxnSpPr>
        <p:spPr>
          <a:xfrm>
            <a:off x="1887840" y="5425124"/>
            <a:ext cx="568363" cy="55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4"/>
            <a:endCxn id="9" idx="7"/>
          </p:cNvCxnSpPr>
          <p:nvPr/>
        </p:nvCxnSpPr>
        <p:spPr>
          <a:xfrm>
            <a:off x="2498371" y="5418317"/>
            <a:ext cx="33398" cy="59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3"/>
            <a:endCxn id="9" idx="7"/>
          </p:cNvCxnSpPr>
          <p:nvPr/>
        </p:nvCxnSpPr>
        <p:spPr>
          <a:xfrm flipH="1">
            <a:off x="2531769" y="5390829"/>
            <a:ext cx="443950" cy="625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60052" y="5544590"/>
            <a:ext cx="1864149" cy="338554"/>
          </a:xfrm>
          <a:prstGeom prst="rect">
            <a:avLst/>
          </a:prstGeom>
          <a:noFill/>
        </p:spPr>
        <p:txBody>
          <a:bodyPr wrap="square" rtlCol="0">
            <a:spAutoFit/>
          </a:bodyPr>
          <a:lstStyle/>
          <a:p>
            <a:r>
              <a:rPr lang="en-US" sz="1600" dirty="0"/>
              <a:t> 20</a:t>
            </a:r>
            <a:r>
              <a:rPr lang="en-US" sz="1600"/>
              <a:t>%     50</a:t>
            </a:r>
            <a:r>
              <a:rPr lang="en-US" sz="1600" dirty="0"/>
              <a:t>%  </a:t>
            </a:r>
            <a:r>
              <a:rPr lang="en-US" sz="1600"/>
              <a:t>30%</a:t>
            </a:r>
            <a:endParaRPr lang="en-US" sz="1600" dirty="0"/>
          </a:p>
        </p:txBody>
      </p:sp>
      <p:sp>
        <p:nvSpPr>
          <p:cNvPr id="49" name="Right Bracket 48"/>
          <p:cNvSpPr/>
          <p:nvPr/>
        </p:nvSpPr>
        <p:spPr>
          <a:xfrm>
            <a:off x="3240159" y="3679284"/>
            <a:ext cx="422939" cy="2337029"/>
          </a:xfrm>
          <a:prstGeom prst="righ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rot="16200000">
            <a:off x="2900118" y="4588201"/>
            <a:ext cx="1776640" cy="369332"/>
          </a:xfrm>
          <a:prstGeom prst="rect">
            <a:avLst/>
          </a:prstGeom>
          <a:noFill/>
        </p:spPr>
        <p:txBody>
          <a:bodyPr wrap="none" rtlCol="0">
            <a:spAutoFit/>
          </a:bodyPr>
          <a:lstStyle/>
          <a:p>
            <a:r>
              <a:rPr lang="en-US"/>
              <a:t>Minimize latency</a:t>
            </a:r>
          </a:p>
        </p:txBody>
      </p:sp>
      <p:sp>
        <p:nvSpPr>
          <p:cNvPr id="52" name="Oval 51"/>
          <p:cNvSpPr/>
          <p:nvPr/>
        </p:nvSpPr>
        <p:spPr>
          <a:xfrm>
            <a:off x="6121603" y="3898165"/>
            <a:ext cx="213732" cy="2341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4918121" y="3835827"/>
            <a:ext cx="327921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VNF1</a:t>
            </a:r>
          </a:p>
        </p:txBody>
      </p:sp>
      <p:sp>
        <p:nvSpPr>
          <p:cNvPr id="71" name="Oval 70"/>
          <p:cNvSpPr/>
          <p:nvPr/>
        </p:nvSpPr>
        <p:spPr>
          <a:xfrm>
            <a:off x="5594126" y="3898165"/>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5858270" y="3898165"/>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907258" y="3898165"/>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379781" y="3898165"/>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6643925" y="3898165"/>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699614" y="3900944"/>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7172137" y="3900944"/>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7436281" y="3900944"/>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6122906" y="4443276"/>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4919424" y="4380938"/>
            <a:ext cx="327921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VNF2</a:t>
            </a:r>
          </a:p>
        </p:txBody>
      </p:sp>
      <p:sp>
        <p:nvSpPr>
          <p:cNvPr id="81" name="Oval 80"/>
          <p:cNvSpPr/>
          <p:nvPr/>
        </p:nvSpPr>
        <p:spPr>
          <a:xfrm>
            <a:off x="5595429" y="4443276"/>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5859573" y="4443276"/>
            <a:ext cx="213732" cy="2341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Oval 82"/>
          <p:cNvSpPr/>
          <p:nvPr/>
        </p:nvSpPr>
        <p:spPr>
          <a:xfrm>
            <a:off x="6908561" y="4443276"/>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81084" y="4443276"/>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645228" y="4443276"/>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7700917" y="4446055"/>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7173440" y="4446055"/>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7437584" y="4446055"/>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6116489" y="4988387"/>
            <a:ext cx="213732" cy="2341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ectangle 89"/>
          <p:cNvSpPr/>
          <p:nvPr/>
        </p:nvSpPr>
        <p:spPr>
          <a:xfrm>
            <a:off x="4913007" y="4926049"/>
            <a:ext cx="3279216" cy="3456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VNF3</a:t>
            </a:r>
          </a:p>
        </p:txBody>
      </p:sp>
      <p:sp>
        <p:nvSpPr>
          <p:cNvPr id="91" name="Oval 90"/>
          <p:cNvSpPr/>
          <p:nvPr/>
        </p:nvSpPr>
        <p:spPr>
          <a:xfrm>
            <a:off x="5589012" y="4988387"/>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853156" y="4988387"/>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6902144" y="4988387"/>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6374667" y="4988387"/>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6638811" y="4988387"/>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694500" y="4991166"/>
            <a:ext cx="213732" cy="234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7167023" y="4991166"/>
            <a:ext cx="213732" cy="2341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Oval 97"/>
          <p:cNvSpPr/>
          <p:nvPr/>
        </p:nvSpPr>
        <p:spPr>
          <a:xfrm>
            <a:off x="7431167" y="4991166"/>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5159858" y="5526787"/>
            <a:ext cx="213732" cy="234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361790" y="5465779"/>
            <a:ext cx="1811650" cy="369332"/>
          </a:xfrm>
          <a:prstGeom prst="rect">
            <a:avLst/>
          </a:prstGeom>
          <a:noFill/>
        </p:spPr>
        <p:txBody>
          <a:bodyPr wrap="none" rtlCol="0">
            <a:spAutoFit/>
          </a:bodyPr>
          <a:lstStyle/>
          <a:p>
            <a:r>
              <a:rPr lang="en-US" dirty="0"/>
              <a:t>Existing VNF sites</a:t>
            </a:r>
          </a:p>
        </p:txBody>
      </p:sp>
      <p:sp>
        <p:nvSpPr>
          <p:cNvPr id="101" name="Oval 100"/>
          <p:cNvSpPr/>
          <p:nvPr/>
        </p:nvSpPr>
        <p:spPr>
          <a:xfrm>
            <a:off x="5143281" y="6128798"/>
            <a:ext cx="213732" cy="2341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2" name="TextBox 101"/>
          <p:cNvSpPr txBox="1"/>
          <p:nvPr/>
        </p:nvSpPr>
        <p:spPr>
          <a:xfrm>
            <a:off x="5345213" y="6067790"/>
            <a:ext cx="1527982" cy="369332"/>
          </a:xfrm>
          <a:prstGeom prst="rect">
            <a:avLst/>
          </a:prstGeom>
          <a:noFill/>
        </p:spPr>
        <p:txBody>
          <a:bodyPr wrap="none" rtlCol="0">
            <a:spAutoFit/>
          </a:bodyPr>
          <a:lstStyle/>
          <a:p>
            <a:r>
              <a:rPr lang="en-US" dirty="0"/>
              <a:t>New VNF sites</a:t>
            </a:r>
          </a:p>
        </p:txBody>
      </p:sp>
      <p:graphicFrame>
        <p:nvGraphicFramePr>
          <p:cNvPr id="103" name="Chart 102"/>
          <p:cNvGraphicFramePr/>
          <p:nvPr/>
        </p:nvGraphicFramePr>
        <p:xfrm>
          <a:off x="8375225" y="4051840"/>
          <a:ext cx="3334605" cy="2822471"/>
        </p:xfrm>
        <a:graphic>
          <a:graphicData uri="http://schemas.openxmlformats.org/drawingml/2006/chart">
            <c:chart xmlns:c="http://schemas.openxmlformats.org/drawingml/2006/chart" xmlns:r="http://schemas.openxmlformats.org/officeDocument/2006/relationships" r:id="rId3"/>
          </a:graphicData>
        </a:graphic>
      </p:graphicFrame>
      <p:sp>
        <p:nvSpPr>
          <p:cNvPr id="105" name="Rectangle 104"/>
          <p:cNvSpPr/>
          <p:nvPr/>
        </p:nvSpPr>
        <p:spPr>
          <a:xfrm>
            <a:off x="9038988" y="3753579"/>
            <a:ext cx="1932973" cy="1751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p:cNvSpPr txBox="1"/>
          <p:nvPr/>
        </p:nvSpPr>
        <p:spPr>
          <a:xfrm>
            <a:off x="461184" y="1712063"/>
            <a:ext cx="3883446" cy="923330"/>
          </a:xfrm>
          <a:prstGeom prst="rect">
            <a:avLst/>
          </a:prstGeom>
          <a:noFill/>
        </p:spPr>
        <p:txBody>
          <a:bodyPr wrap="square" rtlCol="0">
            <a:spAutoFit/>
          </a:bodyPr>
          <a:lstStyle/>
          <a:p>
            <a:r>
              <a:rPr lang="en-US" b="1" dirty="0"/>
              <a:t>Chain routing </a:t>
            </a:r>
          </a:p>
          <a:p>
            <a:pPr marL="285750" indent="-285750">
              <a:buFont typeface="Arial" charset="0"/>
              <a:buChar char="•"/>
            </a:pPr>
            <a:r>
              <a:rPr lang="en-US" dirty="0"/>
              <a:t>Minimizes chain latency</a:t>
            </a:r>
          </a:p>
          <a:p>
            <a:pPr marL="285750" indent="-285750">
              <a:buFont typeface="Arial" charset="0"/>
              <a:buChar char="•"/>
            </a:pPr>
            <a:r>
              <a:rPr lang="en-US" dirty="0"/>
              <a:t>Maximizes network/cloud utilization</a:t>
            </a:r>
          </a:p>
        </p:txBody>
      </p:sp>
      <p:sp>
        <p:nvSpPr>
          <p:cNvPr id="104" name="TextBox 103"/>
          <p:cNvSpPr txBox="1"/>
          <p:nvPr/>
        </p:nvSpPr>
        <p:spPr>
          <a:xfrm>
            <a:off x="6122906" y="1566422"/>
            <a:ext cx="5177241" cy="1200329"/>
          </a:xfrm>
          <a:prstGeom prst="rect">
            <a:avLst/>
          </a:prstGeom>
          <a:noFill/>
        </p:spPr>
        <p:txBody>
          <a:bodyPr wrap="square" rtlCol="0">
            <a:spAutoFit/>
          </a:bodyPr>
          <a:lstStyle/>
          <a:p>
            <a:r>
              <a:rPr lang="en-US" b="1" dirty="0"/>
              <a:t>Analytics API provides</a:t>
            </a:r>
          </a:p>
          <a:p>
            <a:pPr marL="285750" indent="-285750">
              <a:buFont typeface="Arial" charset="0"/>
              <a:buChar char="•"/>
            </a:pPr>
            <a:r>
              <a:rPr lang="en-US" dirty="0"/>
              <a:t>Traffic analytics to VNFs</a:t>
            </a:r>
          </a:p>
          <a:p>
            <a:pPr marL="285750" indent="-285750">
              <a:buFont typeface="Arial" charset="0"/>
              <a:buChar char="•"/>
            </a:pPr>
            <a:r>
              <a:rPr lang="en-US" dirty="0"/>
              <a:t>Global picture of where VNF’s traffic comes from</a:t>
            </a:r>
          </a:p>
          <a:p>
            <a:pPr marL="285750" indent="-285750">
              <a:buFont typeface="Arial" charset="0"/>
              <a:buChar char="•"/>
            </a:pPr>
            <a:r>
              <a:rPr lang="en-US" dirty="0"/>
              <a:t>Hints on where to grow VNF/cloud capacity</a:t>
            </a:r>
          </a:p>
        </p:txBody>
      </p:sp>
      <p:cxnSp>
        <p:nvCxnSpPr>
          <p:cNvPr id="16" name="Straight Connector 15"/>
          <p:cNvCxnSpPr/>
          <p:nvPr/>
        </p:nvCxnSpPr>
        <p:spPr>
          <a:xfrm flipV="1">
            <a:off x="270334" y="2898160"/>
            <a:ext cx="40690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731803" y="2887468"/>
            <a:ext cx="7127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0DB880-E213-E647-81ED-93400F452EAE}"/>
              </a:ext>
            </a:extLst>
          </p:cNvPr>
          <p:cNvSpPr txBox="1"/>
          <p:nvPr/>
        </p:nvSpPr>
        <p:spPr>
          <a:xfrm>
            <a:off x="4415301" y="1401594"/>
            <a:ext cx="2156616" cy="369332"/>
          </a:xfrm>
          <a:prstGeom prst="rect">
            <a:avLst/>
          </a:prstGeom>
          <a:noFill/>
        </p:spPr>
        <p:txBody>
          <a:bodyPr wrap="none" rtlCol="0">
            <a:spAutoFit/>
          </a:bodyPr>
          <a:lstStyle/>
          <a:p>
            <a:r>
              <a:rPr lang="en-US" b="1" dirty="0">
                <a:solidFill>
                  <a:srgbClr val="FF0000"/>
                </a:solidFill>
              </a:rPr>
              <a:t>Analytics is optional </a:t>
            </a:r>
          </a:p>
        </p:txBody>
      </p:sp>
    </p:spTree>
    <p:extLst>
      <p:ext uri="{BB962C8B-B14F-4D97-AF65-F5344CB8AC3E}">
        <p14:creationId xmlns:p14="http://schemas.microsoft.com/office/powerpoint/2010/main" val="89694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89A-CF1A-AA4C-BAE3-C144457403E2}"/>
              </a:ext>
            </a:extLst>
          </p:cNvPr>
          <p:cNvSpPr>
            <a:spLocks noGrp="1"/>
          </p:cNvSpPr>
          <p:nvPr>
            <p:ph type="title"/>
          </p:nvPr>
        </p:nvSpPr>
        <p:spPr/>
        <p:txBody>
          <a:bodyPr>
            <a:normAutofit/>
          </a:bodyPr>
          <a:lstStyle/>
          <a:p>
            <a:r>
              <a:rPr lang="en-US" sz="4000" dirty="0"/>
              <a:t>From fixed-function to customized service chains</a:t>
            </a:r>
          </a:p>
        </p:txBody>
      </p:sp>
      <p:sp>
        <p:nvSpPr>
          <p:cNvPr id="3" name="Content Placeholder 2">
            <a:extLst>
              <a:ext uri="{FF2B5EF4-FFF2-40B4-BE49-F238E27FC236}">
                <a16:creationId xmlns:a16="http://schemas.microsoft.com/office/drawing/2014/main" id="{962ED6C4-4C68-2843-892D-F4FF60530C2E}"/>
              </a:ext>
            </a:extLst>
          </p:cNvPr>
          <p:cNvSpPr>
            <a:spLocks noGrp="1"/>
          </p:cNvSpPr>
          <p:nvPr>
            <p:ph sz="half" idx="1"/>
          </p:nvPr>
        </p:nvSpPr>
        <p:spPr>
          <a:xfrm>
            <a:off x="838200" y="1825625"/>
            <a:ext cx="5181600" cy="449266"/>
          </a:xfrm>
        </p:spPr>
        <p:txBody>
          <a:bodyPr>
            <a:normAutofit lnSpcReduction="10000"/>
          </a:bodyPr>
          <a:lstStyle/>
          <a:p>
            <a:r>
              <a:rPr lang="en-US" sz="2400" dirty="0"/>
              <a:t>“Appstore” for virtualized NFs</a:t>
            </a:r>
          </a:p>
          <a:p>
            <a:endParaRPr lang="en-US" sz="2400" dirty="0"/>
          </a:p>
          <a:p>
            <a:endParaRPr lang="en-US" sz="2400" dirty="0"/>
          </a:p>
        </p:txBody>
      </p:sp>
      <p:sp>
        <p:nvSpPr>
          <p:cNvPr id="4" name="Content Placeholder 3">
            <a:extLst>
              <a:ext uri="{FF2B5EF4-FFF2-40B4-BE49-F238E27FC236}">
                <a16:creationId xmlns:a16="http://schemas.microsoft.com/office/drawing/2014/main" id="{F75F3E38-7CD7-0740-98A6-CBBD78FC7088}"/>
              </a:ext>
            </a:extLst>
          </p:cNvPr>
          <p:cNvSpPr>
            <a:spLocks noGrp="1"/>
          </p:cNvSpPr>
          <p:nvPr>
            <p:ph sz="half" idx="2"/>
          </p:nvPr>
        </p:nvSpPr>
        <p:spPr>
          <a:xfrm>
            <a:off x="6172199" y="1825625"/>
            <a:ext cx="6019801" cy="409040"/>
          </a:xfrm>
        </p:spPr>
        <p:txBody>
          <a:bodyPr>
            <a:normAutofit lnSpcReduction="10000"/>
          </a:bodyPr>
          <a:lstStyle/>
          <a:p>
            <a:r>
              <a:rPr lang="en-US" sz="2400" dirty="0"/>
              <a:t>Custom VNF service chains for customers</a:t>
            </a:r>
          </a:p>
          <a:p>
            <a:endParaRPr lang="en-US" sz="2400" dirty="0"/>
          </a:p>
        </p:txBody>
      </p:sp>
      <p:sp>
        <p:nvSpPr>
          <p:cNvPr id="7" name="TextBox 6">
            <a:extLst>
              <a:ext uri="{FF2B5EF4-FFF2-40B4-BE49-F238E27FC236}">
                <a16:creationId xmlns:a16="http://schemas.microsoft.com/office/drawing/2014/main" id="{326EDED7-80D9-F446-92BD-A4A64571662A}"/>
              </a:ext>
            </a:extLst>
          </p:cNvPr>
          <p:cNvSpPr txBox="1"/>
          <p:nvPr/>
        </p:nvSpPr>
        <p:spPr>
          <a:xfrm>
            <a:off x="6172199" y="2365633"/>
            <a:ext cx="5738726" cy="397031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a:t>Enterprise customer scenario</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5" name="Rounded Rectangle 4">
            <a:extLst>
              <a:ext uri="{FF2B5EF4-FFF2-40B4-BE49-F238E27FC236}">
                <a16:creationId xmlns:a16="http://schemas.microsoft.com/office/drawing/2014/main" id="{24BAFE2F-5EF0-CE49-803D-8530AC85C305}"/>
              </a:ext>
            </a:extLst>
          </p:cNvPr>
          <p:cNvSpPr/>
          <p:nvPr/>
        </p:nvSpPr>
        <p:spPr>
          <a:xfrm>
            <a:off x="1997721" y="2368381"/>
            <a:ext cx="3257751" cy="4013200"/>
          </a:xfrm>
          <a:prstGeom prst="roundRect">
            <a:avLst>
              <a:gd name="adj" fmla="val 4642"/>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4A8AD7A-5772-C644-ADA7-F01FB9E45EF2}"/>
              </a:ext>
            </a:extLst>
          </p:cNvPr>
          <p:cNvCxnSpPr>
            <a:cxnSpLocks/>
          </p:cNvCxnSpPr>
          <p:nvPr/>
        </p:nvCxnSpPr>
        <p:spPr>
          <a:xfrm>
            <a:off x="7810596" y="3001322"/>
            <a:ext cx="293961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800F0E6-CA39-0540-8FFE-E8CC1DAD323D}"/>
              </a:ext>
            </a:extLst>
          </p:cNvPr>
          <p:cNvSpPr txBox="1"/>
          <p:nvPr/>
        </p:nvSpPr>
        <p:spPr>
          <a:xfrm>
            <a:off x="92093" y="2919545"/>
            <a:ext cx="1940403" cy="3170099"/>
          </a:xfrm>
          <a:prstGeom prst="rect">
            <a:avLst/>
          </a:prstGeom>
          <a:noFill/>
        </p:spPr>
        <p:txBody>
          <a:bodyPr wrap="none" rtlCol="0">
            <a:spAutoFit/>
          </a:bodyPr>
          <a:lstStyle/>
          <a:p>
            <a:pPr algn="r"/>
            <a:r>
              <a:rPr lang="en-US" sz="2000" dirty="0">
                <a:solidFill>
                  <a:schemeClr val="accent1"/>
                </a:solidFill>
              </a:rPr>
              <a:t>ISP VNFs</a:t>
            </a:r>
          </a:p>
          <a:p>
            <a:pPr algn="r"/>
            <a:endParaRPr lang="en-US" sz="2000" dirty="0">
              <a:solidFill>
                <a:schemeClr val="accent1"/>
              </a:solidFill>
            </a:endParaRPr>
          </a:p>
          <a:p>
            <a:pPr algn="r"/>
            <a:endParaRPr lang="en-US" sz="2000" dirty="0">
              <a:solidFill>
                <a:schemeClr val="accent1"/>
              </a:solidFill>
            </a:endParaRPr>
          </a:p>
          <a:p>
            <a:pPr algn="r"/>
            <a:r>
              <a:rPr lang="en-US" sz="2000" dirty="0">
                <a:solidFill>
                  <a:schemeClr val="accent1"/>
                </a:solidFill>
              </a:rPr>
              <a:t>ISP vendor VNFs</a:t>
            </a:r>
          </a:p>
          <a:p>
            <a:pPr algn="r"/>
            <a:endParaRPr lang="en-US" sz="2000" dirty="0">
              <a:solidFill>
                <a:schemeClr val="accent1"/>
              </a:solidFill>
            </a:endParaRPr>
          </a:p>
          <a:p>
            <a:pPr algn="r"/>
            <a:endParaRPr lang="en-US" sz="2000" dirty="0">
              <a:solidFill>
                <a:schemeClr val="accent1"/>
              </a:solidFill>
            </a:endParaRPr>
          </a:p>
          <a:p>
            <a:pPr algn="r"/>
            <a:r>
              <a:rPr lang="en-US" sz="2000" dirty="0">
                <a:solidFill>
                  <a:schemeClr val="accent1"/>
                </a:solidFill>
              </a:rPr>
              <a:t>3</a:t>
            </a:r>
            <a:r>
              <a:rPr lang="en-US" sz="2000" baseline="30000" dirty="0">
                <a:solidFill>
                  <a:schemeClr val="accent1"/>
                </a:solidFill>
              </a:rPr>
              <a:t>rd</a:t>
            </a:r>
            <a:r>
              <a:rPr lang="en-US" sz="2000" dirty="0">
                <a:solidFill>
                  <a:schemeClr val="accent1"/>
                </a:solidFill>
              </a:rPr>
              <a:t> party VNFs</a:t>
            </a:r>
          </a:p>
          <a:p>
            <a:pPr algn="r"/>
            <a:endParaRPr lang="en-US" sz="2000" dirty="0">
              <a:solidFill>
                <a:schemeClr val="accent1"/>
              </a:solidFill>
            </a:endParaRPr>
          </a:p>
          <a:p>
            <a:pPr algn="r"/>
            <a:endParaRPr lang="en-US" sz="2000" dirty="0">
              <a:solidFill>
                <a:schemeClr val="accent1"/>
              </a:solidFill>
            </a:endParaRPr>
          </a:p>
          <a:p>
            <a:pPr algn="r"/>
            <a:r>
              <a:rPr lang="en-US" sz="2000" dirty="0">
                <a:solidFill>
                  <a:schemeClr val="accent1"/>
                </a:solidFill>
              </a:rPr>
              <a:t>Customer VNFs</a:t>
            </a:r>
          </a:p>
        </p:txBody>
      </p:sp>
      <p:sp>
        <p:nvSpPr>
          <p:cNvPr id="21" name="Rounded Rectangle 20">
            <a:extLst>
              <a:ext uri="{FF2B5EF4-FFF2-40B4-BE49-F238E27FC236}">
                <a16:creationId xmlns:a16="http://schemas.microsoft.com/office/drawing/2014/main" id="{5747A90D-9E4E-5442-8E61-CA9E878C3D5E}"/>
              </a:ext>
            </a:extLst>
          </p:cNvPr>
          <p:cNvSpPr/>
          <p:nvPr/>
        </p:nvSpPr>
        <p:spPr>
          <a:xfrm>
            <a:off x="2121909" y="2955180"/>
            <a:ext cx="613611" cy="6136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ounded Rectangle 21">
            <a:extLst>
              <a:ext uri="{FF2B5EF4-FFF2-40B4-BE49-F238E27FC236}">
                <a16:creationId xmlns:a16="http://schemas.microsoft.com/office/drawing/2014/main" id="{A0AD274A-52FE-EB47-A5C5-A346A44CA754}"/>
              </a:ext>
            </a:extLst>
          </p:cNvPr>
          <p:cNvSpPr/>
          <p:nvPr/>
        </p:nvSpPr>
        <p:spPr>
          <a:xfrm>
            <a:off x="3305850" y="2955180"/>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919851E-AF87-3440-95B8-E311EA93BCD2}"/>
              </a:ext>
            </a:extLst>
          </p:cNvPr>
          <p:cNvSpPr/>
          <p:nvPr/>
        </p:nvSpPr>
        <p:spPr>
          <a:xfrm>
            <a:off x="4489791" y="2955180"/>
            <a:ext cx="613611" cy="61361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CE8FD04-D840-DB4B-BBF3-E6724B27F116}"/>
              </a:ext>
            </a:extLst>
          </p:cNvPr>
          <p:cNvSpPr/>
          <p:nvPr/>
        </p:nvSpPr>
        <p:spPr>
          <a:xfrm>
            <a:off x="2121909" y="3785452"/>
            <a:ext cx="613611" cy="6136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714655D9-AE0E-1C4C-AE65-E55272D5370A}"/>
              </a:ext>
            </a:extLst>
          </p:cNvPr>
          <p:cNvSpPr/>
          <p:nvPr/>
        </p:nvSpPr>
        <p:spPr>
          <a:xfrm>
            <a:off x="3305850" y="3785452"/>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42C90F34-D7CC-5D44-8AC3-704D375FD865}"/>
              </a:ext>
            </a:extLst>
          </p:cNvPr>
          <p:cNvSpPr/>
          <p:nvPr/>
        </p:nvSpPr>
        <p:spPr>
          <a:xfrm>
            <a:off x="2138369" y="4692422"/>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AA718310-6D23-DF48-AAE1-95492140EE4F}"/>
              </a:ext>
            </a:extLst>
          </p:cNvPr>
          <p:cNvSpPr/>
          <p:nvPr/>
        </p:nvSpPr>
        <p:spPr>
          <a:xfrm>
            <a:off x="3322310" y="4692422"/>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7C820BE3-1C28-E444-A205-1AA847F9C96F}"/>
              </a:ext>
            </a:extLst>
          </p:cNvPr>
          <p:cNvSpPr/>
          <p:nvPr/>
        </p:nvSpPr>
        <p:spPr>
          <a:xfrm>
            <a:off x="4506251" y="4692422"/>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BC165251-5306-6946-B01C-C739ADF1EDD2}"/>
              </a:ext>
            </a:extLst>
          </p:cNvPr>
          <p:cNvSpPr/>
          <p:nvPr/>
        </p:nvSpPr>
        <p:spPr>
          <a:xfrm>
            <a:off x="2138369" y="5603348"/>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 </a:t>
            </a:r>
          </a:p>
        </p:txBody>
      </p:sp>
      <p:pic>
        <p:nvPicPr>
          <p:cNvPr id="38" name="Picture 37">
            <a:extLst>
              <a:ext uri="{FF2B5EF4-FFF2-40B4-BE49-F238E27FC236}">
                <a16:creationId xmlns:a16="http://schemas.microsoft.com/office/drawing/2014/main" id="{596C352C-08FF-3342-886E-2BDDE338B63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27892" y="3458219"/>
            <a:ext cx="2855929" cy="1938728"/>
          </a:xfrm>
          <a:prstGeom prst="rect">
            <a:avLst/>
          </a:prstGeom>
        </p:spPr>
      </p:pic>
      <p:sp>
        <p:nvSpPr>
          <p:cNvPr id="39" name="Rounded Rectangle 38">
            <a:extLst>
              <a:ext uri="{FF2B5EF4-FFF2-40B4-BE49-F238E27FC236}">
                <a16:creationId xmlns:a16="http://schemas.microsoft.com/office/drawing/2014/main" id="{53CAA6CE-6B73-D54C-8534-42FFB8A8DB54}"/>
              </a:ext>
            </a:extLst>
          </p:cNvPr>
          <p:cNvSpPr/>
          <p:nvPr/>
        </p:nvSpPr>
        <p:spPr>
          <a:xfrm>
            <a:off x="8272241" y="2714048"/>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E78B124-DAF3-B743-A63A-A1A71CC53E03}"/>
              </a:ext>
            </a:extLst>
          </p:cNvPr>
          <p:cNvSpPr/>
          <p:nvPr/>
        </p:nvSpPr>
        <p:spPr>
          <a:xfrm>
            <a:off x="9429420" y="2691467"/>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821FCE-EF6D-BC4F-9C90-F8C3BC27FD4B}"/>
              </a:ext>
            </a:extLst>
          </p:cNvPr>
          <p:cNvSpPr txBox="1"/>
          <p:nvPr/>
        </p:nvSpPr>
        <p:spPr>
          <a:xfrm>
            <a:off x="2669347" y="2365633"/>
            <a:ext cx="2127249" cy="400110"/>
          </a:xfrm>
          <a:prstGeom prst="rect">
            <a:avLst/>
          </a:prstGeom>
          <a:noFill/>
        </p:spPr>
        <p:txBody>
          <a:bodyPr wrap="none" rtlCol="0">
            <a:spAutoFit/>
          </a:bodyPr>
          <a:lstStyle/>
          <a:p>
            <a:r>
              <a:rPr lang="en-US" sz="2000" b="1" dirty="0"/>
              <a:t>VNF service portal</a:t>
            </a:r>
          </a:p>
        </p:txBody>
      </p:sp>
      <p:pic>
        <p:nvPicPr>
          <p:cNvPr id="32" name="Picture 31">
            <a:extLst>
              <a:ext uri="{FF2B5EF4-FFF2-40B4-BE49-F238E27FC236}">
                <a16:creationId xmlns:a16="http://schemas.microsoft.com/office/drawing/2014/main" id="{F09DB8C5-9D9C-324D-8E65-DB4380143B2E}"/>
              </a:ext>
            </a:extLst>
          </p:cNvPr>
          <p:cNvPicPr>
            <a:picLocks noChangeAspect="1"/>
          </p:cNvPicPr>
          <p:nvPr/>
        </p:nvPicPr>
        <p:blipFill>
          <a:blip r:embed="rId4"/>
          <a:stretch>
            <a:fillRect/>
          </a:stretch>
        </p:blipFill>
        <p:spPr>
          <a:xfrm flipH="1">
            <a:off x="11120815" y="3978611"/>
            <a:ext cx="404726" cy="674544"/>
          </a:xfrm>
          <a:prstGeom prst="rect">
            <a:avLst/>
          </a:prstGeom>
        </p:spPr>
      </p:pic>
      <p:sp>
        <p:nvSpPr>
          <p:cNvPr id="9" name="TextBox 8">
            <a:extLst>
              <a:ext uri="{FF2B5EF4-FFF2-40B4-BE49-F238E27FC236}">
                <a16:creationId xmlns:a16="http://schemas.microsoft.com/office/drawing/2014/main" id="{38E197A0-2A5B-C74D-AD09-D6C5990BFA1D}"/>
              </a:ext>
            </a:extLst>
          </p:cNvPr>
          <p:cNvSpPr txBox="1"/>
          <p:nvPr/>
        </p:nvSpPr>
        <p:spPr>
          <a:xfrm>
            <a:off x="6141635" y="2909610"/>
            <a:ext cx="1268296" cy="369332"/>
          </a:xfrm>
          <a:prstGeom prst="rect">
            <a:avLst/>
          </a:prstGeom>
          <a:noFill/>
        </p:spPr>
        <p:txBody>
          <a:bodyPr wrap="none" rtlCol="0">
            <a:spAutoFit/>
          </a:bodyPr>
          <a:lstStyle/>
          <a:p>
            <a:r>
              <a:rPr lang="en-US" dirty="0"/>
              <a:t>Initial chain</a:t>
            </a:r>
          </a:p>
        </p:txBody>
      </p:sp>
      <p:sp>
        <p:nvSpPr>
          <p:cNvPr id="34" name="TextBox 33">
            <a:extLst>
              <a:ext uri="{FF2B5EF4-FFF2-40B4-BE49-F238E27FC236}">
                <a16:creationId xmlns:a16="http://schemas.microsoft.com/office/drawing/2014/main" id="{BF7AA0AF-7149-D846-94F2-B53F7C6FE620}"/>
              </a:ext>
            </a:extLst>
          </p:cNvPr>
          <p:cNvSpPr txBox="1"/>
          <p:nvPr/>
        </p:nvSpPr>
        <p:spPr>
          <a:xfrm>
            <a:off x="8174511" y="3868097"/>
            <a:ext cx="978473" cy="646331"/>
          </a:xfrm>
          <a:prstGeom prst="rect">
            <a:avLst/>
          </a:prstGeom>
          <a:noFill/>
        </p:spPr>
        <p:txBody>
          <a:bodyPr wrap="none" rtlCol="0">
            <a:spAutoFit/>
          </a:bodyPr>
          <a:lstStyle/>
          <a:p>
            <a:pPr algn="ctr"/>
            <a:r>
              <a:rPr lang="en-US" dirty="0">
                <a:solidFill>
                  <a:srgbClr val="FF0000"/>
                </a:solidFill>
              </a:rPr>
              <a:t>DDoS</a:t>
            </a:r>
          </a:p>
          <a:p>
            <a:pPr algn="ctr"/>
            <a:r>
              <a:rPr lang="en-US" dirty="0">
                <a:solidFill>
                  <a:srgbClr val="FF0000"/>
                </a:solidFill>
              </a:rPr>
              <a:t>THREAT!</a:t>
            </a:r>
          </a:p>
        </p:txBody>
      </p:sp>
      <p:sp>
        <p:nvSpPr>
          <p:cNvPr id="13" name="Freeform 12">
            <a:extLst>
              <a:ext uri="{FF2B5EF4-FFF2-40B4-BE49-F238E27FC236}">
                <a16:creationId xmlns:a16="http://schemas.microsoft.com/office/drawing/2014/main" id="{B9F55B8A-817E-4E46-852D-BE2D1042DCBE}"/>
              </a:ext>
            </a:extLst>
          </p:cNvPr>
          <p:cNvSpPr/>
          <p:nvPr/>
        </p:nvSpPr>
        <p:spPr>
          <a:xfrm>
            <a:off x="10476365" y="3221276"/>
            <a:ext cx="394975" cy="2209800"/>
          </a:xfrm>
          <a:custGeom>
            <a:avLst/>
            <a:gdLst>
              <a:gd name="connsiteX0" fmla="*/ 0 w 394975"/>
              <a:gd name="connsiteY0" fmla="*/ 0 h 2209800"/>
              <a:gd name="connsiteX1" fmla="*/ 393700 w 394975"/>
              <a:gd name="connsiteY1" fmla="*/ 1193800 h 2209800"/>
              <a:gd name="connsiteX2" fmla="*/ 101600 w 394975"/>
              <a:gd name="connsiteY2" fmla="*/ 2209800 h 2209800"/>
            </a:gdLst>
            <a:ahLst/>
            <a:cxnLst>
              <a:cxn ang="0">
                <a:pos x="connsiteX0" y="connsiteY0"/>
              </a:cxn>
              <a:cxn ang="0">
                <a:pos x="connsiteX1" y="connsiteY1"/>
              </a:cxn>
              <a:cxn ang="0">
                <a:pos x="connsiteX2" y="connsiteY2"/>
              </a:cxn>
            </a:cxnLst>
            <a:rect l="l" t="t" r="r" b="b"/>
            <a:pathLst>
              <a:path w="394975" h="2209800" fill="none" extrusionOk="0">
                <a:moveTo>
                  <a:pt x="0" y="0"/>
                </a:moveTo>
                <a:cubicBezTo>
                  <a:pt x="152495" y="447797"/>
                  <a:pt x="374835" y="836176"/>
                  <a:pt x="393700" y="1193800"/>
                </a:cubicBezTo>
                <a:cubicBezTo>
                  <a:pt x="401562" y="1557137"/>
                  <a:pt x="319276" y="1916128"/>
                  <a:pt x="101600" y="2209800"/>
                </a:cubicBezTo>
              </a:path>
              <a:path w="394975" h="2209800" stroke="0" extrusionOk="0">
                <a:moveTo>
                  <a:pt x="0" y="0"/>
                </a:moveTo>
                <a:cubicBezTo>
                  <a:pt x="175741" y="404952"/>
                  <a:pt x="330755" y="842769"/>
                  <a:pt x="393700" y="1193800"/>
                </a:cubicBezTo>
                <a:cubicBezTo>
                  <a:pt x="470947" y="1574798"/>
                  <a:pt x="215313" y="1887247"/>
                  <a:pt x="101600" y="2209800"/>
                </a:cubicBezTo>
              </a:path>
            </a:pathLst>
          </a:custGeom>
          <a:ln w="57150" cap="flat" cmpd="sng" algn="ctr">
            <a:solidFill>
              <a:schemeClr val="accent2"/>
            </a:solidFill>
            <a:prstDash val="dash"/>
            <a:round/>
            <a:headEnd type="none" w="med" len="med"/>
            <a:tailEnd type="arrow" w="med" len="med"/>
            <a:extLst>
              <a:ext uri="{C807C97D-BFC1-408E-A445-0C87EB9F89A2}">
                <ask:lineSketchStyleProps xmlns:ask="http://schemas.microsoft.com/office/drawing/2018/sketchyshapes" sd="1219033472">
                  <a:custGeom>
                    <a:avLst/>
                    <a:gdLst>
                      <a:gd name="connsiteX0" fmla="*/ 0 w 394975"/>
                      <a:gd name="connsiteY0" fmla="*/ 0 h 2209800"/>
                      <a:gd name="connsiteX1" fmla="*/ 393700 w 394975"/>
                      <a:gd name="connsiteY1" fmla="*/ 1193800 h 2209800"/>
                      <a:gd name="connsiteX2" fmla="*/ 101600 w 394975"/>
                      <a:gd name="connsiteY2" fmla="*/ 2209800 h 2209800"/>
                    </a:gdLst>
                    <a:ahLst/>
                    <a:cxnLst>
                      <a:cxn ang="0">
                        <a:pos x="connsiteX0" y="connsiteY0"/>
                      </a:cxn>
                      <a:cxn ang="0">
                        <a:pos x="connsiteX1" y="connsiteY1"/>
                      </a:cxn>
                      <a:cxn ang="0">
                        <a:pos x="connsiteX2" y="connsiteY2"/>
                      </a:cxn>
                    </a:cxnLst>
                    <a:rect l="l" t="t" r="r" b="b"/>
                    <a:pathLst>
                      <a:path w="394975" h="2209800">
                        <a:moveTo>
                          <a:pt x="0" y="0"/>
                        </a:moveTo>
                        <a:cubicBezTo>
                          <a:pt x="188383" y="412750"/>
                          <a:pt x="376767" y="825500"/>
                          <a:pt x="393700" y="1193800"/>
                        </a:cubicBezTo>
                        <a:cubicBezTo>
                          <a:pt x="410633" y="1562100"/>
                          <a:pt x="256116" y="1885950"/>
                          <a:pt x="101600" y="2209800"/>
                        </a:cubicBezTo>
                      </a:path>
                    </a:pathLst>
                  </a:custGeom>
                  <ask:type>
                    <ask:lineSketchCurved/>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3B198EAF-73FE-7F46-A721-7F8F800D73F7}"/>
              </a:ext>
            </a:extLst>
          </p:cNvPr>
          <p:cNvSpPr txBox="1"/>
          <p:nvPr/>
        </p:nvSpPr>
        <p:spPr>
          <a:xfrm>
            <a:off x="6172199" y="5657573"/>
            <a:ext cx="1553823" cy="369332"/>
          </a:xfrm>
          <a:prstGeom prst="rect">
            <a:avLst/>
          </a:prstGeom>
          <a:noFill/>
        </p:spPr>
        <p:txBody>
          <a:bodyPr wrap="none" rtlCol="0">
            <a:spAutoFit/>
          </a:bodyPr>
          <a:lstStyle/>
          <a:p>
            <a:r>
              <a:rPr lang="en-US" dirty="0"/>
              <a:t>Updated chain</a:t>
            </a:r>
          </a:p>
        </p:txBody>
      </p:sp>
      <p:cxnSp>
        <p:nvCxnSpPr>
          <p:cNvPr id="37" name="Straight Arrow Connector 36">
            <a:extLst>
              <a:ext uri="{FF2B5EF4-FFF2-40B4-BE49-F238E27FC236}">
                <a16:creationId xmlns:a16="http://schemas.microsoft.com/office/drawing/2014/main" id="{60932AF2-3B29-0149-A08B-2A3029BA3BB2}"/>
              </a:ext>
            </a:extLst>
          </p:cNvPr>
          <p:cNvCxnSpPr>
            <a:cxnSpLocks/>
          </p:cNvCxnSpPr>
          <p:nvPr/>
        </p:nvCxnSpPr>
        <p:spPr>
          <a:xfrm flipV="1">
            <a:off x="7780532" y="5832011"/>
            <a:ext cx="3340283" cy="145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5" name="Rounded Rectangle 44">
            <a:extLst>
              <a:ext uri="{FF2B5EF4-FFF2-40B4-BE49-F238E27FC236}">
                <a16:creationId xmlns:a16="http://schemas.microsoft.com/office/drawing/2014/main" id="{2CE25E44-D479-4248-B39A-F50F6E6086E2}"/>
              </a:ext>
            </a:extLst>
          </p:cNvPr>
          <p:cNvSpPr/>
          <p:nvPr/>
        </p:nvSpPr>
        <p:spPr>
          <a:xfrm>
            <a:off x="9062103" y="5534444"/>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20853461-6464-504F-A148-E545F8708505}"/>
              </a:ext>
            </a:extLst>
          </p:cNvPr>
          <p:cNvSpPr/>
          <p:nvPr/>
        </p:nvSpPr>
        <p:spPr>
          <a:xfrm>
            <a:off x="8037317" y="5539760"/>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36190D-A98F-EF43-BF4E-5FB720375587}"/>
              </a:ext>
            </a:extLst>
          </p:cNvPr>
          <p:cNvSpPr/>
          <p:nvPr/>
        </p:nvSpPr>
        <p:spPr>
          <a:xfrm>
            <a:off x="9730893" y="6058156"/>
            <a:ext cx="2112566" cy="369332"/>
          </a:xfrm>
          <a:prstGeom prst="rect">
            <a:avLst/>
          </a:prstGeom>
        </p:spPr>
        <p:txBody>
          <a:bodyPr wrap="none">
            <a:spAutoFit/>
          </a:bodyPr>
          <a:lstStyle/>
          <a:p>
            <a:pPr algn="ctr"/>
            <a:r>
              <a:rPr lang="en-US" b="1" dirty="0"/>
              <a:t>Traffic scrubber VNF</a:t>
            </a:r>
          </a:p>
        </p:txBody>
      </p:sp>
      <p:sp>
        <p:nvSpPr>
          <p:cNvPr id="35" name="Rounded Rectangle 34">
            <a:extLst>
              <a:ext uri="{FF2B5EF4-FFF2-40B4-BE49-F238E27FC236}">
                <a16:creationId xmlns:a16="http://schemas.microsoft.com/office/drawing/2014/main" id="{1A565829-BE96-2940-B090-B5501025E37A}"/>
              </a:ext>
            </a:extLst>
          </p:cNvPr>
          <p:cNvSpPr/>
          <p:nvPr/>
        </p:nvSpPr>
        <p:spPr>
          <a:xfrm>
            <a:off x="3316203" y="4685516"/>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11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0"/>
                            </p:stCondLst>
                            <p:childTnLst>
                              <p:par>
                                <p:cTn id="24" presetID="6" presetClass="emph" presetSubtype="0" fill="hold" grpId="0" nodeType="afterEffect">
                                  <p:stCondLst>
                                    <p:cond delay="0"/>
                                  </p:stCondLst>
                                  <p:childTnLst>
                                    <p:animScale>
                                      <p:cBhvr>
                                        <p:cTn id="25" dur="2000" fill="hold"/>
                                        <p:tgtEl>
                                          <p:spTgt spid="34"/>
                                        </p:tgtEl>
                                      </p:cBhvr>
                                      <p:by x="150000" y="150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par>
                          <p:cTn id="36" fill="hold">
                            <p:stCondLst>
                              <p:cond delay="0"/>
                            </p:stCondLst>
                            <p:childTnLst>
                              <p:par>
                                <p:cTn id="37" presetID="22" presetClass="entr" presetSubtype="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2000"/>
                                        <p:tgtEl>
                                          <p:spTgt spid="13"/>
                                        </p:tgtEl>
                                      </p:cBhvr>
                                    </p:animEffect>
                                  </p:childTnLst>
                                </p:cTn>
                              </p:par>
                              <p:par>
                                <p:cTn id="40" presetID="0" presetClass="path" presetSubtype="0" accel="50000" decel="50000" fill="hold" grpId="0" nodeType="withEffect">
                                  <p:stCondLst>
                                    <p:cond delay="0"/>
                                  </p:stCondLst>
                                  <p:childTnLst>
                                    <p:animMotion origin="layout" path="M 4.58333E-6 -0.00486 L 0.5621 0.12245 " pathEditMode="relative" rAng="0" ptsTypes="AA">
                                      <p:cBhvr>
                                        <p:cTn id="41" dur="2000" fill="hold"/>
                                        <p:tgtEl>
                                          <p:spTgt spid="35"/>
                                        </p:tgtEl>
                                        <p:attrNameLst>
                                          <p:attrName>ppt_x</p:attrName>
                                          <p:attrName>ppt_y</p:attrName>
                                        </p:attrNameLst>
                                      </p:cBhvr>
                                      <p:rCtr x="28099" y="6366"/>
                                    </p:animMotion>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9" grpId="0" animBg="1"/>
      <p:bldP spid="40" grpId="0" animBg="1"/>
      <p:bldP spid="9" grpId="0"/>
      <p:bldP spid="34" grpId="0"/>
      <p:bldP spid="34" grpId="1"/>
      <p:bldP spid="13" grpId="0" animBg="1"/>
      <p:bldP spid="36" grpId="0"/>
      <p:bldP spid="45" grpId="0" animBg="1"/>
      <p:bldP spid="43" grpId="0" animBg="1"/>
      <p:bldP spid="14" grpId="0"/>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3871116-84A8-E649-B14E-1C5C28B9BB8B}"/>
              </a:ext>
            </a:extLst>
          </p:cNvPr>
          <p:cNvGrpSpPr/>
          <p:nvPr/>
        </p:nvGrpSpPr>
        <p:grpSpPr>
          <a:xfrm>
            <a:off x="5890353" y="1776734"/>
            <a:ext cx="4730353" cy="615950"/>
            <a:chOff x="5890353" y="1776734"/>
            <a:chExt cx="4730353" cy="615950"/>
          </a:xfrm>
        </p:grpSpPr>
        <p:cxnSp>
          <p:nvCxnSpPr>
            <p:cNvPr id="25" name="Straight Connector 24">
              <a:extLst>
                <a:ext uri="{FF2B5EF4-FFF2-40B4-BE49-F238E27FC236}">
                  <a16:creationId xmlns:a16="http://schemas.microsoft.com/office/drawing/2014/main" id="{5C37D6F9-F624-2D49-9CE1-F3BEA58A5422}"/>
                </a:ext>
              </a:extLst>
            </p:cNvPr>
            <p:cNvCxnSpPr>
              <a:stCxn id="44" idx="3"/>
              <a:endCxn id="45" idx="1"/>
            </p:cNvCxnSpPr>
            <p:nvPr/>
          </p:nvCxnSpPr>
          <p:spPr>
            <a:xfrm>
              <a:off x="6503964" y="2083540"/>
              <a:ext cx="3503131" cy="0"/>
            </a:xfrm>
            <a:prstGeom prst="line">
              <a:avLst/>
            </a:prstGeom>
          </p:spPr>
          <p:style>
            <a:lnRef idx="3">
              <a:schemeClr val="accent1"/>
            </a:lnRef>
            <a:fillRef idx="0">
              <a:schemeClr val="accent1"/>
            </a:fillRef>
            <a:effectRef idx="2">
              <a:schemeClr val="accent1"/>
            </a:effectRef>
            <a:fontRef idx="minor">
              <a:schemeClr val="tx1"/>
            </a:fontRef>
          </p:style>
        </p:cxnSp>
        <p:sp>
          <p:nvSpPr>
            <p:cNvPr id="41" name="Rounded Rectangle 40">
              <a:extLst>
                <a:ext uri="{FF2B5EF4-FFF2-40B4-BE49-F238E27FC236}">
                  <a16:creationId xmlns:a16="http://schemas.microsoft.com/office/drawing/2014/main" id="{08214C5A-E03B-D94D-AE20-71518CA3D2F5}"/>
                </a:ext>
              </a:extLst>
            </p:cNvPr>
            <p:cNvSpPr/>
            <p:nvPr/>
          </p:nvSpPr>
          <p:spPr>
            <a:xfrm>
              <a:off x="6919538" y="1776734"/>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99559DF9-8653-7D44-BC4F-1A44B0016B6D}"/>
                </a:ext>
              </a:extLst>
            </p:cNvPr>
            <p:cNvSpPr/>
            <p:nvPr/>
          </p:nvSpPr>
          <p:spPr>
            <a:xfrm>
              <a:off x="7948723" y="1776734"/>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ADDD6193-D15E-B242-80A8-1A7F137EBB3E}"/>
                </a:ext>
              </a:extLst>
            </p:cNvPr>
            <p:cNvSpPr/>
            <p:nvPr/>
          </p:nvSpPr>
          <p:spPr>
            <a:xfrm>
              <a:off x="5890353" y="1776734"/>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6A9E0578-B229-AD48-BA56-114E23D0C142}"/>
                </a:ext>
              </a:extLst>
            </p:cNvPr>
            <p:cNvSpPr/>
            <p:nvPr/>
          </p:nvSpPr>
          <p:spPr>
            <a:xfrm>
              <a:off x="10007095" y="1776734"/>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87F9B434-D3E7-1746-B4AE-B3C56DFD3058}"/>
                </a:ext>
              </a:extLst>
            </p:cNvPr>
            <p:cNvSpPr/>
            <p:nvPr/>
          </p:nvSpPr>
          <p:spPr>
            <a:xfrm>
              <a:off x="8977908" y="1779073"/>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A17BEF4-0B95-F34B-BC61-883BC86A0B87}"/>
              </a:ext>
            </a:extLst>
          </p:cNvPr>
          <p:cNvSpPr>
            <a:spLocks noGrp="1"/>
          </p:cNvSpPr>
          <p:nvPr>
            <p:ph type="title"/>
          </p:nvPr>
        </p:nvSpPr>
        <p:spPr/>
        <p:txBody>
          <a:bodyPr/>
          <a:lstStyle/>
          <a:p>
            <a:r>
              <a:rPr lang="en-US" dirty="0"/>
              <a:t>Service chains in the wide-area</a:t>
            </a:r>
          </a:p>
        </p:txBody>
      </p:sp>
      <p:sp>
        <p:nvSpPr>
          <p:cNvPr id="3" name="Content Placeholder 2">
            <a:extLst>
              <a:ext uri="{FF2B5EF4-FFF2-40B4-BE49-F238E27FC236}">
                <a16:creationId xmlns:a16="http://schemas.microsoft.com/office/drawing/2014/main" id="{B26FAF2D-BD91-214D-95DB-E839760383AD}"/>
              </a:ext>
            </a:extLst>
          </p:cNvPr>
          <p:cNvSpPr>
            <a:spLocks noGrp="1"/>
          </p:cNvSpPr>
          <p:nvPr>
            <p:ph idx="1"/>
          </p:nvPr>
        </p:nvSpPr>
        <p:spPr>
          <a:xfrm>
            <a:off x="841859" y="1884774"/>
            <a:ext cx="3580227" cy="4351338"/>
          </a:xfrm>
        </p:spPr>
        <p:txBody>
          <a:bodyPr>
            <a:normAutofit/>
          </a:bodyPr>
          <a:lstStyle/>
          <a:p>
            <a:pPr marL="0" indent="0">
              <a:buNone/>
            </a:pPr>
            <a:r>
              <a:rPr lang="en-US" sz="2400" dirty="0"/>
              <a:t>Cloud platforms</a:t>
            </a:r>
          </a:p>
          <a:p>
            <a:pPr marL="457200" lvl="1" indent="0">
              <a:buNone/>
            </a:pPr>
            <a:r>
              <a:rPr lang="en-US" sz="2000" dirty="0">
                <a:sym typeface="Wingdings" pitchFamily="2" charset="2"/>
              </a:rPr>
              <a:t>heterogenous</a:t>
            </a:r>
          </a:p>
          <a:p>
            <a:pPr marL="457200" lvl="1" indent="0">
              <a:buNone/>
            </a:pPr>
            <a:r>
              <a:rPr lang="en-US" sz="2000" dirty="0">
                <a:sym typeface="Wingdings" pitchFamily="2" charset="2"/>
              </a:rPr>
              <a:t>geo-distributed</a:t>
            </a:r>
            <a:endParaRPr lang="en-US" sz="2000" dirty="0"/>
          </a:p>
          <a:p>
            <a:pPr marL="0" indent="0">
              <a:buNone/>
            </a:pPr>
            <a:r>
              <a:rPr lang="en-US" sz="2400" dirty="0"/>
              <a:t>VNFs </a:t>
            </a:r>
          </a:p>
          <a:p>
            <a:pPr marL="457200" lvl="1" indent="0">
              <a:buNone/>
            </a:pPr>
            <a:r>
              <a:rPr lang="en-US" sz="2000" dirty="0"/>
              <a:t>multi-site deployments placement constraints</a:t>
            </a:r>
          </a:p>
          <a:p>
            <a:pPr marL="0" indent="0">
              <a:buNone/>
            </a:pPr>
            <a:r>
              <a:rPr lang="en-US" sz="2400" dirty="0"/>
              <a:t>Edge/access networks </a:t>
            </a:r>
          </a:p>
          <a:p>
            <a:pPr marL="457200" lvl="1" indent="0">
              <a:buNone/>
            </a:pPr>
            <a:r>
              <a:rPr lang="en-US" sz="2000" dirty="0"/>
              <a:t>diverse types (e.g., cellular, VPN, broadband)</a:t>
            </a:r>
          </a:p>
          <a:p>
            <a:pPr marL="0" indent="0">
              <a:buNone/>
            </a:pPr>
            <a:r>
              <a:rPr lang="en-US" sz="2400" dirty="0"/>
              <a:t>Service chain </a:t>
            </a:r>
          </a:p>
          <a:p>
            <a:pPr marL="457200" lvl="1" indent="0">
              <a:buNone/>
            </a:pPr>
            <a:r>
              <a:rPr lang="en-US" sz="2000" dirty="0"/>
              <a:t>multiple edge locations for traffic ingress/egress</a:t>
            </a:r>
          </a:p>
          <a:p>
            <a:pPr marL="0" indent="0">
              <a:buNone/>
            </a:pPr>
            <a:endParaRPr lang="en-US" sz="2400" dirty="0"/>
          </a:p>
        </p:txBody>
      </p:sp>
      <p:sp>
        <p:nvSpPr>
          <p:cNvPr id="4" name="Freeform 3">
            <a:extLst>
              <a:ext uri="{FF2B5EF4-FFF2-40B4-BE49-F238E27FC236}">
                <a16:creationId xmlns:a16="http://schemas.microsoft.com/office/drawing/2014/main" id="{A239F060-B5BC-0740-9C43-A7B1C3153C93}"/>
              </a:ext>
            </a:extLst>
          </p:cNvPr>
          <p:cNvSpPr/>
          <p:nvPr/>
        </p:nvSpPr>
        <p:spPr>
          <a:xfrm>
            <a:off x="4830266" y="3357278"/>
            <a:ext cx="7294099" cy="2315419"/>
          </a:xfrm>
          <a:custGeom>
            <a:avLst/>
            <a:gdLst>
              <a:gd name="connsiteX0" fmla="*/ 648189 w 8241376"/>
              <a:gd name="connsiteY0" fmla="*/ 8488 h 2701439"/>
              <a:gd name="connsiteX1" fmla="*/ 4268467 w 8241376"/>
              <a:gd name="connsiteY1" fmla="*/ 1062847 h 2701439"/>
              <a:gd name="connsiteX2" fmla="*/ 7860752 w 8241376"/>
              <a:gd name="connsiteY2" fmla="*/ 475019 h 2701439"/>
              <a:gd name="connsiteX3" fmla="*/ 7730124 w 8241376"/>
              <a:gd name="connsiteY3" fmla="*/ 2639721 h 2701439"/>
              <a:gd name="connsiteX4" fmla="*/ 4259136 w 8241376"/>
              <a:gd name="connsiteY4" fmla="*/ 2079884 h 2701439"/>
              <a:gd name="connsiteX5" fmla="*/ 340279 w 8241376"/>
              <a:gd name="connsiteY5" fmla="*/ 1753313 h 2701439"/>
              <a:gd name="connsiteX6" fmla="*/ 648189 w 8241376"/>
              <a:gd name="connsiteY6" fmla="*/ 8488 h 270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76" h="2701439">
                <a:moveTo>
                  <a:pt x="648189" y="8488"/>
                </a:moveTo>
                <a:cubicBezTo>
                  <a:pt x="1302887" y="-106590"/>
                  <a:pt x="3066373" y="985092"/>
                  <a:pt x="4268467" y="1062847"/>
                </a:cubicBezTo>
                <a:cubicBezTo>
                  <a:pt x="5470561" y="1140602"/>
                  <a:pt x="7283809" y="212207"/>
                  <a:pt x="7860752" y="475019"/>
                </a:cubicBezTo>
                <a:cubicBezTo>
                  <a:pt x="8437695" y="737831"/>
                  <a:pt x="8330393" y="2372244"/>
                  <a:pt x="7730124" y="2639721"/>
                </a:cubicBezTo>
                <a:cubicBezTo>
                  <a:pt x="7129855" y="2907199"/>
                  <a:pt x="5490777" y="2227619"/>
                  <a:pt x="4259136" y="2079884"/>
                </a:cubicBezTo>
                <a:cubicBezTo>
                  <a:pt x="3027495" y="1932149"/>
                  <a:pt x="942104" y="2101656"/>
                  <a:pt x="340279" y="1753313"/>
                </a:cubicBezTo>
                <a:cubicBezTo>
                  <a:pt x="-261546" y="1404970"/>
                  <a:pt x="-6509" y="123566"/>
                  <a:pt x="648189" y="848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Calibri" charset="0"/>
              <a:ea typeface="Calibri" charset="0"/>
              <a:cs typeface="Calibri" charset="0"/>
            </a:endParaRPr>
          </a:p>
        </p:txBody>
      </p:sp>
      <p:sp>
        <p:nvSpPr>
          <p:cNvPr id="5" name="Freeform 4">
            <a:extLst>
              <a:ext uri="{FF2B5EF4-FFF2-40B4-BE49-F238E27FC236}">
                <a16:creationId xmlns:a16="http://schemas.microsoft.com/office/drawing/2014/main" id="{B5ED03F2-1921-7443-A61C-E99D60BE9AF6}"/>
              </a:ext>
            </a:extLst>
          </p:cNvPr>
          <p:cNvSpPr/>
          <p:nvPr/>
        </p:nvSpPr>
        <p:spPr>
          <a:xfrm>
            <a:off x="6288121" y="2852545"/>
            <a:ext cx="4548425" cy="1054570"/>
          </a:xfrm>
          <a:custGeom>
            <a:avLst/>
            <a:gdLst>
              <a:gd name="connsiteX0" fmla="*/ 397783 w 4241477"/>
              <a:gd name="connsiteY0" fmla="*/ 87048 h 1308065"/>
              <a:gd name="connsiteX1" fmla="*/ 450035 w 4241477"/>
              <a:gd name="connsiteY1" fmla="*/ 1036283 h 1308065"/>
              <a:gd name="connsiteX2" fmla="*/ 3680915 w 4241477"/>
              <a:gd name="connsiteY2" fmla="*/ 1253997 h 1308065"/>
              <a:gd name="connsiteX3" fmla="*/ 3924755 w 4241477"/>
              <a:gd name="connsiteY3" fmla="*/ 174134 h 1308065"/>
              <a:gd name="connsiteX4" fmla="*/ 397783 w 4241477"/>
              <a:gd name="connsiteY4" fmla="*/ 87048 h 1308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1477" h="1308065">
                <a:moveTo>
                  <a:pt x="397783" y="87048"/>
                </a:moveTo>
                <a:cubicBezTo>
                  <a:pt x="-181337" y="230740"/>
                  <a:pt x="-97154" y="841792"/>
                  <a:pt x="450035" y="1036283"/>
                </a:cubicBezTo>
                <a:cubicBezTo>
                  <a:pt x="997224" y="1230774"/>
                  <a:pt x="3101795" y="1397689"/>
                  <a:pt x="3680915" y="1253997"/>
                </a:cubicBezTo>
                <a:cubicBezTo>
                  <a:pt x="4260035" y="1110305"/>
                  <a:pt x="4470492" y="367174"/>
                  <a:pt x="3924755" y="174134"/>
                </a:cubicBezTo>
                <a:cubicBezTo>
                  <a:pt x="3379018" y="-18906"/>
                  <a:pt x="976903" y="-56644"/>
                  <a:pt x="397783" y="8704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Calibri" charset="0"/>
              <a:ea typeface="Calibri" charset="0"/>
              <a:cs typeface="Calibri" charset="0"/>
            </a:endParaRPr>
          </a:p>
        </p:txBody>
      </p:sp>
      <p:sp>
        <p:nvSpPr>
          <p:cNvPr id="6" name="Freeform 5">
            <a:extLst>
              <a:ext uri="{FF2B5EF4-FFF2-40B4-BE49-F238E27FC236}">
                <a16:creationId xmlns:a16="http://schemas.microsoft.com/office/drawing/2014/main" id="{C1E87584-0CF8-DD4D-AD28-45E14154B0E7}"/>
              </a:ext>
            </a:extLst>
          </p:cNvPr>
          <p:cNvSpPr/>
          <p:nvPr/>
        </p:nvSpPr>
        <p:spPr>
          <a:xfrm>
            <a:off x="5169893" y="5272614"/>
            <a:ext cx="5381577" cy="1341158"/>
          </a:xfrm>
          <a:custGeom>
            <a:avLst/>
            <a:gdLst>
              <a:gd name="connsiteX0" fmla="*/ 664997 w 5248393"/>
              <a:gd name="connsiteY0" fmla="*/ 3226 h 1776521"/>
              <a:gd name="connsiteX1" fmla="*/ 2075785 w 5248393"/>
              <a:gd name="connsiteY1" fmla="*/ 325443 h 1776521"/>
              <a:gd name="connsiteX2" fmla="*/ 4949614 w 5248393"/>
              <a:gd name="connsiteY2" fmla="*/ 473489 h 1776521"/>
              <a:gd name="connsiteX3" fmla="*/ 4731900 w 5248393"/>
              <a:gd name="connsiteY3" fmla="*/ 1753649 h 1776521"/>
              <a:gd name="connsiteX4" fmla="*/ 1170094 w 5248393"/>
              <a:gd name="connsiteY4" fmla="*/ 1239843 h 1776521"/>
              <a:gd name="connsiteX5" fmla="*/ 11854 w 5248393"/>
              <a:gd name="connsiteY5" fmla="*/ 543158 h 1776521"/>
              <a:gd name="connsiteX6" fmla="*/ 664997 w 5248393"/>
              <a:gd name="connsiteY6" fmla="*/ 3226 h 177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8393" h="1776521">
                <a:moveTo>
                  <a:pt x="664997" y="3226"/>
                </a:moveTo>
                <a:cubicBezTo>
                  <a:pt x="1008985" y="-33060"/>
                  <a:pt x="1361682" y="247066"/>
                  <a:pt x="2075785" y="325443"/>
                </a:cubicBezTo>
                <a:cubicBezTo>
                  <a:pt x="2789888" y="403820"/>
                  <a:pt x="4506928" y="235455"/>
                  <a:pt x="4949614" y="473489"/>
                </a:cubicBezTo>
                <a:cubicBezTo>
                  <a:pt x="5392300" y="711523"/>
                  <a:pt x="5361820" y="1625923"/>
                  <a:pt x="4731900" y="1753649"/>
                </a:cubicBezTo>
                <a:cubicBezTo>
                  <a:pt x="4101980" y="1881375"/>
                  <a:pt x="1956768" y="1441592"/>
                  <a:pt x="1170094" y="1239843"/>
                </a:cubicBezTo>
                <a:cubicBezTo>
                  <a:pt x="383420" y="1038095"/>
                  <a:pt x="97488" y="746358"/>
                  <a:pt x="11854" y="543158"/>
                </a:cubicBezTo>
                <a:cubicBezTo>
                  <a:pt x="-73780" y="339958"/>
                  <a:pt x="321009" y="39512"/>
                  <a:pt x="664997" y="322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7" name="Oval 6">
            <a:extLst>
              <a:ext uri="{FF2B5EF4-FFF2-40B4-BE49-F238E27FC236}">
                <a16:creationId xmlns:a16="http://schemas.microsoft.com/office/drawing/2014/main" id="{AEF6D0FE-C97F-A245-B3CD-68B036739F99}"/>
              </a:ext>
            </a:extLst>
          </p:cNvPr>
          <p:cNvSpPr>
            <a:spLocks noChangeAspect="1"/>
          </p:cNvSpPr>
          <p:nvPr/>
        </p:nvSpPr>
        <p:spPr>
          <a:xfrm>
            <a:off x="6062188" y="5687110"/>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endParaRPr lang="en-US" dirty="0">
              <a:latin typeface="Calibri" charset="0"/>
              <a:ea typeface="Calibri" charset="0"/>
              <a:cs typeface="Calibri" charset="0"/>
            </a:endParaRPr>
          </a:p>
        </p:txBody>
      </p:sp>
      <p:sp>
        <p:nvSpPr>
          <p:cNvPr id="8" name="Oval 7">
            <a:extLst>
              <a:ext uri="{FF2B5EF4-FFF2-40B4-BE49-F238E27FC236}">
                <a16:creationId xmlns:a16="http://schemas.microsoft.com/office/drawing/2014/main" id="{77376C93-4D37-D04F-869D-31DEBA6B8930}"/>
              </a:ext>
            </a:extLst>
          </p:cNvPr>
          <p:cNvSpPr>
            <a:spLocks noChangeAspect="1"/>
          </p:cNvSpPr>
          <p:nvPr/>
        </p:nvSpPr>
        <p:spPr>
          <a:xfrm>
            <a:off x="8718540" y="5808548"/>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endParaRPr lang="en-US" dirty="0">
              <a:latin typeface="Calibri" charset="0"/>
              <a:ea typeface="Calibri" charset="0"/>
              <a:cs typeface="Calibri" charset="0"/>
            </a:endParaRPr>
          </a:p>
        </p:txBody>
      </p:sp>
      <p:sp>
        <p:nvSpPr>
          <p:cNvPr id="9" name="Oval 8">
            <a:extLst>
              <a:ext uri="{FF2B5EF4-FFF2-40B4-BE49-F238E27FC236}">
                <a16:creationId xmlns:a16="http://schemas.microsoft.com/office/drawing/2014/main" id="{DE3F5349-23D5-0D41-8FFB-EE01F48E816D}"/>
              </a:ext>
            </a:extLst>
          </p:cNvPr>
          <p:cNvSpPr>
            <a:spLocks noChangeAspect="1"/>
          </p:cNvSpPr>
          <p:nvPr/>
        </p:nvSpPr>
        <p:spPr>
          <a:xfrm>
            <a:off x="4869390" y="4060716"/>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endParaRPr lang="en-US" dirty="0">
              <a:latin typeface="Calibri" charset="0"/>
              <a:ea typeface="Calibri" charset="0"/>
              <a:cs typeface="Calibri" charset="0"/>
            </a:endParaRPr>
          </a:p>
        </p:txBody>
      </p:sp>
      <p:sp>
        <p:nvSpPr>
          <p:cNvPr id="10" name="Oval 9">
            <a:extLst>
              <a:ext uri="{FF2B5EF4-FFF2-40B4-BE49-F238E27FC236}">
                <a16:creationId xmlns:a16="http://schemas.microsoft.com/office/drawing/2014/main" id="{3862C280-C588-854B-AE11-96D5A94C4D0D}"/>
              </a:ext>
            </a:extLst>
          </p:cNvPr>
          <p:cNvSpPr>
            <a:spLocks noChangeAspect="1"/>
          </p:cNvSpPr>
          <p:nvPr/>
        </p:nvSpPr>
        <p:spPr>
          <a:xfrm>
            <a:off x="10931829" y="4104843"/>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endParaRPr lang="en-US" dirty="0">
              <a:latin typeface="Calibri" charset="0"/>
              <a:ea typeface="Calibri" charset="0"/>
              <a:cs typeface="Calibri" charset="0"/>
            </a:endParaRPr>
          </a:p>
        </p:txBody>
      </p:sp>
      <p:cxnSp>
        <p:nvCxnSpPr>
          <p:cNvPr id="15" name="Straight Connector 14">
            <a:extLst>
              <a:ext uri="{FF2B5EF4-FFF2-40B4-BE49-F238E27FC236}">
                <a16:creationId xmlns:a16="http://schemas.microsoft.com/office/drawing/2014/main" id="{CD4638C5-5AD2-D943-B1E4-406712B1D920}"/>
              </a:ext>
            </a:extLst>
          </p:cNvPr>
          <p:cNvCxnSpPr>
            <a:cxnSpLocks/>
          </p:cNvCxnSpPr>
          <p:nvPr/>
        </p:nvCxnSpPr>
        <p:spPr>
          <a:xfrm flipH="1">
            <a:off x="6856983" y="3489956"/>
            <a:ext cx="2616413" cy="10289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CD91DAC2-8F99-754B-AD3F-37042CA49D48}"/>
              </a:ext>
            </a:extLst>
          </p:cNvPr>
          <p:cNvPicPr>
            <a:picLocks noChangeAspect="1"/>
          </p:cNvPicPr>
          <p:nvPr/>
        </p:nvPicPr>
        <p:blipFill>
          <a:blip r:embed="rId3"/>
          <a:stretch>
            <a:fillRect/>
          </a:stretch>
        </p:blipFill>
        <p:spPr>
          <a:xfrm>
            <a:off x="11223946" y="3745607"/>
            <a:ext cx="330165" cy="458562"/>
          </a:xfrm>
          <a:prstGeom prst="rect">
            <a:avLst/>
          </a:prstGeom>
          <a:solidFill>
            <a:schemeClr val="bg1"/>
          </a:solidFill>
        </p:spPr>
      </p:pic>
      <p:pic>
        <p:nvPicPr>
          <p:cNvPr id="27" name="Picture 26">
            <a:extLst>
              <a:ext uri="{FF2B5EF4-FFF2-40B4-BE49-F238E27FC236}">
                <a16:creationId xmlns:a16="http://schemas.microsoft.com/office/drawing/2014/main" id="{65A85A0E-D44B-B14D-8C98-B3E627C6E1E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637107" y="5466908"/>
            <a:ext cx="520126" cy="520126"/>
          </a:xfrm>
          <a:prstGeom prst="rect">
            <a:avLst/>
          </a:prstGeom>
          <a:solidFill>
            <a:schemeClr val="bg1"/>
          </a:solidFill>
        </p:spPr>
      </p:pic>
      <p:pic>
        <p:nvPicPr>
          <p:cNvPr id="28" name="Picture 27">
            <a:extLst>
              <a:ext uri="{FF2B5EF4-FFF2-40B4-BE49-F238E27FC236}">
                <a16:creationId xmlns:a16="http://schemas.microsoft.com/office/drawing/2014/main" id="{22A7DC40-0450-4440-9D14-828D38F8160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34594" y="5622194"/>
            <a:ext cx="520126" cy="520126"/>
          </a:xfrm>
          <a:prstGeom prst="rect">
            <a:avLst/>
          </a:prstGeom>
          <a:solidFill>
            <a:schemeClr val="bg1"/>
          </a:solidFill>
        </p:spPr>
      </p:pic>
      <p:cxnSp>
        <p:nvCxnSpPr>
          <p:cNvPr id="11" name="Straight Connector 10">
            <a:extLst>
              <a:ext uri="{FF2B5EF4-FFF2-40B4-BE49-F238E27FC236}">
                <a16:creationId xmlns:a16="http://schemas.microsoft.com/office/drawing/2014/main" id="{0F1E65FB-9DED-0941-A7FB-EFCD86AC939F}"/>
              </a:ext>
            </a:extLst>
          </p:cNvPr>
          <p:cNvCxnSpPr/>
          <p:nvPr/>
        </p:nvCxnSpPr>
        <p:spPr>
          <a:xfrm flipV="1">
            <a:off x="5314223" y="4000489"/>
            <a:ext cx="904917" cy="19234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1CD139-6E01-DD40-9959-AA060E547763}"/>
              </a:ext>
            </a:extLst>
          </p:cNvPr>
          <p:cNvCxnSpPr/>
          <p:nvPr/>
        </p:nvCxnSpPr>
        <p:spPr>
          <a:xfrm flipV="1">
            <a:off x="6203553" y="3328522"/>
            <a:ext cx="1060566" cy="68101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30CA53-59E3-B247-82C1-D5D8FFC205F3}"/>
              </a:ext>
            </a:extLst>
          </p:cNvPr>
          <p:cNvCxnSpPr/>
          <p:nvPr/>
        </p:nvCxnSpPr>
        <p:spPr>
          <a:xfrm flipH="1" flipV="1">
            <a:off x="6191650" y="3979972"/>
            <a:ext cx="698769" cy="5140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A1755F-6AFF-3842-AFA6-112371A56B0E}"/>
              </a:ext>
            </a:extLst>
          </p:cNvPr>
          <p:cNvCxnSpPr>
            <a:cxnSpLocks/>
            <a:endCxn id="7" idx="0"/>
          </p:cNvCxnSpPr>
          <p:nvPr/>
        </p:nvCxnSpPr>
        <p:spPr>
          <a:xfrm flipH="1">
            <a:off x="6290788" y="4443611"/>
            <a:ext cx="691556" cy="124349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3C524D-39D2-604F-8A10-F3BAC77E731F}"/>
              </a:ext>
            </a:extLst>
          </p:cNvPr>
          <p:cNvCxnSpPr>
            <a:cxnSpLocks/>
            <a:stCxn id="48" idx="3"/>
          </p:cNvCxnSpPr>
          <p:nvPr/>
        </p:nvCxnSpPr>
        <p:spPr>
          <a:xfrm flipH="1" flipV="1">
            <a:off x="7226344" y="3366832"/>
            <a:ext cx="2209578" cy="12489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2DBEB6-29D4-0C4A-BB6B-0A5442D5B889}"/>
              </a:ext>
            </a:extLst>
          </p:cNvPr>
          <p:cNvCxnSpPr/>
          <p:nvPr/>
        </p:nvCxnSpPr>
        <p:spPr>
          <a:xfrm flipH="1" flipV="1">
            <a:off x="8365507" y="4838540"/>
            <a:ext cx="419988" cy="103696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32DE85C-2E28-244D-B0E2-5BBDC8346817}"/>
              </a:ext>
            </a:extLst>
          </p:cNvPr>
          <p:cNvCxnSpPr/>
          <p:nvPr/>
        </p:nvCxnSpPr>
        <p:spPr>
          <a:xfrm>
            <a:off x="6923856" y="4518876"/>
            <a:ext cx="1441651" cy="35155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7D765AF-C149-7A4C-9272-E22EF6F720C0}"/>
              </a:ext>
            </a:extLst>
          </p:cNvPr>
          <p:cNvCxnSpPr>
            <a:cxnSpLocks/>
            <a:stCxn id="48" idx="3"/>
          </p:cNvCxnSpPr>
          <p:nvPr/>
        </p:nvCxnSpPr>
        <p:spPr>
          <a:xfrm>
            <a:off x="9435922" y="3491730"/>
            <a:ext cx="454300" cy="80582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A8EDE3-2414-8843-8749-0D7495818170}"/>
              </a:ext>
            </a:extLst>
          </p:cNvPr>
          <p:cNvCxnSpPr/>
          <p:nvPr/>
        </p:nvCxnSpPr>
        <p:spPr>
          <a:xfrm flipH="1">
            <a:off x="8371585" y="4278164"/>
            <a:ext cx="1502447" cy="560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7F252B-F70E-7843-8A2F-91F1FCCC4467}"/>
              </a:ext>
            </a:extLst>
          </p:cNvPr>
          <p:cNvCxnSpPr>
            <a:stCxn id="10" idx="2"/>
          </p:cNvCxnSpPr>
          <p:nvPr/>
        </p:nvCxnSpPr>
        <p:spPr>
          <a:xfrm flipH="1" flipV="1">
            <a:off x="9837525" y="4297551"/>
            <a:ext cx="1094304" cy="3589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4C4EDF9-F827-0B46-8EC3-54FED21521BA}"/>
              </a:ext>
            </a:extLst>
          </p:cNvPr>
          <p:cNvSpPr txBox="1"/>
          <p:nvPr/>
        </p:nvSpPr>
        <p:spPr>
          <a:xfrm>
            <a:off x="7288303" y="2824185"/>
            <a:ext cx="2342568" cy="369332"/>
          </a:xfrm>
          <a:prstGeom prst="rect">
            <a:avLst/>
          </a:prstGeom>
          <a:noFill/>
        </p:spPr>
        <p:txBody>
          <a:bodyPr wrap="square" rtlCol="0">
            <a:spAutoFit/>
          </a:bodyPr>
          <a:lstStyle/>
          <a:p>
            <a:r>
              <a:rPr lang="en-US" dirty="0">
                <a:latin typeface="Calibri" charset="0"/>
                <a:ea typeface="Calibri" charset="0"/>
                <a:cs typeface="Calibri" charset="0"/>
              </a:rPr>
              <a:t>3</a:t>
            </a:r>
            <a:r>
              <a:rPr lang="en-US" baseline="30000" dirty="0">
                <a:latin typeface="Calibri" charset="0"/>
                <a:ea typeface="Calibri" charset="0"/>
                <a:cs typeface="Calibri" charset="0"/>
              </a:rPr>
              <a:t>rd</a:t>
            </a:r>
            <a:r>
              <a:rPr lang="en-US" dirty="0">
                <a:latin typeface="Calibri" charset="0"/>
                <a:ea typeface="Calibri" charset="0"/>
                <a:cs typeface="Calibri" charset="0"/>
              </a:rPr>
              <a:t> party clouds</a:t>
            </a:r>
          </a:p>
        </p:txBody>
      </p:sp>
      <p:sp>
        <p:nvSpPr>
          <p:cNvPr id="37" name="TextBox 36">
            <a:extLst>
              <a:ext uri="{FF2B5EF4-FFF2-40B4-BE49-F238E27FC236}">
                <a16:creationId xmlns:a16="http://schemas.microsoft.com/office/drawing/2014/main" id="{88219B36-6551-A549-BA23-D96CFA3811C6}"/>
              </a:ext>
            </a:extLst>
          </p:cNvPr>
          <p:cNvSpPr txBox="1"/>
          <p:nvPr/>
        </p:nvSpPr>
        <p:spPr>
          <a:xfrm>
            <a:off x="6658593" y="6138676"/>
            <a:ext cx="2883591" cy="369332"/>
          </a:xfrm>
          <a:prstGeom prst="rect">
            <a:avLst/>
          </a:prstGeom>
          <a:noFill/>
        </p:spPr>
        <p:txBody>
          <a:bodyPr wrap="square" rtlCol="0">
            <a:spAutoFit/>
          </a:bodyPr>
          <a:lstStyle/>
          <a:p>
            <a:r>
              <a:rPr lang="en-US" dirty="0">
                <a:latin typeface="Calibri" charset="0"/>
                <a:ea typeface="Calibri" charset="0"/>
                <a:cs typeface="Calibri" charset="0"/>
              </a:rPr>
              <a:t>Customer premise clouds</a:t>
            </a:r>
          </a:p>
        </p:txBody>
      </p:sp>
      <p:sp>
        <p:nvSpPr>
          <p:cNvPr id="39" name="TextBox 38">
            <a:extLst>
              <a:ext uri="{FF2B5EF4-FFF2-40B4-BE49-F238E27FC236}">
                <a16:creationId xmlns:a16="http://schemas.microsoft.com/office/drawing/2014/main" id="{357F31AE-7A39-7D49-9E2A-E851A15B28FE}"/>
              </a:ext>
            </a:extLst>
          </p:cNvPr>
          <p:cNvSpPr txBox="1"/>
          <p:nvPr/>
        </p:nvSpPr>
        <p:spPr>
          <a:xfrm>
            <a:off x="8922650" y="4873287"/>
            <a:ext cx="3342567" cy="369332"/>
          </a:xfrm>
          <a:prstGeom prst="rect">
            <a:avLst/>
          </a:prstGeom>
          <a:noFill/>
        </p:spPr>
        <p:txBody>
          <a:bodyPr wrap="square" rtlCol="0">
            <a:spAutoFit/>
          </a:bodyPr>
          <a:lstStyle/>
          <a:p>
            <a:r>
              <a:rPr lang="en-US" dirty="0">
                <a:latin typeface="Calibri" charset="0"/>
                <a:ea typeface="Calibri" charset="0"/>
                <a:cs typeface="Calibri" charset="0"/>
              </a:rPr>
              <a:t>Provider’s internal network cloud</a:t>
            </a:r>
          </a:p>
        </p:txBody>
      </p:sp>
      <p:pic>
        <p:nvPicPr>
          <p:cNvPr id="40" name="Picture 39">
            <a:extLst>
              <a:ext uri="{FF2B5EF4-FFF2-40B4-BE49-F238E27FC236}">
                <a16:creationId xmlns:a16="http://schemas.microsoft.com/office/drawing/2014/main" id="{A8CF7B28-18D8-894D-BBE7-81308F6D5235}"/>
              </a:ext>
            </a:extLst>
          </p:cNvPr>
          <p:cNvPicPr>
            <a:picLocks noChangeAspect="1"/>
          </p:cNvPicPr>
          <p:nvPr/>
        </p:nvPicPr>
        <p:blipFill>
          <a:blip r:embed="rId3"/>
          <a:stretch>
            <a:fillRect/>
          </a:stretch>
        </p:blipFill>
        <p:spPr>
          <a:xfrm>
            <a:off x="4936440" y="3738659"/>
            <a:ext cx="330165" cy="458562"/>
          </a:xfrm>
          <a:prstGeom prst="rect">
            <a:avLst/>
          </a:prstGeom>
          <a:solidFill>
            <a:schemeClr val="bg1"/>
          </a:solidFill>
        </p:spPr>
      </p:pic>
      <p:pic>
        <p:nvPicPr>
          <p:cNvPr id="38" name="Picture 37">
            <a:extLst>
              <a:ext uri="{FF2B5EF4-FFF2-40B4-BE49-F238E27FC236}">
                <a16:creationId xmlns:a16="http://schemas.microsoft.com/office/drawing/2014/main" id="{FEE672CC-53CD-7845-99CA-E954B43A654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248329" y="1579590"/>
            <a:ext cx="305184" cy="305184"/>
          </a:xfrm>
          <a:prstGeom prst="rect">
            <a:avLst/>
          </a:prstGeom>
          <a:solidFill>
            <a:schemeClr val="bg1"/>
          </a:solidFill>
        </p:spPr>
      </p:pic>
      <p:pic>
        <p:nvPicPr>
          <p:cNvPr id="46" name="Picture 45">
            <a:extLst>
              <a:ext uri="{FF2B5EF4-FFF2-40B4-BE49-F238E27FC236}">
                <a16:creationId xmlns:a16="http://schemas.microsoft.com/office/drawing/2014/main" id="{7CABE9C0-1D61-3F49-9CA1-5A93D0483E16}"/>
              </a:ext>
            </a:extLst>
          </p:cNvPr>
          <p:cNvPicPr>
            <a:picLocks noChangeAspect="1"/>
          </p:cNvPicPr>
          <p:nvPr/>
        </p:nvPicPr>
        <p:blipFill>
          <a:blip r:embed="rId3"/>
          <a:stretch>
            <a:fillRect/>
          </a:stretch>
        </p:blipFill>
        <p:spPr>
          <a:xfrm>
            <a:off x="10455623" y="1491402"/>
            <a:ext cx="330165" cy="458562"/>
          </a:xfrm>
          <a:prstGeom prst="rect">
            <a:avLst/>
          </a:prstGeom>
          <a:solidFill>
            <a:schemeClr val="bg1"/>
          </a:solidFill>
        </p:spPr>
      </p:pic>
      <p:sp>
        <p:nvSpPr>
          <p:cNvPr id="20" name="Oval 19">
            <a:extLst>
              <a:ext uri="{FF2B5EF4-FFF2-40B4-BE49-F238E27FC236}">
                <a16:creationId xmlns:a16="http://schemas.microsoft.com/office/drawing/2014/main" id="{CEFD861F-31CF-9342-A0C5-8363C9D6E159}"/>
              </a:ext>
            </a:extLst>
          </p:cNvPr>
          <p:cNvSpPr>
            <a:spLocks noChangeAspect="1"/>
          </p:cNvSpPr>
          <p:nvPr/>
        </p:nvSpPr>
        <p:spPr>
          <a:xfrm>
            <a:off x="6814514" y="4145402"/>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1" name="Oval 20">
            <a:extLst>
              <a:ext uri="{FF2B5EF4-FFF2-40B4-BE49-F238E27FC236}">
                <a16:creationId xmlns:a16="http://schemas.microsoft.com/office/drawing/2014/main" id="{A39684C8-A677-3F4D-BBFE-1130E0CB723D}"/>
              </a:ext>
            </a:extLst>
          </p:cNvPr>
          <p:cNvSpPr>
            <a:spLocks noChangeAspect="1"/>
          </p:cNvSpPr>
          <p:nvPr/>
        </p:nvSpPr>
        <p:spPr>
          <a:xfrm>
            <a:off x="7059703" y="3123550"/>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4" name="Oval 33">
            <a:extLst>
              <a:ext uri="{FF2B5EF4-FFF2-40B4-BE49-F238E27FC236}">
                <a16:creationId xmlns:a16="http://schemas.microsoft.com/office/drawing/2014/main" id="{D65B58F7-D86F-5C4F-B107-8631A04C3035}"/>
              </a:ext>
            </a:extLst>
          </p:cNvPr>
          <p:cNvSpPr>
            <a:spLocks noChangeAspect="1"/>
          </p:cNvSpPr>
          <p:nvPr/>
        </p:nvSpPr>
        <p:spPr>
          <a:xfrm>
            <a:off x="8176148" y="4536359"/>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52" name="Oval 51">
            <a:extLst>
              <a:ext uri="{FF2B5EF4-FFF2-40B4-BE49-F238E27FC236}">
                <a16:creationId xmlns:a16="http://schemas.microsoft.com/office/drawing/2014/main" id="{62370E05-CA4C-A246-ADDA-B20D557F59DE}"/>
              </a:ext>
            </a:extLst>
          </p:cNvPr>
          <p:cNvSpPr>
            <a:spLocks noChangeAspect="1"/>
          </p:cNvSpPr>
          <p:nvPr/>
        </p:nvSpPr>
        <p:spPr>
          <a:xfrm>
            <a:off x="6191650" y="5402723"/>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libri" charset="0"/>
              <a:ea typeface="Calibri" charset="0"/>
              <a:cs typeface="Calibri" charset="0"/>
            </a:endParaRPr>
          </a:p>
        </p:txBody>
      </p:sp>
      <p:sp>
        <p:nvSpPr>
          <p:cNvPr id="53" name="Oval 52">
            <a:extLst>
              <a:ext uri="{FF2B5EF4-FFF2-40B4-BE49-F238E27FC236}">
                <a16:creationId xmlns:a16="http://schemas.microsoft.com/office/drawing/2014/main" id="{C63DDA99-0214-AC4F-B5AC-73F50BC446EA}"/>
              </a:ext>
            </a:extLst>
          </p:cNvPr>
          <p:cNvSpPr>
            <a:spLocks noChangeAspect="1"/>
          </p:cNvSpPr>
          <p:nvPr/>
        </p:nvSpPr>
        <p:spPr>
          <a:xfrm>
            <a:off x="8767768" y="5572747"/>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libri" charset="0"/>
              <a:ea typeface="Calibri" charset="0"/>
              <a:cs typeface="Calibri" charset="0"/>
            </a:endParaRPr>
          </a:p>
        </p:txBody>
      </p:sp>
      <p:sp>
        <p:nvSpPr>
          <p:cNvPr id="22" name="Oval 21">
            <a:extLst>
              <a:ext uri="{FF2B5EF4-FFF2-40B4-BE49-F238E27FC236}">
                <a16:creationId xmlns:a16="http://schemas.microsoft.com/office/drawing/2014/main" id="{9ACE7D51-368F-C842-A594-A52FA4A20E9A}"/>
              </a:ext>
            </a:extLst>
          </p:cNvPr>
          <p:cNvSpPr>
            <a:spLocks noChangeAspect="1"/>
          </p:cNvSpPr>
          <p:nvPr/>
        </p:nvSpPr>
        <p:spPr>
          <a:xfrm>
            <a:off x="9244796" y="3252908"/>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43" name="TextBox 42">
            <a:extLst>
              <a:ext uri="{FF2B5EF4-FFF2-40B4-BE49-F238E27FC236}">
                <a16:creationId xmlns:a16="http://schemas.microsoft.com/office/drawing/2014/main" id="{08EF6FF7-B1A3-5540-8F19-DBC1A3F84701}"/>
              </a:ext>
            </a:extLst>
          </p:cNvPr>
          <p:cNvSpPr txBox="1"/>
          <p:nvPr/>
        </p:nvSpPr>
        <p:spPr>
          <a:xfrm>
            <a:off x="5780129" y="6180198"/>
            <a:ext cx="603598" cy="276999"/>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a:solidFill>
                  <a:schemeClr val="tx1"/>
                </a:solidFill>
                <a:latin typeface="Calibri" charset="0"/>
                <a:ea typeface="Calibri" charset="0"/>
                <a:cs typeface="Calibri" charset="0"/>
              </a:rPr>
              <a:t>Packet</a:t>
            </a:r>
          </a:p>
        </p:txBody>
      </p:sp>
      <p:sp>
        <p:nvSpPr>
          <p:cNvPr id="48" name="Freeform 47">
            <a:extLst>
              <a:ext uri="{FF2B5EF4-FFF2-40B4-BE49-F238E27FC236}">
                <a16:creationId xmlns:a16="http://schemas.microsoft.com/office/drawing/2014/main" id="{58E67461-5198-A44E-ABEC-193AD4D3A340}"/>
              </a:ext>
            </a:extLst>
          </p:cNvPr>
          <p:cNvSpPr/>
          <p:nvPr/>
        </p:nvSpPr>
        <p:spPr>
          <a:xfrm>
            <a:off x="6288121" y="3489956"/>
            <a:ext cx="5478308" cy="2712606"/>
          </a:xfrm>
          <a:custGeom>
            <a:avLst/>
            <a:gdLst>
              <a:gd name="connsiteX0" fmla="*/ 0 w 5478308"/>
              <a:gd name="connsiteY0" fmla="*/ 2712606 h 2712606"/>
              <a:gd name="connsiteX1" fmla="*/ 283221 w 5478308"/>
              <a:gd name="connsiteY1" fmla="*/ 2113795 h 2712606"/>
              <a:gd name="connsiteX2" fmla="*/ 752559 w 5478308"/>
              <a:gd name="connsiteY2" fmla="*/ 1069923 h 2712606"/>
              <a:gd name="connsiteX3" fmla="*/ 3147801 w 5478308"/>
              <a:gd name="connsiteY3" fmla="*/ 1774 h 2712606"/>
              <a:gd name="connsiteX4" fmla="*/ 3706152 w 5478308"/>
              <a:gd name="connsiteY4" fmla="*/ 819069 h 2712606"/>
              <a:gd name="connsiteX5" fmla="*/ 5478308 w 5478308"/>
              <a:gd name="connsiteY5" fmla="*/ 899990 h 271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8308" h="2712606">
                <a:moveTo>
                  <a:pt x="0" y="2712606"/>
                </a:moveTo>
                <a:cubicBezTo>
                  <a:pt x="78897" y="2550090"/>
                  <a:pt x="157795" y="2387575"/>
                  <a:pt x="283221" y="2113795"/>
                </a:cubicBezTo>
                <a:cubicBezTo>
                  <a:pt x="408648" y="1840014"/>
                  <a:pt x="275129" y="1421926"/>
                  <a:pt x="752559" y="1069923"/>
                </a:cubicBezTo>
                <a:cubicBezTo>
                  <a:pt x="1229989" y="717919"/>
                  <a:pt x="2655536" y="43583"/>
                  <a:pt x="3147801" y="1774"/>
                </a:cubicBezTo>
                <a:cubicBezTo>
                  <a:pt x="3640066" y="-40035"/>
                  <a:pt x="3317734" y="669366"/>
                  <a:pt x="3706152" y="819069"/>
                </a:cubicBezTo>
                <a:cubicBezTo>
                  <a:pt x="4094570" y="968772"/>
                  <a:pt x="5478308" y="899990"/>
                  <a:pt x="5478308" y="899990"/>
                </a:cubicBezTo>
              </a:path>
            </a:pathLst>
          </a:custGeom>
          <a:ln w="1270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charset="0"/>
              <a:ea typeface="Calibri" charset="0"/>
              <a:cs typeface="Calibri" charset="0"/>
            </a:endParaRPr>
          </a:p>
        </p:txBody>
      </p:sp>
    </p:spTree>
    <p:extLst>
      <p:ext uri="{BB962C8B-B14F-4D97-AF65-F5344CB8AC3E}">
        <p14:creationId xmlns:p14="http://schemas.microsoft.com/office/powerpoint/2010/main" val="244806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par>
                          <p:cTn id="95" fill="hold">
                            <p:stCondLst>
                              <p:cond delay="0"/>
                            </p:stCondLst>
                            <p:childTnLst>
                              <p:par>
                                <p:cTn id="96" presetID="0" presetClass="path" presetSubtype="0" accel="50000" decel="50000" fill="hold" grpId="0" nodeType="afterEffect">
                                  <p:stCondLst>
                                    <p:cond delay="0"/>
                                  </p:stCondLst>
                                  <p:childTnLst>
                                    <p:animMotion origin="layout" path="M 0.01094 -0.01505 C 0.02383 -0.04723 0.03685 -0.0794 0.047 -0.1213 C 0.05716 -0.16343 0.03177 -0.21528 0.072 -0.26713 C 0.11224 -0.31899 0.24765 -0.42732 0.28867 -0.43264 C 0.32969 -0.43797 0.28841 -0.32338 0.31784 -0.29931 C 0.34726 -0.275 0.4651 -0.28681 0.4651 -0.28681 L 0.4651 -0.28681 " pathEditMode="relative" ptsTypes="AAAAAAA">
                                      <p:cBhvr>
                                        <p:cTn id="97" dur="3000" fill="hold"/>
                                        <p:tgtEl>
                                          <p:spTgt spid="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6" grpId="0"/>
      <p:bldP spid="37" grpId="0"/>
      <p:bldP spid="39" grpId="0"/>
      <p:bldP spid="20" grpId="0" animBg="1"/>
      <p:bldP spid="21" grpId="0" animBg="1"/>
      <p:bldP spid="34" grpId="0" animBg="1"/>
      <p:bldP spid="52" grpId="0" animBg="1"/>
      <p:bldP spid="53" grpId="0" animBg="1"/>
      <p:bldP spid="22" grpId="0" animBg="1"/>
      <p:bldP spid="43" grpId="0" animBg="1"/>
      <p:bldP spid="43" grpId="1"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3EA9282F-AAC7-6F47-83A1-3713E2A47AB0}"/>
              </a:ext>
            </a:extLst>
          </p:cNvPr>
          <p:cNvSpPr/>
          <p:nvPr/>
        </p:nvSpPr>
        <p:spPr>
          <a:xfrm>
            <a:off x="7824864" y="2060718"/>
            <a:ext cx="728919" cy="332384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E0D3A698-509D-834B-B403-0C624C10E4D7}"/>
              </a:ext>
            </a:extLst>
          </p:cNvPr>
          <p:cNvSpPr/>
          <p:nvPr/>
        </p:nvSpPr>
        <p:spPr>
          <a:xfrm>
            <a:off x="8853548" y="2060718"/>
            <a:ext cx="728919" cy="3323840"/>
          </a:xfrm>
          <a:prstGeom prst="round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BFE05576-FA92-2B4A-B6BB-F736A2252111}"/>
              </a:ext>
            </a:extLst>
          </p:cNvPr>
          <p:cNvSpPr/>
          <p:nvPr/>
        </p:nvSpPr>
        <p:spPr>
          <a:xfrm>
            <a:off x="9883323" y="2060718"/>
            <a:ext cx="728919" cy="3323840"/>
          </a:xfrm>
          <a:prstGeom prst="round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A8ED91C9-D01F-9D42-9792-20CF941AA45D}"/>
              </a:ext>
            </a:extLst>
          </p:cNvPr>
          <p:cNvSpPr/>
          <p:nvPr/>
        </p:nvSpPr>
        <p:spPr>
          <a:xfrm>
            <a:off x="10895811" y="2051349"/>
            <a:ext cx="728919" cy="3323840"/>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EA5B94EA-4557-4E43-A153-5755BB847900}"/>
              </a:ext>
            </a:extLst>
          </p:cNvPr>
          <p:cNvSpPr/>
          <p:nvPr/>
        </p:nvSpPr>
        <p:spPr>
          <a:xfrm>
            <a:off x="6769968" y="2060718"/>
            <a:ext cx="728919" cy="3323840"/>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652D253-7E21-884B-A83E-8673E191D54F}"/>
              </a:ext>
            </a:extLst>
          </p:cNvPr>
          <p:cNvSpPr>
            <a:spLocks noGrp="1"/>
          </p:cNvSpPr>
          <p:nvPr>
            <p:ph type="title"/>
          </p:nvPr>
        </p:nvSpPr>
        <p:spPr/>
        <p:txBody>
          <a:bodyPr/>
          <a:lstStyle/>
          <a:p>
            <a:r>
              <a:rPr lang="en-US" dirty="0"/>
              <a:t>Applying service-oriented principles</a:t>
            </a:r>
          </a:p>
        </p:txBody>
      </p:sp>
      <p:sp>
        <p:nvSpPr>
          <p:cNvPr id="3" name="Content Placeholder 2">
            <a:extLst>
              <a:ext uri="{FF2B5EF4-FFF2-40B4-BE49-F238E27FC236}">
                <a16:creationId xmlns:a16="http://schemas.microsoft.com/office/drawing/2014/main" id="{E69F9049-A101-D944-9C64-78523EE30F92}"/>
              </a:ext>
            </a:extLst>
          </p:cNvPr>
          <p:cNvSpPr>
            <a:spLocks noGrp="1"/>
          </p:cNvSpPr>
          <p:nvPr>
            <p:ph idx="1"/>
          </p:nvPr>
        </p:nvSpPr>
        <p:spPr>
          <a:xfrm>
            <a:off x="499533" y="1825625"/>
            <a:ext cx="11184467" cy="4351338"/>
          </a:xfrm>
        </p:spPr>
        <p:txBody>
          <a:bodyPr>
            <a:normAutofit/>
          </a:bodyPr>
          <a:lstStyle/>
          <a:p>
            <a:r>
              <a:rPr lang="en-US" dirty="0"/>
              <a:t>VNF and edge services do</a:t>
            </a:r>
          </a:p>
          <a:p>
            <a:pPr lvl="1"/>
            <a:r>
              <a:rPr lang="en-US" dirty="0"/>
              <a:t>Instance creation/deletion/scale-out</a:t>
            </a:r>
          </a:p>
          <a:p>
            <a:pPr lvl="1"/>
            <a:r>
              <a:rPr lang="en-US" dirty="0"/>
              <a:t>Global placement</a:t>
            </a:r>
          </a:p>
          <a:p>
            <a:pPr lvl="1"/>
            <a:r>
              <a:rPr lang="en-US" dirty="0"/>
              <a:t>Allocation of shared instances to chains</a:t>
            </a:r>
          </a:p>
          <a:p>
            <a:pPr lvl="1"/>
            <a:r>
              <a:rPr lang="en-US" dirty="0"/>
              <a:t>Troubleshooting, software updates</a:t>
            </a:r>
          </a:p>
          <a:p>
            <a:r>
              <a:rPr lang="en-US" dirty="0">
                <a:solidFill>
                  <a:schemeClr val="accent1"/>
                </a:solidFill>
              </a:rPr>
              <a:t>SDN-based forwarding middleware does</a:t>
            </a:r>
          </a:p>
          <a:p>
            <a:pPr lvl="1"/>
            <a:r>
              <a:rPr lang="en-US" dirty="0">
                <a:solidFill>
                  <a:schemeClr val="accent1"/>
                </a:solidFill>
              </a:rPr>
              <a:t>Customized wide-area chain routing</a:t>
            </a:r>
          </a:p>
          <a:p>
            <a:pPr lvl="1"/>
            <a:r>
              <a:rPr lang="en-US" dirty="0">
                <a:solidFill>
                  <a:schemeClr val="accent1"/>
                </a:solidFill>
              </a:rPr>
              <a:t>Holistic route optimization</a:t>
            </a:r>
          </a:p>
          <a:p>
            <a:pPr marL="342900" indent="-342900">
              <a:buFontTx/>
              <a:buChar char="-"/>
            </a:pPr>
            <a:endParaRPr lang="en-US" dirty="0">
              <a:solidFill>
                <a:schemeClr val="accent1"/>
              </a:solidFill>
            </a:endParaRPr>
          </a:p>
          <a:p>
            <a:endParaRPr lang="en-US" dirty="0">
              <a:solidFill>
                <a:schemeClr val="accent1"/>
              </a:solidFill>
            </a:endParaRPr>
          </a:p>
          <a:p>
            <a:endParaRPr lang="en-US" dirty="0"/>
          </a:p>
        </p:txBody>
      </p:sp>
      <p:cxnSp>
        <p:nvCxnSpPr>
          <p:cNvPr id="49" name="Straight Connector 48">
            <a:extLst>
              <a:ext uri="{FF2B5EF4-FFF2-40B4-BE49-F238E27FC236}">
                <a16:creationId xmlns:a16="http://schemas.microsoft.com/office/drawing/2014/main" id="{9311656A-A90A-CD42-A262-808FE5EBBB4E}"/>
              </a:ext>
            </a:extLst>
          </p:cNvPr>
          <p:cNvCxnSpPr>
            <a:stCxn id="52" idx="3"/>
            <a:endCxn id="53" idx="1"/>
          </p:cNvCxnSpPr>
          <p:nvPr/>
        </p:nvCxnSpPr>
        <p:spPr>
          <a:xfrm>
            <a:off x="7449046" y="2551416"/>
            <a:ext cx="3503131" cy="0"/>
          </a:xfrm>
          <a:prstGeom prst="line">
            <a:avLst/>
          </a:prstGeom>
        </p:spPr>
        <p:style>
          <a:lnRef idx="3">
            <a:schemeClr val="accent1"/>
          </a:lnRef>
          <a:fillRef idx="0">
            <a:schemeClr val="accent1"/>
          </a:fillRef>
          <a:effectRef idx="2">
            <a:schemeClr val="accent1"/>
          </a:effectRef>
          <a:fontRef idx="minor">
            <a:schemeClr val="tx1"/>
          </a:fontRef>
        </p:style>
      </p:cxnSp>
      <p:sp>
        <p:nvSpPr>
          <p:cNvPr id="50" name="Rounded Rectangle 49">
            <a:extLst>
              <a:ext uri="{FF2B5EF4-FFF2-40B4-BE49-F238E27FC236}">
                <a16:creationId xmlns:a16="http://schemas.microsoft.com/office/drawing/2014/main" id="{0CC797FA-9126-2B49-AB02-28AD5418CAAC}"/>
              </a:ext>
            </a:extLst>
          </p:cNvPr>
          <p:cNvSpPr/>
          <p:nvPr/>
        </p:nvSpPr>
        <p:spPr>
          <a:xfrm>
            <a:off x="7864620" y="2244610"/>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9F6D0B05-07A1-654A-94DB-9E452C1207C6}"/>
              </a:ext>
            </a:extLst>
          </p:cNvPr>
          <p:cNvSpPr/>
          <p:nvPr/>
        </p:nvSpPr>
        <p:spPr>
          <a:xfrm>
            <a:off x="8893805" y="2244610"/>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47CF2925-0C8B-D24E-A01F-2725EFAFE768}"/>
              </a:ext>
            </a:extLst>
          </p:cNvPr>
          <p:cNvSpPr/>
          <p:nvPr/>
        </p:nvSpPr>
        <p:spPr>
          <a:xfrm>
            <a:off x="6835435" y="2244610"/>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B1AAE265-EDC8-504F-A744-9AF04DD5B370}"/>
              </a:ext>
            </a:extLst>
          </p:cNvPr>
          <p:cNvSpPr/>
          <p:nvPr/>
        </p:nvSpPr>
        <p:spPr>
          <a:xfrm>
            <a:off x="10952177" y="2244610"/>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4" name="Picture 53">
            <a:extLst>
              <a:ext uri="{FF2B5EF4-FFF2-40B4-BE49-F238E27FC236}">
                <a16:creationId xmlns:a16="http://schemas.microsoft.com/office/drawing/2014/main" id="{4279268B-0D42-D94D-8AC5-027E72D2916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93411" y="2047466"/>
            <a:ext cx="305184" cy="305184"/>
          </a:xfrm>
          <a:prstGeom prst="rect">
            <a:avLst/>
          </a:prstGeom>
          <a:solidFill>
            <a:schemeClr val="bg1"/>
          </a:solidFill>
        </p:spPr>
      </p:pic>
      <p:pic>
        <p:nvPicPr>
          <p:cNvPr id="55" name="Picture 54">
            <a:extLst>
              <a:ext uri="{FF2B5EF4-FFF2-40B4-BE49-F238E27FC236}">
                <a16:creationId xmlns:a16="http://schemas.microsoft.com/office/drawing/2014/main" id="{0EBC3FB4-6E15-6846-8044-36B90007B808}"/>
              </a:ext>
            </a:extLst>
          </p:cNvPr>
          <p:cNvPicPr>
            <a:picLocks noChangeAspect="1"/>
          </p:cNvPicPr>
          <p:nvPr/>
        </p:nvPicPr>
        <p:blipFill>
          <a:blip r:embed="rId4"/>
          <a:stretch>
            <a:fillRect/>
          </a:stretch>
        </p:blipFill>
        <p:spPr>
          <a:xfrm>
            <a:off x="11400705" y="1959278"/>
            <a:ext cx="330165" cy="458562"/>
          </a:xfrm>
          <a:prstGeom prst="rect">
            <a:avLst/>
          </a:prstGeom>
          <a:solidFill>
            <a:schemeClr val="bg1"/>
          </a:solidFill>
        </p:spPr>
      </p:pic>
      <p:sp>
        <p:nvSpPr>
          <p:cNvPr id="56" name="Rounded Rectangle 55">
            <a:extLst>
              <a:ext uri="{FF2B5EF4-FFF2-40B4-BE49-F238E27FC236}">
                <a16:creationId xmlns:a16="http://schemas.microsoft.com/office/drawing/2014/main" id="{40CE4BF5-F067-E743-807D-2867AF0CED5A}"/>
              </a:ext>
            </a:extLst>
          </p:cNvPr>
          <p:cNvSpPr/>
          <p:nvPr/>
        </p:nvSpPr>
        <p:spPr>
          <a:xfrm>
            <a:off x="9922990" y="2246949"/>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8DC0DC6-BA13-6A47-A9AC-5BFE1A6573D5}"/>
              </a:ext>
            </a:extLst>
          </p:cNvPr>
          <p:cNvSpPr/>
          <p:nvPr/>
        </p:nvSpPr>
        <p:spPr>
          <a:xfrm>
            <a:off x="6858051" y="3054918"/>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9FA40258-4DF3-9646-8630-20D26041E512}"/>
              </a:ext>
            </a:extLst>
          </p:cNvPr>
          <p:cNvSpPr/>
          <p:nvPr/>
        </p:nvSpPr>
        <p:spPr>
          <a:xfrm>
            <a:off x="7923333" y="3054918"/>
            <a:ext cx="530087" cy="5068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BB402E9-CB69-374C-B6DE-89A3C2C9D979}"/>
              </a:ext>
            </a:extLst>
          </p:cNvPr>
          <p:cNvSpPr/>
          <p:nvPr/>
        </p:nvSpPr>
        <p:spPr>
          <a:xfrm>
            <a:off x="8962111" y="3054918"/>
            <a:ext cx="530087" cy="5068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7BF190C-EB42-9641-9E1D-F75DB60A51F9}"/>
              </a:ext>
            </a:extLst>
          </p:cNvPr>
          <p:cNvSpPr/>
          <p:nvPr/>
        </p:nvSpPr>
        <p:spPr>
          <a:xfrm>
            <a:off x="9987638" y="3054918"/>
            <a:ext cx="530087" cy="5068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918871F-7223-BF41-BF64-BAD9FF8CF50F}"/>
              </a:ext>
            </a:extLst>
          </p:cNvPr>
          <p:cNvSpPr/>
          <p:nvPr/>
        </p:nvSpPr>
        <p:spPr>
          <a:xfrm>
            <a:off x="10993938" y="3054918"/>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a:extLst>
              <a:ext uri="{FF2B5EF4-FFF2-40B4-BE49-F238E27FC236}">
                <a16:creationId xmlns:a16="http://schemas.microsoft.com/office/drawing/2014/main" id="{5EBF9657-A92E-4746-B25F-6BEB166178BF}"/>
              </a:ext>
            </a:extLst>
          </p:cNvPr>
          <p:cNvSpPr/>
          <p:nvPr/>
        </p:nvSpPr>
        <p:spPr>
          <a:xfrm>
            <a:off x="6850423" y="3884478"/>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a:extLst>
              <a:ext uri="{FF2B5EF4-FFF2-40B4-BE49-F238E27FC236}">
                <a16:creationId xmlns:a16="http://schemas.microsoft.com/office/drawing/2014/main" id="{0B259F7B-6A32-BC4D-8B06-B0FE4BB6E141}"/>
              </a:ext>
            </a:extLst>
          </p:cNvPr>
          <p:cNvSpPr/>
          <p:nvPr/>
        </p:nvSpPr>
        <p:spPr>
          <a:xfrm>
            <a:off x="7915705" y="3884478"/>
            <a:ext cx="530087" cy="5068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5F6099-F002-7947-A0ED-49CDA7116582}"/>
              </a:ext>
            </a:extLst>
          </p:cNvPr>
          <p:cNvSpPr/>
          <p:nvPr/>
        </p:nvSpPr>
        <p:spPr>
          <a:xfrm>
            <a:off x="8954483" y="3884478"/>
            <a:ext cx="530087" cy="5068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EC9F0EC-8BEB-C04B-9224-9776052EFEC9}"/>
              </a:ext>
            </a:extLst>
          </p:cNvPr>
          <p:cNvSpPr/>
          <p:nvPr/>
        </p:nvSpPr>
        <p:spPr>
          <a:xfrm>
            <a:off x="9980010" y="3884478"/>
            <a:ext cx="530087" cy="5068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413B603-1D26-5942-B6CD-775B44DABC09}"/>
              </a:ext>
            </a:extLst>
          </p:cNvPr>
          <p:cNvSpPr/>
          <p:nvPr/>
        </p:nvSpPr>
        <p:spPr>
          <a:xfrm>
            <a:off x="10990381" y="3867042"/>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a:extLst>
              <a:ext uri="{FF2B5EF4-FFF2-40B4-BE49-F238E27FC236}">
                <a16:creationId xmlns:a16="http://schemas.microsoft.com/office/drawing/2014/main" id="{1DE652DF-ABBE-0342-AE5E-07E4A2261C77}"/>
              </a:ext>
            </a:extLst>
          </p:cNvPr>
          <p:cNvSpPr/>
          <p:nvPr/>
        </p:nvSpPr>
        <p:spPr>
          <a:xfrm>
            <a:off x="6873269" y="4708800"/>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012607AD-E6AB-2D4B-AD69-BECE3A42840D}"/>
              </a:ext>
            </a:extLst>
          </p:cNvPr>
          <p:cNvSpPr/>
          <p:nvPr/>
        </p:nvSpPr>
        <p:spPr>
          <a:xfrm>
            <a:off x="7938551" y="4708800"/>
            <a:ext cx="530087" cy="5068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52E8CF7-A1E7-B94C-B71E-B5D0AFA960CB}"/>
              </a:ext>
            </a:extLst>
          </p:cNvPr>
          <p:cNvSpPr/>
          <p:nvPr/>
        </p:nvSpPr>
        <p:spPr>
          <a:xfrm>
            <a:off x="8977329" y="4708800"/>
            <a:ext cx="530087" cy="5068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FB4C862-9461-4248-A8BF-D7AE48F69A1C}"/>
              </a:ext>
            </a:extLst>
          </p:cNvPr>
          <p:cNvSpPr/>
          <p:nvPr/>
        </p:nvSpPr>
        <p:spPr>
          <a:xfrm>
            <a:off x="10002856" y="4708800"/>
            <a:ext cx="530087" cy="5068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FEA4B63-BDE9-7943-9DB0-0D7BFBEA9852}"/>
              </a:ext>
            </a:extLst>
          </p:cNvPr>
          <p:cNvSpPr/>
          <p:nvPr/>
        </p:nvSpPr>
        <p:spPr>
          <a:xfrm>
            <a:off x="10990380" y="4708800"/>
            <a:ext cx="530087" cy="5068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A97217AB-F48A-4340-9D75-D2EC43738225}"/>
              </a:ext>
            </a:extLst>
          </p:cNvPr>
          <p:cNvSpPr/>
          <p:nvPr/>
        </p:nvSpPr>
        <p:spPr>
          <a:xfrm>
            <a:off x="7599626" y="2724944"/>
            <a:ext cx="119270" cy="2752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DC8BF743-3B72-2E41-9516-BAA272E4A5D2}"/>
              </a:ext>
            </a:extLst>
          </p:cNvPr>
          <p:cNvSpPr/>
          <p:nvPr/>
        </p:nvSpPr>
        <p:spPr>
          <a:xfrm>
            <a:off x="8653106" y="2724943"/>
            <a:ext cx="119270" cy="2752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62D60030-6645-8F41-8350-4245BCB43A3F}"/>
              </a:ext>
            </a:extLst>
          </p:cNvPr>
          <p:cNvSpPr/>
          <p:nvPr/>
        </p:nvSpPr>
        <p:spPr>
          <a:xfrm>
            <a:off x="9692862" y="2724943"/>
            <a:ext cx="119270" cy="2752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933BF822-EFDC-6D48-AE78-8ED20E2333E7}"/>
              </a:ext>
            </a:extLst>
          </p:cNvPr>
          <p:cNvSpPr/>
          <p:nvPr/>
        </p:nvSpPr>
        <p:spPr>
          <a:xfrm>
            <a:off x="10666298" y="2730513"/>
            <a:ext cx="119270" cy="2752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B5547D48-4B96-3F40-B4FE-038B8D2B7625}"/>
              </a:ext>
            </a:extLst>
          </p:cNvPr>
          <p:cNvSpPr/>
          <p:nvPr/>
        </p:nvSpPr>
        <p:spPr>
          <a:xfrm>
            <a:off x="6446687" y="3201847"/>
            <a:ext cx="5655733" cy="1869246"/>
          </a:xfrm>
          <a:custGeom>
            <a:avLst/>
            <a:gdLst>
              <a:gd name="connsiteX0" fmla="*/ 0 w 5655733"/>
              <a:gd name="connsiteY0" fmla="*/ 1791035 h 1869246"/>
              <a:gd name="connsiteX1" fmla="*/ 1202267 w 5655733"/>
              <a:gd name="connsiteY1" fmla="*/ 1791035 h 1869246"/>
              <a:gd name="connsiteX2" fmla="*/ 1862667 w 5655733"/>
              <a:gd name="connsiteY2" fmla="*/ 978235 h 1869246"/>
              <a:gd name="connsiteX3" fmla="*/ 3302000 w 5655733"/>
              <a:gd name="connsiteY3" fmla="*/ 859702 h 1869246"/>
              <a:gd name="connsiteX4" fmla="*/ 3860800 w 5655733"/>
              <a:gd name="connsiteY4" fmla="*/ 148502 h 1869246"/>
              <a:gd name="connsiteX5" fmla="*/ 4910667 w 5655733"/>
              <a:gd name="connsiteY5" fmla="*/ 13035 h 1869246"/>
              <a:gd name="connsiteX6" fmla="*/ 5655733 w 5655733"/>
              <a:gd name="connsiteY6" fmla="*/ 13035 h 186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5733" h="1869246">
                <a:moveTo>
                  <a:pt x="0" y="1791035"/>
                </a:moveTo>
                <a:cubicBezTo>
                  <a:pt x="445911" y="1858768"/>
                  <a:pt x="891823" y="1926502"/>
                  <a:pt x="1202267" y="1791035"/>
                </a:cubicBezTo>
                <a:cubicBezTo>
                  <a:pt x="1512712" y="1655568"/>
                  <a:pt x="1512712" y="1133457"/>
                  <a:pt x="1862667" y="978235"/>
                </a:cubicBezTo>
                <a:cubicBezTo>
                  <a:pt x="2212623" y="823013"/>
                  <a:pt x="2968978" y="997991"/>
                  <a:pt x="3302000" y="859702"/>
                </a:cubicBezTo>
                <a:cubicBezTo>
                  <a:pt x="3635022" y="721413"/>
                  <a:pt x="3592689" y="289613"/>
                  <a:pt x="3860800" y="148502"/>
                </a:cubicBezTo>
                <a:cubicBezTo>
                  <a:pt x="4128911" y="7391"/>
                  <a:pt x="4611512" y="35613"/>
                  <a:pt x="4910667" y="13035"/>
                </a:cubicBezTo>
                <a:cubicBezTo>
                  <a:pt x="5209822" y="-9543"/>
                  <a:pt x="5432777" y="1746"/>
                  <a:pt x="5655733" y="1303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EDBFECE-D10F-2742-A547-55A2DDE0D635}"/>
              </a:ext>
            </a:extLst>
          </p:cNvPr>
          <p:cNvSpPr txBox="1"/>
          <p:nvPr/>
        </p:nvSpPr>
        <p:spPr>
          <a:xfrm>
            <a:off x="5422033" y="4845050"/>
            <a:ext cx="1006579"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tx1"/>
                </a:solidFill>
                <a:latin typeface="Calibri" charset="0"/>
                <a:ea typeface="Calibri" charset="0"/>
                <a:cs typeface="Calibri" charset="0"/>
              </a:rPr>
              <a:t>Packet</a:t>
            </a:r>
          </a:p>
        </p:txBody>
      </p:sp>
      <p:sp>
        <p:nvSpPr>
          <p:cNvPr id="125" name="Rounded Rectangle 124">
            <a:extLst>
              <a:ext uri="{FF2B5EF4-FFF2-40B4-BE49-F238E27FC236}">
                <a16:creationId xmlns:a16="http://schemas.microsoft.com/office/drawing/2014/main" id="{6D70C145-6308-D142-8BE0-E94CD9956D7E}"/>
              </a:ext>
            </a:extLst>
          </p:cNvPr>
          <p:cNvSpPr/>
          <p:nvPr/>
        </p:nvSpPr>
        <p:spPr>
          <a:xfrm>
            <a:off x="8203594" y="5736288"/>
            <a:ext cx="2064305" cy="440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controller</a:t>
            </a:r>
          </a:p>
        </p:txBody>
      </p:sp>
      <p:cxnSp>
        <p:nvCxnSpPr>
          <p:cNvPr id="127" name="Elbow Connector 126">
            <a:extLst>
              <a:ext uri="{FF2B5EF4-FFF2-40B4-BE49-F238E27FC236}">
                <a16:creationId xmlns:a16="http://schemas.microsoft.com/office/drawing/2014/main" id="{40C54F34-9572-7E4A-AE30-EEA37128B1D9}"/>
              </a:ext>
            </a:extLst>
          </p:cNvPr>
          <p:cNvCxnSpPr>
            <a:stCxn id="125" idx="1"/>
            <a:endCxn id="80" idx="2"/>
          </p:cNvCxnSpPr>
          <p:nvPr/>
        </p:nvCxnSpPr>
        <p:spPr>
          <a:xfrm rot="10800000">
            <a:off x="7659262" y="5477324"/>
            <a:ext cx="544333" cy="4793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9" name="Elbow Connector 128">
            <a:extLst>
              <a:ext uri="{FF2B5EF4-FFF2-40B4-BE49-F238E27FC236}">
                <a16:creationId xmlns:a16="http://schemas.microsoft.com/office/drawing/2014/main" id="{77AEF2A6-37F4-A945-9720-6AC093EC18EA}"/>
              </a:ext>
            </a:extLst>
          </p:cNvPr>
          <p:cNvCxnSpPr>
            <a:cxnSpLocks/>
            <a:stCxn id="125" idx="3"/>
            <a:endCxn id="83" idx="2"/>
          </p:cNvCxnSpPr>
          <p:nvPr/>
        </p:nvCxnSpPr>
        <p:spPr>
          <a:xfrm flipV="1">
            <a:off x="10267899" y="5482892"/>
            <a:ext cx="458034" cy="47373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C39D6EDD-8DB6-BA4A-A9B6-B4854D664DA1}"/>
              </a:ext>
            </a:extLst>
          </p:cNvPr>
          <p:cNvCxnSpPr>
            <a:stCxn id="125" idx="0"/>
            <a:endCxn id="81" idx="2"/>
          </p:cNvCxnSpPr>
          <p:nvPr/>
        </p:nvCxnSpPr>
        <p:spPr>
          <a:xfrm rot="16200000" flipV="1">
            <a:off x="8844761" y="5345302"/>
            <a:ext cx="258966" cy="5230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54E3D784-FC52-8242-9239-93F63101FE4F}"/>
              </a:ext>
            </a:extLst>
          </p:cNvPr>
          <p:cNvCxnSpPr>
            <a:stCxn id="125" idx="0"/>
            <a:endCxn id="82" idx="2"/>
          </p:cNvCxnSpPr>
          <p:nvPr/>
        </p:nvCxnSpPr>
        <p:spPr>
          <a:xfrm rot="5400000" flipH="1" flipV="1">
            <a:off x="9364639" y="5348430"/>
            <a:ext cx="258966" cy="51675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35" name="Picture 134">
            <a:extLst>
              <a:ext uri="{FF2B5EF4-FFF2-40B4-BE49-F238E27FC236}">
                <a16:creationId xmlns:a16="http://schemas.microsoft.com/office/drawing/2014/main" id="{8DC3872F-28DE-5246-8A83-ED17C705114B}"/>
              </a:ext>
            </a:extLst>
          </p:cNvPr>
          <p:cNvPicPr>
            <a:picLocks noChangeAspect="1"/>
          </p:cNvPicPr>
          <p:nvPr/>
        </p:nvPicPr>
        <p:blipFill>
          <a:blip r:embed="rId5">
            <a:duotone>
              <a:schemeClr val="bg2">
                <a:shade val="45000"/>
                <a:satMod val="135000"/>
              </a:schemeClr>
              <a:prstClr val="white"/>
            </a:duotone>
          </a:blip>
          <a:stretch>
            <a:fillRect/>
          </a:stretch>
        </p:blipFill>
        <p:spPr>
          <a:xfrm flipH="1">
            <a:off x="6873269" y="1333689"/>
            <a:ext cx="404726" cy="674544"/>
          </a:xfrm>
          <a:prstGeom prst="rect">
            <a:avLst/>
          </a:prstGeom>
        </p:spPr>
      </p:pic>
      <p:pic>
        <p:nvPicPr>
          <p:cNvPr id="136" name="Picture 135">
            <a:extLst>
              <a:ext uri="{FF2B5EF4-FFF2-40B4-BE49-F238E27FC236}">
                <a16:creationId xmlns:a16="http://schemas.microsoft.com/office/drawing/2014/main" id="{8D240251-C3B2-EC43-84F1-E85A0D727901}"/>
              </a:ext>
            </a:extLst>
          </p:cNvPr>
          <p:cNvPicPr>
            <a:picLocks noChangeAspect="1"/>
          </p:cNvPicPr>
          <p:nvPr/>
        </p:nvPicPr>
        <p:blipFill>
          <a:blip r:embed="rId5">
            <a:duotone>
              <a:schemeClr val="accent2">
                <a:shade val="45000"/>
                <a:satMod val="135000"/>
              </a:schemeClr>
              <a:prstClr val="white"/>
            </a:duotone>
          </a:blip>
          <a:stretch>
            <a:fillRect/>
          </a:stretch>
        </p:blipFill>
        <p:spPr>
          <a:xfrm flipH="1">
            <a:off x="7906048" y="1333689"/>
            <a:ext cx="404726" cy="674544"/>
          </a:xfrm>
          <a:prstGeom prst="rect">
            <a:avLst/>
          </a:prstGeom>
        </p:spPr>
      </p:pic>
      <p:pic>
        <p:nvPicPr>
          <p:cNvPr id="137" name="Picture 136">
            <a:extLst>
              <a:ext uri="{FF2B5EF4-FFF2-40B4-BE49-F238E27FC236}">
                <a16:creationId xmlns:a16="http://schemas.microsoft.com/office/drawing/2014/main" id="{3E5A37DD-7467-D84A-A102-5F0488C5030F}"/>
              </a:ext>
            </a:extLst>
          </p:cNvPr>
          <p:cNvPicPr>
            <a:picLocks noChangeAspect="1"/>
          </p:cNvPicPr>
          <p:nvPr/>
        </p:nvPicPr>
        <p:blipFill>
          <a:blip r:embed="rId5">
            <a:duotone>
              <a:schemeClr val="accent6">
                <a:shade val="45000"/>
                <a:satMod val="135000"/>
              </a:schemeClr>
              <a:prstClr val="white"/>
            </a:duotone>
          </a:blip>
          <a:stretch>
            <a:fillRect/>
          </a:stretch>
        </p:blipFill>
        <p:spPr>
          <a:xfrm flipH="1">
            <a:off x="8938827" y="1333689"/>
            <a:ext cx="404726" cy="674544"/>
          </a:xfrm>
          <a:prstGeom prst="rect">
            <a:avLst/>
          </a:prstGeom>
        </p:spPr>
      </p:pic>
      <p:pic>
        <p:nvPicPr>
          <p:cNvPr id="138" name="Picture 137">
            <a:extLst>
              <a:ext uri="{FF2B5EF4-FFF2-40B4-BE49-F238E27FC236}">
                <a16:creationId xmlns:a16="http://schemas.microsoft.com/office/drawing/2014/main" id="{D2D9AD88-34F2-5344-ACD2-BA294B220DD2}"/>
              </a:ext>
            </a:extLst>
          </p:cNvPr>
          <p:cNvPicPr>
            <a:picLocks noChangeAspect="1"/>
          </p:cNvPicPr>
          <p:nvPr/>
        </p:nvPicPr>
        <p:blipFill>
          <a:blip r:embed="rId5">
            <a:duotone>
              <a:schemeClr val="accent4">
                <a:shade val="45000"/>
                <a:satMod val="135000"/>
              </a:schemeClr>
              <a:prstClr val="white"/>
            </a:duotone>
          </a:blip>
          <a:stretch>
            <a:fillRect/>
          </a:stretch>
        </p:blipFill>
        <p:spPr>
          <a:xfrm flipH="1">
            <a:off x="9971606" y="1333689"/>
            <a:ext cx="404726" cy="674544"/>
          </a:xfrm>
          <a:prstGeom prst="rect">
            <a:avLst/>
          </a:prstGeom>
        </p:spPr>
      </p:pic>
      <p:pic>
        <p:nvPicPr>
          <p:cNvPr id="139" name="Picture 138">
            <a:extLst>
              <a:ext uri="{FF2B5EF4-FFF2-40B4-BE49-F238E27FC236}">
                <a16:creationId xmlns:a16="http://schemas.microsoft.com/office/drawing/2014/main" id="{2DFBC393-68AF-4343-93DF-C456C71B4028}"/>
              </a:ext>
            </a:extLst>
          </p:cNvPr>
          <p:cNvPicPr>
            <a:picLocks noChangeAspect="1"/>
          </p:cNvPicPr>
          <p:nvPr/>
        </p:nvPicPr>
        <p:blipFill>
          <a:blip r:embed="rId5">
            <a:duotone>
              <a:schemeClr val="bg2">
                <a:shade val="45000"/>
                <a:satMod val="135000"/>
              </a:schemeClr>
              <a:prstClr val="white"/>
            </a:duotone>
          </a:blip>
          <a:stretch>
            <a:fillRect/>
          </a:stretch>
        </p:blipFill>
        <p:spPr>
          <a:xfrm flipH="1">
            <a:off x="11004386" y="1333689"/>
            <a:ext cx="404726" cy="674544"/>
          </a:xfrm>
          <a:prstGeom prst="rect">
            <a:avLst/>
          </a:prstGeom>
        </p:spPr>
      </p:pic>
      <p:sp>
        <p:nvSpPr>
          <p:cNvPr id="124" name="TextBox 123">
            <a:extLst>
              <a:ext uri="{FF2B5EF4-FFF2-40B4-BE49-F238E27FC236}">
                <a16:creationId xmlns:a16="http://schemas.microsoft.com/office/drawing/2014/main" id="{9AAAB7F2-537C-0A40-BCC0-565A7A015655}"/>
              </a:ext>
            </a:extLst>
          </p:cNvPr>
          <p:cNvSpPr txBox="1"/>
          <p:nvPr/>
        </p:nvSpPr>
        <p:spPr>
          <a:xfrm>
            <a:off x="1587662" y="5532734"/>
            <a:ext cx="858630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Decouple service chaining from </a:t>
            </a:r>
          </a:p>
          <a:p>
            <a:pPr algn="ctr"/>
            <a:r>
              <a:rPr lang="en-US" sz="2800" dirty="0"/>
              <a:t>management of constituent VNFs and edge services</a:t>
            </a:r>
          </a:p>
        </p:txBody>
      </p:sp>
    </p:spTree>
    <p:extLst>
      <p:ext uri="{BB962C8B-B14F-4D97-AF65-F5344CB8AC3E}">
        <p14:creationId xmlns:p14="http://schemas.microsoft.com/office/powerpoint/2010/main" val="13638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2.5E-6 -3.33333E-6 C 0.04635 0.01181 0.09284 0.02361 0.12083 0.0051 C 0.14883 -0.01342 0.13932 -0.08912 0.16797 -0.11088 C 0.19674 -0.13287 0.26484 -0.10347 0.2931 -0.12569 C 0.32135 -0.14791 0.30599 -0.22176 0.3375 -0.24421 C 0.36901 -0.26689 0.42552 -0.26435 0.48203 -0.26157 " pathEditMode="relative" rAng="0" ptsTypes="AAAAAA">
                                      <p:cBhvr>
                                        <p:cTn id="32" dur="2000" fill="hold"/>
                                        <p:tgtEl>
                                          <p:spTgt spid="86"/>
                                        </p:tgtEl>
                                        <p:attrNameLst>
                                          <p:attrName>ppt_x</p:attrName>
                                          <p:attrName>ppt_y</p:attrName>
                                        </p:attrNameLst>
                                      </p:cBhvr>
                                      <p:rCtr x="24102" y="-12454"/>
                                    </p:animMotion>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 calcmode="lin" valueType="num">
                                      <p:cBhvr>
                                        <p:cTn id="37" dur="500" fill="hold"/>
                                        <p:tgtEl>
                                          <p:spTgt spid="124"/>
                                        </p:tgtEl>
                                        <p:attrNameLst>
                                          <p:attrName>ppt_w</p:attrName>
                                        </p:attrNameLst>
                                      </p:cBhvr>
                                      <p:tavLst>
                                        <p:tav tm="0">
                                          <p:val>
                                            <p:fltVal val="0"/>
                                          </p:val>
                                        </p:tav>
                                        <p:tav tm="100000">
                                          <p:val>
                                            <p:strVal val="#ppt_w"/>
                                          </p:val>
                                        </p:tav>
                                      </p:tavLst>
                                    </p:anim>
                                    <p:anim calcmode="lin" valueType="num">
                                      <p:cBhvr>
                                        <p:cTn id="38" dur="500" fill="hold"/>
                                        <p:tgtEl>
                                          <p:spTgt spid="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5" grpId="0" animBg="1"/>
      <p:bldP spid="86" grpId="0" animBg="1"/>
      <p:bldP spid="86" grpId="1" animBg="1"/>
      <p:bldP spid="125" grpId="0" animBg="1"/>
      <p:bldP spid="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Elbow Connector 99">
            <a:extLst>
              <a:ext uri="{FF2B5EF4-FFF2-40B4-BE49-F238E27FC236}">
                <a16:creationId xmlns:a16="http://schemas.microsoft.com/office/drawing/2014/main" id="{6F169C8E-46D7-F343-A8B6-F3C1477F7BE9}"/>
              </a:ext>
            </a:extLst>
          </p:cNvPr>
          <p:cNvCxnSpPr>
            <a:cxnSpLocks/>
          </p:cNvCxnSpPr>
          <p:nvPr/>
        </p:nvCxnSpPr>
        <p:spPr>
          <a:xfrm>
            <a:off x="8899935" y="1300367"/>
            <a:ext cx="2477320" cy="1510362"/>
          </a:xfrm>
          <a:prstGeom prst="bentConnector3">
            <a:avLst>
              <a:gd name="adj1" fmla="val 95479"/>
            </a:avLst>
          </a:prstGeom>
        </p:spPr>
        <p:style>
          <a:lnRef idx="1">
            <a:schemeClr val="accent1"/>
          </a:lnRef>
          <a:fillRef idx="0">
            <a:schemeClr val="accent1"/>
          </a:fillRef>
          <a:effectRef idx="0">
            <a:schemeClr val="accent1"/>
          </a:effectRef>
          <a:fontRef idx="minor">
            <a:schemeClr val="tx1"/>
          </a:fontRef>
        </p:style>
      </p:cxnSp>
      <p:sp>
        <p:nvSpPr>
          <p:cNvPr id="1619" name="Freeform 1618"/>
          <p:cNvSpPr/>
          <p:nvPr/>
        </p:nvSpPr>
        <p:spPr>
          <a:xfrm>
            <a:off x="4653410" y="3718055"/>
            <a:ext cx="7294099" cy="2315419"/>
          </a:xfrm>
          <a:custGeom>
            <a:avLst/>
            <a:gdLst>
              <a:gd name="connsiteX0" fmla="*/ 648189 w 8241376"/>
              <a:gd name="connsiteY0" fmla="*/ 8488 h 2701439"/>
              <a:gd name="connsiteX1" fmla="*/ 4268467 w 8241376"/>
              <a:gd name="connsiteY1" fmla="*/ 1062847 h 2701439"/>
              <a:gd name="connsiteX2" fmla="*/ 7860752 w 8241376"/>
              <a:gd name="connsiteY2" fmla="*/ 475019 h 2701439"/>
              <a:gd name="connsiteX3" fmla="*/ 7730124 w 8241376"/>
              <a:gd name="connsiteY3" fmla="*/ 2639721 h 2701439"/>
              <a:gd name="connsiteX4" fmla="*/ 4259136 w 8241376"/>
              <a:gd name="connsiteY4" fmla="*/ 2079884 h 2701439"/>
              <a:gd name="connsiteX5" fmla="*/ 340279 w 8241376"/>
              <a:gd name="connsiteY5" fmla="*/ 1753313 h 2701439"/>
              <a:gd name="connsiteX6" fmla="*/ 648189 w 8241376"/>
              <a:gd name="connsiteY6" fmla="*/ 8488 h 270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76" h="2701439">
                <a:moveTo>
                  <a:pt x="648189" y="8488"/>
                </a:moveTo>
                <a:cubicBezTo>
                  <a:pt x="1302887" y="-106590"/>
                  <a:pt x="3066373" y="985092"/>
                  <a:pt x="4268467" y="1062847"/>
                </a:cubicBezTo>
                <a:cubicBezTo>
                  <a:pt x="5470561" y="1140602"/>
                  <a:pt x="7283809" y="212207"/>
                  <a:pt x="7860752" y="475019"/>
                </a:cubicBezTo>
                <a:cubicBezTo>
                  <a:pt x="8437695" y="737831"/>
                  <a:pt x="8330393" y="2372244"/>
                  <a:pt x="7730124" y="2639721"/>
                </a:cubicBezTo>
                <a:cubicBezTo>
                  <a:pt x="7129855" y="2907199"/>
                  <a:pt x="5490777" y="2227619"/>
                  <a:pt x="4259136" y="2079884"/>
                </a:cubicBezTo>
                <a:cubicBezTo>
                  <a:pt x="3027495" y="1932149"/>
                  <a:pt x="942104" y="2101656"/>
                  <a:pt x="340279" y="1753313"/>
                </a:cubicBezTo>
                <a:cubicBezTo>
                  <a:pt x="-261546" y="1404970"/>
                  <a:pt x="-6509" y="123566"/>
                  <a:pt x="648189" y="848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Calibri" charset="0"/>
              <a:ea typeface="Calibri" charset="0"/>
              <a:cs typeface="Calibri" charset="0"/>
            </a:endParaRPr>
          </a:p>
        </p:txBody>
      </p:sp>
      <p:sp>
        <p:nvSpPr>
          <p:cNvPr id="1605" name="Freeform 1604"/>
          <p:cNvSpPr/>
          <p:nvPr/>
        </p:nvSpPr>
        <p:spPr>
          <a:xfrm>
            <a:off x="6111265" y="3213322"/>
            <a:ext cx="4548425" cy="1054570"/>
          </a:xfrm>
          <a:custGeom>
            <a:avLst/>
            <a:gdLst>
              <a:gd name="connsiteX0" fmla="*/ 397783 w 4241477"/>
              <a:gd name="connsiteY0" fmla="*/ 87048 h 1308065"/>
              <a:gd name="connsiteX1" fmla="*/ 450035 w 4241477"/>
              <a:gd name="connsiteY1" fmla="*/ 1036283 h 1308065"/>
              <a:gd name="connsiteX2" fmla="*/ 3680915 w 4241477"/>
              <a:gd name="connsiteY2" fmla="*/ 1253997 h 1308065"/>
              <a:gd name="connsiteX3" fmla="*/ 3924755 w 4241477"/>
              <a:gd name="connsiteY3" fmla="*/ 174134 h 1308065"/>
              <a:gd name="connsiteX4" fmla="*/ 397783 w 4241477"/>
              <a:gd name="connsiteY4" fmla="*/ 87048 h 1308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1477" h="1308065">
                <a:moveTo>
                  <a:pt x="397783" y="87048"/>
                </a:moveTo>
                <a:cubicBezTo>
                  <a:pt x="-181337" y="230740"/>
                  <a:pt x="-97154" y="841792"/>
                  <a:pt x="450035" y="1036283"/>
                </a:cubicBezTo>
                <a:cubicBezTo>
                  <a:pt x="997224" y="1230774"/>
                  <a:pt x="3101795" y="1397689"/>
                  <a:pt x="3680915" y="1253997"/>
                </a:cubicBezTo>
                <a:cubicBezTo>
                  <a:pt x="4260035" y="1110305"/>
                  <a:pt x="4470492" y="367174"/>
                  <a:pt x="3924755" y="174134"/>
                </a:cubicBezTo>
                <a:cubicBezTo>
                  <a:pt x="3379018" y="-18906"/>
                  <a:pt x="976903" y="-56644"/>
                  <a:pt x="397783" y="87048"/>
                </a:cubicBezTo>
                <a:close/>
              </a:path>
            </a:pathLst>
          </a:cu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Calibri" charset="0"/>
              <a:ea typeface="Calibri" charset="0"/>
              <a:cs typeface="Calibri" charset="0"/>
            </a:endParaRPr>
          </a:p>
        </p:txBody>
      </p:sp>
      <p:sp>
        <p:nvSpPr>
          <p:cNvPr id="1125" name="Freeform 1124"/>
          <p:cNvSpPr/>
          <p:nvPr/>
        </p:nvSpPr>
        <p:spPr>
          <a:xfrm>
            <a:off x="4993037" y="5633391"/>
            <a:ext cx="5381577" cy="1341158"/>
          </a:xfrm>
          <a:custGeom>
            <a:avLst/>
            <a:gdLst>
              <a:gd name="connsiteX0" fmla="*/ 664997 w 5248393"/>
              <a:gd name="connsiteY0" fmla="*/ 3226 h 1776521"/>
              <a:gd name="connsiteX1" fmla="*/ 2075785 w 5248393"/>
              <a:gd name="connsiteY1" fmla="*/ 325443 h 1776521"/>
              <a:gd name="connsiteX2" fmla="*/ 4949614 w 5248393"/>
              <a:gd name="connsiteY2" fmla="*/ 473489 h 1776521"/>
              <a:gd name="connsiteX3" fmla="*/ 4731900 w 5248393"/>
              <a:gd name="connsiteY3" fmla="*/ 1753649 h 1776521"/>
              <a:gd name="connsiteX4" fmla="*/ 1170094 w 5248393"/>
              <a:gd name="connsiteY4" fmla="*/ 1239843 h 1776521"/>
              <a:gd name="connsiteX5" fmla="*/ 11854 w 5248393"/>
              <a:gd name="connsiteY5" fmla="*/ 543158 h 1776521"/>
              <a:gd name="connsiteX6" fmla="*/ 664997 w 5248393"/>
              <a:gd name="connsiteY6" fmla="*/ 3226 h 177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8393" h="1776521">
                <a:moveTo>
                  <a:pt x="664997" y="3226"/>
                </a:moveTo>
                <a:cubicBezTo>
                  <a:pt x="1008985" y="-33060"/>
                  <a:pt x="1361682" y="247066"/>
                  <a:pt x="2075785" y="325443"/>
                </a:cubicBezTo>
                <a:cubicBezTo>
                  <a:pt x="2789888" y="403820"/>
                  <a:pt x="4506928" y="235455"/>
                  <a:pt x="4949614" y="473489"/>
                </a:cubicBezTo>
                <a:cubicBezTo>
                  <a:pt x="5392300" y="711523"/>
                  <a:pt x="5361820" y="1625923"/>
                  <a:pt x="4731900" y="1753649"/>
                </a:cubicBezTo>
                <a:cubicBezTo>
                  <a:pt x="4101980" y="1881375"/>
                  <a:pt x="1956768" y="1441592"/>
                  <a:pt x="1170094" y="1239843"/>
                </a:cubicBezTo>
                <a:cubicBezTo>
                  <a:pt x="383420" y="1038095"/>
                  <a:pt x="97488" y="746358"/>
                  <a:pt x="11854" y="543158"/>
                </a:cubicBezTo>
                <a:cubicBezTo>
                  <a:pt x="-73780" y="339958"/>
                  <a:pt x="321009" y="39512"/>
                  <a:pt x="664997" y="322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0" name="TextBox 29"/>
          <p:cNvSpPr txBox="1"/>
          <p:nvPr/>
        </p:nvSpPr>
        <p:spPr>
          <a:xfrm>
            <a:off x="5840494" y="111068"/>
            <a:ext cx="1343194" cy="369332"/>
          </a:xfrm>
          <a:prstGeom prst="rect">
            <a:avLst/>
          </a:prstGeom>
          <a:noFill/>
        </p:spPr>
        <p:txBody>
          <a:bodyPr wrap="square" rtlCol="0">
            <a:spAutoFit/>
          </a:bodyPr>
          <a:lstStyle/>
          <a:p>
            <a:r>
              <a:rPr lang="en-US" dirty="0">
                <a:latin typeface="Calibri" charset="0"/>
                <a:ea typeface="Calibri" charset="0"/>
                <a:cs typeface="Calibri" charset="0"/>
              </a:rPr>
              <a:t>Chain specs</a:t>
            </a:r>
          </a:p>
        </p:txBody>
      </p:sp>
      <p:sp>
        <p:nvSpPr>
          <p:cNvPr id="152" name="Oval 151"/>
          <p:cNvSpPr>
            <a:spLocks noChangeAspect="1"/>
          </p:cNvSpPr>
          <p:nvPr/>
        </p:nvSpPr>
        <p:spPr>
          <a:xfrm>
            <a:off x="5885332" y="6047887"/>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e2</a:t>
            </a:r>
          </a:p>
        </p:txBody>
      </p:sp>
      <p:sp>
        <p:nvSpPr>
          <p:cNvPr id="153" name="Oval 152"/>
          <p:cNvSpPr>
            <a:spLocks noChangeAspect="1"/>
          </p:cNvSpPr>
          <p:nvPr/>
        </p:nvSpPr>
        <p:spPr>
          <a:xfrm>
            <a:off x="8541684" y="6169325"/>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e3</a:t>
            </a:r>
          </a:p>
        </p:txBody>
      </p:sp>
      <p:sp>
        <p:nvSpPr>
          <p:cNvPr id="154" name="Oval 153"/>
          <p:cNvSpPr>
            <a:spLocks noChangeAspect="1"/>
          </p:cNvSpPr>
          <p:nvPr/>
        </p:nvSpPr>
        <p:spPr>
          <a:xfrm>
            <a:off x="4692534" y="4421493"/>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e1</a:t>
            </a:r>
          </a:p>
        </p:txBody>
      </p:sp>
      <p:sp>
        <p:nvSpPr>
          <p:cNvPr id="157" name="Oval 156"/>
          <p:cNvSpPr>
            <a:spLocks noChangeAspect="1"/>
          </p:cNvSpPr>
          <p:nvPr/>
        </p:nvSpPr>
        <p:spPr>
          <a:xfrm>
            <a:off x="10754973" y="4465620"/>
            <a:ext cx="457200" cy="457200"/>
          </a:xfrm>
          <a:prstGeom prst="ellipse">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Calibri" charset="0"/>
                <a:ea typeface="Calibri" charset="0"/>
                <a:cs typeface="Calibri" charset="0"/>
              </a:rPr>
              <a:t>e4</a:t>
            </a:r>
          </a:p>
        </p:txBody>
      </p:sp>
      <p:cxnSp>
        <p:nvCxnSpPr>
          <p:cNvPr id="160" name="Straight Connector 159"/>
          <p:cNvCxnSpPr/>
          <p:nvPr/>
        </p:nvCxnSpPr>
        <p:spPr>
          <a:xfrm flipV="1">
            <a:off x="5137367" y="4361266"/>
            <a:ext cx="904917" cy="19234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6026697" y="3689299"/>
            <a:ext cx="1060566" cy="68101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6014794" y="4340749"/>
            <a:ext cx="698769" cy="5140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endCxn id="152" idx="0"/>
          </p:cNvCxnSpPr>
          <p:nvPr/>
        </p:nvCxnSpPr>
        <p:spPr>
          <a:xfrm flipH="1">
            <a:off x="6113932" y="4842049"/>
            <a:ext cx="547970" cy="12058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680126" y="3850733"/>
            <a:ext cx="2685203" cy="10289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79" idx="2"/>
          </p:cNvCxnSpPr>
          <p:nvPr/>
        </p:nvCxnSpPr>
        <p:spPr>
          <a:xfrm flipH="1" flipV="1">
            <a:off x="7159623" y="3730035"/>
            <a:ext cx="1993785" cy="477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8188651" y="5199317"/>
            <a:ext cx="419988" cy="103696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6747000" y="4879653"/>
            <a:ext cx="1441651" cy="35155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9" idx="4"/>
          </p:cNvCxnSpPr>
          <p:nvPr/>
        </p:nvCxnSpPr>
        <p:spPr>
          <a:xfrm>
            <a:off x="9382008" y="4006408"/>
            <a:ext cx="331358" cy="6519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7" name="Oval 176"/>
          <p:cNvSpPr>
            <a:spLocks noChangeAspect="1"/>
          </p:cNvSpPr>
          <p:nvPr/>
        </p:nvSpPr>
        <p:spPr>
          <a:xfrm>
            <a:off x="6637658" y="4506179"/>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78" name="Oval 177"/>
          <p:cNvSpPr>
            <a:spLocks noChangeAspect="1"/>
          </p:cNvSpPr>
          <p:nvPr/>
        </p:nvSpPr>
        <p:spPr>
          <a:xfrm>
            <a:off x="6882847" y="3484327"/>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79" name="Oval 178"/>
          <p:cNvSpPr>
            <a:spLocks noChangeAspect="1"/>
          </p:cNvSpPr>
          <p:nvPr/>
        </p:nvSpPr>
        <p:spPr>
          <a:xfrm>
            <a:off x="9153408" y="3549208"/>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13" name="Oval 212"/>
          <p:cNvSpPr>
            <a:spLocks noChangeAspect="1"/>
          </p:cNvSpPr>
          <p:nvPr/>
        </p:nvSpPr>
        <p:spPr>
          <a:xfrm>
            <a:off x="7211214" y="3611943"/>
            <a:ext cx="386312" cy="38631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214" name="Oval 213"/>
          <p:cNvSpPr>
            <a:spLocks noChangeAspect="1"/>
          </p:cNvSpPr>
          <p:nvPr/>
        </p:nvSpPr>
        <p:spPr>
          <a:xfrm>
            <a:off x="6412899" y="4638228"/>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215" name="Oval 214"/>
          <p:cNvSpPr>
            <a:spLocks noChangeAspect="1"/>
          </p:cNvSpPr>
          <p:nvPr/>
        </p:nvSpPr>
        <p:spPr>
          <a:xfrm>
            <a:off x="8931250" y="3790659"/>
            <a:ext cx="392728" cy="39272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pic>
        <p:nvPicPr>
          <p:cNvPr id="217" name="Picture 216"/>
          <p:cNvPicPr>
            <a:picLocks noChangeAspect="1"/>
          </p:cNvPicPr>
          <p:nvPr/>
        </p:nvPicPr>
        <p:blipFill>
          <a:blip r:embed="rId3"/>
          <a:stretch>
            <a:fillRect/>
          </a:stretch>
        </p:blipFill>
        <p:spPr>
          <a:xfrm>
            <a:off x="11047090" y="4106384"/>
            <a:ext cx="330165" cy="458562"/>
          </a:xfrm>
          <a:prstGeom prst="rect">
            <a:avLst/>
          </a:prstGeom>
          <a:solidFill>
            <a:schemeClr val="bg1"/>
          </a:solidFill>
        </p:spPr>
      </p:pic>
      <p:pic>
        <p:nvPicPr>
          <p:cNvPr id="219" name="Picture 21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460251" y="5827685"/>
            <a:ext cx="520126" cy="520126"/>
          </a:xfrm>
          <a:prstGeom prst="rect">
            <a:avLst/>
          </a:prstGeom>
          <a:solidFill>
            <a:schemeClr val="bg1"/>
          </a:solidFill>
        </p:spPr>
      </p:pic>
      <p:pic>
        <p:nvPicPr>
          <p:cNvPr id="220" name="Picture 21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057738" y="5982971"/>
            <a:ext cx="520126" cy="520126"/>
          </a:xfrm>
          <a:prstGeom prst="rect">
            <a:avLst/>
          </a:prstGeom>
          <a:solidFill>
            <a:schemeClr val="bg1"/>
          </a:solidFill>
        </p:spPr>
      </p:pic>
      <p:sp>
        <p:nvSpPr>
          <p:cNvPr id="221" name="Oval 220"/>
          <p:cNvSpPr>
            <a:spLocks noChangeAspect="1"/>
          </p:cNvSpPr>
          <p:nvPr/>
        </p:nvSpPr>
        <p:spPr>
          <a:xfrm>
            <a:off x="6303518" y="6202755"/>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222" name="Oval 221"/>
          <p:cNvSpPr>
            <a:spLocks noChangeAspect="1"/>
          </p:cNvSpPr>
          <p:nvPr/>
        </p:nvSpPr>
        <p:spPr>
          <a:xfrm>
            <a:off x="8967570" y="6188468"/>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cxnSp>
        <p:nvCxnSpPr>
          <p:cNvPr id="883" name="Straight Connector 882"/>
          <p:cNvCxnSpPr/>
          <p:nvPr/>
        </p:nvCxnSpPr>
        <p:spPr>
          <a:xfrm flipH="1">
            <a:off x="8194729" y="4638941"/>
            <a:ext cx="1502447" cy="560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p:cNvCxnSpPr>
            <a:stCxn id="157" idx="2"/>
          </p:cNvCxnSpPr>
          <p:nvPr/>
        </p:nvCxnSpPr>
        <p:spPr>
          <a:xfrm flipH="1" flipV="1">
            <a:off x="9660669" y="4658328"/>
            <a:ext cx="1094304" cy="3589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6" name="Oval 885"/>
          <p:cNvSpPr>
            <a:spLocks noChangeAspect="1"/>
          </p:cNvSpPr>
          <p:nvPr/>
        </p:nvSpPr>
        <p:spPr>
          <a:xfrm>
            <a:off x="10499010" y="4408641"/>
            <a:ext cx="392728" cy="39272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1614" name="Oval 1613"/>
          <p:cNvSpPr>
            <a:spLocks noChangeAspect="1"/>
          </p:cNvSpPr>
          <p:nvPr/>
        </p:nvSpPr>
        <p:spPr>
          <a:xfrm>
            <a:off x="7999292" y="4897136"/>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615" name="Oval 1614"/>
          <p:cNvSpPr>
            <a:spLocks noChangeAspect="1"/>
          </p:cNvSpPr>
          <p:nvPr/>
        </p:nvSpPr>
        <p:spPr>
          <a:xfrm>
            <a:off x="8308503" y="5083111"/>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sp>
        <p:nvSpPr>
          <p:cNvPr id="1624" name="Oval 1623"/>
          <p:cNvSpPr>
            <a:spLocks noChangeAspect="1"/>
          </p:cNvSpPr>
          <p:nvPr/>
        </p:nvSpPr>
        <p:spPr>
          <a:xfrm>
            <a:off x="5065163" y="4317482"/>
            <a:ext cx="376738" cy="37673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latin typeface="Calibri" charset="0"/>
                <a:ea typeface="Calibri" charset="0"/>
                <a:cs typeface="Calibri" charset="0"/>
              </a:rPr>
              <a:t>F</a:t>
            </a:r>
          </a:p>
        </p:txBody>
      </p:sp>
      <p:cxnSp>
        <p:nvCxnSpPr>
          <p:cNvPr id="1629" name="Straight Arrow Connector 1628"/>
          <p:cNvCxnSpPr>
            <a:cxnSpLocks/>
          </p:cNvCxnSpPr>
          <p:nvPr/>
        </p:nvCxnSpPr>
        <p:spPr>
          <a:xfrm>
            <a:off x="10891738" y="3055112"/>
            <a:ext cx="0" cy="136638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35" name="Arc 1634"/>
          <p:cNvSpPr/>
          <p:nvPr/>
        </p:nvSpPr>
        <p:spPr>
          <a:xfrm flipH="1">
            <a:off x="4712215" y="141691"/>
            <a:ext cx="1191351" cy="922410"/>
          </a:xfrm>
          <a:prstGeom prst="arc">
            <a:avLst>
              <a:gd name="adj1" fmla="val 12083751"/>
              <a:gd name="adj2" fmla="val 82764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charset="0"/>
              <a:ea typeface="Calibri" charset="0"/>
              <a:cs typeface="Calibri" charset="0"/>
            </a:endParaRPr>
          </a:p>
        </p:txBody>
      </p:sp>
      <p:cxnSp>
        <p:nvCxnSpPr>
          <p:cNvPr id="1637" name="Straight Arrow Connector 1636"/>
          <p:cNvCxnSpPr>
            <a:cxnSpLocks/>
          </p:cNvCxnSpPr>
          <p:nvPr/>
        </p:nvCxnSpPr>
        <p:spPr>
          <a:xfrm flipV="1">
            <a:off x="7111695" y="649247"/>
            <a:ext cx="763611" cy="1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44" name="Picture 1643"/>
          <p:cNvPicPr>
            <a:picLocks noChangeAspect="1"/>
          </p:cNvPicPr>
          <p:nvPr/>
        </p:nvPicPr>
        <p:blipFill>
          <a:blip r:embed="rId3"/>
          <a:stretch>
            <a:fillRect/>
          </a:stretch>
        </p:blipFill>
        <p:spPr>
          <a:xfrm>
            <a:off x="4759584" y="4099436"/>
            <a:ext cx="330165" cy="458562"/>
          </a:xfrm>
          <a:prstGeom prst="rect">
            <a:avLst/>
          </a:prstGeom>
          <a:solidFill>
            <a:schemeClr val="bg1"/>
          </a:solidFill>
        </p:spPr>
      </p:pic>
      <p:cxnSp>
        <p:nvCxnSpPr>
          <p:cNvPr id="1648" name="Straight Arrow Connector 1647"/>
          <p:cNvCxnSpPr/>
          <p:nvPr/>
        </p:nvCxnSpPr>
        <p:spPr>
          <a:xfrm>
            <a:off x="9104754" y="2840302"/>
            <a:ext cx="0" cy="725073"/>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7" name="Straight Arrow Connector 1656"/>
          <p:cNvCxnSpPr/>
          <p:nvPr/>
        </p:nvCxnSpPr>
        <p:spPr>
          <a:xfrm flipH="1">
            <a:off x="6620746" y="2813026"/>
            <a:ext cx="4482" cy="1578519"/>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72" name="Straight Arrow Connector 1671"/>
          <p:cNvCxnSpPr>
            <a:cxnSpLocks/>
          </p:cNvCxnSpPr>
          <p:nvPr/>
        </p:nvCxnSpPr>
        <p:spPr>
          <a:xfrm flipH="1">
            <a:off x="5996348" y="2804628"/>
            <a:ext cx="6337" cy="295363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09" name="Rectangle 1408"/>
          <p:cNvSpPr/>
          <p:nvPr/>
        </p:nvSpPr>
        <p:spPr>
          <a:xfrm>
            <a:off x="4743316" y="2784040"/>
            <a:ext cx="7031192" cy="2883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Calibri" charset="0"/>
                <a:ea typeface="Calibri" charset="0"/>
                <a:cs typeface="Calibri" charset="0"/>
              </a:rPr>
              <a:t>Global message bus </a:t>
            </a:r>
          </a:p>
        </p:txBody>
      </p:sp>
      <p:sp>
        <p:nvSpPr>
          <p:cNvPr id="1705" name="TextBox 1704"/>
          <p:cNvSpPr txBox="1"/>
          <p:nvPr/>
        </p:nvSpPr>
        <p:spPr>
          <a:xfrm>
            <a:off x="5603272" y="6540975"/>
            <a:ext cx="791467" cy="338554"/>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chemeClr val="tx1"/>
                </a:solidFill>
                <a:latin typeface="Calibri" charset="0"/>
                <a:ea typeface="Calibri" charset="0"/>
                <a:cs typeface="Calibri" charset="0"/>
              </a:rPr>
              <a:t>Packet</a:t>
            </a:r>
          </a:p>
        </p:txBody>
      </p:sp>
      <p:sp>
        <p:nvSpPr>
          <p:cNvPr id="1712" name="Freeform 1711"/>
          <p:cNvSpPr/>
          <p:nvPr/>
        </p:nvSpPr>
        <p:spPr>
          <a:xfrm>
            <a:off x="6099576" y="3791280"/>
            <a:ext cx="5478308" cy="2712606"/>
          </a:xfrm>
          <a:custGeom>
            <a:avLst/>
            <a:gdLst>
              <a:gd name="connsiteX0" fmla="*/ 0 w 5478308"/>
              <a:gd name="connsiteY0" fmla="*/ 2712606 h 2712606"/>
              <a:gd name="connsiteX1" fmla="*/ 283221 w 5478308"/>
              <a:gd name="connsiteY1" fmla="*/ 2113795 h 2712606"/>
              <a:gd name="connsiteX2" fmla="*/ 752559 w 5478308"/>
              <a:gd name="connsiteY2" fmla="*/ 1069923 h 2712606"/>
              <a:gd name="connsiteX3" fmla="*/ 3147801 w 5478308"/>
              <a:gd name="connsiteY3" fmla="*/ 1774 h 2712606"/>
              <a:gd name="connsiteX4" fmla="*/ 3706152 w 5478308"/>
              <a:gd name="connsiteY4" fmla="*/ 819069 h 2712606"/>
              <a:gd name="connsiteX5" fmla="*/ 5478308 w 5478308"/>
              <a:gd name="connsiteY5" fmla="*/ 899990 h 271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8308" h="2712606">
                <a:moveTo>
                  <a:pt x="0" y="2712606"/>
                </a:moveTo>
                <a:cubicBezTo>
                  <a:pt x="78897" y="2550090"/>
                  <a:pt x="157795" y="2387575"/>
                  <a:pt x="283221" y="2113795"/>
                </a:cubicBezTo>
                <a:cubicBezTo>
                  <a:pt x="408648" y="1840014"/>
                  <a:pt x="275129" y="1421926"/>
                  <a:pt x="752559" y="1069923"/>
                </a:cubicBezTo>
                <a:cubicBezTo>
                  <a:pt x="1229989" y="717919"/>
                  <a:pt x="2655536" y="43583"/>
                  <a:pt x="3147801" y="1774"/>
                </a:cubicBezTo>
                <a:cubicBezTo>
                  <a:pt x="3640066" y="-40035"/>
                  <a:pt x="3317734" y="669366"/>
                  <a:pt x="3706152" y="819069"/>
                </a:cubicBezTo>
                <a:cubicBezTo>
                  <a:pt x="4094570" y="968772"/>
                  <a:pt x="5478308" y="899990"/>
                  <a:pt x="5478308" y="899990"/>
                </a:cubicBezTo>
              </a:path>
            </a:pathLst>
          </a:custGeom>
          <a:ln w="1270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charset="0"/>
              <a:ea typeface="Calibri" charset="0"/>
              <a:cs typeface="Calibri" charset="0"/>
            </a:endParaRPr>
          </a:p>
        </p:txBody>
      </p:sp>
      <p:sp>
        <p:nvSpPr>
          <p:cNvPr id="123" name="Title 1">
            <a:extLst>
              <a:ext uri="{FF2B5EF4-FFF2-40B4-BE49-F238E27FC236}">
                <a16:creationId xmlns:a16="http://schemas.microsoft.com/office/drawing/2014/main" id="{397C2D5B-AEB2-DF4B-888E-EE8FCFEE5F3B}"/>
              </a:ext>
            </a:extLst>
          </p:cNvPr>
          <p:cNvSpPr>
            <a:spLocks noGrp="1"/>
          </p:cNvSpPr>
          <p:nvPr>
            <p:ph type="title"/>
          </p:nvPr>
        </p:nvSpPr>
        <p:spPr/>
        <p:txBody>
          <a:bodyPr/>
          <a:lstStyle/>
          <a:p>
            <a:r>
              <a:rPr lang="en-US" dirty="0"/>
              <a:t>Switchboard architecture</a:t>
            </a:r>
          </a:p>
        </p:txBody>
      </p:sp>
      <p:sp>
        <p:nvSpPr>
          <p:cNvPr id="29" name="Text Placeholder 28">
            <a:extLst>
              <a:ext uri="{FF2B5EF4-FFF2-40B4-BE49-F238E27FC236}">
                <a16:creationId xmlns:a16="http://schemas.microsoft.com/office/drawing/2014/main" id="{D4FCF992-B69A-354E-9126-80411F5F3EB9}"/>
              </a:ext>
            </a:extLst>
          </p:cNvPr>
          <p:cNvSpPr>
            <a:spLocks noGrp="1"/>
          </p:cNvSpPr>
          <p:nvPr>
            <p:ph type="body" sz="half" idx="2"/>
          </p:nvPr>
        </p:nvSpPr>
        <p:spPr>
          <a:xfrm>
            <a:off x="839789" y="2057400"/>
            <a:ext cx="3584314" cy="3811588"/>
          </a:xfrm>
        </p:spPr>
        <p:txBody>
          <a:bodyPr>
            <a:normAutofit/>
          </a:bodyPr>
          <a:lstStyle/>
          <a:p>
            <a:endParaRPr lang="en-US" dirty="0"/>
          </a:p>
        </p:txBody>
      </p:sp>
      <p:sp>
        <p:nvSpPr>
          <p:cNvPr id="122" name="Oval 121">
            <a:extLst>
              <a:ext uri="{FF2B5EF4-FFF2-40B4-BE49-F238E27FC236}">
                <a16:creationId xmlns:a16="http://schemas.microsoft.com/office/drawing/2014/main" id="{DBD370EC-961D-5543-AF77-E1716FE847B7}"/>
              </a:ext>
            </a:extLst>
          </p:cNvPr>
          <p:cNvSpPr>
            <a:spLocks noChangeAspect="1"/>
          </p:cNvSpPr>
          <p:nvPr/>
        </p:nvSpPr>
        <p:spPr>
          <a:xfrm>
            <a:off x="6129877" y="5815137"/>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24" name="Oval 123">
            <a:extLst>
              <a:ext uri="{FF2B5EF4-FFF2-40B4-BE49-F238E27FC236}">
                <a16:creationId xmlns:a16="http://schemas.microsoft.com/office/drawing/2014/main" id="{DBE17611-76CC-0347-AC03-08A8866F0420}"/>
              </a:ext>
            </a:extLst>
          </p:cNvPr>
          <p:cNvSpPr>
            <a:spLocks noChangeAspect="1"/>
          </p:cNvSpPr>
          <p:nvPr/>
        </p:nvSpPr>
        <p:spPr>
          <a:xfrm>
            <a:off x="8614816" y="5859949"/>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libri" charset="0"/>
              <a:ea typeface="Calibri" charset="0"/>
              <a:cs typeface="Calibri" charset="0"/>
            </a:endParaRPr>
          </a:p>
        </p:txBody>
      </p:sp>
      <p:grpSp>
        <p:nvGrpSpPr>
          <p:cNvPr id="93" name="Group 92">
            <a:extLst>
              <a:ext uri="{FF2B5EF4-FFF2-40B4-BE49-F238E27FC236}">
                <a16:creationId xmlns:a16="http://schemas.microsoft.com/office/drawing/2014/main" id="{ECBD9F62-CC18-2240-99AE-DBA0B18906FA}"/>
              </a:ext>
            </a:extLst>
          </p:cNvPr>
          <p:cNvGrpSpPr/>
          <p:nvPr/>
        </p:nvGrpSpPr>
        <p:grpSpPr>
          <a:xfrm>
            <a:off x="4422690" y="138758"/>
            <a:ext cx="972275" cy="2010900"/>
            <a:chOff x="4422690" y="138758"/>
            <a:chExt cx="972275" cy="2010900"/>
          </a:xfrm>
        </p:grpSpPr>
        <p:sp>
          <p:nvSpPr>
            <p:cNvPr id="131" name="Rounded Rectangle 130"/>
            <p:cNvSpPr/>
            <p:nvPr/>
          </p:nvSpPr>
          <p:spPr>
            <a:xfrm>
              <a:off x="4422692" y="803714"/>
              <a:ext cx="972273" cy="1322475"/>
            </a:xfrm>
            <a:prstGeom prst="roundRect">
              <a:avLst>
                <a:gd name="adj" fmla="val 84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cxnSp>
          <p:nvCxnSpPr>
            <p:cNvPr id="133" name="Straight Connector 132"/>
            <p:cNvCxnSpPr/>
            <p:nvPr/>
          </p:nvCxnSpPr>
          <p:spPr>
            <a:xfrm>
              <a:off x="4422692" y="1285051"/>
              <a:ext cx="97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422691" y="1490273"/>
              <a:ext cx="97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422691" y="1695495"/>
              <a:ext cx="97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422691" y="1900716"/>
              <a:ext cx="97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422691" y="854542"/>
              <a:ext cx="97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422690" y="1045397"/>
              <a:ext cx="670633" cy="276999"/>
            </a:xfrm>
            <a:prstGeom prst="rect">
              <a:avLst/>
            </a:prstGeom>
            <a:noFill/>
          </p:spPr>
          <p:txBody>
            <a:bodyPr wrap="none" rtlCol="0">
              <a:spAutoFit/>
            </a:bodyPr>
            <a:lstStyle/>
            <a:p>
              <a:r>
                <a:rPr lang="en-US" sz="1200" dirty="0">
                  <a:latin typeface="Calibri" charset="0"/>
                  <a:ea typeface="Calibri" charset="0"/>
                  <a:cs typeface="Calibri" charset="0"/>
                </a:rPr>
                <a:t>Firewall</a:t>
              </a:r>
            </a:p>
          </p:txBody>
        </p:sp>
        <p:sp>
          <p:nvSpPr>
            <p:cNvPr id="139" name="TextBox 138"/>
            <p:cNvSpPr txBox="1"/>
            <p:nvPr/>
          </p:nvSpPr>
          <p:spPr>
            <a:xfrm>
              <a:off x="4422690" y="1249823"/>
              <a:ext cx="901722" cy="276999"/>
            </a:xfrm>
            <a:prstGeom prst="rect">
              <a:avLst/>
            </a:prstGeom>
            <a:noFill/>
          </p:spPr>
          <p:txBody>
            <a:bodyPr wrap="none" rtlCol="0">
              <a:spAutoFit/>
            </a:bodyPr>
            <a:lstStyle/>
            <a:p>
              <a:r>
                <a:rPr lang="en-US" sz="1200" dirty="0">
                  <a:latin typeface="Calibri" charset="0"/>
                  <a:ea typeface="Calibri" charset="0"/>
                  <a:cs typeface="Calibri" charset="0"/>
                </a:rPr>
                <a:t>Accelerator</a:t>
              </a:r>
            </a:p>
          </p:txBody>
        </p:sp>
        <p:sp>
          <p:nvSpPr>
            <p:cNvPr id="140" name="TextBox 139"/>
            <p:cNvSpPr txBox="1"/>
            <p:nvPr/>
          </p:nvSpPr>
          <p:spPr>
            <a:xfrm>
              <a:off x="4422690" y="1451699"/>
              <a:ext cx="744114" cy="276999"/>
            </a:xfrm>
            <a:prstGeom prst="rect">
              <a:avLst/>
            </a:prstGeom>
            <a:noFill/>
          </p:spPr>
          <p:txBody>
            <a:bodyPr wrap="none" rtlCol="0">
              <a:spAutoFit/>
            </a:bodyPr>
            <a:lstStyle/>
            <a:p>
              <a:r>
                <a:rPr lang="en-US" sz="1200" dirty="0">
                  <a:latin typeface="Calibri" charset="0"/>
                  <a:ea typeface="Calibri" charset="0"/>
                  <a:cs typeface="Calibri" charset="0"/>
                </a:rPr>
                <a:t>Scrubber</a:t>
              </a:r>
            </a:p>
          </p:txBody>
        </p:sp>
        <p:sp>
          <p:nvSpPr>
            <p:cNvPr id="141" name="TextBox 140"/>
            <p:cNvSpPr txBox="1"/>
            <p:nvPr/>
          </p:nvSpPr>
          <p:spPr>
            <a:xfrm>
              <a:off x="4422690" y="1670783"/>
              <a:ext cx="871329" cy="276999"/>
            </a:xfrm>
            <a:prstGeom prst="rect">
              <a:avLst/>
            </a:prstGeom>
            <a:noFill/>
          </p:spPr>
          <p:txBody>
            <a:bodyPr wrap="none" rtlCol="0">
              <a:spAutoFit/>
            </a:bodyPr>
            <a:lstStyle/>
            <a:p>
              <a:r>
                <a:rPr lang="en-US" sz="1200" dirty="0">
                  <a:latin typeface="Calibri" charset="0"/>
                  <a:ea typeface="Calibri" charset="0"/>
                  <a:cs typeface="Calibri" charset="0"/>
                </a:rPr>
                <a:t>Transcoder</a:t>
              </a:r>
            </a:p>
          </p:txBody>
        </p:sp>
        <p:sp>
          <p:nvSpPr>
            <p:cNvPr id="142" name="TextBox 141"/>
            <p:cNvSpPr txBox="1"/>
            <p:nvPr/>
          </p:nvSpPr>
          <p:spPr>
            <a:xfrm>
              <a:off x="4453294" y="1872659"/>
              <a:ext cx="388248" cy="276999"/>
            </a:xfrm>
            <a:prstGeom prst="rect">
              <a:avLst/>
            </a:prstGeom>
            <a:noFill/>
          </p:spPr>
          <p:txBody>
            <a:bodyPr wrap="none" rtlCol="0">
              <a:spAutoFit/>
            </a:bodyPr>
            <a:lstStyle/>
            <a:p>
              <a:r>
                <a:rPr lang="en-US" sz="1200" dirty="0">
                  <a:latin typeface="Calibri" charset="0"/>
                  <a:ea typeface="Calibri" charset="0"/>
                  <a:cs typeface="Calibri" charset="0"/>
                </a:rPr>
                <a:t>IDS</a:t>
              </a:r>
            </a:p>
          </p:txBody>
        </p:sp>
        <p:pic>
          <p:nvPicPr>
            <p:cNvPr id="1713" name="Picture 171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545805" y="138758"/>
              <a:ext cx="615500" cy="615500"/>
            </a:xfrm>
            <a:prstGeom prst="rect">
              <a:avLst/>
            </a:prstGeom>
          </p:spPr>
        </p:pic>
        <p:sp>
          <p:nvSpPr>
            <p:cNvPr id="132" name="Round Same Side Corner Rectangle 131"/>
            <p:cNvSpPr/>
            <p:nvPr/>
          </p:nvSpPr>
          <p:spPr>
            <a:xfrm>
              <a:off x="4422692" y="609377"/>
              <a:ext cx="972273" cy="457200"/>
            </a:xfrm>
            <a:prstGeom prst="round2SameRect">
              <a:avLst>
                <a:gd name="adj1" fmla="val 29619"/>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latin typeface="Calibri" charset="0"/>
                  <a:ea typeface="Calibri" charset="0"/>
                  <a:cs typeface="Calibri" charset="0"/>
                </a:rPr>
                <a:t>VNF catalog</a:t>
              </a:r>
            </a:p>
          </p:txBody>
        </p:sp>
      </p:grpSp>
      <p:cxnSp>
        <p:nvCxnSpPr>
          <p:cNvPr id="34" name="Elbow Connector 33">
            <a:extLst>
              <a:ext uri="{FF2B5EF4-FFF2-40B4-BE49-F238E27FC236}">
                <a16:creationId xmlns:a16="http://schemas.microsoft.com/office/drawing/2014/main" id="{440DA528-933B-4B4D-BDF6-A2E6F3549455}"/>
              </a:ext>
            </a:extLst>
          </p:cNvPr>
          <p:cNvCxnSpPr>
            <a:cxnSpLocks/>
          </p:cNvCxnSpPr>
          <p:nvPr/>
        </p:nvCxnSpPr>
        <p:spPr>
          <a:xfrm rot="5400000" flipH="1" flipV="1">
            <a:off x="7038079" y="-74143"/>
            <a:ext cx="772001" cy="27490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2111DAE5-0BC8-324B-9B54-B0C7738A7950}"/>
              </a:ext>
            </a:extLst>
          </p:cNvPr>
          <p:cNvCxnSpPr>
            <a:cxnSpLocks/>
          </p:cNvCxnSpPr>
          <p:nvPr/>
        </p:nvCxnSpPr>
        <p:spPr>
          <a:xfrm rot="5400000" flipH="1" flipV="1">
            <a:off x="7537215" y="424994"/>
            <a:ext cx="772001" cy="17507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D31FEE13-7A53-9040-B1BD-C196649350DD}"/>
              </a:ext>
            </a:extLst>
          </p:cNvPr>
          <p:cNvCxnSpPr>
            <a:cxnSpLocks/>
          </p:cNvCxnSpPr>
          <p:nvPr/>
        </p:nvCxnSpPr>
        <p:spPr>
          <a:xfrm rot="5400000" flipH="1" flipV="1">
            <a:off x="8036352" y="924130"/>
            <a:ext cx="772001" cy="7524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B079B8C2-E98D-2B4F-AD61-928219F00AE5}"/>
              </a:ext>
            </a:extLst>
          </p:cNvPr>
          <p:cNvCxnSpPr>
            <a:cxnSpLocks/>
          </p:cNvCxnSpPr>
          <p:nvPr/>
        </p:nvCxnSpPr>
        <p:spPr>
          <a:xfrm rot="16200000" flipH="1">
            <a:off x="8535488" y="1177470"/>
            <a:ext cx="772001" cy="24579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981EC2C8-A702-BE4E-9355-115CE346B764}"/>
              </a:ext>
            </a:extLst>
          </p:cNvPr>
          <p:cNvCxnSpPr>
            <a:cxnSpLocks/>
          </p:cNvCxnSpPr>
          <p:nvPr/>
        </p:nvCxnSpPr>
        <p:spPr>
          <a:xfrm rot="16200000" flipH="1">
            <a:off x="9034625" y="678333"/>
            <a:ext cx="772001" cy="1244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9F880B-EAAD-A24C-83FE-C6768129618A}"/>
              </a:ext>
            </a:extLst>
          </p:cNvPr>
          <p:cNvCxnSpPr>
            <a:cxnSpLocks/>
          </p:cNvCxnSpPr>
          <p:nvPr/>
        </p:nvCxnSpPr>
        <p:spPr>
          <a:xfrm flipH="1">
            <a:off x="6265330" y="3089548"/>
            <a:ext cx="923" cy="277321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556DF1-27E8-2E40-A45D-0EB44032CF47}"/>
              </a:ext>
            </a:extLst>
          </p:cNvPr>
          <p:cNvCxnSpPr>
            <a:cxnSpLocks/>
          </p:cNvCxnSpPr>
          <p:nvPr/>
        </p:nvCxnSpPr>
        <p:spPr>
          <a:xfrm flipH="1" flipV="1">
            <a:off x="6048230" y="2009001"/>
            <a:ext cx="3032" cy="761787"/>
          </a:xfrm>
          <a:prstGeom prst="line">
            <a:avLst/>
          </a:prstGeom>
        </p:spPr>
        <p:style>
          <a:lnRef idx="1">
            <a:schemeClr val="dk1"/>
          </a:lnRef>
          <a:fillRef idx="0">
            <a:schemeClr val="dk1"/>
          </a:fillRef>
          <a:effectRef idx="0">
            <a:schemeClr val="dk1"/>
          </a:effectRef>
          <a:fontRef idx="minor">
            <a:schemeClr val="tx1"/>
          </a:fontRef>
        </p:style>
      </p:cxnSp>
      <p:sp>
        <p:nvSpPr>
          <p:cNvPr id="1688" name="TextBox 1687"/>
          <p:cNvSpPr txBox="1"/>
          <p:nvPr/>
        </p:nvSpPr>
        <p:spPr>
          <a:xfrm>
            <a:off x="7637420" y="1042018"/>
            <a:ext cx="2002613" cy="369332"/>
          </a:xfrm>
          <a:prstGeom prst="rect">
            <a:avLst/>
          </a:prstGeom>
          <a:solidFill>
            <a:schemeClr val="bg1"/>
          </a:solidFill>
        </p:spPr>
        <p:txBody>
          <a:bodyPr wrap="square" rtlCol="0">
            <a:spAutoFit/>
          </a:bodyPr>
          <a:lstStyle/>
          <a:p>
            <a:pPr algn="ctr"/>
            <a:r>
              <a:rPr lang="en-US" dirty="0">
                <a:latin typeface="Calibri" charset="0"/>
                <a:ea typeface="Calibri" charset="0"/>
                <a:cs typeface="Calibri" charset="0"/>
              </a:rPr>
              <a:t>Global chain route</a:t>
            </a:r>
          </a:p>
        </p:txBody>
      </p:sp>
      <p:grpSp>
        <p:nvGrpSpPr>
          <p:cNvPr id="1711" name="Group 1710"/>
          <p:cNvGrpSpPr/>
          <p:nvPr/>
        </p:nvGrpSpPr>
        <p:grpSpPr>
          <a:xfrm>
            <a:off x="4347958" y="5408122"/>
            <a:ext cx="2613579" cy="338577"/>
            <a:chOff x="4266217" y="5251137"/>
            <a:chExt cx="2227176" cy="536600"/>
          </a:xfrm>
        </p:grpSpPr>
        <p:sp>
          <p:nvSpPr>
            <p:cNvPr id="1709" name="TextBox 1708"/>
            <p:cNvSpPr txBox="1"/>
            <p:nvPr/>
          </p:nvSpPr>
          <p:spPr>
            <a:xfrm>
              <a:off x="4266217" y="5251173"/>
              <a:ext cx="914854" cy="53656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Chain:ch1</a:t>
              </a:r>
            </a:p>
          </p:txBody>
        </p:sp>
        <p:sp>
          <p:nvSpPr>
            <p:cNvPr id="1710" name="TextBox 1709"/>
            <p:cNvSpPr txBox="1"/>
            <p:nvPr/>
          </p:nvSpPr>
          <p:spPr>
            <a:xfrm>
              <a:off x="5073751" y="5251137"/>
              <a:ext cx="928864"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Egress:e4</a:t>
              </a:r>
            </a:p>
          </p:txBody>
        </p:sp>
        <p:sp>
          <p:nvSpPr>
            <p:cNvPr id="1707" name="TextBox 1706"/>
            <p:cNvSpPr txBox="1"/>
            <p:nvPr/>
          </p:nvSpPr>
          <p:spPr>
            <a:xfrm>
              <a:off x="5854408" y="5251137"/>
              <a:ext cx="638985" cy="5365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Packet</a:t>
              </a:r>
            </a:p>
          </p:txBody>
        </p:sp>
      </p:grpSp>
      <p:sp>
        <p:nvSpPr>
          <p:cNvPr id="79" name="Rounded Rectangle 78">
            <a:extLst>
              <a:ext uri="{FF2B5EF4-FFF2-40B4-BE49-F238E27FC236}">
                <a16:creationId xmlns:a16="http://schemas.microsoft.com/office/drawing/2014/main" id="{6D27D5D1-42B2-7646-9FC2-3A97A1F060A7}"/>
              </a:ext>
            </a:extLst>
          </p:cNvPr>
          <p:cNvSpPr/>
          <p:nvPr/>
        </p:nvSpPr>
        <p:spPr>
          <a:xfrm>
            <a:off x="8017406" y="394834"/>
            <a:ext cx="2635871" cy="451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charset="0"/>
                <a:ea typeface="Calibri" charset="0"/>
                <a:cs typeface="Calibri" charset="0"/>
              </a:rPr>
              <a:t>Global Switchboard</a:t>
            </a:r>
          </a:p>
        </p:txBody>
      </p:sp>
      <p:sp>
        <p:nvSpPr>
          <p:cNvPr id="76" name="Rounded Rectangle 75">
            <a:extLst>
              <a:ext uri="{FF2B5EF4-FFF2-40B4-BE49-F238E27FC236}">
                <a16:creationId xmlns:a16="http://schemas.microsoft.com/office/drawing/2014/main" id="{F907905B-BA8C-2249-9F07-A01EE330E082}"/>
              </a:ext>
            </a:extLst>
          </p:cNvPr>
          <p:cNvSpPr/>
          <p:nvPr/>
        </p:nvSpPr>
        <p:spPr>
          <a:xfrm>
            <a:off x="5846318" y="1552323"/>
            <a:ext cx="457200" cy="460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3" name="Rounded Rectangle 172">
            <a:extLst>
              <a:ext uri="{FF2B5EF4-FFF2-40B4-BE49-F238E27FC236}">
                <a16:creationId xmlns:a16="http://schemas.microsoft.com/office/drawing/2014/main" id="{BFFDDBA1-2CF0-8143-9297-F73BC0BE40F2}"/>
              </a:ext>
            </a:extLst>
          </p:cNvPr>
          <p:cNvSpPr/>
          <p:nvPr/>
        </p:nvSpPr>
        <p:spPr>
          <a:xfrm>
            <a:off x="6845759" y="1552323"/>
            <a:ext cx="457200" cy="4605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4" name="Rounded Rectangle 173">
            <a:extLst>
              <a:ext uri="{FF2B5EF4-FFF2-40B4-BE49-F238E27FC236}">
                <a16:creationId xmlns:a16="http://schemas.microsoft.com/office/drawing/2014/main" id="{35F4E4F0-86D5-2242-BEF3-8E876E4850F8}"/>
              </a:ext>
            </a:extLst>
          </p:cNvPr>
          <p:cNvSpPr/>
          <p:nvPr/>
        </p:nvSpPr>
        <p:spPr>
          <a:xfrm>
            <a:off x="7845200" y="1552323"/>
            <a:ext cx="457200" cy="460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B41E136F-E47D-7F46-A12A-8DA492E2370D}"/>
              </a:ext>
            </a:extLst>
          </p:cNvPr>
          <p:cNvSpPr/>
          <p:nvPr/>
        </p:nvSpPr>
        <p:spPr>
          <a:xfrm>
            <a:off x="8844641" y="1552323"/>
            <a:ext cx="457200" cy="4605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6" name="Rounded Rectangle 175">
            <a:extLst>
              <a:ext uri="{FF2B5EF4-FFF2-40B4-BE49-F238E27FC236}">
                <a16:creationId xmlns:a16="http://schemas.microsoft.com/office/drawing/2014/main" id="{97CDD7C6-9580-B244-B51F-34E152DF797A}"/>
              </a:ext>
            </a:extLst>
          </p:cNvPr>
          <p:cNvSpPr/>
          <p:nvPr/>
        </p:nvSpPr>
        <p:spPr>
          <a:xfrm>
            <a:off x="9844081" y="1552323"/>
            <a:ext cx="457200" cy="460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23" name="Picture 1122"/>
          <p:cNvPicPr>
            <a:picLocks noChangeAspect="1"/>
          </p:cNvPicPr>
          <p:nvPr/>
        </p:nvPicPr>
        <p:blipFill>
          <a:blip r:embed="rId3"/>
          <a:stretch>
            <a:fillRect/>
          </a:stretch>
        </p:blipFill>
        <p:spPr>
          <a:xfrm>
            <a:off x="10241976" y="1713928"/>
            <a:ext cx="170091" cy="236237"/>
          </a:xfrm>
          <a:prstGeom prst="rect">
            <a:avLst/>
          </a:prstGeom>
          <a:solidFill>
            <a:schemeClr val="bg1"/>
          </a:solidFill>
        </p:spPr>
      </p:pic>
      <p:pic>
        <p:nvPicPr>
          <p:cNvPr id="1124" name="Picture 112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225578" y="1613896"/>
            <a:ext cx="237845" cy="237845"/>
          </a:xfrm>
          <a:prstGeom prst="rect">
            <a:avLst/>
          </a:prstGeom>
          <a:solidFill>
            <a:schemeClr val="bg1"/>
          </a:solidFill>
        </p:spPr>
      </p:pic>
      <p:cxnSp>
        <p:nvCxnSpPr>
          <p:cNvPr id="81" name="Straight Connector 80">
            <a:extLst>
              <a:ext uri="{FF2B5EF4-FFF2-40B4-BE49-F238E27FC236}">
                <a16:creationId xmlns:a16="http://schemas.microsoft.com/office/drawing/2014/main" id="{C0247950-AFE7-4B41-9254-1CD2EC740D80}"/>
              </a:ext>
            </a:extLst>
          </p:cNvPr>
          <p:cNvCxnSpPr>
            <a:cxnSpLocks/>
            <a:endCxn id="173" idx="2"/>
          </p:cNvCxnSpPr>
          <p:nvPr/>
        </p:nvCxnSpPr>
        <p:spPr>
          <a:xfrm flipH="1" flipV="1">
            <a:off x="7074359" y="2012836"/>
            <a:ext cx="9959" cy="827466"/>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3FD14326-949F-8A4A-9726-89C612554CEC}"/>
              </a:ext>
            </a:extLst>
          </p:cNvPr>
          <p:cNvCxnSpPr>
            <a:cxnSpLocks/>
            <a:endCxn id="174" idx="2"/>
          </p:cNvCxnSpPr>
          <p:nvPr/>
        </p:nvCxnSpPr>
        <p:spPr>
          <a:xfrm flipH="1" flipV="1">
            <a:off x="8073800" y="2012836"/>
            <a:ext cx="7923" cy="812769"/>
          </a:xfrm>
          <a:prstGeom prst="line">
            <a:avLst/>
          </a:prstGeom>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FEC11E1B-63C2-4243-BE11-AF84A6618546}"/>
              </a:ext>
            </a:extLst>
          </p:cNvPr>
          <p:cNvCxnSpPr>
            <a:stCxn id="175" idx="2"/>
          </p:cNvCxnSpPr>
          <p:nvPr/>
        </p:nvCxnSpPr>
        <p:spPr>
          <a:xfrm>
            <a:off x="9073241" y="2012836"/>
            <a:ext cx="31513" cy="771204"/>
          </a:xfrm>
          <a:prstGeom prst="line">
            <a:avLst/>
          </a:prstGeom>
        </p:spPr>
        <p:style>
          <a:lnRef idx="1">
            <a:schemeClr val="accent4"/>
          </a:lnRef>
          <a:fillRef idx="0">
            <a:schemeClr val="accent4"/>
          </a:fillRef>
          <a:effectRef idx="0">
            <a:schemeClr val="accent4"/>
          </a:effectRef>
          <a:fontRef idx="minor">
            <a:schemeClr val="tx1"/>
          </a:fontRef>
        </p:style>
      </p:cxnSp>
      <p:cxnSp>
        <p:nvCxnSpPr>
          <p:cNvPr id="87" name="Straight Connector 86">
            <a:extLst>
              <a:ext uri="{FF2B5EF4-FFF2-40B4-BE49-F238E27FC236}">
                <a16:creationId xmlns:a16="http://schemas.microsoft.com/office/drawing/2014/main" id="{ED3A8795-6710-E749-8A75-FDA1E05374CF}"/>
              </a:ext>
            </a:extLst>
          </p:cNvPr>
          <p:cNvCxnSpPr>
            <a:cxnSpLocks/>
            <a:stCxn id="176" idx="2"/>
          </p:cNvCxnSpPr>
          <p:nvPr/>
        </p:nvCxnSpPr>
        <p:spPr>
          <a:xfrm>
            <a:off x="10072681" y="2012836"/>
            <a:ext cx="0" cy="778272"/>
          </a:xfrm>
          <a:prstGeom prst="line">
            <a:avLst/>
          </a:prstGeom>
        </p:spPr>
        <p:style>
          <a:lnRef idx="1">
            <a:schemeClr val="dk1"/>
          </a:lnRef>
          <a:fillRef idx="0">
            <a:schemeClr val="dk1"/>
          </a:fillRef>
          <a:effectRef idx="0">
            <a:schemeClr val="dk1"/>
          </a:effectRef>
          <a:fontRef idx="minor">
            <a:schemeClr val="tx1"/>
          </a:fontRef>
        </p:style>
      </p:cxnSp>
      <p:sp>
        <p:nvSpPr>
          <p:cNvPr id="1690" name="TextBox 1689"/>
          <p:cNvSpPr txBox="1"/>
          <p:nvPr/>
        </p:nvSpPr>
        <p:spPr>
          <a:xfrm>
            <a:off x="6704527" y="2162342"/>
            <a:ext cx="2785762" cy="369332"/>
          </a:xfrm>
          <a:prstGeom prst="rect">
            <a:avLst/>
          </a:prstGeom>
          <a:solidFill>
            <a:schemeClr val="bg1"/>
          </a:solidFill>
        </p:spPr>
        <p:txBody>
          <a:bodyPr wrap="square" rtlCol="0">
            <a:spAutoFit/>
          </a:bodyPr>
          <a:lstStyle/>
          <a:p>
            <a:pPr algn="ctr"/>
            <a:r>
              <a:rPr lang="en-US" dirty="0">
                <a:latin typeface="Calibri" charset="0"/>
                <a:ea typeface="Calibri" charset="0"/>
                <a:cs typeface="Calibri" charset="0"/>
              </a:rPr>
              <a:t>Instance configuration</a:t>
            </a:r>
          </a:p>
        </p:txBody>
      </p:sp>
      <p:grpSp>
        <p:nvGrpSpPr>
          <p:cNvPr id="91" name="Group 90">
            <a:extLst>
              <a:ext uri="{FF2B5EF4-FFF2-40B4-BE49-F238E27FC236}">
                <a16:creationId xmlns:a16="http://schemas.microsoft.com/office/drawing/2014/main" id="{628F15A8-4FAD-9749-A46E-96DBD0C9148E}"/>
              </a:ext>
            </a:extLst>
          </p:cNvPr>
          <p:cNvGrpSpPr/>
          <p:nvPr/>
        </p:nvGrpSpPr>
        <p:grpSpPr>
          <a:xfrm>
            <a:off x="5661048" y="449741"/>
            <a:ext cx="1311967" cy="537892"/>
            <a:chOff x="5461467" y="409529"/>
            <a:chExt cx="1311967" cy="537892"/>
          </a:xfrm>
        </p:grpSpPr>
        <p:sp>
          <p:nvSpPr>
            <p:cNvPr id="194" name="Rectangle 193">
              <a:extLst>
                <a:ext uri="{FF2B5EF4-FFF2-40B4-BE49-F238E27FC236}">
                  <a16:creationId xmlns:a16="http://schemas.microsoft.com/office/drawing/2014/main" id="{7191C223-2BBF-EF41-9B72-A46B221B6FA4}"/>
                </a:ext>
              </a:extLst>
            </p:cNvPr>
            <p:cNvSpPr/>
            <p:nvPr/>
          </p:nvSpPr>
          <p:spPr>
            <a:xfrm>
              <a:off x="5673503" y="555305"/>
              <a:ext cx="1099931" cy="39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3298AA7A-D885-5D4B-A11F-AD485C9EED40}"/>
                </a:ext>
              </a:extLst>
            </p:cNvPr>
            <p:cNvSpPr/>
            <p:nvPr/>
          </p:nvSpPr>
          <p:spPr>
            <a:xfrm>
              <a:off x="5560859" y="482417"/>
              <a:ext cx="1099931" cy="39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3814D68-A677-834A-9C0B-64EA9CB09A9E}"/>
                </a:ext>
              </a:extLst>
            </p:cNvPr>
            <p:cNvSpPr/>
            <p:nvPr/>
          </p:nvSpPr>
          <p:spPr>
            <a:xfrm>
              <a:off x="5461467" y="409529"/>
              <a:ext cx="1099931" cy="39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DCD6777D-1EFE-2544-B7BC-122220C2BF76}"/>
                </a:ext>
              </a:extLst>
            </p:cNvPr>
            <p:cNvGrpSpPr/>
            <p:nvPr/>
          </p:nvGrpSpPr>
          <p:grpSpPr>
            <a:xfrm>
              <a:off x="5539553" y="545151"/>
              <a:ext cx="866493" cy="141811"/>
              <a:chOff x="5890353" y="1776734"/>
              <a:chExt cx="4730353" cy="615950"/>
            </a:xfrm>
          </p:grpSpPr>
          <p:cxnSp>
            <p:nvCxnSpPr>
              <p:cNvPr id="186" name="Straight Connector 185">
                <a:extLst>
                  <a:ext uri="{FF2B5EF4-FFF2-40B4-BE49-F238E27FC236}">
                    <a16:creationId xmlns:a16="http://schemas.microsoft.com/office/drawing/2014/main" id="{0E4A97E0-F30E-2A4A-A4B7-DEA819486DB2}"/>
                  </a:ext>
                </a:extLst>
              </p:cNvPr>
              <p:cNvCxnSpPr>
                <a:stCxn id="189" idx="3"/>
                <a:endCxn id="190" idx="1"/>
              </p:cNvCxnSpPr>
              <p:nvPr/>
            </p:nvCxnSpPr>
            <p:spPr>
              <a:xfrm>
                <a:off x="6503964" y="2083540"/>
                <a:ext cx="3503131" cy="0"/>
              </a:xfrm>
              <a:prstGeom prst="line">
                <a:avLst/>
              </a:prstGeom>
            </p:spPr>
            <p:style>
              <a:lnRef idx="3">
                <a:schemeClr val="accent1"/>
              </a:lnRef>
              <a:fillRef idx="0">
                <a:schemeClr val="accent1"/>
              </a:fillRef>
              <a:effectRef idx="2">
                <a:schemeClr val="accent1"/>
              </a:effectRef>
              <a:fontRef idx="minor">
                <a:schemeClr val="tx1"/>
              </a:fontRef>
            </p:style>
          </p:cxnSp>
          <p:sp>
            <p:nvSpPr>
              <p:cNvPr id="187" name="Rounded Rectangle 186">
                <a:extLst>
                  <a:ext uri="{FF2B5EF4-FFF2-40B4-BE49-F238E27FC236}">
                    <a16:creationId xmlns:a16="http://schemas.microsoft.com/office/drawing/2014/main" id="{E1D6A0A2-14B0-434E-ADC7-A2619D47BC9D}"/>
                  </a:ext>
                </a:extLst>
              </p:cNvPr>
              <p:cNvSpPr/>
              <p:nvPr/>
            </p:nvSpPr>
            <p:spPr>
              <a:xfrm>
                <a:off x="6919538" y="1776734"/>
                <a:ext cx="613611" cy="6136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8" name="Rounded Rectangle 187">
                <a:extLst>
                  <a:ext uri="{FF2B5EF4-FFF2-40B4-BE49-F238E27FC236}">
                    <a16:creationId xmlns:a16="http://schemas.microsoft.com/office/drawing/2014/main" id="{A2163CDB-CCFF-6D4E-BF91-B049DE95ED4F}"/>
                  </a:ext>
                </a:extLst>
              </p:cNvPr>
              <p:cNvSpPr/>
              <p:nvPr/>
            </p:nvSpPr>
            <p:spPr>
              <a:xfrm>
                <a:off x="7948723" y="1776734"/>
                <a:ext cx="613611" cy="613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9" name="Rounded Rectangle 188">
                <a:extLst>
                  <a:ext uri="{FF2B5EF4-FFF2-40B4-BE49-F238E27FC236}">
                    <a16:creationId xmlns:a16="http://schemas.microsoft.com/office/drawing/2014/main" id="{D162A5A0-1321-6241-BF23-D1C29DE72B1E}"/>
                  </a:ext>
                </a:extLst>
              </p:cNvPr>
              <p:cNvSpPr/>
              <p:nvPr/>
            </p:nvSpPr>
            <p:spPr>
              <a:xfrm>
                <a:off x="5890353" y="1776734"/>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Rounded Rectangle 189">
                <a:extLst>
                  <a:ext uri="{FF2B5EF4-FFF2-40B4-BE49-F238E27FC236}">
                    <a16:creationId xmlns:a16="http://schemas.microsoft.com/office/drawing/2014/main" id="{DF366DD4-D01C-7B4B-8105-E5C5DCA19609}"/>
                  </a:ext>
                </a:extLst>
              </p:cNvPr>
              <p:cNvSpPr/>
              <p:nvPr/>
            </p:nvSpPr>
            <p:spPr>
              <a:xfrm>
                <a:off x="10007095" y="1776734"/>
                <a:ext cx="613611" cy="6136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FEF52951-F09B-1241-B043-5E6F78467D21}"/>
                  </a:ext>
                </a:extLst>
              </p:cNvPr>
              <p:cNvSpPr/>
              <p:nvPr/>
            </p:nvSpPr>
            <p:spPr>
              <a:xfrm>
                <a:off x="8977908" y="1779073"/>
                <a:ext cx="613611" cy="613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cxnSp>
        <p:nvCxnSpPr>
          <p:cNvPr id="109" name="Straight Arrow Connector 108">
            <a:extLst>
              <a:ext uri="{FF2B5EF4-FFF2-40B4-BE49-F238E27FC236}">
                <a16:creationId xmlns:a16="http://schemas.microsoft.com/office/drawing/2014/main" id="{53D10DA6-7E01-534F-9878-E8F6A217E4D0}"/>
              </a:ext>
            </a:extLst>
          </p:cNvPr>
          <p:cNvCxnSpPr>
            <a:cxnSpLocks/>
          </p:cNvCxnSpPr>
          <p:nvPr/>
        </p:nvCxnSpPr>
        <p:spPr>
          <a:xfrm flipH="1">
            <a:off x="6149782" y="2877220"/>
            <a:ext cx="6337" cy="295363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EC19778-148F-094F-BDAA-87878A9C3685}"/>
              </a:ext>
            </a:extLst>
          </p:cNvPr>
          <p:cNvCxnSpPr/>
          <p:nvPr/>
        </p:nvCxnSpPr>
        <p:spPr>
          <a:xfrm flipH="1">
            <a:off x="6724478" y="2822111"/>
            <a:ext cx="4482" cy="1578519"/>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A0823BC-C971-2842-9CC5-57A604B9CB26}"/>
              </a:ext>
            </a:extLst>
          </p:cNvPr>
          <p:cNvCxnSpPr/>
          <p:nvPr/>
        </p:nvCxnSpPr>
        <p:spPr>
          <a:xfrm>
            <a:off x="8981409" y="2964226"/>
            <a:ext cx="0" cy="725073"/>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70BF26F-B87B-DD4B-A6D3-B170A7528A09}"/>
              </a:ext>
            </a:extLst>
          </p:cNvPr>
          <p:cNvCxnSpPr>
            <a:cxnSpLocks/>
          </p:cNvCxnSpPr>
          <p:nvPr/>
        </p:nvCxnSpPr>
        <p:spPr>
          <a:xfrm>
            <a:off x="10695374" y="3055112"/>
            <a:ext cx="0" cy="1366381"/>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00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5"/>
                                        </p:tgtEl>
                                        <p:attrNameLst>
                                          <p:attrName>style.visibility</p:attrName>
                                        </p:attrNameLst>
                                      </p:cBhvr>
                                      <p:to>
                                        <p:strVal val="visible"/>
                                      </p:to>
                                    </p:set>
                                    <p:animEffect transition="in" filter="wipe(left)">
                                      <p:cBhvr>
                                        <p:cTn id="7" dur="500"/>
                                        <p:tgtEl>
                                          <p:spTgt spid="1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37"/>
                                        </p:tgtEl>
                                        <p:attrNameLst>
                                          <p:attrName>style.visibility</p:attrName>
                                        </p:attrNameLst>
                                      </p:cBhvr>
                                      <p:to>
                                        <p:strVal val="visible"/>
                                      </p:to>
                                    </p:set>
                                    <p:animEffect transition="in" filter="wipe(left)">
                                      <p:cBhvr>
                                        <p:cTn id="18" dur="500"/>
                                        <p:tgtEl>
                                          <p:spTgt spid="16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10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1000"/>
                                        <p:tgtEl>
                                          <p:spTgt spid="44"/>
                                        </p:tgtEl>
                                      </p:cBhvr>
                                    </p:animEffect>
                                  </p:childTnLst>
                                </p:cTn>
                              </p:par>
                              <p:par>
                                <p:cTn id="27" presetID="22" presetClass="entr" presetSubtype="1"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up)">
                                      <p:cBhvr>
                                        <p:cTn id="29" dur="1000"/>
                                        <p:tgtEl>
                                          <p:spTgt spid="47"/>
                                        </p:tgtEl>
                                      </p:cBhvr>
                                    </p:animEffect>
                                  </p:childTnLst>
                                </p:cTn>
                              </p:par>
                              <p:par>
                                <p:cTn id="30" presetID="22" presetClass="entr" presetSubtype="1"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up)">
                                      <p:cBhvr>
                                        <p:cTn id="32" dur="1000"/>
                                        <p:tgtEl>
                                          <p:spTgt spid="49"/>
                                        </p:tgtEl>
                                      </p:cBhvr>
                                    </p:animEffect>
                                  </p:childTnLst>
                                </p:cTn>
                              </p:par>
                              <p:par>
                                <p:cTn id="33" presetID="22" presetClass="entr" presetSubtype="1"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1000"/>
                                        <p:tgtEl>
                                          <p:spTgt spid="51"/>
                                        </p:tgtEl>
                                      </p:cBhvr>
                                    </p:animEffect>
                                  </p:childTnLst>
                                </p:cTn>
                              </p:par>
                              <p:par>
                                <p:cTn id="36" presetID="22" presetClass="entr" presetSubtype="1" fill="hold"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wipe(up)">
                                      <p:cBhvr>
                                        <p:cTn id="38" dur="500"/>
                                        <p:tgtEl>
                                          <p:spTgt spid="10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88"/>
                                        </p:tgtEl>
                                        <p:attrNameLst>
                                          <p:attrName>style.visibility</p:attrName>
                                        </p:attrNameLst>
                                      </p:cBhvr>
                                      <p:to>
                                        <p:strVal val="visible"/>
                                      </p:to>
                                    </p:set>
                                    <p:animEffect transition="in" filter="wipe(up)">
                                      <p:cBhvr>
                                        <p:cTn id="41" dur="1000"/>
                                        <p:tgtEl>
                                          <p:spTgt spid="16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up)">
                                      <p:cBhvr>
                                        <p:cTn id="46" dur="1000"/>
                                        <p:tgtEl>
                                          <p:spTgt spid="59"/>
                                        </p:tgtEl>
                                      </p:cBhvr>
                                    </p:animEffect>
                                  </p:childTnLst>
                                </p:cTn>
                              </p:par>
                              <p:par>
                                <p:cTn id="47" presetID="22" presetClass="entr" presetSubtype="1"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up)">
                                      <p:cBhvr>
                                        <p:cTn id="49" dur="1000"/>
                                        <p:tgtEl>
                                          <p:spTgt spid="81"/>
                                        </p:tgtEl>
                                      </p:cBhvr>
                                    </p:animEffect>
                                  </p:childTnLst>
                                </p:cTn>
                              </p:par>
                              <p:par>
                                <p:cTn id="50" presetID="22" presetClass="entr" presetSubtype="1"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up)">
                                      <p:cBhvr>
                                        <p:cTn id="52" dur="1000"/>
                                        <p:tgtEl>
                                          <p:spTgt spid="8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90"/>
                                        </p:tgtEl>
                                        <p:attrNameLst>
                                          <p:attrName>style.visibility</p:attrName>
                                        </p:attrNameLst>
                                      </p:cBhvr>
                                      <p:to>
                                        <p:strVal val="visible"/>
                                      </p:to>
                                    </p:set>
                                    <p:animEffect transition="in" filter="wipe(up)">
                                      <p:cBhvr>
                                        <p:cTn id="55" dur="1000"/>
                                        <p:tgtEl>
                                          <p:spTgt spid="1690"/>
                                        </p:tgtEl>
                                      </p:cBhvr>
                                    </p:animEffect>
                                  </p:childTnLst>
                                </p:cTn>
                              </p:par>
                              <p:par>
                                <p:cTn id="56" presetID="22" presetClass="entr" presetSubtype="1"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wipe(up)">
                                      <p:cBhvr>
                                        <p:cTn id="58" dur="1000"/>
                                        <p:tgtEl>
                                          <p:spTgt spid="85"/>
                                        </p:tgtEl>
                                      </p:cBhvr>
                                    </p:animEffect>
                                  </p:childTnLst>
                                </p:cTn>
                              </p:par>
                              <p:par>
                                <p:cTn id="59" presetID="22" presetClass="entr" presetSubtype="1"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1000"/>
                                        <p:tgtEl>
                                          <p:spTgt spid="8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672"/>
                                        </p:tgtEl>
                                        <p:attrNameLst>
                                          <p:attrName>style.visibility</p:attrName>
                                        </p:attrNameLst>
                                      </p:cBhvr>
                                      <p:to>
                                        <p:strVal val="visible"/>
                                      </p:to>
                                    </p:set>
                                    <p:animEffect transition="in" filter="wipe(up)">
                                      <p:cBhvr>
                                        <p:cTn id="66" dur="1000"/>
                                        <p:tgtEl>
                                          <p:spTgt spid="1672"/>
                                        </p:tgtEl>
                                      </p:cBhvr>
                                    </p:animEffect>
                                  </p:childTnLst>
                                </p:cTn>
                              </p:par>
                              <p:par>
                                <p:cTn id="67" presetID="22" presetClass="entr" presetSubtype="1" fill="hold" nodeType="withEffect">
                                  <p:stCondLst>
                                    <p:cond delay="0"/>
                                  </p:stCondLst>
                                  <p:childTnLst>
                                    <p:set>
                                      <p:cBhvr>
                                        <p:cTn id="68" dur="1" fill="hold">
                                          <p:stCondLst>
                                            <p:cond delay="0"/>
                                          </p:stCondLst>
                                        </p:cTn>
                                        <p:tgtEl>
                                          <p:spTgt spid="148"/>
                                        </p:tgtEl>
                                        <p:attrNameLst>
                                          <p:attrName>style.visibility</p:attrName>
                                        </p:attrNameLst>
                                      </p:cBhvr>
                                      <p:to>
                                        <p:strVal val="visible"/>
                                      </p:to>
                                    </p:set>
                                    <p:animEffect transition="in" filter="wipe(up)">
                                      <p:cBhvr>
                                        <p:cTn id="69" dur="1000"/>
                                        <p:tgtEl>
                                          <p:spTgt spid="148"/>
                                        </p:tgtEl>
                                      </p:cBhvr>
                                    </p:animEffect>
                                  </p:childTnLst>
                                </p:cTn>
                              </p:par>
                              <p:par>
                                <p:cTn id="70" presetID="22" presetClass="entr" presetSubtype="1" fill="hold" nodeType="withEffect">
                                  <p:stCondLst>
                                    <p:cond delay="0"/>
                                  </p:stCondLst>
                                  <p:childTnLst>
                                    <p:set>
                                      <p:cBhvr>
                                        <p:cTn id="71" dur="1" fill="hold">
                                          <p:stCondLst>
                                            <p:cond delay="0"/>
                                          </p:stCondLst>
                                        </p:cTn>
                                        <p:tgtEl>
                                          <p:spTgt spid="1657"/>
                                        </p:tgtEl>
                                        <p:attrNameLst>
                                          <p:attrName>style.visibility</p:attrName>
                                        </p:attrNameLst>
                                      </p:cBhvr>
                                      <p:to>
                                        <p:strVal val="visible"/>
                                      </p:to>
                                    </p:set>
                                    <p:animEffect transition="in" filter="wipe(up)">
                                      <p:cBhvr>
                                        <p:cTn id="72" dur="1000"/>
                                        <p:tgtEl>
                                          <p:spTgt spid="1657"/>
                                        </p:tgtEl>
                                      </p:cBhvr>
                                    </p:animEffect>
                                  </p:childTnLst>
                                </p:cTn>
                              </p:par>
                              <p:par>
                                <p:cTn id="73" presetID="22" presetClass="entr" presetSubtype="1" fill="hold" nodeType="withEffect">
                                  <p:stCondLst>
                                    <p:cond delay="0"/>
                                  </p:stCondLst>
                                  <p:childTnLst>
                                    <p:set>
                                      <p:cBhvr>
                                        <p:cTn id="74" dur="1" fill="hold">
                                          <p:stCondLst>
                                            <p:cond delay="0"/>
                                          </p:stCondLst>
                                        </p:cTn>
                                        <p:tgtEl>
                                          <p:spTgt spid="1648"/>
                                        </p:tgtEl>
                                        <p:attrNameLst>
                                          <p:attrName>style.visibility</p:attrName>
                                        </p:attrNameLst>
                                      </p:cBhvr>
                                      <p:to>
                                        <p:strVal val="visible"/>
                                      </p:to>
                                    </p:set>
                                    <p:animEffect transition="in" filter="wipe(up)">
                                      <p:cBhvr>
                                        <p:cTn id="75" dur="1000"/>
                                        <p:tgtEl>
                                          <p:spTgt spid="1648"/>
                                        </p:tgtEl>
                                      </p:cBhvr>
                                    </p:animEffect>
                                  </p:childTnLst>
                                </p:cTn>
                              </p:par>
                              <p:par>
                                <p:cTn id="76" presetID="22" presetClass="entr" presetSubtype="1" fill="hold" nodeType="withEffect">
                                  <p:stCondLst>
                                    <p:cond delay="0"/>
                                  </p:stCondLst>
                                  <p:childTnLst>
                                    <p:set>
                                      <p:cBhvr>
                                        <p:cTn id="77" dur="1" fill="hold">
                                          <p:stCondLst>
                                            <p:cond delay="0"/>
                                          </p:stCondLst>
                                        </p:cTn>
                                        <p:tgtEl>
                                          <p:spTgt spid="1629"/>
                                        </p:tgtEl>
                                        <p:attrNameLst>
                                          <p:attrName>style.visibility</p:attrName>
                                        </p:attrNameLst>
                                      </p:cBhvr>
                                      <p:to>
                                        <p:strVal val="visible"/>
                                      </p:to>
                                    </p:set>
                                    <p:animEffect transition="in" filter="wipe(up)">
                                      <p:cBhvr>
                                        <p:cTn id="78" dur="1000"/>
                                        <p:tgtEl>
                                          <p:spTgt spid="1629"/>
                                        </p:tgtEl>
                                      </p:cBhvr>
                                    </p:animEffect>
                                  </p:childTnLst>
                                </p:cTn>
                              </p:par>
                              <p:par>
                                <p:cTn id="79" presetID="22" presetClass="entr" presetSubtype="1" fill="hold" nodeType="withEffect">
                                  <p:stCondLst>
                                    <p:cond delay="0"/>
                                  </p:stCondLst>
                                  <p:childTnLst>
                                    <p:set>
                                      <p:cBhvr>
                                        <p:cTn id="80" dur="1" fill="hold">
                                          <p:stCondLst>
                                            <p:cond delay="0"/>
                                          </p:stCondLst>
                                        </p:cTn>
                                        <p:tgtEl>
                                          <p:spTgt spid="109"/>
                                        </p:tgtEl>
                                        <p:attrNameLst>
                                          <p:attrName>style.visibility</p:attrName>
                                        </p:attrNameLst>
                                      </p:cBhvr>
                                      <p:to>
                                        <p:strVal val="visible"/>
                                      </p:to>
                                    </p:set>
                                    <p:animEffect transition="in" filter="wipe(up)">
                                      <p:cBhvr>
                                        <p:cTn id="81" dur="1000"/>
                                        <p:tgtEl>
                                          <p:spTgt spid="109"/>
                                        </p:tgtEl>
                                      </p:cBhvr>
                                    </p:animEffect>
                                  </p:childTnLst>
                                </p:cTn>
                              </p:par>
                              <p:par>
                                <p:cTn id="82" presetID="22" presetClass="entr" presetSubtype="1" fill="hold" nodeType="withEffect">
                                  <p:stCondLst>
                                    <p:cond delay="0"/>
                                  </p:stCondLst>
                                  <p:childTnLst>
                                    <p:set>
                                      <p:cBhvr>
                                        <p:cTn id="83" dur="1" fill="hold">
                                          <p:stCondLst>
                                            <p:cond delay="0"/>
                                          </p:stCondLst>
                                        </p:cTn>
                                        <p:tgtEl>
                                          <p:spTgt spid="111"/>
                                        </p:tgtEl>
                                        <p:attrNameLst>
                                          <p:attrName>style.visibility</p:attrName>
                                        </p:attrNameLst>
                                      </p:cBhvr>
                                      <p:to>
                                        <p:strVal val="visible"/>
                                      </p:to>
                                    </p:set>
                                    <p:animEffect transition="in" filter="wipe(up)">
                                      <p:cBhvr>
                                        <p:cTn id="84" dur="1000"/>
                                        <p:tgtEl>
                                          <p:spTgt spid="111"/>
                                        </p:tgtEl>
                                      </p:cBhvr>
                                    </p:animEffect>
                                  </p:childTnLst>
                                </p:cTn>
                              </p:par>
                              <p:par>
                                <p:cTn id="85" presetID="22" presetClass="entr" presetSubtype="1" fill="hold" nodeType="with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wipe(up)">
                                      <p:cBhvr>
                                        <p:cTn id="87" dur="1000"/>
                                        <p:tgtEl>
                                          <p:spTgt spid="112"/>
                                        </p:tgtEl>
                                      </p:cBhvr>
                                    </p:animEffect>
                                  </p:childTnLst>
                                </p:cTn>
                              </p:par>
                              <p:par>
                                <p:cTn id="88" presetID="22" presetClass="entr" presetSubtype="1" fill="hold" nodeType="with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wipe(up)">
                                      <p:cBhvr>
                                        <p:cTn id="90" dur="1000"/>
                                        <p:tgtEl>
                                          <p:spTgt spid="11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1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705"/>
                                        </p:tgtEl>
                                        <p:attrNameLst>
                                          <p:attrName>style.visibility</p:attrName>
                                        </p:attrNameLst>
                                      </p:cBhvr>
                                      <p:to>
                                        <p:strVal val="hidden"/>
                                      </p:to>
                                    </p:set>
                                  </p:childTnLst>
                                </p:cTn>
                              </p:par>
                            </p:childTnLst>
                          </p:cTn>
                        </p:par>
                        <p:par>
                          <p:cTn id="101" fill="hold">
                            <p:stCondLst>
                              <p:cond delay="0"/>
                            </p:stCondLst>
                            <p:childTnLst>
                              <p:par>
                                <p:cTn id="102" presetID="1" presetClass="entr" presetSubtype="0" fill="hold" nodeType="afterEffect">
                                  <p:stCondLst>
                                    <p:cond delay="0"/>
                                  </p:stCondLst>
                                  <p:childTnLst>
                                    <p:set>
                                      <p:cBhvr>
                                        <p:cTn id="103" dur="1" fill="hold">
                                          <p:stCondLst>
                                            <p:cond delay="0"/>
                                          </p:stCondLst>
                                        </p:cTn>
                                        <p:tgtEl>
                                          <p:spTgt spid="171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0.04115 0.04607 L 0.08972 -0.11944 L 0.08972 -0.11921 C 0.12643 -0.14629 0.27044 -0.27546 0.31055 -0.28009 C 0.35052 -0.28449 0.30196 -0.17175 0.32995 -0.14675 C 0.35794 -0.12152 0.41823 -0.12546 0.47865 -0.12939 " pathEditMode="relative" rAng="0" ptsTypes="AAAAAA">
                                      <p:cBhvr>
                                        <p:cTn id="107" dur="2000" fill="hold"/>
                                        <p:tgtEl>
                                          <p:spTgt spid="1711"/>
                                        </p:tgtEl>
                                        <p:attrNameLst>
                                          <p:attrName>ppt_x</p:attrName>
                                          <p:attrName>ppt_y</p:attrName>
                                        </p:attrNameLst>
                                      </p:cBhvr>
                                      <p:rCtr x="21875" y="-16319"/>
                                    </p:animMotion>
                                  </p:childTnLst>
                                </p:cTn>
                              </p:par>
                              <p:par>
                                <p:cTn id="108" presetID="22" presetClass="entr" presetSubtype="1" fill="hold"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wipe(up)">
                                      <p:cBhvr>
                                        <p:cTn id="110"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635" grpId="0" animBg="1"/>
      <p:bldP spid="1705" grpId="0" animBg="1"/>
      <p:bldP spid="1705" grpId="1" animBg="1"/>
      <p:bldP spid="1712" grpId="0" animBg="1"/>
      <p:bldP spid="1688" grpId="0" animBg="1"/>
      <p:bldP spid="16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4588E87C-01E5-5441-A181-B208DAD77BA9}"/>
              </a:ext>
            </a:extLst>
          </p:cNvPr>
          <p:cNvSpPr/>
          <p:nvPr/>
        </p:nvSpPr>
        <p:spPr>
          <a:xfrm>
            <a:off x="8059707" y="2811431"/>
            <a:ext cx="2778976" cy="345691"/>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rPr>
              <a:t>VNF</a:t>
            </a:r>
          </a:p>
        </p:txBody>
      </p:sp>
      <p:sp>
        <p:nvSpPr>
          <p:cNvPr id="24" name="Rectangle 23">
            <a:extLst>
              <a:ext uri="{FF2B5EF4-FFF2-40B4-BE49-F238E27FC236}">
                <a16:creationId xmlns:a16="http://schemas.microsoft.com/office/drawing/2014/main" id="{192B24E8-0B72-7A4E-B24B-77BBEA3C82FB}"/>
              </a:ext>
            </a:extLst>
          </p:cNvPr>
          <p:cNvSpPr/>
          <p:nvPr/>
        </p:nvSpPr>
        <p:spPr>
          <a:xfrm>
            <a:off x="8059707" y="2088923"/>
            <a:ext cx="2778976" cy="34569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Ingress</a:t>
            </a:r>
            <a:endParaRPr lang="en-US" dirty="0">
              <a:solidFill>
                <a:schemeClr val="tx1"/>
              </a:solidFill>
            </a:endParaRPr>
          </a:p>
        </p:txBody>
      </p:sp>
      <p:sp>
        <p:nvSpPr>
          <p:cNvPr id="5" name="Title 4">
            <a:extLst>
              <a:ext uri="{FF2B5EF4-FFF2-40B4-BE49-F238E27FC236}">
                <a16:creationId xmlns:a16="http://schemas.microsoft.com/office/drawing/2014/main" id="{D6519653-196C-534D-9428-8336DB801B98}"/>
              </a:ext>
            </a:extLst>
          </p:cNvPr>
          <p:cNvSpPr>
            <a:spLocks noGrp="1"/>
          </p:cNvSpPr>
          <p:nvPr>
            <p:ph type="title"/>
          </p:nvPr>
        </p:nvSpPr>
        <p:spPr/>
        <p:txBody>
          <a:bodyPr/>
          <a:lstStyle/>
          <a:p>
            <a:r>
              <a:rPr lang="en-US" dirty="0"/>
              <a:t>Global SB wide-area traffic engineering</a:t>
            </a:r>
          </a:p>
        </p:txBody>
      </p:sp>
      <p:sp>
        <p:nvSpPr>
          <p:cNvPr id="8" name="Content Placeholder 7">
            <a:extLst>
              <a:ext uri="{FF2B5EF4-FFF2-40B4-BE49-F238E27FC236}">
                <a16:creationId xmlns:a16="http://schemas.microsoft.com/office/drawing/2014/main" id="{1443B90E-EEDF-8D46-843E-578AD4FC74C1}"/>
              </a:ext>
            </a:extLst>
          </p:cNvPr>
          <p:cNvSpPr>
            <a:spLocks noGrp="1"/>
          </p:cNvSpPr>
          <p:nvPr>
            <p:ph idx="1"/>
          </p:nvPr>
        </p:nvSpPr>
        <p:spPr>
          <a:xfrm>
            <a:off x="838200" y="1885303"/>
            <a:ext cx="7221507" cy="4351338"/>
          </a:xfrm>
        </p:spPr>
        <p:txBody>
          <a:bodyPr>
            <a:normAutofit fontScale="92500" lnSpcReduction="10000"/>
          </a:bodyPr>
          <a:lstStyle/>
          <a:p>
            <a:pPr marL="0" indent="0">
              <a:buNone/>
            </a:pPr>
            <a:r>
              <a:rPr lang="en-US" sz="2400" dirty="0"/>
              <a:t>Inputs</a:t>
            </a:r>
          </a:p>
          <a:p>
            <a:pPr marL="457200" lvl="1" indent="0">
              <a:buNone/>
            </a:pPr>
            <a:r>
              <a:rPr lang="en-US" sz="2000" dirty="0"/>
              <a:t>models of topology, VNF placement, etc.</a:t>
            </a:r>
          </a:p>
          <a:p>
            <a:pPr marL="0" indent="0">
              <a:buNone/>
            </a:pPr>
            <a:r>
              <a:rPr lang="en-US" sz="2400" dirty="0"/>
              <a:t>Outputs</a:t>
            </a:r>
          </a:p>
          <a:p>
            <a:pPr marL="457200" lvl="1" indent="0">
              <a:buNone/>
            </a:pPr>
            <a:r>
              <a:rPr lang="en-US" sz="2000" dirty="0"/>
              <a:t>For VNFs in a chain, sites and traffic splits among them</a:t>
            </a:r>
          </a:p>
          <a:p>
            <a:pPr marL="0" indent="0">
              <a:buNone/>
            </a:pPr>
            <a:r>
              <a:rPr lang="en-US" sz="2400" dirty="0"/>
              <a:t>Goals</a:t>
            </a:r>
          </a:p>
          <a:p>
            <a:pPr marL="457200" lvl="1" indent="0">
              <a:buNone/>
            </a:pPr>
            <a:r>
              <a:rPr lang="en-US" sz="2000" dirty="0"/>
              <a:t>Minimize wide-area latency</a:t>
            </a:r>
          </a:p>
          <a:p>
            <a:pPr marL="457200" lvl="1" indent="0">
              <a:buNone/>
            </a:pPr>
            <a:r>
              <a:rPr lang="en-US" sz="2000" dirty="0"/>
              <a:t>Improve network-wide throughput</a:t>
            </a:r>
          </a:p>
          <a:p>
            <a:pPr marL="914400" lvl="2" indent="0">
              <a:buNone/>
            </a:pPr>
            <a:r>
              <a:rPr lang="en-US" sz="1600" dirty="0"/>
              <a:t>Avoids highly utilized ISP network links</a:t>
            </a:r>
          </a:p>
          <a:p>
            <a:pPr marL="914400" lvl="2" indent="0">
              <a:buNone/>
            </a:pPr>
            <a:r>
              <a:rPr lang="en-US" sz="1600" dirty="0"/>
              <a:t>Share compute load across VNF sites</a:t>
            </a:r>
          </a:p>
          <a:p>
            <a:pPr marL="0" indent="0">
              <a:buNone/>
            </a:pPr>
            <a:r>
              <a:rPr lang="en-US" sz="2400" dirty="0"/>
              <a:t>Two techniques</a:t>
            </a:r>
          </a:p>
          <a:p>
            <a:pPr marL="457200" lvl="1" indent="0">
              <a:buNone/>
            </a:pPr>
            <a:r>
              <a:rPr lang="en-US" sz="2000" dirty="0"/>
              <a:t>Linear programming-based global optimization across chains</a:t>
            </a:r>
          </a:p>
          <a:p>
            <a:pPr marL="457200" lvl="1" indent="0">
              <a:buNone/>
            </a:pPr>
            <a:r>
              <a:rPr lang="en-US" sz="2000" dirty="0"/>
              <a:t>Dynamic programming-based per-chain heuristic for I/E pair</a:t>
            </a:r>
          </a:p>
          <a:p>
            <a:pPr marL="457200" lvl="1" indent="0">
              <a:buNone/>
            </a:pPr>
            <a:r>
              <a:rPr lang="en-US" sz="2000" dirty="0"/>
              <a:t>	</a:t>
            </a:r>
            <a:r>
              <a:rPr lang="en-US" sz="1900" dirty="0"/>
              <a:t>Cost function combines network load, compute load and latency </a:t>
            </a:r>
            <a:endParaRPr lang="en-US" sz="2000" dirty="0"/>
          </a:p>
        </p:txBody>
      </p:sp>
      <p:sp>
        <p:nvSpPr>
          <p:cNvPr id="69" name="Rectangle 68">
            <a:extLst>
              <a:ext uri="{FF2B5EF4-FFF2-40B4-BE49-F238E27FC236}">
                <a16:creationId xmlns:a16="http://schemas.microsoft.com/office/drawing/2014/main" id="{AED2993A-3C0E-C145-BA2D-2CBD147852F1}"/>
              </a:ext>
            </a:extLst>
          </p:cNvPr>
          <p:cNvSpPr/>
          <p:nvPr/>
        </p:nvSpPr>
        <p:spPr>
          <a:xfrm>
            <a:off x="8059707" y="4256447"/>
            <a:ext cx="2778976" cy="345691"/>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tx1"/>
                </a:solidFill>
              </a:rPr>
              <a:t>VNF</a:t>
            </a:r>
          </a:p>
        </p:txBody>
      </p:sp>
      <p:sp>
        <p:nvSpPr>
          <p:cNvPr id="70" name="Rectangle 69">
            <a:extLst>
              <a:ext uri="{FF2B5EF4-FFF2-40B4-BE49-F238E27FC236}">
                <a16:creationId xmlns:a16="http://schemas.microsoft.com/office/drawing/2014/main" id="{1719CCB3-869D-2945-9B4C-4A4F4C0A0023}"/>
              </a:ext>
            </a:extLst>
          </p:cNvPr>
          <p:cNvSpPr/>
          <p:nvPr/>
        </p:nvSpPr>
        <p:spPr>
          <a:xfrm>
            <a:off x="8059707" y="3533939"/>
            <a:ext cx="2778976" cy="345691"/>
          </a:xfrm>
          <a:prstGeom prst="rect">
            <a:avLst/>
          </a:prstGeom>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rPr>
              <a:t>VNF</a:t>
            </a:r>
          </a:p>
        </p:txBody>
      </p:sp>
      <p:sp>
        <p:nvSpPr>
          <p:cNvPr id="79" name="Rectangle 78">
            <a:extLst>
              <a:ext uri="{FF2B5EF4-FFF2-40B4-BE49-F238E27FC236}">
                <a16:creationId xmlns:a16="http://schemas.microsoft.com/office/drawing/2014/main" id="{A1390F64-6CA9-5840-95EE-09090240B151}"/>
              </a:ext>
            </a:extLst>
          </p:cNvPr>
          <p:cNvSpPr/>
          <p:nvPr/>
        </p:nvSpPr>
        <p:spPr>
          <a:xfrm>
            <a:off x="8059707" y="4978953"/>
            <a:ext cx="2778976" cy="34569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Egress</a:t>
            </a:r>
          </a:p>
        </p:txBody>
      </p:sp>
      <p:sp>
        <p:nvSpPr>
          <p:cNvPr id="92" name="Right Bracket 91">
            <a:extLst>
              <a:ext uri="{FF2B5EF4-FFF2-40B4-BE49-F238E27FC236}">
                <a16:creationId xmlns:a16="http://schemas.microsoft.com/office/drawing/2014/main" id="{DFAAF61D-49EE-A642-8437-B3A069FDBF7A}"/>
              </a:ext>
            </a:extLst>
          </p:cNvPr>
          <p:cNvSpPr/>
          <p:nvPr/>
        </p:nvSpPr>
        <p:spPr>
          <a:xfrm flipH="1">
            <a:off x="7651402" y="2341574"/>
            <a:ext cx="422939" cy="2838776"/>
          </a:xfrm>
          <a:prstGeom prst="rightBracket">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a:extLst>
              <a:ext uri="{FF2B5EF4-FFF2-40B4-BE49-F238E27FC236}">
                <a16:creationId xmlns:a16="http://schemas.microsoft.com/office/drawing/2014/main" id="{416EC711-B600-B941-9E21-3E2DD181EEDC}"/>
              </a:ext>
            </a:extLst>
          </p:cNvPr>
          <p:cNvSpPr txBox="1"/>
          <p:nvPr/>
        </p:nvSpPr>
        <p:spPr>
          <a:xfrm rot="16200000">
            <a:off x="6865463" y="3593749"/>
            <a:ext cx="1776640" cy="369332"/>
          </a:xfrm>
          <a:prstGeom prst="rect">
            <a:avLst/>
          </a:prstGeom>
          <a:noFill/>
        </p:spPr>
        <p:txBody>
          <a:bodyPr wrap="none" rtlCol="0">
            <a:spAutoFit/>
          </a:bodyPr>
          <a:lstStyle/>
          <a:p>
            <a:r>
              <a:rPr lang="en-US" dirty="0"/>
              <a:t>Minimize latency</a:t>
            </a:r>
          </a:p>
        </p:txBody>
      </p:sp>
      <p:sp>
        <p:nvSpPr>
          <p:cNvPr id="94" name="TextBox 93">
            <a:extLst>
              <a:ext uri="{FF2B5EF4-FFF2-40B4-BE49-F238E27FC236}">
                <a16:creationId xmlns:a16="http://schemas.microsoft.com/office/drawing/2014/main" id="{0AD28E45-B943-D244-9176-6DB3DB14B44D}"/>
              </a:ext>
            </a:extLst>
          </p:cNvPr>
          <p:cNvSpPr txBox="1"/>
          <p:nvPr/>
        </p:nvSpPr>
        <p:spPr>
          <a:xfrm>
            <a:off x="7246901" y="1548974"/>
            <a:ext cx="4654992" cy="400110"/>
          </a:xfrm>
          <a:prstGeom prst="rect">
            <a:avLst/>
          </a:prstGeom>
          <a:noFill/>
        </p:spPr>
        <p:txBody>
          <a:bodyPr wrap="none" rtlCol="0">
            <a:spAutoFit/>
          </a:bodyPr>
          <a:lstStyle/>
          <a:p>
            <a:r>
              <a:rPr lang="en-US" sz="2000" b="1" dirty="0"/>
              <a:t>Example wide-area route for service chain</a:t>
            </a:r>
          </a:p>
        </p:txBody>
      </p:sp>
      <p:cxnSp>
        <p:nvCxnSpPr>
          <p:cNvPr id="80" name="Straight Arrow Connector 79">
            <a:extLst>
              <a:ext uri="{FF2B5EF4-FFF2-40B4-BE49-F238E27FC236}">
                <a16:creationId xmlns:a16="http://schemas.microsoft.com/office/drawing/2014/main" id="{3B099BF4-D095-3244-91AF-51AA88B1D900}"/>
              </a:ext>
            </a:extLst>
          </p:cNvPr>
          <p:cNvCxnSpPr>
            <a:cxnSpLocks/>
          </p:cNvCxnSpPr>
          <p:nvPr/>
        </p:nvCxnSpPr>
        <p:spPr>
          <a:xfrm flipH="1">
            <a:off x="9657661" y="2349087"/>
            <a:ext cx="2602" cy="50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14194CA-2EC9-B84E-BA10-AC3593C428EF}"/>
              </a:ext>
            </a:extLst>
          </p:cNvPr>
          <p:cNvCxnSpPr>
            <a:cxnSpLocks/>
          </p:cNvCxnSpPr>
          <p:nvPr/>
        </p:nvCxnSpPr>
        <p:spPr>
          <a:xfrm flipH="1">
            <a:off x="9407745" y="3088328"/>
            <a:ext cx="249916" cy="5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E786E7E-5E26-0A4D-9228-0244FB6C39CC}"/>
              </a:ext>
            </a:extLst>
          </p:cNvPr>
          <p:cNvCxnSpPr>
            <a:cxnSpLocks/>
          </p:cNvCxnSpPr>
          <p:nvPr/>
        </p:nvCxnSpPr>
        <p:spPr>
          <a:xfrm>
            <a:off x="9733227" y="3054034"/>
            <a:ext cx="213732" cy="54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B6C342B-7C06-AF47-AC35-38D32D0ADEAA}"/>
              </a:ext>
            </a:extLst>
          </p:cNvPr>
          <p:cNvSpPr txBox="1"/>
          <p:nvPr/>
        </p:nvSpPr>
        <p:spPr>
          <a:xfrm>
            <a:off x="9069388" y="3180771"/>
            <a:ext cx="1274762" cy="338554"/>
          </a:xfrm>
          <a:prstGeom prst="rect">
            <a:avLst/>
          </a:prstGeom>
          <a:noFill/>
        </p:spPr>
        <p:txBody>
          <a:bodyPr wrap="square" rtlCol="0">
            <a:spAutoFit/>
          </a:bodyPr>
          <a:lstStyle/>
          <a:p>
            <a:r>
              <a:rPr lang="en-US" sz="1600" dirty="0"/>
              <a:t> 80%       20%</a:t>
            </a:r>
          </a:p>
        </p:txBody>
      </p:sp>
      <p:cxnSp>
        <p:nvCxnSpPr>
          <p:cNvPr id="88" name="Straight Arrow Connector 87">
            <a:extLst>
              <a:ext uri="{FF2B5EF4-FFF2-40B4-BE49-F238E27FC236}">
                <a16:creationId xmlns:a16="http://schemas.microsoft.com/office/drawing/2014/main" id="{2619CF43-8C25-3043-9D19-915E220FCFE8}"/>
              </a:ext>
            </a:extLst>
          </p:cNvPr>
          <p:cNvCxnSpPr>
            <a:cxnSpLocks/>
          </p:cNvCxnSpPr>
          <p:nvPr/>
        </p:nvCxnSpPr>
        <p:spPr>
          <a:xfrm>
            <a:off x="9407745" y="3845943"/>
            <a:ext cx="319476" cy="48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CE2BE2-30C3-BB49-B548-B05C34F596DD}"/>
              </a:ext>
            </a:extLst>
          </p:cNvPr>
          <p:cNvCxnSpPr>
            <a:cxnSpLocks/>
          </p:cNvCxnSpPr>
          <p:nvPr/>
        </p:nvCxnSpPr>
        <p:spPr>
          <a:xfrm flipH="1">
            <a:off x="9727221" y="3829096"/>
            <a:ext cx="21973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2A1480-30DA-8849-BD95-80FF03964642}"/>
              </a:ext>
            </a:extLst>
          </p:cNvPr>
          <p:cNvCxnSpPr>
            <a:cxnSpLocks/>
          </p:cNvCxnSpPr>
          <p:nvPr/>
        </p:nvCxnSpPr>
        <p:spPr>
          <a:xfrm flipH="1">
            <a:off x="9513489" y="4568669"/>
            <a:ext cx="213732" cy="47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D08655-EFAB-CC49-9052-0F5F125BFD56}"/>
              </a:ext>
            </a:extLst>
          </p:cNvPr>
          <p:cNvCxnSpPr>
            <a:cxnSpLocks/>
          </p:cNvCxnSpPr>
          <p:nvPr/>
        </p:nvCxnSpPr>
        <p:spPr>
          <a:xfrm>
            <a:off x="9727221" y="4568669"/>
            <a:ext cx="205611" cy="48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7A184E1-096F-024A-94CA-993A53E52ED6}"/>
              </a:ext>
            </a:extLst>
          </p:cNvPr>
          <p:cNvSpPr/>
          <p:nvPr/>
        </p:nvSpPr>
        <p:spPr>
          <a:xfrm>
            <a:off x="9568631" y="2853826"/>
            <a:ext cx="231491" cy="1982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29" name="Rectangle 28">
            <a:extLst>
              <a:ext uri="{FF2B5EF4-FFF2-40B4-BE49-F238E27FC236}">
                <a16:creationId xmlns:a16="http://schemas.microsoft.com/office/drawing/2014/main" id="{1FADC548-F649-6445-921D-CDF55AFF879F}"/>
              </a:ext>
            </a:extLst>
          </p:cNvPr>
          <p:cNvSpPr/>
          <p:nvPr/>
        </p:nvSpPr>
        <p:spPr>
          <a:xfrm>
            <a:off x="9277365" y="3614439"/>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30" name="Rectangle 29">
            <a:extLst>
              <a:ext uri="{FF2B5EF4-FFF2-40B4-BE49-F238E27FC236}">
                <a16:creationId xmlns:a16="http://schemas.microsoft.com/office/drawing/2014/main" id="{772BFDC8-539A-614A-8ECB-CC6DE53DB8B1}"/>
              </a:ext>
            </a:extLst>
          </p:cNvPr>
          <p:cNvSpPr/>
          <p:nvPr/>
        </p:nvSpPr>
        <p:spPr>
          <a:xfrm>
            <a:off x="9837090" y="3604713"/>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31" name="Rectangle 30">
            <a:extLst>
              <a:ext uri="{FF2B5EF4-FFF2-40B4-BE49-F238E27FC236}">
                <a16:creationId xmlns:a16="http://schemas.microsoft.com/office/drawing/2014/main" id="{28B94AA9-0D9F-C04B-B021-204374B1F8A2}"/>
              </a:ext>
            </a:extLst>
          </p:cNvPr>
          <p:cNvSpPr/>
          <p:nvPr/>
        </p:nvSpPr>
        <p:spPr>
          <a:xfrm>
            <a:off x="9594475" y="4351341"/>
            <a:ext cx="231491" cy="198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33" name="Rectangle 32">
            <a:extLst>
              <a:ext uri="{FF2B5EF4-FFF2-40B4-BE49-F238E27FC236}">
                <a16:creationId xmlns:a16="http://schemas.microsoft.com/office/drawing/2014/main" id="{A63736F2-E50E-8D45-B4CC-F28C5D456D21}"/>
              </a:ext>
            </a:extLst>
          </p:cNvPr>
          <p:cNvSpPr/>
          <p:nvPr/>
        </p:nvSpPr>
        <p:spPr>
          <a:xfrm>
            <a:off x="9574397" y="2134218"/>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5" name="Rectangle 34">
            <a:extLst>
              <a:ext uri="{FF2B5EF4-FFF2-40B4-BE49-F238E27FC236}">
                <a16:creationId xmlns:a16="http://schemas.microsoft.com/office/drawing/2014/main" id="{461D83FF-A983-F044-881C-F884043165BE}"/>
              </a:ext>
            </a:extLst>
          </p:cNvPr>
          <p:cNvSpPr/>
          <p:nvPr/>
        </p:nvSpPr>
        <p:spPr>
          <a:xfrm>
            <a:off x="9425384" y="5052911"/>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6" name="Rectangle 35">
            <a:extLst>
              <a:ext uri="{FF2B5EF4-FFF2-40B4-BE49-F238E27FC236}">
                <a16:creationId xmlns:a16="http://schemas.microsoft.com/office/drawing/2014/main" id="{1539950A-55DB-0C4E-AEC9-78AF51A1BE6C}"/>
              </a:ext>
            </a:extLst>
          </p:cNvPr>
          <p:cNvSpPr/>
          <p:nvPr/>
        </p:nvSpPr>
        <p:spPr>
          <a:xfrm>
            <a:off x="9800122" y="5046329"/>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259048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EE31-5647-954D-AF70-B6BD17A29AE6}"/>
              </a:ext>
            </a:extLst>
          </p:cNvPr>
          <p:cNvSpPr>
            <a:spLocks noGrp="1"/>
          </p:cNvSpPr>
          <p:nvPr>
            <p:ph type="title"/>
          </p:nvPr>
        </p:nvSpPr>
        <p:spPr/>
        <p:txBody>
          <a:bodyPr/>
          <a:lstStyle/>
          <a:p>
            <a:r>
              <a:rPr lang="en-US" dirty="0"/>
              <a:t>Switchboard forwarders</a:t>
            </a:r>
          </a:p>
        </p:txBody>
      </p:sp>
      <p:sp>
        <p:nvSpPr>
          <p:cNvPr id="3" name="Content Placeholder 2">
            <a:extLst>
              <a:ext uri="{FF2B5EF4-FFF2-40B4-BE49-F238E27FC236}">
                <a16:creationId xmlns:a16="http://schemas.microsoft.com/office/drawing/2014/main" id="{AEB24270-A941-FD45-9D00-FBB26A46BAC5}"/>
              </a:ext>
            </a:extLst>
          </p:cNvPr>
          <p:cNvSpPr>
            <a:spLocks noGrp="1"/>
          </p:cNvSpPr>
          <p:nvPr>
            <p:ph idx="1"/>
          </p:nvPr>
        </p:nvSpPr>
        <p:spPr>
          <a:xfrm>
            <a:off x="838199" y="1825625"/>
            <a:ext cx="5153600" cy="4351338"/>
          </a:xfrm>
        </p:spPr>
        <p:txBody>
          <a:bodyPr/>
          <a:lstStyle/>
          <a:p>
            <a:r>
              <a:rPr lang="en-US" dirty="0">
                <a:solidFill>
                  <a:schemeClr val="accent1"/>
                </a:solidFill>
              </a:rPr>
              <a:t>Deployment</a:t>
            </a:r>
          </a:p>
          <a:p>
            <a:pPr lvl="1"/>
            <a:r>
              <a:rPr lang="en-US" dirty="0">
                <a:solidFill>
                  <a:schemeClr val="accent1"/>
                </a:solidFill>
              </a:rPr>
              <a:t>Runs as a VM on any cloud</a:t>
            </a:r>
          </a:p>
          <a:p>
            <a:pPr lvl="1"/>
            <a:r>
              <a:rPr lang="en-US" dirty="0">
                <a:solidFill>
                  <a:schemeClr val="accent1"/>
                </a:solidFill>
              </a:rPr>
              <a:t>Acts as a proxy for VNFs at a site</a:t>
            </a:r>
          </a:p>
          <a:p>
            <a:r>
              <a:rPr lang="en-US" dirty="0"/>
              <a:t>Customization</a:t>
            </a:r>
          </a:p>
          <a:p>
            <a:r>
              <a:rPr lang="en-US" dirty="0"/>
              <a:t>Load balancing</a:t>
            </a:r>
          </a:p>
          <a:p>
            <a:r>
              <a:rPr lang="en-US" dirty="0"/>
              <a:t>Safety</a:t>
            </a:r>
          </a:p>
          <a:p>
            <a:r>
              <a:rPr lang="en-US" dirty="0"/>
              <a:t>Forwarder scaling</a:t>
            </a:r>
          </a:p>
          <a:p>
            <a:pPr lvl="1"/>
            <a:endParaRPr lang="en-US" dirty="0"/>
          </a:p>
          <a:p>
            <a:pPr marL="457200" lvl="1" indent="0">
              <a:buNone/>
            </a:pPr>
            <a:endParaRPr lang="en-US" dirty="0"/>
          </a:p>
          <a:p>
            <a:pPr lvl="1"/>
            <a:endParaRPr lang="en-US" dirty="0"/>
          </a:p>
        </p:txBody>
      </p:sp>
      <p:sp>
        <p:nvSpPr>
          <p:cNvPr id="4" name="Rectangle 3">
            <a:extLst>
              <a:ext uri="{FF2B5EF4-FFF2-40B4-BE49-F238E27FC236}">
                <a16:creationId xmlns:a16="http://schemas.microsoft.com/office/drawing/2014/main" id="{B4EB6902-D653-0140-BDB6-2F560C0D5704}"/>
              </a:ext>
            </a:extLst>
          </p:cNvPr>
          <p:cNvSpPr/>
          <p:nvPr/>
        </p:nvSpPr>
        <p:spPr>
          <a:xfrm>
            <a:off x="7128349" y="15260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p:txBody>
      </p:sp>
      <p:sp>
        <p:nvSpPr>
          <p:cNvPr id="5" name="Rectangle 4">
            <a:extLst>
              <a:ext uri="{FF2B5EF4-FFF2-40B4-BE49-F238E27FC236}">
                <a16:creationId xmlns:a16="http://schemas.microsoft.com/office/drawing/2014/main" id="{6E179C2D-86C2-1B46-B693-E0678A19D87B}"/>
              </a:ext>
            </a:extLst>
          </p:cNvPr>
          <p:cNvSpPr/>
          <p:nvPr/>
        </p:nvSpPr>
        <p:spPr>
          <a:xfrm>
            <a:off x="7128349" y="29698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b</a:t>
            </a:r>
          </a:p>
        </p:txBody>
      </p:sp>
      <p:sp>
        <p:nvSpPr>
          <p:cNvPr id="6" name="Rectangle 5">
            <a:extLst>
              <a:ext uri="{FF2B5EF4-FFF2-40B4-BE49-F238E27FC236}">
                <a16:creationId xmlns:a16="http://schemas.microsoft.com/office/drawing/2014/main" id="{53835187-DE71-0340-838A-1B7BEFF8CBBF}"/>
              </a:ext>
            </a:extLst>
          </p:cNvPr>
          <p:cNvSpPr/>
          <p:nvPr/>
        </p:nvSpPr>
        <p:spPr>
          <a:xfrm>
            <a:off x="4935312" y="4427224"/>
            <a:ext cx="3207831"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a:t>
            </a:r>
          </a:p>
        </p:txBody>
      </p:sp>
      <p:sp>
        <p:nvSpPr>
          <p:cNvPr id="7" name="Rectangle 6">
            <a:extLst>
              <a:ext uri="{FF2B5EF4-FFF2-40B4-BE49-F238E27FC236}">
                <a16:creationId xmlns:a16="http://schemas.microsoft.com/office/drawing/2014/main" id="{2D5BA572-EF8E-7844-8F2A-8AFC6DC7B265}"/>
              </a:ext>
            </a:extLst>
          </p:cNvPr>
          <p:cNvSpPr/>
          <p:nvPr/>
        </p:nvSpPr>
        <p:spPr>
          <a:xfrm>
            <a:off x="8383774" y="4429662"/>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a:t>
            </a:r>
          </a:p>
        </p:txBody>
      </p:sp>
      <p:sp>
        <p:nvSpPr>
          <p:cNvPr id="8" name="Rectangle 7">
            <a:extLst>
              <a:ext uri="{FF2B5EF4-FFF2-40B4-BE49-F238E27FC236}">
                <a16:creationId xmlns:a16="http://schemas.microsoft.com/office/drawing/2014/main" id="{792FF0A2-61AA-FF43-B908-E4A0B0918648}"/>
              </a:ext>
            </a:extLst>
          </p:cNvPr>
          <p:cNvSpPr/>
          <p:nvPr/>
        </p:nvSpPr>
        <p:spPr>
          <a:xfrm>
            <a:off x="7128349" y="588454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e</a:t>
            </a:r>
          </a:p>
        </p:txBody>
      </p:sp>
      <p:grpSp>
        <p:nvGrpSpPr>
          <p:cNvPr id="17" name="Group 16">
            <a:extLst>
              <a:ext uri="{FF2B5EF4-FFF2-40B4-BE49-F238E27FC236}">
                <a16:creationId xmlns:a16="http://schemas.microsoft.com/office/drawing/2014/main" id="{0560D827-DE10-8547-8E80-9CB82CDCF366}"/>
              </a:ext>
            </a:extLst>
          </p:cNvPr>
          <p:cNvGrpSpPr/>
          <p:nvPr/>
        </p:nvGrpSpPr>
        <p:grpSpPr>
          <a:xfrm>
            <a:off x="7558117" y="1698437"/>
            <a:ext cx="1709547" cy="347600"/>
            <a:chOff x="8196072" y="212787"/>
            <a:chExt cx="1709547" cy="347600"/>
          </a:xfrm>
        </p:grpSpPr>
        <p:sp>
          <p:nvSpPr>
            <p:cNvPr id="11" name="Oval 10">
              <a:extLst>
                <a:ext uri="{FF2B5EF4-FFF2-40B4-BE49-F238E27FC236}">
                  <a16:creationId xmlns:a16="http://schemas.microsoft.com/office/drawing/2014/main" id="{5AF039DC-B881-5B48-86AC-2811B964DA24}"/>
                </a:ext>
              </a:extLst>
            </p:cNvPr>
            <p:cNvSpPr/>
            <p:nvPr/>
          </p:nvSpPr>
          <p:spPr>
            <a:xfrm>
              <a:off x="8196072" y="217486"/>
              <a:ext cx="685800" cy="3429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I1</a:t>
              </a:r>
            </a:p>
          </p:txBody>
        </p:sp>
        <p:sp>
          <p:nvSpPr>
            <p:cNvPr id="12" name="Oval 11">
              <a:extLst>
                <a:ext uri="{FF2B5EF4-FFF2-40B4-BE49-F238E27FC236}">
                  <a16:creationId xmlns:a16="http://schemas.microsoft.com/office/drawing/2014/main" id="{F50A6427-F4DB-1543-9E01-102D59DA00E9}"/>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cxnSp>
          <p:nvCxnSpPr>
            <p:cNvPr id="14" name="Straight Connector 13">
              <a:extLst>
                <a:ext uri="{FF2B5EF4-FFF2-40B4-BE49-F238E27FC236}">
                  <a16:creationId xmlns:a16="http://schemas.microsoft.com/office/drawing/2014/main" id="{FE06CEF2-29CF-EC4D-966D-30D7A6BD0AA8}"/>
                </a:ext>
              </a:extLst>
            </p:cNvPr>
            <p:cNvCxnSpPr>
              <a:cxnSpLocks/>
              <a:stCxn id="11" idx="6"/>
              <a:endCxn id="12"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BD90F47-7EB6-4140-B869-195C35D363B1}"/>
              </a:ext>
            </a:extLst>
          </p:cNvPr>
          <p:cNvGrpSpPr/>
          <p:nvPr/>
        </p:nvGrpSpPr>
        <p:grpSpPr>
          <a:xfrm>
            <a:off x="7558116" y="3137475"/>
            <a:ext cx="1709547" cy="347600"/>
            <a:chOff x="8196072" y="212787"/>
            <a:chExt cx="1709547" cy="347600"/>
          </a:xfrm>
        </p:grpSpPr>
        <p:sp>
          <p:nvSpPr>
            <p:cNvPr id="19" name="Oval 18">
              <a:extLst>
                <a:ext uri="{FF2B5EF4-FFF2-40B4-BE49-F238E27FC236}">
                  <a16:creationId xmlns:a16="http://schemas.microsoft.com/office/drawing/2014/main" id="{78279CD1-E219-FA47-9E80-711247B12265}"/>
                </a:ext>
              </a:extLst>
            </p:cNvPr>
            <p:cNvSpPr/>
            <p:nvPr/>
          </p:nvSpPr>
          <p:spPr>
            <a:xfrm>
              <a:off x="8196072" y="217486"/>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O1</a:t>
              </a:r>
            </a:p>
          </p:txBody>
        </p:sp>
        <p:sp>
          <p:nvSpPr>
            <p:cNvPr id="20" name="Oval 19">
              <a:extLst>
                <a:ext uri="{FF2B5EF4-FFF2-40B4-BE49-F238E27FC236}">
                  <a16:creationId xmlns:a16="http://schemas.microsoft.com/office/drawing/2014/main" id="{B37C4A94-DA7F-994D-85C2-8CBAD293F40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p>
          </p:txBody>
        </p:sp>
        <p:cxnSp>
          <p:nvCxnSpPr>
            <p:cNvPr id="21" name="Straight Connector 20">
              <a:extLst>
                <a:ext uri="{FF2B5EF4-FFF2-40B4-BE49-F238E27FC236}">
                  <a16:creationId xmlns:a16="http://schemas.microsoft.com/office/drawing/2014/main" id="{9BEB1B24-E634-4047-AC59-47DF59E0404E}"/>
                </a:ext>
              </a:extLst>
            </p:cNvPr>
            <p:cNvCxnSpPr>
              <a:cxnSpLocks/>
              <a:stCxn id="19" idx="6"/>
              <a:endCxn id="20"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D587EEF-E439-014F-9C74-0C63DA603688}"/>
              </a:ext>
            </a:extLst>
          </p:cNvPr>
          <p:cNvGrpSpPr/>
          <p:nvPr/>
        </p:nvGrpSpPr>
        <p:grpSpPr>
          <a:xfrm>
            <a:off x="8706820" y="4571120"/>
            <a:ext cx="1709547" cy="347600"/>
            <a:chOff x="8196072" y="212787"/>
            <a:chExt cx="1709547" cy="347600"/>
          </a:xfrm>
        </p:grpSpPr>
        <p:sp>
          <p:nvSpPr>
            <p:cNvPr id="27" name="Oval 26">
              <a:extLst>
                <a:ext uri="{FF2B5EF4-FFF2-40B4-BE49-F238E27FC236}">
                  <a16:creationId xmlns:a16="http://schemas.microsoft.com/office/drawing/2014/main" id="{096FAA49-E8AA-3048-863C-912EAED17FC4}"/>
                </a:ext>
              </a:extLst>
            </p:cNvPr>
            <p:cNvSpPr/>
            <p:nvPr/>
          </p:nvSpPr>
          <p:spPr>
            <a:xfrm>
              <a:off x="8196072" y="217486"/>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G3</a:t>
              </a:r>
            </a:p>
          </p:txBody>
        </p:sp>
        <p:sp>
          <p:nvSpPr>
            <p:cNvPr id="28" name="Oval 27">
              <a:extLst>
                <a:ext uri="{FF2B5EF4-FFF2-40B4-BE49-F238E27FC236}">
                  <a16:creationId xmlns:a16="http://schemas.microsoft.com/office/drawing/2014/main" id="{4340028D-39A1-3740-B4A3-0CAD3DBF27B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p>
          </p:txBody>
        </p:sp>
        <p:cxnSp>
          <p:nvCxnSpPr>
            <p:cNvPr id="29" name="Straight Connector 28">
              <a:extLst>
                <a:ext uri="{FF2B5EF4-FFF2-40B4-BE49-F238E27FC236}">
                  <a16:creationId xmlns:a16="http://schemas.microsoft.com/office/drawing/2014/main" id="{F0745E10-D5E4-764D-B225-A6CDAA0E355D}"/>
                </a:ext>
              </a:extLst>
            </p:cNvPr>
            <p:cNvCxnSpPr>
              <a:cxnSpLocks/>
              <a:stCxn id="27" idx="6"/>
              <a:endCxn id="28"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C7DB9FD-70A4-BE48-9D26-93ACA254C4AE}"/>
              </a:ext>
            </a:extLst>
          </p:cNvPr>
          <p:cNvGrpSpPr/>
          <p:nvPr/>
        </p:nvGrpSpPr>
        <p:grpSpPr>
          <a:xfrm>
            <a:off x="5319742" y="4566288"/>
            <a:ext cx="2785301" cy="347600"/>
            <a:chOff x="5957697" y="3080638"/>
            <a:chExt cx="2785301" cy="347600"/>
          </a:xfrm>
        </p:grpSpPr>
        <p:sp>
          <p:nvSpPr>
            <p:cNvPr id="23" name="Oval 22">
              <a:extLst>
                <a:ext uri="{FF2B5EF4-FFF2-40B4-BE49-F238E27FC236}">
                  <a16:creationId xmlns:a16="http://schemas.microsoft.com/office/drawing/2014/main" id="{CA35D787-C388-AA46-BE3D-D879CB1C2FDC}"/>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G1</a:t>
              </a:r>
            </a:p>
          </p:txBody>
        </p:sp>
        <p:sp>
          <p:nvSpPr>
            <p:cNvPr id="24" name="Oval 23">
              <a:extLst>
                <a:ext uri="{FF2B5EF4-FFF2-40B4-BE49-F238E27FC236}">
                  <a16:creationId xmlns:a16="http://schemas.microsoft.com/office/drawing/2014/main" id="{BBFB7586-0127-E242-985E-B29ABE1E2EDB}"/>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cxnSp>
          <p:nvCxnSpPr>
            <p:cNvPr id="25" name="Straight Connector 24">
              <a:extLst>
                <a:ext uri="{FF2B5EF4-FFF2-40B4-BE49-F238E27FC236}">
                  <a16:creationId xmlns:a16="http://schemas.microsoft.com/office/drawing/2014/main" id="{495E871B-B410-A94B-96F0-73D2EE24BF89}"/>
                </a:ext>
              </a:extLst>
            </p:cNvPr>
            <p:cNvCxnSpPr>
              <a:cxnSpLocks/>
              <a:stCxn id="23" idx="6"/>
              <a:endCxn id="2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5586AA7-BE27-8C4C-B145-026BCE7073C5}"/>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G2</a:t>
              </a:r>
            </a:p>
          </p:txBody>
        </p:sp>
        <p:cxnSp>
          <p:nvCxnSpPr>
            <p:cNvPr id="31" name="Straight Connector 30">
              <a:extLst>
                <a:ext uri="{FF2B5EF4-FFF2-40B4-BE49-F238E27FC236}">
                  <a16:creationId xmlns:a16="http://schemas.microsoft.com/office/drawing/2014/main" id="{B2AD717C-809A-D94E-A8BD-5CEE176BF54F}"/>
                </a:ext>
              </a:extLst>
            </p:cNvPr>
            <p:cNvCxnSpPr>
              <a:cxnSpLocks/>
              <a:stCxn id="24" idx="6"/>
              <a:endCxn id="30"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A436170-B738-5A41-83DC-89E97E352709}"/>
              </a:ext>
            </a:extLst>
          </p:cNvPr>
          <p:cNvGrpSpPr/>
          <p:nvPr/>
        </p:nvGrpSpPr>
        <p:grpSpPr>
          <a:xfrm>
            <a:off x="7558116" y="6052125"/>
            <a:ext cx="1709547" cy="347600"/>
            <a:chOff x="8196072" y="212787"/>
            <a:chExt cx="1709547" cy="347600"/>
          </a:xfrm>
        </p:grpSpPr>
        <p:sp>
          <p:nvSpPr>
            <p:cNvPr id="36" name="Oval 35">
              <a:extLst>
                <a:ext uri="{FF2B5EF4-FFF2-40B4-BE49-F238E27FC236}">
                  <a16:creationId xmlns:a16="http://schemas.microsoft.com/office/drawing/2014/main" id="{95CDA799-9387-F349-ACA1-6866354AE971}"/>
                </a:ext>
              </a:extLst>
            </p:cNvPr>
            <p:cNvSpPr/>
            <p:nvPr/>
          </p:nvSpPr>
          <p:spPr>
            <a:xfrm>
              <a:off x="8196072" y="217486"/>
              <a:ext cx="685800" cy="34290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Y1</a:t>
              </a:r>
            </a:p>
          </p:txBody>
        </p:sp>
        <p:sp>
          <p:nvSpPr>
            <p:cNvPr id="37" name="Oval 36">
              <a:extLst>
                <a:ext uri="{FF2B5EF4-FFF2-40B4-BE49-F238E27FC236}">
                  <a16:creationId xmlns:a16="http://schemas.microsoft.com/office/drawing/2014/main" id="{C0E9234A-FE2E-794B-9C8E-3D3F74C1A453}"/>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F5</a:t>
              </a:r>
            </a:p>
          </p:txBody>
        </p:sp>
        <p:cxnSp>
          <p:nvCxnSpPr>
            <p:cNvPr id="38" name="Straight Connector 37">
              <a:extLst>
                <a:ext uri="{FF2B5EF4-FFF2-40B4-BE49-F238E27FC236}">
                  <a16:creationId xmlns:a16="http://schemas.microsoft.com/office/drawing/2014/main" id="{3214E0B2-AEB2-4343-BF09-0DB9CD506283}"/>
                </a:ext>
              </a:extLst>
            </p:cNvPr>
            <p:cNvCxnSpPr>
              <a:cxnSpLocks/>
              <a:stCxn id="36" idx="6"/>
              <a:endCxn id="37"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39236AA3-BCAE-544A-B4B3-A52CEB7C874B}"/>
              </a:ext>
            </a:extLst>
          </p:cNvPr>
          <p:cNvCxnSpPr>
            <a:cxnSpLocks/>
            <a:stCxn id="12" idx="4"/>
            <a:endCxn id="20" idx="0"/>
          </p:cNvCxnSpPr>
          <p:nvPr/>
        </p:nvCxnSpPr>
        <p:spPr>
          <a:xfrm flipH="1">
            <a:off x="8924763" y="2041338"/>
            <a:ext cx="1" cy="1096137"/>
          </a:xfrm>
          <a:prstGeom prst="line">
            <a:avLst/>
          </a:prstGeom>
          <a:ln cmpd="thickThi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0C18FA-3517-0F46-B83A-0ABAEB63A387}"/>
              </a:ext>
            </a:extLst>
          </p:cNvPr>
          <p:cNvCxnSpPr>
            <a:cxnSpLocks/>
            <a:stCxn id="24" idx="0"/>
            <a:endCxn id="20" idx="4"/>
          </p:cNvCxnSpPr>
          <p:nvPr/>
        </p:nvCxnSpPr>
        <p:spPr>
          <a:xfrm flipV="1">
            <a:off x="6686389" y="3480376"/>
            <a:ext cx="2238374" cy="108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7E5D51-7428-C342-AC7F-0C2F587405E3}"/>
              </a:ext>
            </a:extLst>
          </p:cNvPr>
          <p:cNvCxnSpPr>
            <a:cxnSpLocks/>
            <a:stCxn id="28" idx="0"/>
            <a:endCxn id="20" idx="4"/>
          </p:cNvCxnSpPr>
          <p:nvPr/>
        </p:nvCxnSpPr>
        <p:spPr>
          <a:xfrm flipH="1" flipV="1">
            <a:off x="8924763" y="3480376"/>
            <a:ext cx="1148704" cy="109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8650732-98AD-1E4C-9134-B138872678CE}"/>
              </a:ext>
            </a:extLst>
          </p:cNvPr>
          <p:cNvCxnSpPr>
            <a:cxnSpLocks/>
            <a:stCxn id="37" idx="0"/>
            <a:endCxn id="24" idx="4"/>
          </p:cNvCxnSpPr>
          <p:nvPr/>
        </p:nvCxnSpPr>
        <p:spPr>
          <a:xfrm flipH="1" flipV="1">
            <a:off x="6686389" y="4909189"/>
            <a:ext cx="2238374" cy="11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4626A9-65F2-234F-982A-0DC3C16B970E}"/>
              </a:ext>
            </a:extLst>
          </p:cNvPr>
          <p:cNvCxnSpPr>
            <a:cxnSpLocks/>
            <a:stCxn id="37" idx="0"/>
            <a:endCxn id="28" idx="4"/>
          </p:cNvCxnSpPr>
          <p:nvPr/>
        </p:nvCxnSpPr>
        <p:spPr>
          <a:xfrm flipV="1">
            <a:off x="8924763" y="4914021"/>
            <a:ext cx="1148704" cy="11381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17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a:extLst>
              <a:ext uri="{FF2B5EF4-FFF2-40B4-BE49-F238E27FC236}">
                <a16:creationId xmlns:a16="http://schemas.microsoft.com/office/drawing/2014/main" id="{DFA84C75-1135-4C42-A0CD-3295475ACF91}"/>
              </a:ext>
            </a:extLst>
          </p:cNvPr>
          <p:cNvSpPr/>
          <p:nvPr/>
        </p:nvSpPr>
        <p:spPr>
          <a:xfrm rot="16200000">
            <a:off x="9344484" y="1799194"/>
            <a:ext cx="569195" cy="1535740"/>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80B446C2-C7A6-6943-AE88-B0408DBED3B5}"/>
              </a:ext>
            </a:extLst>
          </p:cNvPr>
          <p:cNvSpPr/>
          <p:nvPr/>
        </p:nvSpPr>
        <p:spPr>
          <a:xfrm rot="5400000">
            <a:off x="7652847" y="735598"/>
            <a:ext cx="553849" cy="1158065"/>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6DCA6E0-AF86-1748-B9A9-16109F889E61}"/>
              </a:ext>
            </a:extLst>
          </p:cNvPr>
          <p:cNvSpPr/>
          <p:nvPr/>
        </p:nvSpPr>
        <p:spPr>
          <a:xfrm>
            <a:off x="10543838" y="162840"/>
            <a:ext cx="553849" cy="1158065"/>
          </a:xfrm>
          <a:prstGeom prst="round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AEE31-5647-954D-AF70-B6BD17A29AE6}"/>
              </a:ext>
            </a:extLst>
          </p:cNvPr>
          <p:cNvSpPr>
            <a:spLocks noGrp="1"/>
          </p:cNvSpPr>
          <p:nvPr>
            <p:ph type="title"/>
          </p:nvPr>
        </p:nvSpPr>
        <p:spPr/>
        <p:txBody>
          <a:bodyPr/>
          <a:lstStyle/>
          <a:p>
            <a:r>
              <a:rPr lang="en-US" dirty="0"/>
              <a:t>Switchboard forwarders</a:t>
            </a:r>
          </a:p>
        </p:txBody>
      </p:sp>
      <p:sp>
        <p:nvSpPr>
          <p:cNvPr id="3" name="Content Placeholder 2">
            <a:extLst>
              <a:ext uri="{FF2B5EF4-FFF2-40B4-BE49-F238E27FC236}">
                <a16:creationId xmlns:a16="http://schemas.microsoft.com/office/drawing/2014/main" id="{AEB24270-A941-FD45-9D00-FBB26A46BAC5}"/>
              </a:ext>
            </a:extLst>
          </p:cNvPr>
          <p:cNvSpPr>
            <a:spLocks noGrp="1"/>
          </p:cNvSpPr>
          <p:nvPr>
            <p:ph idx="1"/>
          </p:nvPr>
        </p:nvSpPr>
        <p:spPr>
          <a:xfrm>
            <a:off x="838199" y="1825625"/>
            <a:ext cx="6381970" cy="4351338"/>
          </a:xfrm>
        </p:spPr>
        <p:txBody>
          <a:bodyPr/>
          <a:lstStyle/>
          <a:p>
            <a:r>
              <a:rPr lang="en-US" dirty="0"/>
              <a:t>Deployment</a:t>
            </a:r>
          </a:p>
          <a:p>
            <a:r>
              <a:rPr lang="en-US" dirty="0">
                <a:solidFill>
                  <a:schemeClr val="accent1"/>
                </a:solidFill>
              </a:rPr>
              <a:t>Customization</a:t>
            </a:r>
          </a:p>
          <a:p>
            <a:pPr lvl="1"/>
            <a:r>
              <a:rPr lang="en-US" dirty="0">
                <a:solidFill>
                  <a:schemeClr val="accent1"/>
                </a:solidFill>
              </a:rPr>
              <a:t>Identifies packets based on labels</a:t>
            </a:r>
          </a:p>
          <a:p>
            <a:pPr lvl="1"/>
            <a:r>
              <a:rPr lang="en-US" dirty="0">
                <a:solidFill>
                  <a:schemeClr val="accent1"/>
                </a:solidFill>
              </a:rPr>
              <a:t>Chooses next VNF based on chain route</a:t>
            </a:r>
          </a:p>
          <a:p>
            <a:r>
              <a:rPr lang="en-US" dirty="0"/>
              <a:t>Load balancing</a:t>
            </a:r>
          </a:p>
          <a:p>
            <a:r>
              <a:rPr lang="en-US" dirty="0"/>
              <a:t>Safety</a:t>
            </a:r>
          </a:p>
          <a:p>
            <a:r>
              <a:rPr lang="en-US" dirty="0"/>
              <a:t>Forwarder scaling</a:t>
            </a:r>
          </a:p>
          <a:p>
            <a:pPr lvl="1"/>
            <a:endParaRPr lang="en-US" dirty="0"/>
          </a:p>
          <a:p>
            <a:pPr marL="457200" lvl="1" indent="0">
              <a:buNone/>
            </a:pPr>
            <a:endParaRPr lang="en-US" dirty="0"/>
          </a:p>
          <a:p>
            <a:pPr lvl="1"/>
            <a:endParaRPr lang="en-US" dirty="0"/>
          </a:p>
        </p:txBody>
      </p:sp>
      <p:sp>
        <p:nvSpPr>
          <p:cNvPr id="4" name="Rectangle 3">
            <a:extLst>
              <a:ext uri="{FF2B5EF4-FFF2-40B4-BE49-F238E27FC236}">
                <a16:creationId xmlns:a16="http://schemas.microsoft.com/office/drawing/2014/main" id="{B4EB6902-D653-0140-BDB6-2F560C0D5704}"/>
              </a:ext>
            </a:extLst>
          </p:cNvPr>
          <p:cNvSpPr/>
          <p:nvPr/>
        </p:nvSpPr>
        <p:spPr>
          <a:xfrm>
            <a:off x="7128349" y="15260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p:txBody>
      </p:sp>
      <p:sp>
        <p:nvSpPr>
          <p:cNvPr id="5" name="Rectangle 4">
            <a:extLst>
              <a:ext uri="{FF2B5EF4-FFF2-40B4-BE49-F238E27FC236}">
                <a16:creationId xmlns:a16="http://schemas.microsoft.com/office/drawing/2014/main" id="{6E179C2D-86C2-1B46-B693-E0678A19D87B}"/>
              </a:ext>
            </a:extLst>
          </p:cNvPr>
          <p:cNvSpPr/>
          <p:nvPr/>
        </p:nvSpPr>
        <p:spPr>
          <a:xfrm>
            <a:off x="7128349" y="296989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b</a:t>
            </a:r>
          </a:p>
        </p:txBody>
      </p:sp>
      <p:sp>
        <p:nvSpPr>
          <p:cNvPr id="6" name="Rectangle 5">
            <a:extLst>
              <a:ext uri="{FF2B5EF4-FFF2-40B4-BE49-F238E27FC236}">
                <a16:creationId xmlns:a16="http://schemas.microsoft.com/office/drawing/2014/main" id="{53835187-DE71-0340-838A-1B7BEFF8CBBF}"/>
              </a:ext>
            </a:extLst>
          </p:cNvPr>
          <p:cNvSpPr/>
          <p:nvPr/>
        </p:nvSpPr>
        <p:spPr>
          <a:xfrm>
            <a:off x="4935312" y="4427224"/>
            <a:ext cx="3207831"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a:t>
            </a:r>
          </a:p>
        </p:txBody>
      </p:sp>
      <p:sp>
        <p:nvSpPr>
          <p:cNvPr id="7" name="Rectangle 6">
            <a:extLst>
              <a:ext uri="{FF2B5EF4-FFF2-40B4-BE49-F238E27FC236}">
                <a16:creationId xmlns:a16="http://schemas.microsoft.com/office/drawing/2014/main" id="{2D5BA572-EF8E-7844-8F2A-8AFC6DC7B265}"/>
              </a:ext>
            </a:extLst>
          </p:cNvPr>
          <p:cNvSpPr/>
          <p:nvPr/>
        </p:nvSpPr>
        <p:spPr>
          <a:xfrm>
            <a:off x="8383774" y="4429662"/>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a:t>
            </a:r>
          </a:p>
        </p:txBody>
      </p:sp>
      <p:sp>
        <p:nvSpPr>
          <p:cNvPr id="8" name="Rectangle 7">
            <a:extLst>
              <a:ext uri="{FF2B5EF4-FFF2-40B4-BE49-F238E27FC236}">
                <a16:creationId xmlns:a16="http://schemas.microsoft.com/office/drawing/2014/main" id="{792FF0A2-61AA-FF43-B908-E4A0B0918648}"/>
              </a:ext>
            </a:extLst>
          </p:cNvPr>
          <p:cNvSpPr/>
          <p:nvPr/>
        </p:nvSpPr>
        <p:spPr>
          <a:xfrm>
            <a:off x="7128349" y="5884549"/>
            <a:ext cx="2231136" cy="68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e</a:t>
            </a:r>
          </a:p>
        </p:txBody>
      </p:sp>
      <p:grpSp>
        <p:nvGrpSpPr>
          <p:cNvPr id="17" name="Group 16">
            <a:extLst>
              <a:ext uri="{FF2B5EF4-FFF2-40B4-BE49-F238E27FC236}">
                <a16:creationId xmlns:a16="http://schemas.microsoft.com/office/drawing/2014/main" id="{0560D827-DE10-8547-8E80-9CB82CDCF366}"/>
              </a:ext>
            </a:extLst>
          </p:cNvPr>
          <p:cNvGrpSpPr/>
          <p:nvPr/>
        </p:nvGrpSpPr>
        <p:grpSpPr>
          <a:xfrm>
            <a:off x="7558117" y="1698437"/>
            <a:ext cx="1709547" cy="347600"/>
            <a:chOff x="8196072" y="212787"/>
            <a:chExt cx="1709547" cy="347600"/>
          </a:xfrm>
        </p:grpSpPr>
        <p:sp>
          <p:nvSpPr>
            <p:cNvPr id="11" name="Oval 10">
              <a:extLst>
                <a:ext uri="{FF2B5EF4-FFF2-40B4-BE49-F238E27FC236}">
                  <a16:creationId xmlns:a16="http://schemas.microsoft.com/office/drawing/2014/main" id="{5AF039DC-B881-5B48-86AC-2811B964DA24}"/>
                </a:ext>
              </a:extLst>
            </p:cNvPr>
            <p:cNvSpPr/>
            <p:nvPr/>
          </p:nvSpPr>
          <p:spPr>
            <a:xfrm>
              <a:off x="8196072" y="217486"/>
              <a:ext cx="685800" cy="3429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I1</a:t>
              </a:r>
            </a:p>
          </p:txBody>
        </p:sp>
        <p:sp>
          <p:nvSpPr>
            <p:cNvPr id="12" name="Oval 11">
              <a:extLst>
                <a:ext uri="{FF2B5EF4-FFF2-40B4-BE49-F238E27FC236}">
                  <a16:creationId xmlns:a16="http://schemas.microsoft.com/office/drawing/2014/main" id="{F50A6427-F4DB-1543-9E01-102D59DA00E9}"/>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cxnSp>
          <p:nvCxnSpPr>
            <p:cNvPr id="14" name="Straight Connector 13">
              <a:extLst>
                <a:ext uri="{FF2B5EF4-FFF2-40B4-BE49-F238E27FC236}">
                  <a16:creationId xmlns:a16="http://schemas.microsoft.com/office/drawing/2014/main" id="{FE06CEF2-29CF-EC4D-966D-30D7A6BD0AA8}"/>
                </a:ext>
              </a:extLst>
            </p:cNvPr>
            <p:cNvCxnSpPr>
              <a:cxnSpLocks/>
              <a:stCxn id="11" idx="6"/>
              <a:endCxn id="12"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BD90F47-7EB6-4140-B869-195C35D363B1}"/>
              </a:ext>
            </a:extLst>
          </p:cNvPr>
          <p:cNvGrpSpPr/>
          <p:nvPr/>
        </p:nvGrpSpPr>
        <p:grpSpPr>
          <a:xfrm>
            <a:off x="7558116" y="3137475"/>
            <a:ext cx="1709547" cy="347600"/>
            <a:chOff x="8196072" y="212787"/>
            <a:chExt cx="1709547" cy="347600"/>
          </a:xfrm>
        </p:grpSpPr>
        <p:sp>
          <p:nvSpPr>
            <p:cNvPr id="19" name="Oval 18">
              <a:extLst>
                <a:ext uri="{FF2B5EF4-FFF2-40B4-BE49-F238E27FC236}">
                  <a16:creationId xmlns:a16="http://schemas.microsoft.com/office/drawing/2014/main" id="{78279CD1-E219-FA47-9E80-711247B12265}"/>
                </a:ext>
              </a:extLst>
            </p:cNvPr>
            <p:cNvSpPr/>
            <p:nvPr/>
          </p:nvSpPr>
          <p:spPr>
            <a:xfrm>
              <a:off x="8196072" y="217486"/>
              <a:ext cx="685800" cy="3429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O1</a:t>
              </a:r>
            </a:p>
          </p:txBody>
        </p:sp>
        <p:sp>
          <p:nvSpPr>
            <p:cNvPr id="20" name="Oval 19">
              <a:extLst>
                <a:ext uri="{FF2B5EF4-FFF2-40B4-BE49-F238E27FC236}">
                  <a16:creationId xmlns:a16="http://schemas.microsoft.com/office/drawing/2014/main" id="{B37C4A94-DA7F-994D-85C2-8CBAD293F40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p>
          </p:txBody>
        </p:sp>
        <p:cxnSp>
          <p:nvCxnSpPr>
            <p:cNvPr id="21" name="Straight Connector 20">
              <a:extLst>
                <a:ext uri="{FF2B5EF4-FFF2-40B4-BE49-F238E27FC236}">
                  <a16:creationId xmlns:a16="http://schemas.microsoft.com/office/drawing/2014/main" id="{9BEB1B24-E634-4047-AC59-47DF59E0404E}"/>
                </a:ext>
              </a:extLst>
            </p:cNvPr>
            <p:cNvCxnSpPr>
              <a:cxnSpLocks/>
              <a:stCxn id="19" idx="6"/>
              <a:endCxn id="20"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D587EEF-E439-014F-9C74-0C63DA603688}"/>
              </a:ext>
            </a:extLst>
          </p:cNvPr>
          <p:cNvGrpSpPr/>
          <p:nvPr/>
        </p:nvGrpSpPr>
        <p:grpSpPr>
          <a:xfrm>
            <a:off x="8706820" y="4571120"/>
            <a:ext cx="1709547" cy="347600"/>
            <a:chOff x="8196072" y="212787"/>
            <a:chExt cx="1709547" cy="347600"/>
          </a:xfrm>
        </p:grpSpPr>
        <p:sp>
          <p:nvSpPr>
            <p:cNvPr id="27" name="Oval 26">
              <a:extLst>
                <a:ext uri="{FF2B5EF4-FFF2-40B4-BE49-F238E27FC236}">
                  <a16:creationId xmlns:a16="http://schemas.microsoft.com/office/drawing/2014/main" id="{096FAA49-E8AA-3048-863C-912EAED17FC4}"/>
                </a:ext>
              </a:extLst>
            </p:cNvPr>
            <p:cNvSpPr/>
            <p:nvPr/>
          </p:nvSpPr>
          <p:spPr>
            <a:xfrm>
              <a:off x="8196072" y="217486"/>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G3</a:t>
              </a:r>
            </a:p>
          </p:txBody>
        </p:sp>
        <p:sp>
          <p:nvSpPr>
            <p:cNvPr id="28" name="Oval 27">
              <a:extLst>
                <a:ext uri="{FF2B5EF4-FFF2-40B4-BE49-F238E27FC236}">
                  <a16:creationId xmlns:a16="http://schemas.microsoft.com/office/drawing/2014/main" id="{4340028D-39A1-3740-B4A3-0CAD3DBF27B2}"/>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p>
          </p:txBody>
        </p:sp>
        <p:cxnSp>
          <p:nvCxnSpPr>
            <p:cNvPr id="29" name="Straight Connector 28">
              <a:extLst>
                <a:ext uri="{FF2B5EF4-FFF2-40B4-BE49-F238E27FC236}">
                  <a16:creationId xmlns:a16="http://schemas.microsoft.com/office/drawing/2014/main" id="{F0745E10-D5E4-764D-B225-A6CDAA0E355D}"/>
                </a:ext>
              </a:extLst>
            </p:cNvPr>
            <p:cNvCxnSpPr>
              <a:cxnSpLocks/>
              <a:stCxn id="27" idx="6"/>
              <a:endCxn id="28"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C7DB9FD-70A4-BE48-9D26-93ACA254C4AE}"/>
              </a:ext>
            </a:extLst>
          </p:cNvPr>
          <p:cNvGrpSpPr/>
          <p:nvPr/>
        </p:nvGrpSpPr>
        <p:grpSpPr>
          <a:xfrm>
            <a:off x="5319742" y="4566288"/>
            <a:ext cx="2785301" cy="347600"/>
            <a:chOff x="5957697" y="3080638"/>
            <a:chExt cx="2785301" cy="347600"/>
          </a:xfrm>
        </p:grpSpPr>
        <p:sp>
          <p:nvSpPr>
            <p:cNvPr id="23" name="Oval 22">
              <a:extLst>
                <a:ext uri="{FF2B5EF4-FFF2-40B4-BE49-F238E27FC236}">
                  <a16:creationId xmlns:a16="http://schemas.microsoft.com/office/drawing/2014/main" id="{CA35D787-C388-AA46-BE3D-D879CB1C2FDC}"/>
                </a:ext>
              </a:extLst>
            </p:cNvPr>
            <p:cNvSpPr/>
            <p:nvPr/>
          </p:nvSpPr>
          <p:spPr>
            <a:xfrm>
              <a:off x="5957697"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G1</a:t>
              </a:r>
            </a:p>
          </p:txBody>
        </p:sp>
        <p:sp>
          <p:nvSpPr>
            <p:cNvPr id="24" name="Oval 23">
              <a:extLst>
                <a:ext uri="{FF2B5EF4-FFF2-40B4-BE49-F238E27FC236}">
                  <a16:creationId xmlns:a16="http://schemas.microsoft.com/office/drawing/2014/main" id="{BBFB7586-0127-E242-985E-B29ABE1E2EDB}"/>
                </a:ext>
              </a:extLst>
            </p:cNvPr>
            <p:cNvSpPr/>
            <p:nvPr/>
          </p:nvSpPr>
          <p:spPr>
            <a:xfrm>
              <a:off x="6981444" y="3080638"/>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cxnSp>
          <p:nvCxnSpPr>
            <p:cNvPr id="25" name="Straight Connector 24">
              <a:extLst>
                <a:ext uri="{FF2B5EF4-FFF2-40B4-BE49-F238E27FC236}">
                  <a16:creationId xmlns:a16="http://schemas.microsoft.com/office/drawing/2014/main" id="{495E871B-B410-A94B-96F0-73D2EE24BF89}"/>
                </a:ext>
              </a:extLst>
            </p:cNvPr>
            <p:cNvCxnSpPr>
              <a:cxnSpLocks/>
              <a:stCxn id="23" idx="6"/>
              <a:endCxn id="24" idx="2"/>
            </p:cNvCxnSpPr>
            <p:nvPr/>
          </p:nvCxnSpPr>
          <p:spPr>
            <a:xfrm flipV="1">
              <a:off x="6643497" y="3252089"/>
              <a:ext cx="337947" cy="46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5586AA7-BE27-8C4C-B145-026BCE7073C5}"/>
                </a:ext>
              </a:extLst>
            </p:cNvPr>
            <p:cNvSpPr/>
            <p:nvPr/>
          </p:nvSpPr>
          <p:spPr>
            <a:xfrm>
              <a:off x="8057198" y="3085337"/>
              <a:ext cx="685800" cy="342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G2</a:t>
              </a:r>
            </a:p>
          </p:txBody>
        </p:sp>
        <p:cxnSp>
          <p:nvCxnSpPr>
            <p:cNvPr id="31" name="Straight Connector 30">
              <a:extLst>
                <a:ext uri="{FF2B5EF4-FFF2-40B4-BE49-F238E27FC236}">
                  <a16:creationId xmlns:a16="http://schemas.microsoft.com/office/drawing/2014/main" id="{B2AD717C-809A-D94E-A8BD-5CEE176BF54F}"/>
                </a:ext>
              </a:extLst>
            </p:cNvPr>
            <p:cNvCxnSpPr>
              <a:cxnSpLocks/>
              <a:stCxn id="24" idx="6"/>
              <a:endCxn id="30" idx="2"/>
            </p:cNvCxnSpPr>
            <p:nvPr/>
          </p:nvCxnSpPr>
          <p:spPr>
            <a:xfrm>
              <a:off x="7667244" y="3252089"/>
              <a:ext cx="389954" cy="46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A436170-B738-5A41-83DC-89E97E352709}"/>
              </a:ext>
            </a:extLst>
          </p:cNvPr>
          <p:cNvGrpSpPr/>
          <p:nvPr/>
        </p:nvGrpSpPr>
        <p:grpSpPr>
          <a:xfrm>
            <a:off x="7558116" y="6052125"/>
            <a:ext cx="1709547" cy="347600"/>
            <a:chOff x="8196072" y="212787"/>
            <a:chExt cx="1709547" cy="347600"/>
          </a:xfrm>
        </p:grpSpPr>
        <p:sp>
          <p:nvSpPr>
            <p:cNvPr id="36" name="Oval 35">
              <a:extLst>
                <a:ext uri="{FF2B5EF4-FFF2-40B4-BE49-F238E27FC236}">
                  <a16:creationId xmlns:a16="http://schemas.microsoft.com/office/drawing/2014/main" id="{95CDA799-9387-F349-ACA1-6866354AE971}"/>
                </a:ext>
              </a:extLst>
            </p:cNvPr>
            <p:cNvSpPr/>
            <p:nvPr/>
          </p:nvSpPr>
          <p:spPr>
            <a:xfrm>
              <a:off x="8196072" y="217486"/>
              <a:ext cx="685800" cy="34290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Y1</a:t>
              </a:r>
            </a:p>
          </p:txBody>
        </p:sp>
        <p:sp>
          <p:nvSpPr>
            <p:cNvPr id="37" name="Oval 36">
              <a:extLst>
                <a:ext uri="{FF2B5EF4-FFF2-40B4-BE49-F238E27FC236}">
                  <a16:creationId xmlns:a16="http://schemas.microsoft.com/office/drawing/2014/main" id="{C0E9234A-FE2E-794B-9C8E-3D3F74C1A453}"/>
                </a:ext>
              </a:extLst>
            </p:cNvPr>
            <p:cNvSpPr/>
            <p:nvPr/>
          </p:nvSpPr>
          <p:spPr>
            <a:xfrm>
              <a:off x="9219819" y="212787"/>
              <a:ext cx="685800" cy="34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F5</a:t>
              </a:r>
            </a:p>
          </p:txBody>
        </p:sp>
        <p:cxnSp>
          <p:nvCxnSpPr>
            <p:cNvPr id="38" name="Straight Connector 37">
              <a:extLst>
                <a:ext uri="{FF2B5EF4-FFF2-40B4-BE49-F238E27FC236}">
                  <a16:creationId xmlns:a16="http://schemas.microsoft.com/office/drawing/2014/main" id="{3214E0B2-AEB2-4343-BF09-0DB9CD506283}"/>
                </a:ext>
              </a:extLst>
            </p:cNvPr>
            <p:cNvCxnSpPr>
              <a:cxnSpLocks/>
              <a:stCxn id="36" idx="6"/>
              <a:endCxn id="37" idx="2"/>
            </p:cNvCxnSpPr>
            <p:nvPr/>
          </p:nvCxnSpPr>
          <p:spPr>
            <a:xfrm flipV="1">
              <a:off x="8881872" y="384238"/>
              <a:ext cx="337947" cy="46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39236AA3-BCAE-544A-B4B3-A52CEB7C874B}"/>
              </a:ext>
            </a:extLst>
          </p:cNvPr>
          <p:cNvCxnSpPr>
            <a:cxnSpLocks/>
            <a:stCxn id="12" idx="4"/>
            <a:endCxn id="20" idx="0"/>
          </p:cNvCxnSpPr>
          <p:nvPr/>
        </p:nvCxnSpPr>
        <p:spPr>
          <a:xfrm flipH="1">
            <a:off x="8924763" y="2041338"/>
            <a:ext cx="1" cy="1096137"/>
          </a:xfrm>
          <a:prstGeom prst="line">
            <a:avLst/>
          </a:prstGeom>
          <a:ln cmpd="thickThi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0C18FA-3517-0F46-B83A-0ABAEB63A387}"/>
              </a:ext>
            </a:extLst>
          </p:cNvPr>
          <p:cNvCxnSpPr>
            <a:cxnSpLocks/>
            <a:stCxn id="24" idx="0"/>
            <a:endCxn id="20" idx="4"/>
          </p:cNvCxnSpPr>
          <p:nvPr/>
        </p:nvCxnSpPr>
        <p:spPr>
          <a:xfrm flipV="1">
            <a:off x="6686389" y="3480376"/>
            <a:ext cx="2238374" cy="108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7E5D51-7428-C342-AC7F-0C2F587405E3}"/>
              </a:ext>
            </a:extLst>
          </p:cNvPr>
          <p:cNvCxnSpPr>
            <a:cxnSpLocks/>
            <a:stCxn id="28" idx="0"/>
            <a:endCxn id="20" idx="4"/>
          </p:cNvCxnSpPr>
          <p:nvPr/>
        </p:nvCxnSpPr>
        <p:spPr>
          <a:xfrm flipH="1" flipV="1">
            <a:off x="8924763" y="3480376"/>
            <a:ext cx="1148704" cy="109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8650732-98AD-1E4C-9134-B138872678CE}"/>
              </a:ext>
            </a:extLst>
          </p:cNvPr>
          <p:cNvCxnSpPr>
            <a:cxnSpLocks/>
            <a:stCxn id="37" idx="0"/>
            <a:endCxn id="24" idx="4"/>
          </p:cNvCxnSpPr>
          <p:nvPr/>
        </p:nvCxnSpPr>
        <p:spPr>
          <a:xfrm flipH="1" flipV="1">
            <a:off x="6686389" y="4909189"/>
            <a:ext cx="2238374" cy="11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4626A9-65F2-234F-982A-0DC3C16B970E}"/>
              </a:ext>
            </a:extLst>
          </p:cNvPr>
          <p:cNvCxnSpPr>
            <a:cxnSpLocks/>
            <a:stCxn id="37" idx="0"/>
            <a:endCxn id="28" idx="4"/>
          </p:cNvCxnSpPr>
          <p:nvPr/>
        </p:nvCxnSpPr>
        <p:spPr>
          <a:xfrm flipV="1">
            <a:off x="8924763" y="4914021"/>
            <a:ext cx="1148704" cy="113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AFB4768-DBA7-3542-9B83-3ECFE7D2B7D3}"/>
              </a:ext>
            </a:extLst>
          </p:cNvPr>
          <p:cNvCxnSpPr>
            <a:cxnSpLocks/>
          </p:cNvCxnSpPr>
          <p:nvPr/>
        </p:nvCxnSpPr>
        <p:spPr>
          <a:xfrm flipH="1">
            <a:off x="10810397" y="507356"/>
            <a:ext cx="2602" cy="50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80F99EC-19D0-0942-8106-11F6777E84DD}"/>
              </a:ext>
            </a:extLst>
          </p:cNvPr>
          <p:cNvCxnSpPr>
            <a:cxnSpLocks/>
          </p:cNvCxnSpPr>
          <p:nvPr/>
        </p:nvCxnSpPr>
        <p:spPr>
          <a:xfrm flipH="1">
            <a:off x="10560481" y="1246597"/>
            <a:ext cx="249916" cy="5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C422AD9-07BF-AD44-B655-E7FA1C7C97DE}"/>
              </a:ext>
            </a:extLst>
          </p:cNvPr>
          <p:cNvCxnSpPr>
            <a:cxnSpLocks/>
          </p:cNvCxnSpPr>
          <p:nvPr/>
        </p:nvCxnSpPr>
        <p:spPr>
          <a:xfrm>
            <a:off x="10885963" y="1212303"/>
            <a:ext cx="213732" cy="54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9445DE-1FE5-A747-BE52-310E1725AEDA}"/>
              </a:ext>
            </a:extLst>
          </p:cNvPr>
          <p:cNvSpPr txBox="1"/>
          <p:nvPr/>
        </p:nvSpPr>
        <p:spPr>
          <a:xfrm>
            <a:off x="10222124" y="1339040"/>
            <a:ext cx="1274762" cy="338554"/>
          </a:xfrm>
          <a:prstGeom prst="rect">
            <a:avLst/>
          </a:prstGeom>
          <a:noFill/>
        </p:spPr>
        <p:txBody>
          <a:bodyPr wrap="square" rtlCol="0">
            <a:spAutoFit/>
          </a:bodyPr>
          <a:lstStyle/>
          <a:p>
            <a:r>
              <a:rPr lang="en-US" sz="1600" dirty="0"/>
              <a:t> 80%       20%</a:t>
            </a:r>
          </a:p>
        </p:txBody>
      </p:sp>
      <p:cxnSp>
        <p:nvCxnSpPr>
          <p:cNvPr id="50" name="Straight Arrow Connector 49">
            <a:extLst>
              <a:ext uri="{FF2B5EF4-FFF2-40B4-BE49-F238E27FC236}">
                <a16:creationId xmlns:a16="http://schemas.microsoft.com/office/drawing/2014/main" id="{8C8869E3-AA6D-8B41-8061-9481B0208033}"/>
              </a:ext>
            </a:extLst>
          </p:cNvPr>
          <p:cNvCxnSpPr>
            <a:cxnSpLocks/>
          </p:cNvCxnSpPr>
          <p:nvPr/>
        </p:nvCxnSpPr>
        <p:spPr>
          <a:xfrm>
            <a:off x="10560481" y="2004212"/>
            <a:ext cx="319476" cy="48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C94BF12-7CBC-574D-8957-BB54C35C6876}"/>
              </a:ext>
            </a:extLst>
          </p:cNvPr>
          <p:cNvCxnSpPr>
            <a:cxnSpLocks/>
          </p:cNvCxnSpPr>
          <p:nvPr/>
        </p:nvCxnSpPr>
        <p:spPr>
          <a:xfrm flipH="1">
            <a:off x="10879957" y="1987365"/>
            <a:ext cx="21973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CA02803-CBB4-A245-8895-CCE1169DB113}"/>
              </a:ext>
            </a:extLst>
          </p:cNvPr>
          <p:cNvCxnSpPr>
            <a:cxnSpLocks/>
          </p:cNvCxnSpPr>
          <p:nvPr/>
        </p:nvCxnSpPr>
        <p:spPr>
          <a:xfrm flipH="1">
            <a:off x="10666225" y="2726938"/>
            <a:ext cx="213732" cy="47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EBA7DD5-1CB0-CD47-8B39-EA457F7D04E7}"/>
              </a:ext>
            </a:extLst>
          </p:cNvPr>
          <p:cNvCxnSpPr>
            <a:cxnSpLocks/>
          </p:cNvCxnSpPr>
          <p:nvPr/>
        </p:nvCxnSpPr>
        <p:spPr>
          <a:xfrm>
            <a:off x="10879957" y="2726938"/>
            <a:ext cx="205611" cy="48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51A1990-6341-0342-BF7B-F30DDE362492}"/>
              </a:ext>
            </a:extLst>
          </p:cNvPr>
          <p:cNvSpPr/>
          <p:nvPr/>
        </p:nvSpPr>
        <p:spPr>
          <a:xfrm>
            <a:off x="10721367" y="1012095"/>
            <a:ext cx="231491" cy="1982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57" name="Rectangle 56">
            <a:extLst>
              <a:ext uri="{FF2B5EF4-FFF2-40B4-BE49-F238E27FC236}">
                <a16:creationId xmlns:a16="http://schemas.microsoft.com/office/drawing/2014/main" id="{CF625187-C8D7-3F49-906E-B961D349570B}"/>
              </a:ext>
            </a:extLst>
          </p:cNvPr>
          <p:cNvSpPr/>
          <p:nvPr/>
        </p:nvSpPr>
        <p:spPr>
          <a:xfrm>
            <a:off x="10430101" y="1772708"/>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58" name="Rectangle 57">
            <a:extLst>
              <a:ext uri="{FF2B5EF4-FFF2-40B4-BE49-F238E27FC236}">
                <a16:creationId xmlns:a16="http://schemas.microsoft.com/office/drawing/2014/main" id="{FA3D1280-FC9C-654A-9AAD-B447B68CC62A}"/>
              </a:ext>
            </a:extLst>
          </p:cNvPr>
          <p:cNvSpPr/>
          <p:nvPr/>
        </p:nvSpPr>
        <p:spPr>
          <a:xfrm>
            <a:off x="10989826" y="1762982"/>
            <a:ext cx="231491" cy="198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9" name="Rectangle 58">
            <a:extLst>
              <a:ext uri="{FF2B5EF4-FFF2-40B4-BE49-F238E27FC236}">
                <a16:creationId xmlns:a16="http://schemas.microsoft.com/office/drawing/2014/main" id="{0C66FA10-115A-1945-87E5-83DB598BA95B}"/>
              </a:ext>
            </a:extLst>
          </p:cNvPr>
          <p:cNvSpPr/>
          <p:nvPr/>
        </p:nvSpPr>
        <p:spPr>
          <a:xfrm>
            <a:off x="10747211" y="2509610"/>
            <a:ext cx="231491" cy="198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60" name="Rectangle 59">
            <a:extLst>
              <a:ext uri="{FF2B5EF4-FFF2-40B4-BE49-F238E27FC236}">
                <a16:creationId xmlns:a16="http://schemas.microsoft.com/office/drawing/2014/main" id="{481F35E4-11D9-A24C-A595-DBCB585AF861}"/>
              </a:ext>
            </a:extLst>
          </p:cNvPr>
          <p:cNvSpPr/>
          <p:nvPr/>
        </p:nvSpPr>
        <p:spPr>
          <a:xfrm>
            <a:off x="10727133" y="292487"/>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1" name="Rectangle 60">
            <a:extLst>
              <a:ext uri="{FF2B5EF4-FFF2-40B4-BE49-F238E27FC236}">
                <a16:creationId xmlns:a16="http://schemas.microsoft.com/office/drawing/2014/main" id="{D4AF3064-F639-044B-A9B8-D7F9A46C54EF}"/>
              </a:ext>
            </a:extLst>
          </p:cNvPr>
          <p:cNvSpPr/>
          <p:nvPr/>
        </p:nvSpPr>
        <p:spPr>
          <a:xfrm>
            <a:off x="10578120" y="3211180"/>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2" name="Rectangle 61">
            <a:extLst>
              <a:ext uri="{FF2B5EF4-FFF2-40B4-BE49-F238E27FC236}">
                <a16:creationId xmlns:a16="http://schemas.microsoft.com/office/drawing/2014/main" id="{B0ACABF1-82F9-2747-9BC1-074ED6017E3E}"/>
              </a:ext>
            </a:extLst>
          </p:cNvPr>
          <p:cNvSpPr/>
          <p:nvPr/>
        </p:nvSpPr>
        <p:spPr>
          <a:xfrm>
            <a:off x="10952858" y="3204598"/>
            <a:ext cx="231491" cy="19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grpSp>
        <p:nvGrpSpPr>
          <p:cNvPr id="63" name="Group 62">
            <a:extLst>
              <a:ext uri="{FF2B5EF4-FFF2-40B4-BE49-F238E27FC236}">
                <a16:creationId xmlns:a16="http://schemas.microsoft.com/office/drawing/2014/main" id="{07D74B8E-73DD-7D4D-ACC5-980DF78A1A4A}"/>
              </a:ext>
            </a:extLst>
          </p:cNvPr>
          <p:cNvGrpSpPr/>
          <p:nvPr/>
        </p:nvGrpSpPr>
        <p:grpSpPr>
          <a:xfrm>
            <a:off x="7419243" y="1158417"/>
            <a:ext cx="2683869" cy="338577"/>
            <a:chOff x="4206319" y="5251137"/>
            <a:chExt cx="2287074" cy="536600"/>
          </a:xfrm>
          <a:noFill/>
        </p:grpSpPr>
        <p:sp>
          <p:nvSpPr>
            <p:cNvPr id="64" name="TextBox 63">
              <a:extLst>
                <a:ext uri="{FF2B5EF4-FFF2-40B4-BE49-F238E27FC236}">
                  <a16:creationId xmlns:a16="http://schemas.microsoft.com/office/drawing/2014/main" id="{DC024CF9-134A-534F-8DA2-7B984A215848}"/>
                </a:ext>
              </a:extLst>
            </p:cNvPr>
            <p:cNvSpPr txBox="1"/>
            <p:nvPr/>
          </p:nvSpPr>
          <p:spPr>
            <a:xfrm>
              <a:off x="4206319" y="5251173"/>
              <a:ext cx="865721" cy="536564"/>
            </a:xfrm>
            <a:prstGeom prst="rect">
              <a:avLst/>
            </a:prstGeom>
            <a:grp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Chain:ch1</a:t>
              </a:r>
            </a:p>
          </p:txBody>
        </p:sp>
        <p:sp>
          <p:nvSpPr>
            <p:cNvPr id="65" name="TextBox 64">
              <a:extLst>
                <a:ext uri="{FF2B5EF4-FFF2-40B4-BE49-F238E27FC236}">
                  <a16:creationId xmlns:a16="http://schemas.microsoft.com/office/drawing/2014/main" id="{64141910-350A-6548-ADBB-C20BA57C488B}"/>
                </a:ext>
              </a:extLst>
            </p:cNvPr>
            <p:cNvSpPr txBox="1"/>
            <p:nvPr/>
          </p:nvSpPr>
          <p:spPr>
            <a:xfrm>
              <a:off x="5073751" y="5251137"/>
              <a:ext cx="844400" cy="53656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Egress:e4</a:t>
              </a:r>
            </a:p>
          </p:txBody>
        </p:sp>
        <p:sp>
          <p:nvSpPr>
            <p:cNvPr id="66" name="TextBox 65">
              <a:extLst>
                <a:ext uri="{FF2B5EF4-FFF2-40B4-BE49-F238E27FC236}">
                  <a16:creationId xmlns:a16="http://schemas.microsoft.com/office/drawing/2014/main" id="{D769C935-2C7E-2E4D-9A82-5A61D20FF8EA}"/>
                </a:ext>
              </a:extLst>
            </p:cNvPr>
            <p:cNvSpPr txBox="1"/>
            <p:nvPr/>
          </p:nvSpPr>
          <p:spPr>
            <a:xfrm>
              <a:off x="5854408" y="5251137"/>
              <a:ext cx="638985" cy="536565"/>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charset="0"/>
                  <a:ea typeface="Calibri" charset="0"/>
                  <a:cs typeface="Calibri" charset="0"/>
                </a:rPr>
                <a:t>Packet</a:t>
              </a:r>
            </a:p>
          </p:txBody>
        </p:sp>
      </p:grpSp>
      <p:sp>
        <p:nvSpPr>
          <p:cNvPr id="9" name="TextBox 8">
            <a:extLst>
              <a:ext uri="{FF2B5EF4-FFF2-40B4-BE49-F238E27FC236}">
                <a16:creationId xmlns:a16="http://schemas.microsoft.com/office/drawing/2014/main" id="{2075F4CB-DDF8-8645-8348-1FA912E4EFA5}"/>
              </a:ext>
            </a:extLst>
          </p:cNvPr>
          <p:cNvSpPr txBox="1"/>
          <p:nvPr/>
        </p:nvSpPr>
        <p:spPr>
          <a:xfrm>
            <a:off x="8880626" y="2269437"/>
            <a:ext cx="1535741" cy="646331"/>
          </a:xfrm>
          <a:prstGeom prst="rect">
            <a:avLst/>
          </a:prstGeom>
          <a:noFill/>
        </p:spPr>
        <p:txBody>
          <a:bodyPr wrap="none" rtlCol="0">
            <a:spAutoFit/>
          </a:bodyPr>
          <a:lstStyle/>
          <a:p>
            <a:r>
              <a:rPr lang="en-US" dirty="0"/>
              <a:t>Tunnel pkt to</a:t>
            </a:r>
          </a:p>
          <a:p>
            <a:r>
              <a:rPr lang="en-US" dirty="0"/>
              <a:t>forwarder at </a:t>
            </a:r>
            <a:r>
              <a:rPr lang="en-US" b="1" dirty="0"/>
              <a:t>b</a:t>
            </a:r>
          </a:p>
        </p:txBody>
      </p:sp>
    </p:spTree>
    <p:extLst>
      <p:ext uri="{BB962C8B-B14F-4D97-AF65-F5344CB8AC3E}">
        <p14:creationId xmlns:p14="http://schemas.microsoft.com/office/powerpoint/2010/main" val="356728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3799</TotalTime>
  <Words>3020</Words>
  <Application>Microsoft Macintosh PowerPoint</Application>
  <PresentationFormat>Widescreen</PresentationFormat>
  <Paragraphs>581</Paragraphs>
  <Slides>22</Slides>
  <Notes>21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OmnesATTIILight</vt:lpstr>
      <vt:lpstr>Office Theme</vt:lpstr>
      <vt:lpstr>Switchboard: A Middleware for Wide-Area Service Chaining</vt:lpstr>
      <vt:lpstr>Chaining network functions into network services</vt:lpstr>
      <vt:lpstr>From fixed-function to customized service chains</vt:lpstr>
      <vt:lpstr>Service chains in the wide-area</vt:lpstr>
      <vt:lpstr>Applying service-oriented principles</vt:lpstr>
      <vt:lpstr>Switchboard architecture</vt:lpstr>
      <vt:lpstr>Global SB wide-area traffic engineering</vt:lpstr>
      <vt:lpstr>Switchboard forwarders</vt:lpstr>
      <vt:lpstr>Switchboard forwarders</vt:lpstr>
      <vt:lpstr>Switchboard forwarders</vt:lpstr>
      <vt:lpstr>Switchboard forwarders</vt:lpstr>
      <vt:lpstr>Switchboard forwarders</vt:lpstr>
      <vt:lpstr>Switchboard implementation</vt:lpstr>
      <vt:lpstr>End-to-end comparison</vt:lpstr>
      <vt:lpstr>Dynamic service chaining</vt:lpstr>
      <vt:lpstr>Traffic engineering on Tier-1 ISP datasets</vt:lpstr>
      <vt:lpstr>Switchboard </vt:lpstr>
      <vt:lpstr>PowerPoint Presentation</vt:lpstr>
      <vt:lpstr>Switchboard forwarders</vt:lpstr>
      <vt:lpstr>Applying service-oriented principles</vt:lpstr>
      <vt:lpstr>Optimize routes based on traffic, topology ..</vt:lpstr>
      <vt:lpstr>Global Switchboard traffic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Switchboard Middleware</dc:title>
  <dc:creator>Abhigyan Sharma</dc:creator>
  <cp:lastModifiedBy>Richard Schlichting</cp:lastModifiedBy>
  <cp:revision>95</cp:revision>
  <dcterms:created xsi:type="dcterms:W3CDTF">2019-12-04T17:10:46Z</dcterms:created>
  <dcterms:modified xsi:type="dcterms:W3CDTF">2019-12-12T19:12:58Z</dcterms:modified>
</cp:coreProperties>
</file>