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7" r:id="rId3"/>
    <p:sldId id="309" r:id="rId4"/>
    <p:sldId id="308" r:id="rId5"/>
    <p:sldId id="326" r:id="rId6"/>
    <p:sldId id="257" r:id="rId7"/>
    <p:sldId id="337" r:id="rId8"/>
    <p:sldId id="331" r:id="rId9"/>
    <p:sldId id="313" r:id="rId10"/>
    <p:sldId id="338" r:id="rId11"/>
    <p:sldId id="339" r:id="rId12"/>
    <p:sldId id="340" r:id="rId13"/>
    <p:sldId id="323" r:id="rId14"/>
    <p:sldId id="324" r:id="rId15"/>
    <p:sldId id="333" r:id="rId16"/>
    <p:sldId id="295" r:id="rId17"/>
    <p:sldId id="317" r:id="rId18"/>
    <p:sldId id="315" r:id="rId19"/>
    <p:sldId id="322" r:id="rId20"/>
    <p:sldId id="271" r:id="rId21"/>
    <p:sldId id="298" r:id="rId22"/>
    <p:sldId id="31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CDN" id="{D8B59181-5913-9847-866C-A3AF61EA741B}">
          <p14:sldIdLst>
            <p14:sldId id="256"/>
            <p14:sldId id="307"/>
            <p14:sldId id="309"/>
            <p14:sldId id="308"/>
            <p14:sldId id="326"/>
            <p14:sldId id="257"/>
            <p14:sldId id="337"/>
          </p14:sldIdLst>
        </p14:section>
        <p14:section name="NCDN Model &amp; Joint Opt" id="{7BD1F526-0D32-F148-A81C-9548AC06F262}">
          <p14:sldIdLst>
            <p14:sldId id="331"/>
            <p14:sldId id="313"/>
            <p14:sldId id="338"/>
            <p14:sldId id="339"/>
            <p14:sldId id="340"/>
            <p14:sldId id="323"/>
            <p14:sldId id="324"/>
          </p14:sldIdLst>
        </p14:section>
        <p14:section name="Datasets" id="{A97D4118-CDA5-B544-93E6-12B9F7AAA035}">
          <p14:sldIdLst>
            <p14:sldId id="333"/>
            <p14:sldId id="295"/>
          </p14:sldIdLst>
        </p14:section>
        <p14:section name="Results" id="{F60255C5-7784-AC4B-891F-3D0FEC2F9803}">
          <p14:sldIdLst>
            <p14:sldId id="317"/>
            <p14:sldId id="315"/>
            <p14:sldId id="322"/>
            <p14:sldId id="271"/>
            <p14:sldId id="298"/>
          </p14:sldIdLst>
        </p14:section>
        <p14:section name="Related Work" id="{D24741B7-72BC-AE42-BBEB-0939A2B5D47C}">
          <p14:sldIdLst>
            <p14:sldId id="319"/>
          </p14:sldIdLst>
        </p14:section>
        <p14:section name="Conclusions" id="{0351FA04-190B-984A-9479-08D5E5E86E0D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965"/>
    <a:srgbClr val="E7BC45"/>
    <a:srgbClr val="B1271A"/>
    <a:srgbClr val="D2AC22"/>
    <a:srgbClr val="CC9815"/>
    <a:srgbClr val="FF2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75224" autoAdjust="0"/>
  </p:normalViewPr>
  <p:slideViewPr>
    <p:cSldViewPr snapToGrid="0" snapToObjects="1">
      <p:cViewPr>
        <p:scale>
          <a:sx n="85" d="100"/>
          <a:sy n="85" d="100"/>
        </p:scale>
        <p:origin x="-12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sz="2000" b="0" dirty="0"/>
              <a:t>Tier-1 ISP Topology, Entertainment </a:t>
            </a:r>
            <a:r>
              <a:rPr lang="en-US" sz="2000" b="0" dirty="0" smtClean="0"/>
              <a:t>Trace</a:t>
            </a:r>
            <a:endParaRPr lang="en-US" sz="2000" b="0" dirty="0"/>
          </a:p>
        </c:rich>
      </c:tx>
      <c:layout>
        <c:manualLayout>
          <c:xMode val="edge"/>
          <c:yMode val="edge"/>
          <c:x val="0.152942396464909"/>
          <c:y val="0.0472152637281516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Joint Optimization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0.814337863107363</c:v>
                </c:pt>
                <c:pt idx="2">
                  <c:v>0.619684972334589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Unplanned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0.599470963118585</c:v>
                </c:pt>
                <c:pt idx="1">
                  <c:v>0.363321991252044</c:v>
                </c:pt>
                <c:pt idx="2">
                  <c:v>0.210313512691212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Oracle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0.373708252847632</c:v>
                </c:pt>
                <c:pt idx="1">
                  <c:v>0.246219242873048</c:v>
                </c:pt>
                <c:pt idx="2">
                  <c:v>0.174425660533505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223752"/>
        <c:axId val="-2124133256"/>
      </c:scatterChart>
      <c:valAx>
        <c:axId val="-2124223752"/>
        <c:scaling>
          <c:orientation val="minMax"/>
          <c:max val="4.1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Storage Ratio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133256"/>
        <c:crosses val="autoZero"/>
        <c:crossBetween val="midCat"/>
      </c:valAx>
      <c:valAx>
        <c:axId val="-2124133256"/>
        <c:scaling>
          <c:orientation val="minMax"/>
          <c:max val="1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Normalized MLU</a:t>
                </a:r>
              </a:p>
            </c:rich>
          </c:tx>
          <c:layout>
            <c:manualLayout>
              <c:xMode val="edge"/>
              <c:yMode val="edge"/>
              <c:x val="0.00617283950617284"/>
              <c:y val="0.28780195507563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22375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Tier-1 ISP Topology, Entertainment Trace</a:t>
            </a:r>
          </a:p>
        </c:rich>
      </c:tx>
      <c:layout>
        <c:manualLayout>
          <c:xMode val="edge"/>
          <c:yMode val="edge"/>
          <c:x val="0.209695047214621"/>
          <c:y val="0.027992761735855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5966275923432"/>
          <c:y val="0.129537852735849"/>
          <c:w val="0.433645472966355"/>
          <c:h val="0.650249492812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Joint Optimization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1.39908848306E7</c:v>
                </c:pt>
                <c:pt idx="1">
                  <c:v>903669.167954</c:v>
                </c:pt>
                <c:pt idx="2">
                  <c:v>885326.049259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Unplanned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1.2278930134E6</c:v>
                </c:pt>
                <c:pt idx="1">
                  <c:v>901201.132522</c:v>
                </c:pt>
                <c:pt idx="2">
                  <c:v>667501.150846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Oracle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702086.0831299989</c:v>
                </c:pt>
                <c:pt idx="1">
                  <c:v>583356.460521</c:v>
                </c:pt>
                <c:pt idx="2">
                  <c:v>521214.505044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3678584"/>
        <c:axId val="-2124265640"/>
      </c:scatterChart>
      <c:valAx>
        <c:axId val="-2123678584"/>
        <c:scaling>
          <c:orientation val="minMax"/>
          <c:max val="4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Storage ratio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265640"/>
        <c:crosses val="autoZero"/>
        <c:crossBetween val="midCat"/>
        <c:majorUnit val="1.0"/>
      </c:valAx>
      <c:valAx>
        <c:axId val="-2124265640"/>
        <c:scaling>
          <c:logBase val="10.0"/>
          <c:orientation val="minMax"/>
          <c:max val="2.0E7"/>
          <c:min val="10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Cost</a:t>
                </a:r>
              </a:p>
            </c:rich>
          </c:tx>
          <c:layout>
            <c:manualLayout>
              <c:xMode val="edge"/>
              <c:yMode val="edge"/>
              <c:x val="0.0733768873957023"/>
              <c:y val="0.2679012496009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678584"/>
        <c:crosses val="autoZero"/>
        <c:crossBetween val="midCat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sz="2000" b="0" dirty="0" smtClean="0"/>
              <a:t>Tier-1</a:t>
            </a:r>
            <a:r>
              <a:rPr lang="en-US" sz="2000" b="0" baseline="0" dirty="0" smtClean="0"/>
              <a:t> ISP topology, all traces</a:t>
            </a:r>
            <a:endParaRPr lang="en-US" sz="2000" b="0" dirty="0"/>
          </a:p>
        </c:rich>
      </c:tx>
      <c:layout>
        <c:manualLayout>
          <c:xMode val="edge"/>
          <c:yMode val="edge"/>
          <c:x val="0.245951215715124"/>
          <c:y val="0.039721252720736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5168153384397"/>
          <c:y val="0.164578129801443"/>
          <c:w val="0.819633068550292"/>
          <c:h val="0.648250844402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-2.88441978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Entertainment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-5.168048270999993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Download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9.920414357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457272"/>
        <c:axId val="-2124566296"/>
      </c:barChart>
      <c:catAx>
        <c:axId val="-2124457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4566296"/>
        <c:crosses val="autoZero"/>
        <c:auto val="1"/>
        <c:lblAlgn val="ctr"/>
        <c:lblOffset val="100"/>
        <c:noMultiLvlLbl val="0"/>
      </c:catAx>
      <c:valAx>
        <c:axId val="-2124566296"/>
        <c:scaling>
          <c:orientation val="minMax"/>
          <c:max val="20.0"/>
          <c:min val="-1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Max</a:t>
                </a:r>
                <a:r>
                  <a:rPr lang="en-US" baseline="0" dirty="0" smtClean="0"/>
                  <a:t> MLU Reduction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457272"/>
        <c:crosses val="autoZero"/>
        <c:crossBetween val="between"/>
        <c:majorUnit val="10.0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FB377-1BD1-8D4B-84E3-E116F17B5DE2}" type="doc">
      <dgm:prSet loTypeId="urn:microsoft.com/office/officeart/2005/8/layout/equation1" loCatId="" qsTypeId="urn:microsoft.com/office/officeart/2005/8/quickstyle/simple4" qsCatId="simple" csTypeId="urn:microsoft.com/office/officeart/2005/8/colors/colorful2" csCatId="colorful" phldr="1"/>
      <dgm:spPr/>
    </dgm:pt>
    <dgm:pt modelId="{C48DDCD3-9E04-B947-A8CE-A235C67855AA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FFFF"/>
              </a:solidFill>
            </a:rPr>
            <a:t>Traffic Engineering</a:t>
          </a:r>
          <a:endParaRPr lang="en-US" sz="2400" dirty="0">
            <a:solidFill>
              <a:srgbClr val="FFFFFF"/>
            </a:solidFill>
          </a:endParaRPr>
        </a:p>
      </dgm:t>
    </dgm:pt>
    <dgm:pt modelId="{54F545D2-146F-7A45-9010-307348859BDD}" type="parTrans" cxnId="{2CBD7CFD-4A97-C54C-98FB-2E06642C1BF3}">
      <dgm:prSet/>
      <dgm:spPr/>
      <dgm:t>
        <a:bodyPr/>
        <a:lstStyle/>
        <a:p>
          <a:endParaRPr lang="en-US" sz="2400">
            <a:solidFill>
              <a:srgbClr val="FFFFFF"/>
            </a:solidFill>
          </a:endParaRPr>
        </a:p>
      </dgm:t>
    </dgm:pt>
    <dgm:pt modelId="{D6676644-9664-6843-9484-4576DDB84279}" type="sibTrans" cxnId="{2CBD7CFD-4A97-C54C-98FB-2E06642C1BF3}">
      <dgm:prSet custT="1"/>
      <dgm:spPr/>
      <dgm:t>
        <a:bodyPr/>
        <a:lstStyle/>
        <a:p>
          <a:endParaRPr lang="en-US" sz="2400">
            <a:solidFill>
              <a:srgbClr val="FFFFFF"/>
            </a:solidFill>
          </a:endParaRPr>
        </a:p>
      </dgm:t>
    </dgm:pt>
    <dgm:pt modelId="{C27F76E7-B2B6-8D41-8A62-87B2237E273F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FFFF"/>
              </a:solidFill>
            </a:rPr>
            <a:t>Content Distribution</a:t>
          </a:r>
          <a:endParaRPr lang="en-US" sz="2400" dirty="0">
            <a:solidFill>
              <a:srgbClr val="FFFFFF"/>
            </a:solidFill>
          </a:endParaRPr>
        </a:p>
      </dgm:t>
    </dgm:pt>
    <dgm:pt modelId="{FA4473F8-22C3-0F41-8999-4673241739F6}" type="parTrans" cxnId="{16A8D2F3-643C-3348-8194-145766A9EBC0}">
      <dgm:prSet/>
      <dgm:spPr/>
      <dgm:t>
        <a:bodyPr/>
        <a:lstStyle/>
        <a:p>
          <a:endParaRPr lang="en-US" sz="2400">
            <a:solidFill>
              <a:srgbClr val="FFFFFF"/>
            </a:solidFill>
          </a:endParaRPr>
        </a:p>
      </dgm:t>
    </dgm:pt>
    <dgm:pt modelId="{0BCDE50A-6345-1A4E-9503-37AC4385DDD4}" type="sibTrans" cxnId="{16A8D2F3-643C-3348-8194-145766A9EBC0}">
      <dgm:prSet custT="1"/>
      <dgm:spPr/>
      <dgm:t>
        <a:bodyPr/>
        <a:lstStyle/>
        <a:p>
          <a:endParaRPr lang="en-US" sz="2400">
            <a:solidFill>
              <a:srgbClr val="FFFFFF"/>
            </a:solidFill>
          </a:endParaRPr>
        </a:p>
      </dgm:t>
    </dgm:pt>
    <dgm:pt modelId="{E069C2F0-80DC-1F47-8509-E82EBDD1C80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FFFF"/>
              </a:solidFill>
            </a:rPr>
            <a:t>NCDN Mgmt.</a:t>
          </a:r>
          <a:endParaRPr lang="en-US" sz="2400" dirty="0">
            <a:solidFill>
              <a:srgbClr val="FFFFFF"/>
            </a:solidFill>
          </a:endParaRPr>
        </a:p>
      </dgm:t>
    </dgm:pt>
    <dgm:pt modelId="{B85D78DE-A4CA-9B47-9F83-D8848E546E70}" type="parTrans" cxnId="{4FE4CBDA-1D78-A24F-9BA3-FE2DED274A65}">
      <dgm:prSet/>
      <dgm:spPr/>
      <dgm:t>
        <a:bodyPr/>
        <a:lstStyle/>
        <a:p>
          <a:endParaRPr lang="en-US" sz="2400">
            <a:solidFill>
              <a:srgbClr val="FFFFFF"/>
            </a:solidFill>
          </a:endParaRPr>
        </a:p>
      </dgm:t>
    </dgm:pt>
    <dgm:pt modelId="{70B4ECF0-9D8F-D143-808C-10BAFE1C617C}" type="sibTrans" cxnId="{4FE4CBDA-1D78-A24F-9BA3-FE2DED274A65}">
      <dgm:prSet/>
      <dgm:spPr/>
      <dgm:t>
        <a:bodyPr/>
        <a:lstStyle/>
        <a:p>
          <a:endParaRPr lang="en-US" sz="2400">
            <a:solidFill>
              <a:srgbClr val="FFFFFF"/>
            </a:solidFill>
          </a:endParaRPr>
        </a:p>
      </dgm:t>
    </dgm:pt>
    <dgm:pt modelId="{A914A948-981F-E248-B7BA-2BC02BDDAE6E}" type="pres">
      <dgm:prSet presAssocID="{917FB377-1BD1-8D4B-84E3-E116F17B5DE2}" presName="linearFlow" presStyleCnt="0">
        <dgm:presLayoutVars>
          <dgm:dir/>
          <dgm:resizeHandles val="exact"/>
        </dgm:presLayoutVars>
      </dgm:prSet>
      <dgm:spPr/>
    </dgm:pt>
    <dgm:pt modelId="{523AB5E9-6E0F-4142-A611-B7ACE5C610BB}" type="pres">
      <dgm:prSet presAssocID="{C48DDCD3-9E04-B947-A8CE-A235C67855AA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0BF28A8-5F14-D941-9C81-DE6A4211DF71}" type="pres">
      <dgm:prSet presAssocID="{D6676644-9664-6843-9484-4576DDB84279}" presName="spacerL" presStyleCnt="0"/>
      <dgm:spPr/>
    </dgm:pt>
    <dgm:pt modelId="{A7655D13-123D-3A45-A412-3B2B7721F997}" type="pres">
      <dgm:prSet presAssocID="{D6676644-9664-6843-9484-4576DDB84279}" presName="sibTrans" presStyleLbl="sibTrans2D1" presStyleIdx="0" presStyleCnt="2" custScaleX="64073" custScaleY="64689"/>
      <dgm:spPr/>
      <dgm:t>
        <a:bodyPr/>
        <a:lstStyle/>
        <a:p>
          <a:endParaRPr lang="en-US"/>
        </a:p>
      </dgm:t>
    </dgm:pt>
    <dgm:pt modelId="{82C50A20-3817-AB47-B0E7-9A063631F708}" type="pres">
      <dgm:prSet presAssocID="{D6676644-9664-6843-9484-4576DDB84279}" presName="spacerR" presStyleCnt="0"/>
      <dgm:spPr/>
    </dgm:pt>
    <dgm:pt modelId="{284C5DD1-3003-1342-A62B-881EC32B35A4}" type="pres">
      <dgm:prSet presAssocID="{C27F76E7-B2B6-8D41-8A62-87B2237E273F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E48A963-E5E0-7849-8059-6B3C9354F648}" type="pres">
      <dgm:prSet presAssocID="{0BCDE50A-6345-1A4E-9503-37AC4385DDD4}" presName="spacerL" presStyleCnt="0"/>
      <dgm:spPr/>
    </dgm:pt>
    <dgm:pt modelId="{1BAFB6EF-7116-F344-8958-7F345B215080}" type="pres">
      <dgm:prSet presAssocID="{0BCDE50A-6345-1A4E-9503-37AC4385DDD4}" presName="sibTrans" presStyleLbl="sibTrans2D1" presStyleIdx="1" presStyleCnt="2" custScaleX="47354" custScaleY="50939"/>
      <dgm:spPr/>
      <dgm:t>
        <a:bodyPr/>
        <a:lstStyle/>
        <a:p>
          <a:endParaRPr lang="en-US"/>
        </a:p>
      </dgm:t>
    </dgm:pt>
    <dgm:pt modelId="{5D29051D-3695-8944-ABED-07A152AC4FC6}" type="pres">
      <dgm:prSet presAssocID="{0BCDE50A-6345-1A4E-9503-37AC4385DDD4}" presName="spacerR" presStyleCnt="0"/>
      <dgm:spPr/>
    </dgm:pt>
    <dgm:pt modelId="{B7A995FF-DEC6-5E48-8532-1051B6ED2CF7}" type="pres">
      <dgm:prSet presAssocID="{E069C2F0-80DC-1F47-8509-E82EBDD1C806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4B035901-FACF-BF41-8D39-4C2B2CAD9ED6}" type="presOf" srcId="{D6676644-9664-6843-9484-4576DDB84279}" destId="{A7655D13-123D-3A45-A412-3B2B7721F997}" srcOrd="0" destOrd="0" presId="urn:microsoft.com/office/officeart/2005/8/layout/equation1"/>
    <dgm:cxn modelId="{6C92FD46-EF41-9741-A797-2888976568A5}" type="presOf" srcId="{C27F76E7-B2B6-8D41-8A62-87B2237E273F}" destId="{284C5DD1-3003-1342-A62B-881EC32B35A4}" srcOrd="0" destOrd="0" presId="urn:microsoft.com/office/officeart/2005/8/layout/equation1"/>
    <dgm:cxn modelId="{2B53B504-1A9B-6D4D-808B-AE06A48850FF}" type="presOf" srcId="{0BCDE50A-6345-1A4E-9503-37AC4385DDD4}" destId="{1BAFB6EF-7116-F344-8958-7F345B215080}" srcOrd="0" destOrd="0" presId="urn:microsoft.com/office/officeart/2005/8/layout/equation1"/>
    <dgm:cxn modelId="{16A8D2F3-643C-3348-8194-145766A9EBC0}" srcId="{917FB377-1BD1-8D4B-84E3-E116F17B5DE2}" destId="{C27F76E7-B2B6-8D41-8A62-87B2237E273F}" srcOrd="1" destOrd="0" parTransId="{FA4473F8-22C3-0F41-8999-4673241739F6}" sibTransId="{0BCDE50A-6345-1A4E-9503-37AC4385DDD4}"/>
    <dgm:cxn modelId="{F2FA36B3-FB5A-7B4F-833E-40B8B098F33B}" type="presOf" srcId="{E069C2F0-80DC-1F47-8509-E82EBDD1C806}" destId="{B7A995FF-DEC6-5E48-8532-1051B6ED2CF7}" srcOrd="0" destOrd="0" presId="urn:microsoft.com/office/officeart/2005/8/layout/equation1"/>
    <dgm:cxn modelId="{128B5298-977A-B54A-A881-B30F7A20D92E}" type="presOf" srcId="{917FB377-1BD1-8D4B-84E3-E116F17B5DE2}" destId="{A914A948-981F-E248-B7BA-2BC02BDDAE6E}" srcOrd="0" destOrd="0" presId="urn:microsoft.com/office/officeart/2005/8/layout/equation1"/>
    <dgm:cxn modelId="{4FE4CBDA-1D78-A24F-9BA3-FE2DED274A65}" srcId="{917FB377-1BD1-8D4B-84E3-E116F17B5DE2}" destId="{E069C2F0-80DC-1F47-8509-E82EBDD1C806}" srcOrd="2" destOrd="0" parTransId="{B85D78DE-A4CA-9B47-9F83-D8848E546E70}" sibTransId="{70B4ECF0-9D8F-D143-808C-10BAFE1C617C}"/>
    <dgm:cxn modelId="{2CBD7CFD-4A97-C54C-98FB-2E06642C1BF3}" srcId="{917FB377-1BD1-8D4B-84E3-E116F17B5DE2}" destId="{C48DDCD3-9E04-B947-A8CE-A235C67855AA}" srcOrd="0" destOrd="0" parTransId="{54F545D2-146F-7A45-9010-307348859BDD}" sibTransId="{D6676644-9664-6843-9484-4576DDB84279}"/>
    <dgm:cxn modelId="{C30276A9-5E3B-8647-B915-716336AEBAFD}" type="presOf" srcId="{C48DDCD3-9E04-B947-A8CE-A235C67855AA}" destId="{523AB5E9-6E0F-4142-A611-B7ACE5C610BB}" srcOrd="0" destOrd="0" presId="urn:microsoft.com/office/officeart/2005/8/layout/equation1"/>
    <dgm:cxn modelId="{D35B0BE0-DE34-A545-873E-2498620D7531}" type="presParOf" srcId="{A914A948-981F-E248-B7BA-2BC02BDDAE6E}" destId="{523AB5E9-6E0F-4142-A611-B7ACE5C610BB}" srcOrd="0" destOrd="0" presId="urn:microsoft.com/office/officeart/2005/8/layout/equation1"/>
    <dgm:cxn modelId="{1F34D9C2-EF1B-3841-A5CD-2500B30E3885}" type="presParOf" srcId="{A914A948-981F-E248-B7BA-2BC02BDDAE6E}" destId="{30BF28A8-5F14-D941-9C81-DE6A4211DF71}" srcOrd="1" destOrd="0" presId="urn:microsoft.com/office/officeart/2005/8/layout/equation1"/>
    <dgm:cxn modelId="{9C1FBB0A-8F5F-6840-A5D9-551068656700}" type="presParOf" srcId="{A914A948-981F-E248-B7BA-2BC02BDDAE6E}" destId="{A7655D13-123D-3A45-A412-3B2B7721F997}" srcOrd="2" destOrd="0" presId="urn:microsoft.com/office/officeart/2005/8/layout/equation1"/>
    <dgm:cxn modelId="{7E7455B6-75EB-6146-9938-2EFD0AAC97EE}" type="presParOf" srcId="{A914A948-981F-E248-B7BA-2BC02BDDAE6E}" destId="{82C50A20-3817-AB47-B0E7-9A063631F708}" srcOrd="3" destOrd="0" presId="urn:microsoft.com/office/officeart/2005/8/layout/equation1"/>
    <dgm:cxn modelId="{FDAB3D28-3D2D-5840-B30D-A0B31BF04069}" type="presParOf" srcId="{A914A948-981F-E248-B7BA-2BC02BDDAE6E}" destId="{284C5DD1-3003-1342-A62B-881EC32B35A4}" srcOrd="4" destOrd="0" presId="urn:microsoft.com/office/officeart/2005/8/layout/equation1"/>
    <dgm:cxn modelId="{EA1BCA2A-5200-8A40-8C2D-07610F4FCB5F}" type="presParOf" srcId="{A914A948-981F-E248-B7BA-2BC02BDDAE6E}" destId="{0E48A963-E5E0-7849-8059-6B3C9354F648}" srcOrd="5" destOrd="0" presId="urn:microsoft.com/office/officeart/2005/8/layout/equation1"/>
    <dgm:cxn modelId="{6DEADBF4-F965-4C42-BAA5-B3E271CBA1BF}" type="presParOf" srcId="{A914A948-981F-E248-B7BA-2BC02BDDAE6E}" destId="{1BAFB6EF-7116-F344-8958-7F345B215080}" srcOrd="6" destOrd="0" presId="urn:microsoft.com/office/officeart/2005/8/layout/equation1"/>
    <dgm:cxn modelId="{D1820D20-0AA7-1D4B-B853-5269D908037E}" type="presParOf" srcId="{A914A948-981F-E248-B7BA-2BC02BDDAE6E}" destId="{5D29051D-3695-8944-ABED-07A152AC4FC6}" srcOrd="7" destOrd="0" presId="urn:microsoft.com/office/officeart/2005/8/layout/equation1"/>
    <dgm:cxn modelId="{2C3F02B8-F492-B344-9F87-A845495AEB5E}" type="presParOf" srcId="{A914A948-981F-E248-B7BA-2BC02BDDAE6E}" destId="{B7A995FF-DEC6-5E48-8532-1051B6ED2CF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6F798-C914-AE49-9EC3-E2E94542BBE0}" type="doc">
      <dgm:prSet loTypeId="urn:microsoft.com/office/officeart/2005/8/layout/vList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868CE9-4706-3F4E-868D-9E932AF6B29D}">
      <dgm:prSet phldrT="[Text]" custT="1"/>
      <dgm:spPr/>
      <dgm:t>
        <a:bodyPr/>
        <a:lstStyle/>
        <a:p>
          <a:r>
            <a:rPr lang="en-US" sz="3600" dirty="0" smtClean="0"/>
            <a:t>How do simple unplanned schemes perform?</a:t>
          </a:r>
          <a:endParaRPr lang="en-US" sz="3600" dirty="0"/>
        </a:p>
      </dgm:t>
    </dgm:pt>
    <dgm:pt modelId="{7F039FB1-21B0-CF40-8218-F37973555DAA}" type="parTrans" cxnId="{69D7A194-4FBF-B84E-9DCE-70874B6AD007}">
      <dgm:prSet/>
      <dgm:spPr/>
      <dgm:t>
        <a:bodyPr/>
        <a:lstStyle/>
        <a:p>
          <a:endParaRPr lang="en-US" sz="3600"/>
        </a:p>
      </dgm:t>
    </dgm:pt>
    <dgm:pt modelId="{8B5615B4-6076-FF41-B1AA-E4FDCED92689}" type="sibTrans" cxnId="{69D7A194-4FBF-B84E-9DCE-70874B6AD007}">
      <dgm:prSet/>
      <dgm:spPr/>
      <dgm:t>
        <a:bodyPr/>
        <a:lstStyle/>
        <a:p>
          <a:endParaRPr lang="en-US" sz="3600"/>
        </a:p>
      </dgm:t>
    </dgm:pt>
    <dgm:pt modelId="{0C631ADB-EE50-1A4E-A7FE-6AA87D94E9D7}">
      <dgm:prSet phldrT="[Text]" custT="1"/>
      <dgm:spPr/>
      <dgm:t>
        <a:bodyPr/>
        <a:lstStyle/>
        <a:p>
          <a:r>
            <a:rPr lang="en-US" sz="3600" dirty="0" smtClean="0"/>
            <a:t>Is joint optimization better than other schemes?</a:t>
          </a:r>
          <a:endParaRPr lang="en-US" sz="3600" dirty="0"/>
        </a:p>
      </dgm:t>
    </dgm:pt>
    <dgm:pt modelId="{8970E97A-1C89-BB44-8C9A-4EAAD45C37D2}" type="parTrans" cxnId="{206F41F7-7FA6-0645-9DA1-A679AA5177B9}">
      <dgm:prSet/>
      <dgm:spPr/>
      <dgm:t>
        <a:bodyPr/>
        <a:lstStyle/>
        <a:p>
          <a:endParaRPr lang="en-US" sz="3600"/>
        </a:p>
      </dgm:t>
    </dgm:pt>
    <dgm:pt modelId="{88FA2E3D-34F1-F144-9EA9-B179649D98F1}" type="sibTrans" cxnId="{206F41F7-7FA6-0645-9DA1-A679AA5177B9}">
      <dgm:prSet/>
      <dgm:spPr/>
      <dgm:t>
        <a:bodyPr/>
        <a:lstStyle/>
        <a:p>
          <a:endParaRPr lang="en-US" sz="3600"/>
        </a:p>
      </dgm:t>
    </dgm:pt>
    <dgm:pt modelId="{46FCCC9D-E406-774F-A566-79F25ACA9887}">
      <dgm:prSet phldrT="[Text]" custT="1"/>
      <dgm:spPr/>
      <dgm:t>
        <a:bodyPr/>
        <a:lstStyle/>
        <a:p>
          <a:r>
            <a:rPr lang="en-US" sz="3600" dirty="0" smtClean="0"/>
            <a:t>What matters more: placement or routing?</a:t>
          </a:r>
          <a:endParaRPr lang="en-US" sz="3600" dirty="0"/>
        </a:p>
      </dgm:t>
    </dgm:pt>
    <dgm:pt modelId="{6A1DBCFE-47B5-4A4A-86D6-731B9D210341}" type="parTrans" cxnId="{738BB903-940D-864B-9295-7513C05CB68D}">
      <dgm:prSet/>
      <dgm:spPr/>
      <dgm:t>
        <a:bodyPr/>
        <a:lstStyle/>
        <a:p>
          <a:endParaRPr lang="en-US" sz="3600"/>
        </a:p>
      </dgm:t>
    </dgm:pt>
    <dgm:pt modelId="{A4CEA7E4-3B9C-F342-99DF-5AF96FAF4250}" type="sibTrans" cxnId="{738BB903-940D-864B-9295-7513C05CB68D}">
      <dgm:prSet/>
      <dgm:spPr/>
      <dgm:t>
        <a:bodyPr/>
        <a:lstStyle/>
        <a:p>
          <a:endParaRPr lang="en-US" sz="3600"/>
        </a:p>
      </dgm:t>
    </dgm:pt>
    <dgm:pt modelId="{B65D32EC-3A3C-3D49-91D6-04F6751AC55B}" type="pres">
      <dgm:prSet presAssocID="{BD36F798-C914-AE49-9EC3-E2E94542BBE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FDB490-2A19-F946-898E-4B862091F632}" type="pres">
      <dgm:prSet presAssocID="{1D868CE9-4706-3F4E-868D-9E932AF6B29D}" presName="comp" presStyleCnt="0"/>
      <dgm:spPr/>
      <dgm:t>
        <a:bodyPr/>
        <a:lstStyle/>
        <a:p>
          <a:endParaRPr lang="en-US"/>
        </a:p>
      </dgm:t>
    </dgm:pt>
    <dgm:pt modelId="{9CED8A93-9674-9640-8AB4-DCCFA3CD4C58}" type="pres">
      <dgm:prSet presAssocID="{1D868CE9-4706-3F4E-868D-9E932AF6B29D}" presName="box" presStyleLbl="node1" presStyleIdx="0" presStyleCnt="3" custLinFactNeighborX="-1342" custLinFactNeighborY="-15618"/>
      <dgm:spPr/>
      <dgm:t>
        <a:bodyPr/>
        <a:lstStyle/>
        <a:p>
          <a:endParaRPr lang="en-US"/>
        </a:p>
      </dgm:t>
    </dgm:pt>
    <dgm:pt modelId="{95706A6E-4E31-9F42-8352-A62BBAAC86E0}" type="pres">
      <dgm:prSet presAssocID="{1D868CE9-4706-3F4E-868D-9E932AF6B29D}" presName="img" presStyleLbl="fgImgPlace1" presStyleIdx="0" presStyleCnt="3" custScaleX="5955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28633347-6756-B54F-A4F6-D62430D61775}" type="pres">
      <dgm:prSet presAssocID="{1D868CE9-4706-3F4E-868D-9E932AF6B29D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2C190-EA3F-EF49-B73C-E1724A71C065}" type="pres">
      <dgm:prSet presAssocID="{8B5615B4-6076-FF41-B1AA-E4FDCED92689}" presName="spacer" presStyleCnt="0"/>
      <dgm:spPr/>
      <dgm:t>
        <a:bodyPr/>
        <a:lstStyle/>
        <a:p>
          <a:endParaRPr lang="en-US"/>
        </a:p>
      </dgm:t>
    </dgm:pt>
    <dgm:pt modelId="{5C712F99-6023-5241-9783-813F7B226668}" type="pres">
      <dgm:prSet presAssocID="{0C631ADB-EE50-1A4E-A7FE-6AA87D94E9D7}" presName="comp" presStyleCnt="0"/>
      <dgm:spPr/>
      <dgm:t>
        <a:bodyPr/>
        <a:lstStyle/>
        <a:p>
          <a:endParaRPr lang="en-US"/>
        </a:p>
      </dgm:t>
    </dgm:pt>
    <dgm:pt modelId="{06B1C422-BC14-0042-B0E6-E86089E6C52F}" type="pres">
      <dgm:prSet presAssocID="{0C631ADB-EE50-1A4E-A7FE-6AA87D94E9D7}" presName="box" presStyleLbl="node1" presStyleIdx="1" presStyleCnt="3"/>
      <dgm:spPr/>
      <dgm:t>
        <a:bodyPr/>
        <a:lstStyle/>
        <a:p>
          <a:endParaRPr lang="en-US"/>
        </a:p>
      </dgm:t>
    </dgm:pt>
    <dgm:pt modelId="{DABDE108-1E92-834B-A8E1-EB98F6B319C7}" type="pres">
      <dgm:prSet presAssocID="{0C631ADB-EE50-1A4E-A7FE-6AA87D94E9D7}" presName="img" presStyleLbl="fgImgPlace1" presStyleIdx="1" presStyleCnt="3" custScaleX="59552"/>
      <dgm:spPr>
        <a:blipFill>
          <a:blip xmlns:r="http://schemas.openxmlformats.org/officeDocument/2006/relationships" r:embed="rId1">
            <a:duotone>
              <a:schemeClr val="accent2">
                <a:hueOff val="2501437"/>
                <a:satOff val="-2237"/>
                <a:lumOff val="6"/>
                <a:alphaOff val="0"/>
                <a:shade val="20000"/>
                <a:satMod val="200000"/>
              </a:schemeClr>
              <a:schemeClr val="accent2">
                <a:hueOff val="2501437"/>
                <a:satOff val="-2237"/>
                <a:lumOff val="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5BB5A3B2-9201-674C-A6FB-71DA29325D81}" type="pres">
      <dgm:prSet presAssocID="{0C631ADB-EE50-1A4E-A7FE-6AA87D94E9D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173B8-DC90-7D42-A249-FFFFA2631ED9}" type="pres">
      <dgm:prSet presAssocID="{88FA2E3D-34F1-F144-9EA9-B179649D98F1}" presName="spacer" presStyleCnt="0"/>
      <dgm:spPr/>
      <dgm:t>
        <a:bodyPr/>
        <a:lstStyle/>
        <a:p>
          <a:endParaRPr lang="en-US"/>
        </a:p>
      </dgm:t>
    </dgm:pt>
    <dgm:pt modelId="{080B604A-214E-BB4D-9EA1-D161A27BE15D}" type="pres">
      <dgm:prSet presAssocID="{46FCCC9D-E406-774F-A566-79F25ACA9887}" presName="comp" presStyleCnt="0"/>
      <dgm:spPr/>
      <dgm:t>
        <a:bodyPr/>
        <a:lstStyle/>
        <a:p>
          <a:endParaRPr lang="en-US"/>
        </a:p>
      </dgm:t>
    </dgm:pt>
    <dgm:pt modelId="{45791730-E6F5-C243-9FE3-06E2D3874E10}" type="pres">
      <dgm:prSet presAssocID="{46FCCC9D-E406-774F-A566-79F25ACA9887}" presName="box" presStyleLbl="node1" presStyleIdx="2" presStyleCnt="3"/>
      <dgm:spPr/>
      <dgm:t>
        <a:bodyPr/>
        <a:lstStyle/>
        <a:p>
          <a:endParaRPr lang="en-US"/>
        </a:p>
      </dgm:t>
    </dgm:pt>
    <dgm:pt modelId="{810EB12D-58E4-404A-96B5-0CEED640CC62}" type="pres">
      <dgm:prSet presAssocID="{46FCCC9D-E406-774F-A566-79F25ACA9887}" presName="img" presStyleLbl="fgImgPlace1" presStyleIdx="2" presStyleCnt="3" custScaleX="59552"/>
      <dgm:spPr>
        <a:blipFill>
          <a:blip xmlns:r="http://schemas.openxmlformats.org/officeDocument/2006/relationships" r:embed="rId1">
            <a:duotone>
              <a:schemeClr val="accent2">
                <a:hueOff val="5002875"/>
                <a:satOff val="-4473"/>
                <a:lumOff val="13"/>
                <a:alphaOff val="0"/>
                <a:shade val="20000"/>
                <a:satMod val="200000"/>
              </a:schemeClr>
              <a:schemeClr val="accent2">
                <a:hueOff val="5002875"/>
                <a:satOff val="-4473"/>
                <a:lumOff val="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E21DB39D-87E1-2441-A940-EE4C021A37E7}" type="pres">
      <dgm:prSet presAssocID="{46FCCC9D-E406-774F-A566-79F25ACA988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4FE549-3524-A243-9FA4-46521B49BE6E}" type="presOf" srcId="{0C631ADB-EE50-1A4E-A7FE-6AA87D94E9D7}" destId="{06B1C422-BC14-0042-B0E6-E86089E6C52F}" srcOrd="0" destOrd="0" presId="urn:microsoft.com/office/officeart/2005/8/layout/vList4"/>
    <dgm:cxn modelId="{738BB903-940D-864B-9295-7513C05CB68D}" srcId="{BD36F798-C914-AE49-9EC3-E2E94542BBE0}" destId="{46FCCC9D-E406-774F-A566-79F25ACA9887}" srcOrd="2" destOrd="0" parTransId="{6A1DBCFE-47B5-4A4A-86D6-731B9D210341}" sibTransId="{A4CEA7E4-3B9C-F342-99DF-5AF96FAF4250}"/>
    <dgm:cxn modelId="{5EBD1782-78B2-D443-ACCA-789A4F058CA4}" type="presOf" srcId="{46FCCC9D-E406-774F-A566-79F25ACA9887}" destId="{45791730-E6F5-C243-9FE3-06E2D3874E10}" srcOrd="0" destOrd="0" presId="urn:microsoft.com/office/officeart/2005/8/layout/vList4"/>
    <dgm:cxn modelId="{206F41F7-7FA6-0645-9DA1-A679AA5177B9}" srcId="{BD36F798-C914-AE49-9EC3-E2E94542BBE0}" destId="{0C631ADB-EE50-1A4E-A7FE-6AA87D94E9D7}" srcOrd="1" destOrd="0" parTransId="{8970E97A-1C89-BB44-8C9A-4EAAD45C37D2}" sibTransId="{88FA2E3D-34F1-F144-9EA9-B179649D98F1}"/>
    <dgm:cxn modelId="{53B6F7B8-A5F1-0B40-B82F-72327F36AF52}" type="presOf" srcId="{1D868CE9-4706-3F4E-868D-9E932AF6B29D}" destId="{9CED8A93-9674-9640-8AB4-DCCFA3CD4C58}" srcOrd="0" destOrd="0" presId="urn:microsoft.com/office/officeart/2005/8/layout/vList4"/>
    <dgm:cxn modelId="{0A741E4D-BCD1-E74E-9E24-7A57612EB9A2}" type="presOf" srcId="{1D868CE9-4706-3F4E-868D-9E932AF6B29D}" destId="{28633347-6756-B54F-A4F6-D62430D61775}" srcOrd="1" destOrd="0" presId="urn:microsoft.com/office/officeart/2005/8/layout/vList4"/>
    <dgm:cxn modelId="{2B59687E-8F8B-7B4B-8FC3-676E61D8995A}" type="presOf" srcId="{46FCCC9D-E406-774F-A566-79F25ACA9887}" destId="{E21DB39D-87E1-2441-A940-EE4C021A37E7}" srcOrd="1" destOrd="0" presId="urn:microsoft.com/office/officeart/2005/8/layout/vList4"/>
    <dgm:cxn modelId="{69D7A194-4FBF-B84E-9DCE-70874B6AD007}" srcId="{BD36F798-C914-AE49-9EC3-E2E94542BBE0}" destId="{1D868CE9-4706-3F4E-868D-9E932AF6B29D}" srcOrd="0" destOrd="0" parTransId="{7F039FB1-21B0-CF40-8218-F37973555DAA}" sibTransId="{8B5615B4-6076-FF41-B1AA-E4FDCED92689}"/>
    <dgm:cxn modelId="{C1EB3583-45AC-2B4F-AEF5-DB9DA79E6A49}" type="presOf" srcId="{0C631ADB-EE50-1A4E-A7FE-6AA87D94E9D7}" destId="{5BB5A3B2-9201-674C-A6FB-71DA29325D81}" srcOrd="1" destOrd="0" presId="urn:microsoft.com/office/officeart/2005/8/layout/vList4"/>
    <dgm:cxn modelId="{DF696FED-0F86-FF4C-B0E7-1A8ADBC634F3}" type="presOf" srcId="{BD36F798-C914-AE49-9EC3-E2E94542BBE0}" destId="{B65D32EC-3A3C-3D49-91D6-04F6751AC55B}" srcOrd="0" destOrd="0" presId="urn:microsoft.com/office/officeart/2005/8/layout/vList4"/>
    <dgm:cxn modelId="{CCA60A70-A27F-4344-807C-5C1B17763E34}" type="presParOf" srcId="{B65D32EC-3A3C-3D49-91D6-04F6751AC55B}" destId="{9AFDB490-2A19-F946-898E-4B862091F632}" srcOrd="0" destOrd="0" presId="urn:microsoft.com/office/officeart/2005/8/layout/vList4"/>
    <dgm:cxn modelId="{28CFEB38-17C9-9548-B30B-776F33CE12CA}" type="presParOf" srcId="{9AFDB490-2A19-F946-898E-4B862091F632}" destId="{9CED8A93-9674-9640-8AB4-DCCFA3CD4C58}" srcOrd="0" destOrd="0" presId="urn:microsoft.com/office/officeart/2005/8/layout/vList4"/>
    <dgm:cxn modelId="{D7756EA5-B4A4-E24E-95A5-28181B88C975}" type="presParOf" srcId="{9AFDB490-2A19-F946-898E-4B862091F632}" destId="{95706A6E-4E31-9F42-8352-A62BBAAC86E0}" srcOrd="1" destOrd="0" presId="urn:microsoft.com/office/officeart/2005/8/layout/vList4"/>
    <dgm:cxn modelId="{57AEE6B0-7EF8-1F49-BC4F-A4D0DCA2FE06}" type="presParOf" srcId="{9AFDB490-2A19-F946-898E-4B862091F632}" destId="{28633347-6756-B54F-A4F6-D62430D61775}" srcOrd="2" destOrd="0" presId="urn:microsoft.com/office/officeart/2005/8/layout/vList4"/>
    <dgm:cxn modelId="{CC8C1C9E-3F4B-704B-9955-CFA81EF09943}" type="presParOf" srcId="{B65D32EC-3A3C-3D49-91D6-04F6751AC55B}" destId="{E122C190-EA3F-EF49-B73C-E1724A71C065}" srcOrd="1" destOrd="0" presId="urn:microsoft.com/office/officeart/2005/8/layout/vList4"/>
    <dgm:cxn modelId="{64C05882-AA94-8547-9B98-8F0591E5CB06}" type="presParOf" srcId="{B65D32EC-3A3C-3D49-91D6-04F6751AC55B}" destId="{5C712F99-6023-5241-9783-813F7B226668}" srcOrd="2" destOrd="0" presId="urn:microsoft.com/office/officeart/2005/8/layout/vList4"/>
    <dgm:cxn modelId="{6361D92B-161B-104A-9C1B-CF5855A420B5}" type="presParOf" srcId="{5C712F99-6023-5241-9783-813F7B226668}" destId="{06B1C422-BC14-0042-B0E6-E86089E6C52F}" srcOrd="0" destOrd="0" presId="urn:microsoft.com/office/officeart/2005/8/layout/vList4"/>
    <dgm:cxn modelId="{A63F8001-6876-2542-BA10-619345185FB0}" type="presParOf" srcId="{5C712F99-6023-5241-9783-813F7B226668}" destId="{DABDE108-1E92-834B-A8E1-EB98F6B319C7}" srcOrd="1" destOrd="0" presId="urn:microsoft.com/office/officeart/2005/8/layout/vList4"/>
    <dgm:cxn modelId="{BA985E26-1C77-D14F-A83B-32E034ACBA19}" type="presParOf" srcId="{5C712F99-6023-5241-9783-813F7B226668}" destId="{5BB5A3B2-9201-674C-A6FB-71DA29325D81}" srcOrd="2" destOrd="0" presId="urn:microsoft.com/office/officeart/2005/8/layout/vList4"/>
    <dgm:cxn modelId="{88595E83-5468-1345-8D91-1AA74EA02588}" type="presParOf" srcId="{B65D32EC-3A3C-3D49-91D6-04F6751AC55B}" destId="{927173B8-DC90-7D42-A249-FFFFA2631ED9}" srcOrd="3" destOrd="0" presId="urn:microsoft.com/office/officeart/2005/8/layout/vList4"/>
    <dgm:cxn modelId="{F8413DE5-F9EA-D04F-850A-31974C1F7FA5}" type="presParOf" srcId="{B65D32EC-3A3C-3D49-91D6-04F6751AC55B}" destId="{080B604A-214E-BB4D-9EA1-D161A27BE15D}" srcOrd="4" destOrd="0" presId="urn:microsoft.com/office/officeart/2005/8/layout/vList4"/>
    <dgm:cxn modelId="{8B5F8B71-F8F7-844A-87C9-C82341B29500}" type="presParOf" srcId="{080B604A-214E-BB4D-9EA1-D161A27BE15D}" destId="{45791730-E6F5-C243-9FE3-06E2D3874E10}" srcOrd="0" destOrd="0" presId="urn:microsoft.com/office/officeart/2005/8/layout/vList4"/>
    <dgm:cxn modelId="{C4B582B5-09C0-AE4A-BE29-5FFD01A16E70}" type="presParOf" srcId="{080B604A-214E-BB4D-9EA1-D161A27BE15D}" destId="{810EB12D-58E4-404A-96B5-0CEED640CC62}" srcOrd="1" destOrd="0" presId="urn:microsoft.com/office/officeart/2005/8/layout/vList4"/>
    <dgm:cxn modelId="{7DC5CBF7-81D3-E940-A315-7E578F2D9420}" type="presParOf" srcId="{080B604A-214E-BB4D-9EA1-D161A27BE15D}" destId="{E21DB39D-87E1-2441-A940-EE4C021A37E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AB5E9-6E0F-4142-A611-B7ACE5C610BB}">
      <dsp:nvSpPr>
        <dsp:cNvPr id="0" name=""/>
        <dsp:cNvSpPr/>
      </dsp:nvSpPr>
      <dsp:spPr>
        <a:xfrm>
          <a:off x="6104" y="173289"/>
          <a:ext cx="2171650" cy="21716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Traffic Engineering</a:t>
          </a:r>
          <a:endParaRPr lang="en-US" sz="2400" kern="1200" dirty="0">
            <a:solidFill>
              <a:srgbClr val="FFFFFF"/>
            </a:solidFill>
          </a:endParaRPr>
        </a:p>
      </dsp:txBody>
      <dsp:txXfrm>
        <a:off x="324135" y="491320"/>
        <a:ext cx="1535588" cy="1535588"/>
      </dsp:txXfrm>
    </dsp:sp>
    <dsp:sp modelId="{A7655D13-123D-3A45-A412-3B2B7721F997}">
      <dsp:nvSpPr>
        <dsp:cNvPr id="0" name=""/>
        <dsp:cNvSpPr/>
      </dsp:nvSpPr>
      <dsp:spPr>
        <a:xfrm>
          <a:off x="2354093" y="851716"/>
          <a:ext cx="807036" cy="814795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rgbClr val="FFFFFF"/>
            </a:solidFill>
          </a:endParaRPr>
        </a:p>
      </dsp:txBody>
      <dsp:txXfrm>
        <a:off x="2461066" y="1164206"/>
        <a:ext cx="593090" cy="189815"/>
      </dsp:txXfrm>
    </dsp:sp>
    <dsp:sp modelId="{284C5DD1-3003-1342-A62B-881EC32B35A4}">
      <dsp:nvSpPr>
        <dsp:cNvPr id="0" name=""/>
        <dsp:cNvSpPr/>
      </dsp:nvSpPr>
      <dsp:spPr>
        <a:xfrm>
          <a:off x="3337467" y="173289"/>
          <a:ext cx="2171650" cy="2171650"/>
        </a:xfrm>
        <a:prstGeom prst="ellipse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60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Content Distribution</a:t>
          </a:r>
          <a:endParaRPr lang="en-US" sz="2400" kern="1200" dirty="0">
            <a:solidFill>
              <a:srgbClr val="FFFFFF"/>
            </a:solidFill>
          </a:endParaRPr>
        </a:p>
      </dsp:txBody>
      <dsp:txXfrm>
        <a:off x="3655498" y="491320"/>
        <a:ext cx="1535588" cy="1535588"/>
      </dsp:txXfrm>
    </dsp:sp>
    <dsp:sp modelId="{1BAFB6EF-7116-F344-8958-7F345B215080}">
      <dsp:nvSpPr>
        <dsp:cNvPr id="0" name=""/>
        <dsp:cNvSpPr/>
      </dsp:nvSpPr>
      <dsp:spPr>
        <a:xfrm>
          <a:off x="5685456" y="938311"/>
          <a:ext cx="596450" cy="641605"/>
        </a:xfrm>
        <a:prstGeom prst="mathEqual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rgbClr val="FFFFFF"/>
            </a:solidFill>
          </a:endParaRPr>
        </a:p>
      </dsp:txBody>
      <dsp:txXfrm>
        <a:off x="5764515" y="1070482"/>
        <a:ext cx="438332" cy="377263"/>
      </dsp:txXfrm>
    </dsp:sp>
    <dsp:sp modelId="{B7A995FF-DEC6-5E48-8532-1051B6ED2CF7}">
      <dsp:nvSpPr>
        <dsp:cNvPr id="0" name=""/>
        <dsp:cNvSpPr/>
      </dsp:nvSpPr>
      <dsp:spPr>
        <a:xfrm>
          <a:off x="6458245" y="173289"/>
          <a:ext cx="2171650" cy="2171650"/>
        </a:xfrm>
        <a:prstGeom prst="ellipse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NCDN Mgmt.</a:t>
          </a:r>
          <a:endParaRPr lang="en-US" sz="2400" kern="1200" dirty="0">
            <a:solidFill>
              <a:srgbClr val="FFFFFF"/>
            </a:solidFill>
          </a:endParaRPr>
        </a:p>
      </dsp:txBody>
      <dsp:txXfrm>
        <a:off x="6776276" y="491320"/>
        <a:ext cx="1535588" cy="1535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D8A93-9674-9640-8AB4-DCCFA3CD4C58}">
      <dsp:nvSpPr>
        <dsp:cNvPr id="0" name=""/>
        <dsp:cNvSpPr/>
      </dsp:nvSpPr>
      <dsp:spPr>
        <a:xfrm>
          <a:off x="0" y="0"/>
          <a:ext cx="8229600" cy="141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How do simple unplanned schemes perform?</a:t>
          </a:r>
          <a:endParaRPr lang="en-US" sz="3600" kern="1200" dirty="0"/>
        </a:p>
      </dsp:txBody>
      <dsp:txXfrm>
        <a:off x="1787356" y="0"/>
        <a:ext cx="6442243" cy="1414363"/>
      </dsp:txXfrm>
    </dsp:sp>
    <dsp:sp modelId="{95706A6E-4E31-9F42-8352-A62BBAAC86E0}">
      <dsp:nvSpPr>
        <dsp:cNvPr id="0" name=""/>
        <dsp:cNvSpPr/>
      </dsp:nvSpPr>
      <dsp:spPr>
        <a:xfrm>
          <a:off x="474307" y="141436"/>
          <a:ext cx="980178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B1C422-BC14-0042-B0E6-E86089E6C52F}">
      <dsp:nvSpPr>
        <dsp:cNvPr id="0" name=""/>
        <dsp:cNvSpPr/>
      </dsp:nvSpPr>
      <dsp:spPr>
        <a:xfrm>
          <a:off x="0" y="1555799"/>
          <a:ext cx="8229600" cy="141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60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Is joint optimization better than other schemes?</a:t>
          </a:r>
          <a:endParaRPr lang="en-US" sz="3600" kern="1200" dirty="0"/>
        </a:p>
      </dsp:txBody>
      <dsp:txXfrm>
        <a:off x="1787356" y="1555799"/>
        <a:ext cx="6442243" cy="1414363"/>
      </dsp:txXfrm>
    </dsp:sp>
    <dsp:sp modelId="{DABDE108-1E92-834B-A8E1-EB98F6B319C7}">
      <dsp:nvSpPr>
        <dsp:cNvPr id="0" name=""/>
        <dsp:cNvSpPr/>
      </dsp:nvSpPr>
      <dsp:spPr>
        <a:xfrm>
          <a:off x="474307" y="1697236"/>
          <a:ext cx="980178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2501437"/>
                <a:satOff val="-2237"/>
                <a:lumOff val="6"/>
                <a:alphaOff val="0"/>
                <a:shade val="20000"/>
                <a:satMod val="200000"/>
              </a:schemeClr>
              <a:schemeClr val="accent2">
                <a:hueOff val="2501437"/>
                <a:satOff val="-2237"/>
                <a:lumOff val="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791730-E6F5-C243-9FE3-06E2D3874E10}">
      <dsp:nvSpPr>
        <dsp:cNvPr id="0" name=""/>
        <dsp:cNvSpPr/>
      </dsp:nvSpPr>
      <dsp:spPr>
        <a:xfrm>
          <a:off x="0" y="3111599"/>
          <a:ext cx="8229600" cy="141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What matters more: placement or routing?</a:t>
          </a:r>
          <a:endParaRPr lang="en-US" sz="3600" kern="1200" dirty="0"/>
        </a:p>
      </dsp:txBody>
      <dsp:txXfrm>
        <a:off x="1787356" y="3111599"/>
        <a:ext cx="6442243" cy="1414363"/>
      </dsp:txXfrm>
    </dsp:sp>
    <dsp:sp modelId="{810EB12D-58E4-404A-96B5-0CEED640CC62}">
      <dsp:nvSpPr>
        <dsp:cNvPr id="0" name=""/>
        <dsp:cNvSpPr/>
      </dsp:nvSpPr>
      <dsp:spPr>
        <a:xfrm>
          <a:off x="474307" y="3253035"/>
          <a:ext cx="980178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5002875"/>
                <a:satOff val="-4473"/>
                <a:lumOff val="13"/>
                <a:alphaOff val="0"/>
                <a:shade val="20000"/>
                <a:satMod val="200000"/>
              </a:schemeClr>
              <a:schemeClr val="accent2">
                <a:hueOff val="5002875"/>
                <a:satOff val="-4473"/>
                <a:lumOff val="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56-8030-EA4A-BC08-10CA8F918BD0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FABCE-E290-E543-84E4-A8AE6B49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6EE4-AF80-7E4D-8F68-C1F530C20FC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98D35-D89B-9845-89C2-B3631534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7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9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9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2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0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8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5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4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4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5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00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8D35-D89B-9845-89C2-B36315340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6E4-E3F6-ED4A-A10C-B9C111224359}" type="datetime1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022D-109F-6D4E-B523-7319C669B9BA}" type="datetime1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46C-A109-C840-A5F3-B3D5C4946B37}" type="datetime1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C6F5-1324-1B45-9B96-9CC327F10B9B}" type="datetime1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F74F-04FD-9240-A947-89EA7106E52E}" type="datetime1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E4E4-C965-754F-9BE5-3D2DEC751F95}" type="datetime1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0D52-D477-2249-A0F4-EBF7A773E896}" type="datetime1">
              <a:rPr lang="en-US" smtClean="0"/>
              <a:t>6/24/13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8C6-40DC-6242-AEFE-ACB74DB2F966}" type="datetime1">
              <a:rPr lang="en-US" smtClean="0"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2592-395E-B244-A9BC-A6AB69449F34}" type="datetime1">
              <a:rPr lang="en-US" smtClean="0"/>
              <a:t>6/24/13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F5B0-DF3F-BB4A-A877-B07C1D12DC9F}" type="datetime1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001B-BD1A-7948-9395-6D13196582F8}" type="datetime1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D855-97C9-C749-A781-2A05079479CA}" type="datetime1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Science, Umass 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674E-6A69-EE4A-9BF8-1BDE8F8F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chart" Target="../charts/chart1.xml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chart" Target="../charts/chart2.xml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chart" Target="../charts/chart3.xml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19" y="2130425"/>
            <a:ext cx="8429181" cy="1470025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Distributing Content Simplifies </a:t>
            </a:r>
            <a:r>
              <a:rPr lang="en-US" dirty="0" smtClean="0">
                <a:solidFill>
                  <a:schemeClr val="tx1"/>
                </a:solidFill>
              </a:rPr>
              <a:t>ISP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Traffic </a:t>
            </a:r>
            <a:r>
              <a:rPr lang="en-US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7" name="Subtitle 2"/>
          <p:cNvSpPr txBox="1">
            <a:spLocks noGrp="1"/>
          </p:cNvSpPr>
          <p:nvPr>
            <p:ph type="subTitle" idx="1"/>
          </p:nvPr>
        </p:nvSpPr>
        <p:spPr>
          <a:xfrm>
            <a:off x="93579" y="4069439"/>
            <a:ext cx="8903367" cy="1945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2"/>
                </a:solidFill>
              </a:rPr>
              <a:t>Abhigyan Sharma*  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Arun Venkataramani*   Ramesh Sitaraman*~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*University of Massachusetts Amherst 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~Akamai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061882" y="3018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2498">
        <p:cut/>
      </p:transition>
    </mc:Choice>
    <mc:Fallback xmlns="">
      <p:transition xmlns:p14="http://schemas.microsoft.com/office/powerpoint/2010/main" advTm="22498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NCDN Model</a:t>
            </a:r>
            <a:endParaRPr lang="en-US" dirty="0"/>
          </a:p>
        </p:txBody>
      </p:sp>
      <p:pic>
        <p:nvPicPr>
          <p:cNvPr id="47" name="Picture 46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182" y="5494723"/>
            <a:ext cx="705962" cy="432353"/>
          </a:xfrm>
          <a:prstGeom prst="rect">
            <a:avLst/>
          </a:prstGeom>
        </p:spPr>
      </p:pic>
      <p:pic>
        <p:nvPicPr>
          <p:cNvPr id="49" name="Picture 48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25226" y="5494723"/>
            <a:ext cx="705962" cy="432353"/>
          </a:xfrm>
          <a:prstGeom prst="rect">
            <a:avLst/>
          </a:prstGeom>
        </p:spPr>
      </p:pic>
      <p:pic>
        <p:nvPicPr>
          <p:cNvPr id="55" name="Picture 54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782" y="5494723"/>
            <a:ext cx="705962" cy="432353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1322633" y="3732015"/>
            <a:ext cx="1048814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304447" y="3732015"/>
            <a:ext cx="67000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71447" y="3732015"/>
            <a:ext cx="715781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578954" y="2386551"/>
            <a:ext cx="486754" cy="91287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685144" y="3162016"/>
            <a:ext cx="1884278" cy="3939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685232" y="1778001"/>
            <a:ext cx="1907055" cy="170542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18001" y="1778001"/>
            <a:ext cx="1615763" cy="27682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578866" y="2034580"/>
            <a:ext cx="1119699" cy="1264841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188858" y="2386551"/>
            <a:ext cx="638628" cy="39188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6143" y="5935691"/>
            <a:ext cx="332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Downstream end-users</a:t>
            </a:r>
            <a:endParaRPr lang="en-US" sz="2400" dirty="0"/>
          </a:p>
        </p:txBody>
      </p:sp>
      <p:sp>
        <p:nvSpPr>
          <p:cNvPr id="98" name="Slide Number Placeholder 4"/>
          <p:cNvSpPr txBox="1">
            <a:spLocks/>
          </p:cNvSpPr>
          <p:nvPr/>
        </p:nvSpPr>
        <p:spPr>
          <a:xfrm>
            <a:off x="653505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C674E-6A69-EE4A-9BF8-1BDE8F8FF1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060331" y="1612478"/>
            <a:ext cx="153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Origin servers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6553200" y="2311400"/>
            <a:ext cx="988022" cy="298593"/>
          </a:xfrm>
          <a:prstGeom prst="line">
            <a:avLst/>
          </a:prstGeom>
          <a:ln w="762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72" y="1878246"/>
            <a:ext cx="940556" cy="6254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105" y="3239887"/>
            <a:ext cx="940556" cy="6254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973" y="1597537"/>
            <a:ext cx="940556" cy="62546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4147" y="2017942"/>
            <a:ext cx="940556" cy="6254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92706" y="2729577"/>
            <a:ext cx="940556" cy="6254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39" y="1669417"/>
            <a:ext cx="562240" cy="562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04" y="3018301"/>
            <a:ext cx="562240" cy="5622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565" y="1417638"/>
            <a:ext cx="562240" cy="56224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861" y="1778001"/>
            <a:ext cx="562240" cy="5622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684" y="2596547"/>
            <a:ext cx="562240" cy="5622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4455" y="2362291"/>
            <a:ext cx="796496" cy="79649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5214959" y="2883647"/>
            <a:ext cx="2326263" cy="235350"/>
          </a:xfrm>
          <a:prstGeom prst="line">
            <a:avLst/>
          </a:prstGeom>
          <a:ln w="762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06826" y="2151529"/>
            <a:ext cx="1331493" cy="3451412"/>
          </a:xfrm>
          <a:custGeom>
            <a:avLst/>
            <a:gdLst>
              <a:gd name="connsiteX0" fmla="*/ 0 w 1331493"/>
              <a:gd name="connsiteY0" fmla="*/ 3451412 h 3451412"/>
              <a:gd name="connsiteX1" fmla="*/ 1314823 w 1331493"/>
              <a:gd name="connsiteY1" fmla="*/ 1404471 h 3451412"/>
              <a:gd name="connsiteX2" fmla="*/ 776941 w 1331493"/>
              <a:gd name="connsiteY2" fmla="*/ 0 h 34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1493" h="3451412">
                <a:moveTo>
                  <a:pt x="0" y="3451412"/>
                </a:moveTo>
                <a:cubicBezTo>
                  <a:pt x="592666" y="2715559"/>
                  <a:pt x="1185333" y="1979706"/>
                  <a:pt x="1314823" y="1404471"/>
                </a:cubicBezTo>
                <a:cubicBezTo>
                  <a:pt x="1444313" y="829236"/>
                  <a:pt x="776941" y="0"/>
                  <a:pt x="776941" y="0"/>
                </a:cubicBezTo>
              </a:path>
            </a:pathLst>
          </a:custGeom>
          <a:ln w="571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136" y="1811763"/>
            <a:ext cx="580192" cy="5801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827486" y="3486241"/>
            <a:ext cx="194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NCDN POP</a:t>
            </a:r>
            <a:endParaRPr lang="en-US" sz="24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927411" y="4811232"/>
            <a:ext cx="239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Content servers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75" y="4056238"/>
            <a:ext cx="940556" cy="62546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5475" y="5580835"/>
            <a:ext cx="940556" cy="625469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927411" y="5506040"/>
            <a:ext cx="25929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Backbone </a:t>
            </a:r>
            <a:r>
              <a:rPr lang="en-US" sz="2400" dirty="0" smtClean="0"/>
              <a:t>router at</a:t>
            </a:r>
            <a:endParaRPr lang="en-US" sz="2400" dirty="0"/>
          </a:p>
          <a:p>
            <a:r>
              <a:rPr lang="en-US" sz="2400" dirty="0" smtClean="0"/>
              <a:t>exit nodes</a:t>
            </a:r>
            <a:endParaRPr lang="en-US" sz="24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639" y="4791864"/>
            <a:ext cx="598272" cy="59827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927411" y="4130216"/>
            <a:ext cx="2272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Backbone </a:t>
            </a:r>
            <a:r>
              <a:rPr lang="en-US" sz="2400" dirty="0" smtClean="0"/>
              <a:t>router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6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1972">
        <p:cut/>
      </p:transition>
    </mc:Choice>
    <mc:Fallback xmlns="">
      <p:transition xmlns:p14="http://schemas.microsoft.com/office/powerpoint/2010/main" advTm="11972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7.40741E-7 C 0.03646 0.05023 0.07292 0.1007 0.05712 0.18519 C 0.04132 0.26968 -0.02673 0.38866 -0.09479 0.50764 " pathEditMode="relative" ptsTypes="aaA"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NCDN Model</a:t>
            </a:r>
            <a:endParaRPr lang="en-US" dirty="0"/>
          </a:p>
        </p:txBody>
      </p:sp>
      <p:pic>
        <p:nvPicPr>
          <p:cNvPr id="47" name="Picture 46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182" y="5494723"/>
            <a:ext cx="705962" cy="432353"/>
          </a:xfrm>
          <a:prstGeom prst="rect">
            <a:avLst/>
          </a:prstGeom>
        </p:spPr>
      </p:pic>
      <p:pic>
        <p:nvPicPr>
          <p:cNvPr id="49" name="Picture 48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25226" y="5494723"/>
            <a:ext cx="705962" cy="432353"/>
          </a:xfrm>
          <a:prstGeom prst="rect">
            <a:avLst/>
          </a:prstGeom>
        </p:spPr>
      </p:pic>
      <p:pic>
        <p:nvPicPr>
          <p:cNvPr id="55" name="Picture 54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782" y="5494723"/>
            <a:ext cx="705962" cy="432353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1322633" y="3732015"/>
            <a:ext cx="1048814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304447" y="3732015"/>
            <a:ext cx="67000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71447" y="3732015"/>
            <a:ext cx="715781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578954" y="2386551"/>
            <a:ext cx="486754" cy="91287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685144" y="3162016"/>
            <a:ext cx="1884278" cy="3939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685232" y="1778001"/>
            <a:ext cx="1907055" cy="170542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18001" y="1778001"/>
            <a:ext cx="1615763" cy="27682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578866" y="2034580"/>
            <a:ext cx="1119699" cy="1264841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188858" y="2386551"/>
            <a:ext cx="638628" cy="39188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6143" y="5935691"/>
            <a:ext cx="332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Downstream end-users</a:t>
            </a:r>
            <a:endParaRPr lang="en-US" sz="2400" dirty="0"/>
          </a:p>
        </p:txBody>
      </p:sp>
      <p:sp>
        <p:nvSpPr>
          <p:cNvPr id="98" name="Slide Number Placeholder 4"/>
          <p:cNvSpPr txBox="1">
            <a:spLocks/>
          </p:cNvSpPr>
          <p:nvPr/>
        </p:nvSpPr>
        <p:spPr>
          <a:xfrm>
            <a:off x="653505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C674E-6A69-EE4A-9BF8-1BDE8F8FF1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060331" y="1612478"/>
            <a:ext cx="153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Origin servers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6553200" y="2311400"/>
            <a:ext cx="988022" cy="298593"/>
          </a:xfrm>
          <a:prstGeom prst="line">
            <a:avLst/>
          </a:prstGeom>
          <a:ln w="762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72" y="1878246"/>
            <a:ext cx="940556" cy="6254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105" y="3239887"/>
            <a:ext cx="940556" cy="6254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973" y="1597537"/>
            <a:ext cx="940556" cy="62546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4147" y="2017942"/>
            <a:ext cx="940556" cy="6254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92706" y="2729577"/>
            <a:ext cx="940556" cy="6254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39" y="1669417"/>
            <a:ext cx="562240" cy="562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04" y="3018301"/>
            <a:ext cx="562240" cy="5622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565" y="1417638"/>
            <a:ext cx="562240" cy="56224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861" y="1778001"/>
            <a:ext cx="562240" cy="5622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625" y="2596547"/>
            <a:ext cx="562240" cy="5622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4455" y="2362291"/>
            <a:ext cx="796496" cy="79649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5214959" y="2883647"/>
            <a:ext cx="2326263" cy="235350"/>
          </a:xfrm>
          <a:prstGeom prst="line">
            <a:avLst/>
          </a:prstGeom>
          <a:ln w="762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71176" y="2644588"/>
            <a:ext cx="6738471" cy="2868706"/>
          </a:xfrm>
          <a:custGeom>
            <a:avLst/>
            <a:gdLst>
              <a:gd name="connsiteX0" fmla="*/ 0 w 6738471"/>
              <a:gd name="connsiteY0" fmla="*/ 2868706 h 2868706"/>
              <a:gd name="connsiteX1" fmla="*/ 1509059 w 6738471"/>
              <a:gd name="connsiteY1" fmla="*/ 836706 h 2868706"/>
              <a:gd name="connsiteX2" fmla="*/ 3929530 w 6738471"/>
              <a:gd name="connsiteY2" fmla="*/ 283883 h 2868706"/>
              <a:gd name="connsiteX3" fmla="*/ 6738471 w 6738471"/>
              <a:gd name="connsiteY3" fmla="*/ 0 h 286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8471" h="2868706">
                <a:moveTo>
                  <a:pt x="0" y="2868706"/>
                </a:moveTo>
                <a:cubicBezTo>
                  <a:pt x="427068" y="2068108"/>
                  <a:pt x="854137" y="1267510"/>
                  <a:pt x="1509059" y="836706"/>
                </a:cubicBezTo>
                <a:cubicBezTo>
                  <a:pt x="2163981" y="405902"/>
                  <a:pt x="3057961" y="423334"/>
                  <a:pt x="3929530" y="283883"/>
                </a:cubicBezTo>
                <a:cubicBezTo>
                  <a:pt x="4801099" y="144432"/>
                  <a:pt x="6738471" y="0"/>
                  <a:pt x="6738471" y="0"/>
                </a:cubicBezTo>
              </a:path>
            </a:pathLst>
          </a:cu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33012" y="2411720"/>
            <a:ext cx="580192" cy="5801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827486" y="3486241"/>
            <a:ext cx="194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NCDN POP</a:t>
            </a:r>
            <a:endParaRPr lang="en-US" sz="24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927411" y="4811232"/>
            <a:ext cx="239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Content servers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75" y="4056238"/>
            <a:ext cx="940556" cy="62546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5475" y="5580835"/>
            <a:ext cx="940556" cy="625469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927411" y="5506040"/>
            <a:ext cx="25929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Backbone </a:t>
            </a:r>
            <a:r>
              <a:rPr lang="en-US" sz="2400" dirty="0" smtClean="0"/>
              <a:t>router at</a:t>
            </a:r>
            <a:endParaRPr lang="en-US" sz="2400" dirty="0"/>
          </a:p>
          <a:p>
            <a:r>
              <a:rPr lang="en-US" sz="2400" dirty="0" smtClean="0"/>
              <a:t>exit nodes</a:t>
            </a:r>
            <a:endParaRPr lang="en-US" sz="24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639" y="4791864"/>
            <a:ext cx="598272" cy="59827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927411" y="4130216"/>
            <a:ext cx="2272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Backbone </a:t>
            </a:r>
            <a:r>
              <a:rPr lang="en-US" sz="2400" dirty="0" smtClean="0"/>
              <a:t>router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6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858">
        <p:cut/>
      </p:transition>
    </mc:Choice>
    <mc:Fallback xmlns="">
      <p:transition xmlns:p14="http://schemas.microsoft.com/office/powerpoint/2010/main" advTm="14858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C -0.11232 0.00463 -0.22465 0.00926 -0.32187 0.02593 C -0.41909 0.0426 -0.51232 0.03681 -0.58333 0.1 C -0.65434 0.1632 -0.70139 0.28403 -0.74826 0.4051 " pathEditMode="relative" ptsTypes="aaaA"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NCDN Model</a:t>
            </a:r>
            <a:endParaRPr lang="en-US" dirty="0"/>
          </a:p>
        </p:txBody>
      </p:sp>
      <p:pic>
        <p:nvPicPr>
          <p:cNvPr id="47" name="Picture 46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182" y="5494723"/>
            <a:ext cx="705962" cy="432353"/>
          </a:xfrm>
          <a:prstGeom prst="rect">
            <a:avLst/>
          </a:prstGeom>
        </p:spPr>
      </p:pic>
      <p:pic>
        <p:nvPicPr>
          <p:cNvPr id="49" name="Picture 48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25226" y="5494723"/>
            <a:ext cx="705962" cy="432353"/>
          </a:xfrm>
          <a:prstGeom prst="rect">
            <a:avLst/>
          </a:prstGeom>
        </p:spPr>
      </p:pic>
      <p:pic>
        <p:nvPicPr>
          <p:cNvPr id="55" name="Picture 54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782" y="5494723"/>
            <a:ext cx="705962" cy="432353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1322633" y="3732015"/>
            <a:ext cx="1048814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304447" y="3732015"/>
            <a:ext cx="67000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71447" y="3732015"/>
            <a:ext cx="715781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578954" y="2386551"/>
            <a:ext cx="486754" cy="91287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685144" y="3162016"/>
            <a:ext cx="1884278" cy="3939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685232" y="1778001"/>
            <a:ext cx="1907055" cy="170542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18001" y="1778001"/>
            <a:ext cx="1615763" cy="27682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578866" y="2034580"/>
            <a:ext cx="1119699" cy="1264841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188858" y="2386551"/>
            <a:ext cx="638628" cy="39188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6143" y="5935691"/>
            <a:ext cx="332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Downstream end-users</a:t>
            </a:r>
            <a:endParaRPr lang="en-US" sz="2400" dirty="0"/>
          </a:p>
        </p:txBody>
      </p:sp>
      <p:sp>
        <p:nvSpPr>
          <p:cNvPr id="98" name="Slide Number Placeholder 4"/>
          <p:cNvSpPr txBox="1">
            <a:spLocks/>
          </p:cNvSpPr>
          <p:nvPr/>
        </p:nvSpPr>
        <p:spPr>
          <a:xfrm>
            <a:off x="653505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C674E-6A69-EE4A-9BF8-1BDE8F8FF1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060331" y="1612478"/>
            <a:ext cx="153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Origin servers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6553200" y="2311400"/>
            <a:ext cx="988022" cy="298593"/>
          </a:xfrm>
          <a:prstGeom prst="line">
            <a:avLst/>
          </a:prstGeom>
          <a:ln w="762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72" y="1878246"/>
            <a:ext cx="940556" cy="6254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105" y="3239887"/>
            <a:ext cx="940556" cy="6254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973" y="1597537"/>
            <a:ext cx="940556" cy="62546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4147" y="2017942"/>
            <a:ext cx="940556" cy="6254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92706" y="2729577"/>
            <a:ext cx="940556" cy="6254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39" y="1669417"/>
            <a:ext cx="562240" cy="562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04" y="3018301"/>
            <a:ext cx="562240" cy="5622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565" y="1417638"/>
            <a:ext cx="562240" cy="56224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861" y="1778001"/>
            <a:ext cx="562240" cy="5622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625" y="2596547"/>
            <a:ext cx="562240" cy="5622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4455" y="2362291"/>
            <a:ext cx="796496" cy="79649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5214959" y="2883647"/>
            <a:ext cx="2326263" cy="235350"/>
          </a:xfrm>
          <a:prstGeom prst="line">
            <a:avLst/>
          </a:prstGeom>
          <a:ln w="762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28643" y="5774120"/>
            <a:ext cx="1196060" cy="27102"/>
          </a:xfrm>
          <a:prstGeom prst="line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37079" y="5352256"/>
            <a:ext cx="199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ISP backbone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link capacity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28643" y="3701191"/>
            <a:ext cx="343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FFFF"/>
                </a:solidFill>
              </a:rPr>
              <a:t>Resource  constraints</a:t>
            </a:r>
            <a:endParaRPr lang="en-US" sz="2400" b="1" u="sng" dirty="0">
              <a:solidFill>
                <a:srgbClr val="FFFFFF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147" y="4309726"/>
            <a:ext cx="893120" cy="893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1540" y="4544216"/>
            <a:ext cx="1714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POP storage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6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2174">
        <p:cut/>
      </p:transition>
    </mc:Choice>
    <mc:Fallback xmlns="">
      <p:transition xmlns:p14="http://schemas.microsoft.com/office/powerpoint/2010/main" advTm="22174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NCDN Joint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Hardness</a:t>
            </a:r>
          </a:p>
          <a:p>
            <a:pPr marL="457200" lvl="1" indent="0">
              <a:buNone/>
            </a:pPr>
            <a:r>
              <a:rPr lang="en-US" u="sng" dirty="0" smtClean="0"/>
              <a:t>Theorem 1:</a:t>
            </a:r>
            <a:r>
              <a:rPr lang="en-US" dirty="0" smtClean="0"/>
              <a:t> Opt-NCDN is NP-Complete even in the special case where all objects have unit size, all demands, link capacities and storage capacities have binary values.</a:t>
            </a:r>
          </a:p>
          <a:p>
            <a:r>
              <a:rPr lang="en-US" dirty="0" err="1" smtClean="0"/>
              <a:t>Approximability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/>
              <a:t>Theorem 2:</a:t>
            </a:r>
            <a:r>
              <a:rPr lang="en-US" dirty="0" smtClean="0"/>
              <a:t> </a:t>
            </a:r>
            <a:r>
              <a:rPr lang="en-US" dirty="0"/>
              <a:t>Opt-NCDN is </a:t>
            </a:r>
            <a:r>
              <a:rPr lang="en-US" dirty="0" err="1"/>
              <a:t>inapproximable</a:t>
            </a:r>
            <a:r>
              <a:rPr lang="en-US" dirty="0"/>
              <a:t> within a factor β for any β &gt; 1 unless P = NP.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84"/>
    </mc:Choice>
    <mc:Fallback xmlns="">
      <p:transition xmlns:p14="http://schemas.microsoft.com/office/powerpoint/2010/main" spd="slow" advTm="400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 for Joint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14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0309" y="1417638"/>
            <a:ext cx="7976491" cy="427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Objective:	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Minimize NCDN-cost (MLU or latency)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Constraints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all node: 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otal </a:t>
            </a:r>
            <a:r>
              <a:rPr lang="en-US" sz="2400" dirty="0">
                <a:solidFill>
                  <a:schemeClr val="tx1"/>
                </a:solidFill>
              </a:rPr>
              <a:t>size of </a:t>
            </a:r>
            <a:r>
              <a:rPr lang="en-US" sz="2400" dirty="0" smtClean="0">
                <a:solidFill>
                  <a:schemeClr val="tx1"/>
                </a:solidFill>
              </a:rPr>
              <a:t>content &lt; </a:t>
            </a:r>
            <a:r>
              <a:rPr lang="en-US" sz="2400" dirty="0">
                <a:solidFill>
                  <a:schemeClr val="tx1"/>
                </a:solidFill>
              </a:rPr>
              <a:t>Storage capacity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 smtClean="0">
                <a:solidFill>
                  <a:schemeClr val="tx1"/>
                </a:solidFill>
              </a:rPr>
              <a:t>all (content, node): demand must be served from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POPs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origin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Output </a:t>
            </a:r>
            <a:r>
              <a:rPr lang="en-US" sz="2400" dirty="0">
                <a:solidFill>
                  <a:schemeClr val="tx1"/>
                </a:solidFill>
              </a:rPr>
              <a:t>variables: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Placement: Binary variable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XY</a:t>
            </a:r>
            <a:r>
              <a:rPr lang="en-US" sz="2400" dirty="0" smtClean="0">
                <a:solidFill>
                  <a:schemeClr val="tx1"/>
                </a:solidFill>
              </a:rPr>
              <a:t> indicates whether content X is stored at node Y</a:t>
            </a:r>
            <a:endParaRPr lang="en-US" sz="2400" dirty="0" smtClean="0">
              <a:solidFill>
                <a:schemeClr val="tx1"/>
              </a:solidFill>
              <a:latin typeface="Menlo Bold"/>
              <a:cs typeface="Menlo Bold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Redirection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309" y="1417638"/>
            <a:ext cx="7976491" cy="7787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0309" y="2196354"/>
            <a:ext cx="7976491" cy="14840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0309" y="3680397"/>
            <a:ext cx="7976491" cy="18922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7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90463">
        <p:cut/>
      </p:transition>
    </mc:Choice>
    <mc:Fallback xmlns="">
      <p:transition xmlns:p14="http://schemas.microsoft.com/office/powerpoint/2010/main" advTm="90463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3" grpId="0" animBg="1"/>
      <p:bldP spid="23" grpId="1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CDN</a:t>
            </a:r>
          </a:p>
          <a:p>
            <a:r>
              <a:rPr lang="en-US" dirty="0" smtClean="0"/>
              <a:t>NCDN Model &amp; Joint Optimization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Datasets: Akamai Traces &amp; ISP Topologies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Related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8626">
        <p:cut/>
      </p:transition>
    </mc:Choice>
    <mc:Fallback xmlns="">
      <p:transition xmlns:p14="http://schemas.microsoft.com/office/powerpoint/2010/main" advTm="18626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92760"/>
              </p:ext>
            </p:extLst>
          </p:nvPr>
        </p:nvGraphicFramePr>
        <p:xfrm>
          <a:off x="457200" y="1093983"/>
          <a:ext cx="8345693" cy="520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918"/>
                <a:gridCol w="6292775"/>
              </a:tblGrid>
              <a:tr h="493871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u="sng" dirty="0" smtClean="0"/>
                        <a:t>Akamai</a:t>
                      </a:r>
                      <a:r>
                        <a:rPr lang="en-US" sz="2400" u="sng" baseline="0" dirty="0" smtClean="0"/>
                        <a:t> traces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Traffic</a:t>
                      </a:r>
                      <a:r>
                        <a:rPr lang="en-US" sz="2200" baseline="0" dirty="0" smtClean="0"/>
                        <a:t> types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On-demand</a:t>
                      </a:r>
                      <a:r>
                        <a:rPr lang="en-US" sz="2200" baseline="0" dirty="0" smtClean="0"/>
                        <a:t> video &amp; download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How measured?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Instrument</a:t>
                      </a:r>
                      <a:r>
                        <a:rPr lang="en-US" sz="2200" baseline="0" dirty="0" smtClean="0"/>
                        <a:t> client software, e.g., media player plugin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Content URL, content provider, </a:t>
                      </a:r>
                      <a:r>
                        <a:rPr lang="en-US" sz="2200" dirty="0" err="1" smtClean="0"/>
                        <a:t>lat</a:t>
                      </a:r>
                      <a:r>
                        <a:rPr lang="en-US" sz="2200" dirty="0" smtClean="0"/>
                        <a:t>-long, timestamp, bytes downloaded, file size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Volume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7.79 m users, 28.2 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requests, 1455 TB data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871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u="sng" dirty="0" smtClean="0"/>
                        <a:t>ISP</a:t>
                      </a:r>
                      <a:r>
                        <a:rPr lang="en-US" sz="2400" u="sng" baseline="0" dirty="0" smtClean="0"/>
                        <a:t> topologies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Networks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Tier-1</a:t>
                      </a:r>
                      <a:r>
                        <a:rPr lang="en-US" sz="2200" baseline="0" dirty="0" smtClean="0"/>
                        <a:t> US ISP &amp; Abilene</a:t>
                      </a:r>
                      <a:endParaRPr lang="en-US" sz="22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POP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lat</a:t>
                      </a:r>
                      <a:r>
                        <a:rPr lang="en-US" sz="2200" baseline="0" dirty="0" smtClean="0"/>
                        <a:t>-long, link capacities</a:t>
                      </a:r>
                      <a:endParaRPr lang="en-US" sz="22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871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u="sng" dirty="0" smtClean="0"/>
                        <a:t>Mapping:</a:t>
                      </a:r>
                      <a:r>
                        <a:rPr lang="en-US" sz="2400" u="sng" baseline="0" dirty="0" smtClean="0"/>
                        <a:t> Akamai trace </a:t>
                      </a:r>
                      <a:r>
                        <a:rPr lang="en-US" sz="2400" u="sng" baseline="0" dirty="0" smtClean="0">
                          <a:sym typeface="Wingdings"/>
                        </a:rPr>
                        <a:t> ISP topology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871">
                <a:tc grid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Map</a:t>
                      </a:r>
                      <a:r>
                        <a:rPr lang="en-US" sz="2200" baseline="0" dirty="0" smtClean="0"/>
                        <a:t> request to geographically closest ISP POP</a:t>
                      </a:r>
                      <a:endParaRPr lang="en-US" sz="22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15025">
        <p:cut/>
      </p:transition>
    </mc:Choice>
    <mc:Fallback xmlns="">
      <p:transition xmlns:p14="http://schemas.microsoft.com/office/powerpoint/2010/main" advTm="115025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 CDN</a:t>
            </a:r>
          </a:p>
          <a:p>
            <a:r>
              <a:rPr lang="en-US" dirty="0" smtClean="0"/>
              <a:t>NCDN Model &amp; Joint Optimization</a:t>
            </a:r>
          </a:p>
          <a:p>
            <a:r>
              <a:rPr lang="en-US" dirty="0" smtClean="0"/>
              <a:t>Datasets: Akamai Traces &amp; ISP Topologies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Schemes Evaluated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Network Cost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Latency Cost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Network Cost: Planned vs. Unplanned Routing</a:t>
            </a:r>
          </a:p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0857">
        <p:cut/>
      </p:transition>
    </mc:Choice>
    <mc:Fallback xmlns="">
      <p:transition xmlns:p14="http://schemas.microsoft.com/office/powerpoint/2010/main" advTm="10857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Schemes Evaluated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356663"/>
              </p:ext>
            </p:extLst>
          </p:nvPr>
        </p:nvGraphicFramePr>
        <p:xfrm>
          <a:off x="89644" y="1668907"/>
          <a:ext cx="8890003" cy="4701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474"/>
                <a:gridCol w="6215529"/>
              </a:tblGrid>
              <a:tr h="646975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Scheme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Routing + placement + redirection</a:t>
                      </a:r>
                      <a:endParaRPr lang="en-US" sz="2400" b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9457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libri"/>
                          <a:cs typeface="Calibri"/>
                        </a:rPr>
                        <a:t>UNPLANNED</a:t>
                      </a:r>
                    </a:p>
                    <a:p>
                      <a:endParaRPr lang="en-US" sz="2800" dirty="0">
                        <a:latin typeface="Chalkboard"/>
                        <a:cs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aseline="0" dirty="0" smtClean="0"/>
                        <a:t>OSPF with link-weight = 1/link-capacity </a:t>
                      </a:r>
                    </a:p>
                    <a:p>
                      <a:r>
                        <a:rPr lang="en-US" sz="2600" baseline="0" dirty="0" smtClean="0"/>
                        <a:t>+ </a:t>
                      </a:r>
                      <a:r>
                        <a:rPr lang="en-US" sz="2600" dirty="0" smtClean="0"/>
                        <a:t>LRU caching </a:t>
                      </a:r>
                    </a:p>
                    <a:p>
                      <a:r>
                        <a:rPr lang="en-US" sz="2600" dirty="0" smtClean="0"/>
                        <a:t>+ redirect to closest </a:t>
                      </a:r>
                      <a:r>
                        <a:rPr lang="en-US" sz="2600" baseline="0" dirty="0" smtClean="0"/>
                        <a:t>hop count node </a:t>
                      </a:r>
                      <a:endParaRPr lang="en-US" sz="2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4997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libri"/>
                          <a:cs typeface="Calibri"/>
                        </a:rPr>
                        <a:t>JOINT-OPTIMIZATION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Realistic joint optimization </a:t>
                      </a:r>
                    </a:p>
                    <a:p>
                      <a:r>
                        <a:rPr lang="en-US" sz="2600" dirty="0" smtClean="0"/>
                        <a:t>Once</a:t>
                      </a:r>
                      <a:r>
                        <a:rPr lang="en-US" sz="2600" baseline="0" dirty="0" smtClean="0"/>
                        <a:t> per day with </a:t>
                      </a:r>
                      <a:r>
                        <a:rPr lang="en-US" sz="2600" i="1" u="sng" baseline="0" dirty="0" smtClean="0"/>
                        <a:t>y</a:t>
                      </a:r>
                      <a:r>
                        <a:rPr lang="en-US" sz="2600" i="1" u="sng" dirty="0" smtClean="0"/>
                        <a:t>esterday’s</a:t>
                      </a:r>
                      <a:r>
                        <a:rPr lang="en-US" sz="2600" i="1" u="none" baseline="0" dirty="0" smtClean="0"/>
                        <a:t>  </a:t>
                      </a:r>
                      <a:r>
                        <a:rPr lang="en-US" sz="2600" dirty="0" smtClean="0"/>
                        <a:t>content demand</a:t>
                      </a:r>
                      <a:endParaRPr lang="en-US" sz="2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6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alibri"/>
                          <a:cs typeface="Calibri"/>
                        </a:rPr>
                        <a:t>ORACLE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Ideal</a:t>
                      </a:r>
                      <a:r>
                        <a:rPr lang="en-US" sz="2600" baseline="0" dirty="0" smtClean="0"/>
                        <a:t> j</a:t>
                      </a:r>
                      <a:r>
                        <a:rPr lang="en-US" sz="2600" dirty="0" smtClean="0"/>
                        <a:t>oint optimization </a:t>
                      </a:r>
                    </a:p>
                    <a:p>
                      <a:r>
                        <a:rPr lang="en-US" sz="2600" dirty="0" smtClean="0"/>
                        <a:t>Once</a:t>
                      </a:r>
                      <a:r>
                        <a:rPr lang="en-US" sz="2600" baseline="0" dirty="0" smtClean="0"/>
                        <a:t> per day with </a:t>
                      </a:r>
                      <a:r>
                        <a:rPr lang="en-US" sz="2600" i="1" u="sng" baseline="0" dirty="0" smtClean="0"/>
                        <a:t>c</a:t>
                      </a:r>
                      <a:r>
                        <a:rPr lang="en-US" sz="2600" i="1" u="sng" dirty="0" smtClean="0"/>
                        <a:t>urrent</a:t>
                      </a:r>
                      <a:r>
                        <a:rPr lang="en-US" sz="2600" i="1" u="sng" baseline="0" dirty="0" smtClean="0"/>
                        <a:t> d</a:t>
                      </a:r>
                      <a:r>
                        <a:rPr lang="en-US" sz="2600" i="1" u="sng" dirty="0" smtClean="0"/>
                        <a:t>ay’s</a:t>
                      </a:r>
                      <a:r>
                        <a:rPr lang="en-US" sz="2600" dirty="0" smtClean="0"/>
                        <a:t> content demand</a:t>
                      </a:r>
                      <a:endParaRPr lang="en-US" sz="2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9622">
        <p:cut/>
      </p:transition>
    </mc:Choice>
    <mc:Fallback xmlns="">
      <p:transition xmlns:p14="http://schemas.microsoft.com/office/powerpoint/2010/main" advTm="79622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589156"/>
              </p:ext>
            </p:extLst>
          </p:nvPr>
        </p:nvGraphicFramePr>
        <p:xfrm>
          <a:off x="671950" y="1417638"/>
          <a:ext cx="8014850" cy="456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39419" y="3207097"/>
            <a:ext cx="0" cy="1093353"/>
          </a:xfrm>
          <a:prstGeom prst="straightConnector1">
            <a:avLst/>
          </a:prstGeom>
          <a:ln w="38100" cmpd="sng">
            <a:solidFill>
              <a:srgbClr val="FFFF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6214" y="3510798"/>
            <a:ext cx="5080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3x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5339375" y="4105597"/>
            <a:ext cx="360434" cy="58387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90366" y="4436977"/>
            <a:ext cx="70994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18%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0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26484">
        <p:cut/>
      </p:transition>
    </mc:Choice>
    <mc:Fallback xmlns="">
      <p:transition xmlns:p14="http://schemas.microsoft.com/office/powerpoint/2010/main" advTm="126484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Tripartite view of content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198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2463605" y="2420654"/>
            <a:ext cx="1143000" cy="9615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49719" y="2420654"/>
            <a:ext cx="1143000" cy="9615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46718" y="2420654"/>
            <a:ext cx="1143000" cy="9615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2463605" y="4586911"/>
            <a:ext cx="1143000" cy="96157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49719" y="4586911"/>
            <a:ext cx="1143000" cy="96157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46718" y="4586911"/>
            <a:ext cx="1143000" cy="96157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2463604" y="3498339"/>
            <a:ext cx="3926113" cy="961571"/>
          </a:xfrm>
          <a:prstGeom prst="rect">
            <a:avLst/>
          </a:prstGeom>
          <a:solidFill>
            <a:srgbClr val="E7BC4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CDN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23575" y="5571386"/>
            <a:ext cx="21517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Networks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1460" y="1800726"/>
            <a:ext cx="46445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Content providers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010033" y="3951911"/>
            <a:ext cx="2050145" cy="11429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NCDN</a:t>
            </a:r>
            <a:endParaRPr lang="en-US" sz="4000" b="1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3394974" y="3951002"/>
            <a:ext cx="2051959" cy="1143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NCDN</a:t>
            </a:r>
            <a:endParaRPr lang="en-US" sz="4000" b="1" dirty="0"/>
          </a:p>
        </p:txBody>
      </p:sp>
      <p:sp>
        <p:nvSpPr>
          <p:cNvPr id="46" name="Rectangle 45"/>
          <p:cNvSpPr/>
          <p:nvPr/>
        </p:nvSpPr>
        <p:spPr>
          <a:xfrm>
            <a:off x="6888872" y="2810042"/>
            <a:ext cx="1797928" cy="2400657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000" dirty="0"/>
              <a:t>NCDNs deployed in 30+ ISPs globally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4792238" y="3951001"/>
            <a:ext cx="2051959" cy="1143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NCDN</a:t>
            </a:r>
            <a:endParaRPr 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1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22152">
        <p:cut/>
      </p:transition>
    </mc:Choice>
    <mc:Fallback xmlns="">
      <p:transition xmlns:p14="http://schemas.microsoft.com/office/powerpoint/2010/main" advTm="122152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Cost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640295"/>
              </p:ext>
            </p:extLst>
          </p:nvPr>
        </p:nvGraphicFramePr>
        <p:xfrm>
          <a:off x="559668" y="1993281"/>
          <a:ext cx="8127132" cy="4188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515" y="1418072"/>
            <a:ext cx="8421655" cy="4308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Latency Cost = E2E propagation delay +  Link utilization dependent delay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1792" y="4330901"/>
            <a:ext cx="8150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28%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592022" y="3313745"/>
            <a:ext cx="320965" cy="544314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34206" y="2518069"/>
            <a:ext cx="320965" cy="1124643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92022" y="3630725"/>
            <a:ext cx="320965" cy="544314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668" y="2534620"/>
            <a:ext cx="7901134" cy="132343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Content placement matters tremendously in NCDNs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9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23234">
        <p:cut/>
      </p:transition>
    </mc:Choice>
    <mc:Fallback xmlns="">
      <p:transition xmlns:p14="http://schemas.microsoft.com/office/powerpoint/2010/main" advTm="123234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017000" cy="1143000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3600" dirty="0" smtClean="0">
                <a:solidFill>
                  <a:srgbClr val="FFFFFF"/>
                </a:solidFill>
              </a:rPr>
              <a:t>Network Cost: Planned vs. Unplanned Routing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08512"/>
              </p:ext>
            </p:extLst>
          </p:nvPr>
        </p:nvGraphicFramePr>
        <p:xfrm>
          <a:off x="1104349" y="2840585"/>
          <a:ext cx="6551905" cy="3836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4481" y="3748142"/>
            <a:ext cx="183242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10% or less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49003" y="1415308"/>
            <a:ext cx="6265785" cy="1200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Unplanned placement, unplanned routing</a:t>
            </a:r>
            <a:endParaRPr lang="en-US" sz="2400" dirty="0"/>
          </a:p>
          <a:p>
            <a:pPr algn="ctr"/>
            <a:r>
              <a:rPr lang="en-US" sz="2400" dirty="0"/>
              <a:t>v</a:t>
            </a:r>
            <a:r>
              <a:rPr lang="en-US" sz="2400" dirty="0" smtClean="0"/>
              <a:t>s.</a:t>
            </a:r>
            <a:endParaRPr lang="en-US" sz="2400" dirty="0"/>
          </a:p>
          <a:p>
            <a:pPr algn="ctr"/>
            <a:r>
              <a:rPr lang="en-US" sz="2400" dirty="0"/>
              <a:t>Unplanned </a:t>
            </a:r>
            <a:r>
              <a:rPr lang="en-US" sz="2400" dirty="0" smtClean="0"/>
              <a:t>placement, planned routing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59668" y="2518069"/>
            <a:ext cx="7901134" cy="132343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Traditional TE gives small cost reduction in NCDNs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1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80758">
        <p:cut/>
      </p:transition>
    </mc:Choice>
    <mc:Fallback xmlns="">
      <p:transition xmlns:p14="http://schemas.microsoft.com/office/powerpoint/2010/main" advTm="80758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64" y="1601694"/>
            <a:ext cx="808443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ISP-CDN joint optimization of routing </a:t>
            </a:r>
            <a:r>
              <a:rPr lang="en-US" sz="2800" dirty="0"/>
              <a:t>&amp; </a:t>
            </a:r>
            <a:r>
              <a:rPr lang="en-US" sz="2800" dirty="0" smtClean="0"/>
              <a:t>redirection (with fixed placement)</a:t>
            </a:r>
            <a:r>
              <a:rPr lang="en-US" sz="2800" dirty="0"/>
              <a:t> </a:t>
            </a:r>
            <a:r>
              <a:rPr lang="en-US" sz="2800" dirty="0" smtClean="0"/>
              <a:t>[</a:t>
            </a:r>
            <a:r>
              <a:rPr lang="en-US" sz="2800" dirty="0" err="1" smtClean="0"/>
              <a:t>Xie</a:t>
            </a:r>
            <a:r>
              <a:rPr lang="en-US" sz="2800" dirty="0" smtClean="0"/>
              <a:t> </a:t>
            </a:r>
            <a:r>
              <a:rPr lang="en-US" sz="2800" dirty="0"/>
              <a:t>‘08, Jiang ‘09, Frank </a:t>
            </a:r>
            <a:r>
              <a:rPr lang="fr-FR" sz="2800" dirty="0"/>
              <a:t>’</a:t>
            </a:r>
            <a:r>
              <a:rPr lang="en-US" sz="2800" dirty="0" smtClean="0"/>
              <a:t>12</a:t>
            </a:r>
            <a:r>
              <a:rPr lang="en-US" sz="2800" dirty="0"/>
              <a:t>]</a:t>
            </a:r>
            <a:r>
              <a:rPr lang="en-US" sz="2800" dirty="0" smtClean="0"/>
              <a:t> </a:t>
            </a:r>
          </a:p>
          <a:p>
            <a:pPr>
              <a:buFont typeface="Arial"/>
              <a:buChar char="•"/>
            </a:pPr>
            <a:endParaRPr lang="en-US" sz="6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Optimize placement (with fixed routing) for </a:t>
            </a:r>
            <a:r>
              <a:rPr lang="en-US" sz="2800" dirty="0" err="1" smtClean="0"/>
              <a:t>VoD</a:t>
            </a:r>
            <a:r>
              <a:rPr lang="en-US" sz="2800" dirty="0" smtClean="0"/>
              <a:t> content [Applegate </a:t>
            </a:r>
            <a:r>
              <a:rPr lang="fr-FR" sz="2800" dirty="0"/>
              <a:t>’</a:t>
            </a:r>
            <a:r>
              <a:rPr lang="en-US" sz="2800" dirty="0" smtClean="0"/>
              <a:t>10]</a:t>
            </a:r>
          </a:p>
          <a:p>
            <a:endParaRPr lang="en-US" sz="600" dirty="0" smtClean="0"/>
          </a:p>
          <a:p>
            <a:r>
              <a:rPr lang="en-US" sz="2800" dirty="0" smtClean="0"/>
              <a:t>Location diversity even with random </a:t>
            </a:r>
            <a:r>
              <a:rPr lang="en-US" sz="2800" dirty="0"/>
              <a:t>placement </a:t>
            </a:r>
            <a:r>
              <a:rPr lang="en-US" sz="2800" dirty="0" smtClean="0"/>
              <a:t>significantly enhances traditional TE [Sharma </a:t>
            </a:r>
            <a:r>
              <a:rPr lang="fr-FR" sz="2800" dirty="0" smtClean="0"/>
              <a:t>’</a:t>
            </a:r>
            <a:r>
              <a:rPr lang="en-US" sz="2800" dirty="0" smtClean="0"/>
              <a:t>11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040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8054">
        <p:cut/>
      </p:transition>
    </mc:Choice>
    <mc:Fallback xmlns="">
      <p:transition xmlns:p14="http://schemas.microsoft.com/office/powerpoint/2010/main" advTm="58054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5"/>
            <a:ext cx="8229600" cy="4737215"/>
          </a:xfrm>
        </p:spPr>
        <p:txBody>
          <a:bodyPr>
            <a:normAutofit/>
          </a:bodyPr>
          <a:lstStyle/>
          <a:p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Joint optimization performs worse than </a:t>
            </a:r>
            <a:r>
              <a:rPr lang="en-US" dirty="0"/>
              <a:t>s</a:t>
            </a:r>
            <a:r>
              <a:rPr lang="en-US" dirty="0" smtClean="0"/>
              <a:t>imple unplanned</a:t>
            </a:r>
          </a:p>
          <a:p>
            <a:pPr lvl="1"/>
            <a:r>
              <a:rPr lang="en-US" dirty="0" smtClean="0"/>
              <a:t>Little room for improvement over simple unplanned</a:t>
            </a:r>
          </a:p>
          <a:p>
            <a:r>
              <a:rPr lang="en-US" dirty="0"/>
              <a:t>Content placement </a:t>
            </a:r>
            <a:r>
              <a:rPr lang="en-US" dirty="0" smtClean="0"/>
              <a:t>matters more </a:t>
            </a:r>
            <a:r>
              <a:rPr lang="en-US" dirty="0"/>
              <a:t>than routing in Network CDNs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86109" y="60153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7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6396">
        <p:cut/>
      </p:transition>
    </mc:Choice>
    <mc:Fallback xmlns="">
      <p:transition xmlns:p14="http://schemas.microsoft.com/office/powerpoint/2010/main" advTm="56396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NCDN Management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663105"/>
              </p:ext>
            </p:extLst>
          </p:nvPr>
        </p:nvGraphicFramePr>
        <p:xfrm>
          <a:off x="324117" y="1044902"/>
          <a:ext cx="8636001" cy="251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9874" y="6087278"/>
            <a:ext cx="2133600" cy="365125"/>
          </a:xfrm>
        </p:spPr>
        <p:txBody>
          <a:bodyPr/>
          <a:lstStyle/>
          <a:p>
            <a:fld id="{E7BC674E-6A69-EE4A-9BF8-1BDE8F8FF17D}" type="slidenum">
              <a:rPr lang="en-US" smtClean="0"/>
              <a:t>3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049833" y="3436133"/>
            <a:ext cx="616857" cy="46351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41" y="3954470"/>
            <a:ext cx="27641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Optimize routing</a:t>
            </a:r>
          </a:p>
          <a:p>
            <a:pPr algn="ctr"/>
            <a:r>
              <a:rPr lang="en-US" sz="2400" dirty="0" smtClean="0"/>
              <a:t> to remove congestion hotspots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04564" y="3466014"/>
            <a:ext cx="616857" cy="463519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04673" y="3954466"/>
            <a:ext cx="4193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Optimize</a:t>
            </a:r>
          </a:p>
          <a:p>
            <a:pPr algn="ctr"/>
            <a:r>
              <a:rPr lang="en-US" sz="2400" dirty="0" smtClean="0"/>
              <a:t> content placement </a:t>
            </a:r>
          </a:p>
          <a:p>
            <a:pPr algn="ctr"/>
            <a:r>
              <a:rPr lang="en-US" sz="2400" dirty="0" smtClean="0"/>
              <a:t>&amp;</a:t>
            </a:r>
          </a:p>
          <a:p>
            <a:pPr algn="ctr"/>
            <a:r>
              <a:rPr lang="en-US" sz="2400" dirty="0" smtClean="0"/>
              <a:t> request redirection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 to improve  </a:t>
            </a:r>
          </a:p>
          <a:p>
            <a:pPr algn="ctr"/>
            <a:r>
              <a:rPr lang="en-US" sz="2400" dirty="0" smtClean="0"/>
              <a:t>user-perceived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8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67411">
        <p:cut/>
      </p:transition>
    </mc:Choice>
    <mc:Fallback xmlns="">
      <p:transition xmlns:p14="http://schemas.microsoft.com/office/powerpoint/2010/main" advTm="67411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NCDN </a:t>
            </a:r>
            <a:r>
              <a:rPr lang="en-US" dirty="0"/>
              <a:t>Routing Placement Interaction </a:t>
            </a:r>
          </a:p>
        </p:txBody>
      </p:sp>
      <p:sp>
        <p:nvSpPr>
          <p:cNvPr id="4" name="Oval 3"/>
          <p:cNvSpPr/>
          <p:nvPr/>
        </p:nvSpPr>
        <p:spPr>
          <a:xfrm>
            <a:off x="1120758" y="1946187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4075015" y="1947996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1120758" y="4565713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4075015" y="4567722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endParaRPr lang="en-US" sz="2000" b="1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632113" y="2209956"/>
            <a:ext cx="2442902" cy="180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376436" y="2473725"/>
            <a:ext cx="0" cy="2091988"/>
          </a:xfrm>
          <a:prstGeom prst="line">
            <a:avLst/>
          </a:prstGeom>
          <a:ln w="177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 flipV="1">
            <a:off x="1632113" y="4829482"/>
            <a:ext cx="2442902" cy="200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7" idx="0"/>
          </p:cNvCxnSpPr>
          <p:nvPr/>
        </p:nvCxnSpPr>
        <p:spPr>
          <a:xfrm>
            <a:off x="4330693" y="2475534"/>
            <a:ext cx="0" cy="2092188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148679" y="3213802"/>
            <a:ext cx="113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8 Mbps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470798" y="3188942"/>
            <a:ext cx="113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4 Mbps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17779" y="2253557"/>
            <a:ext cx="1318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0.5 Mbps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17779" y="4262569"/>
            <a:ext cx="1318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1.5 Mbps</a:t>
            </a:r>
            <a:endParaRPr lang="en-US" sz="2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85107" y="1650396"/>
            <a:ext cx="746584" cy="74658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1135699" y="1931246"/>
            <a:ext cx="0" cy="2660654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879" y="5207046"/>
            <a:ext cx="274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Demand = 1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1746" y="5230642"/>
            <a:ext cx="312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Demand = 0.5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615478" y="2473725"/>
            <a:ext cx="11652" cy="2087043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0"/>
          </p:cNvCxnSpPr>
          <p:nvPr/>
        </p:nvCxnSpPr>
        <p:spPr>
          <a:xfrm flipH="1" flipV="1">
            <a:off x="1120758" y="1931758"/>
            <a:ext cx="3209935" cy="16238"/>
          </a:xfrm>
          <a:prstGeom prst="straightConnector1">
            <a:avLst/>
          </a:prstGeom>
          <a:ln w="57150" cmpd="sng"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715843" y="5062448"/>
            <a:ext cx="224284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8698" y="5894685"/>
            <a:ext cx="64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Maximum link utilization (MLU) = 0.75/1.5 = 0.5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4</a:t>
            </a:fld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>
            <a:off x="7458788" y="2005403"/>
            <a:ext cx="11652" cy="1594900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596035" y="3195223"/>
            <a:ext cx="0" cy="1602373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2"/>
            <a:endCxn id="4" idx="6"/>
          </p:cNvCxnSpPr>
          <p:nvPr/>
        </p:nvCxnSpPr>
        <p:spPr>
          <a:xfrm flipH="1" flipV="1">
            <a:off x="1632113" y="2209956"/>
            <a:ext cx="2442902" cy="1809"/>
          </a:xfrm>
          <a:prstGeom prst="line">
            <a:avLst/>
          </a:prstGeom>
          <a:ln w="571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4100663" y="3001043"/>
            <a:ext cx="145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1.25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632113" y="4829482"/>
            <a:ext cx="2442902" cy="2009"/>
          </a:xfrm>
          <a:prstGeom prst="line">
            <a:avLst/>
          </a:prstGeom>
          <a:ln w="571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27160" y="2877013"/>
            <a:ext cx="1677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0.25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7779" y="1508061"/>
            <a:ext cx="1433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0.25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10112" y="5030587"/>
            <a:ext cx="1651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0.75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 flipH="1">
            <a:off x="7458788" y="2005403"/>
            <a:ext cx="11652" cy="1594900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96074" y="2938879"/>
            <a:ext cx="219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3D69B"/>
                </a:solidFill>
              </a:rPr>
              <a:t>Traffic labeled with flow value</a:t>
            </a:r>
            <a:endParaRPr lang="en-US" sz="2400" dirty="0">
              <a:solidFill>
                <a:srgbClr val="C3D69B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7596035" y="3195223"/>
            <a:ext cx="0" cy="1602373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37940" y="4074320"/>
            <a:ext cx="21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labeled with capacity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6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7643">
        <p:cut/>
      </p:transition>
    </mc:Choice>
    <mc:Fallback xmlns="">
      <p:transition xmlns:p14="http://schemas.microsoft.com/office/powerpoint/2010/main" advTm="77643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50" grpId="0"/>
      <p:bldP spid="3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NCDN Routing Placement Interaction </a:t>
            </a:r>
          </a:p>
        </p:txBody>
      </p:sp>
      <p:sp>
        <p:nvSpPr>
          <p:cNvPr id="4" name="Oval 3"/>
          <p:cNvSpPr/>
          <p:nvPr/>
        </p:nvSpPr>
        <p:spPr>
          <a:xfrm>
            <a:off x="1120758" y="1946187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B</a:t>
            </a:r>
            <a:endParaRPr lang="en-US" sz="2200" b="1" dirty="0"/>
          </a:p>
        </p:txBody>
      </p:sp>
      <p:sp>
        <p:nvSpPr>
          <p:cNvPr id="5" name="Oval 4"/>
          <p:cNvSpPr/>
          <p:nvPr/>
        </p:nvSpPr>
        <p:spPr>
          <a:xfrm>
            <a:off x="4075015" y="1962426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C</a:t>
            </a:r>
            <a:endParaRPr lang="en-US" sz="2200" b="1" dirty="0"/>
          </a:p>
        </p:txBody>
      </p:sp>
      <p:sp>
        <p:nvSpPr>
          <p:cNvPr id="6" name="Oval 5"/>
          <p:cNvSpPr/>
          <p:nvPr/>
        </p:nvSpPr>
        <p:spPr>
          <a:xfrm>
            <a:off x="1120758" y="4565713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</a:t>
            </a:r>
            <a:endParaRPr lang="en-US" sz="2200" b="1" dirty="0"/>
          </a:p>
        </p:txBody>
      </p:sp>
      <p:sp>
        <p:nvSpPr>
          <p:cNvPr id="7" name="Oval 6"/>
          <p:cNvSpPr/>
          <p:nvPr/>
        </p:nvSpPr>
        <p:spPr>
          <a:xfrm>
            <a:off x="4075015" y="4567722"/>
            <a:ext cx="511355" cy="527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</a:t>
            </a:r>
            <a:endParaRPr lang="en-US" sz="2200" b="1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632113" y="2209956"/>
            <a:ext cx="2442902" cy="1623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376436" y="2473725"/>
            <a:ext cx="0" cy="2091988"/>
          </a:xfrm>
          <a:prstGeom prst="line">
            <a:avLst/>
          </a:prstGeom>
          <a:ln w="177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632113" y="4844423"/>
            <a:ext cx="2442902" cy="200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7" idx="0"/>
          </p:cNvCxnSpPr>
          <p:nvPr/>
        </p:nvCxnSpPr>
        <p:spPr>
          <a:xfrm>
            <a:off x="4330693" y="2489964"/>
            <a:ext cx="0" cy="2077758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148679" y="3213802"/>
            <a:ext cx="113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8 Mbps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470798" y="3188942"/>
            <a:ext cx="113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4 Mbps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17779" y="2253557"/>
            <a:ext cx="1318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0.5 Mbps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17779" y="4277510"/>
            <a:ext cx="1318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1.5 Mbps</a:t>
            </a:r>
            <a:endParaRPr lang="en-US" sz="2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85107" y="1650396"/>
            <a:ext cx="746584" cy="74658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1115968" y="2489964"/>
            <a:ext cx="4790" cy="2116877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3590" y="5207046"/>
            <a:ext cx="274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Demand = 1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1746" y="5230642"/>
            <a:ext cx="312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Demand = 0.5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615478" y="2473725"/>
            <a:ext cx="11652" cy="2087043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8698" y="5894685"/>
            <a:ext cx="64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504D"/>
                </a:solidFill>
              </a:rPr>
              <a:t>Maximum link utilization (MLU) = 1/8 = 0.125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5</a:t>
            </a:fld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>
            <a:off x="7458788" y="2005403"/>
            <a:ext cx="11652" cy="1594900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96074" y="2938879"/>
            <a:ext cx="219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Traffic labeled with flow value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7596035" y="3195223"/>
            <a:ext cx="0" cy="1602373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37940" y="4074320"/>
            <a:ext cx="21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labeled with capacity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100663" y="3001043"/>
            <a:ext cx="145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3D69B"/>
                </a:solidFill>
              </a:rPr>
              <a:t>0.5 Mbps</a:t>
            </a:r>
            <a:endParaRPr lang="en-US" sz="2200" dirty="0">
              <a:solidFill>
                <a:srgbClr val="C3D69B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27215" y="3077068"/>
            <a:ext cx="1277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 Mbps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384" y="1479922"/>
            <a:ext cx="746584" cy="74658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379426" y="2461774"/>
            <a:ext cx="0" cy="2091988"/>
          </a:xfrm>
          <a:prstGeom prst="line">
            <a:avLst/>
          </a:prstGeom>
          <a:ln w="1778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0693" y="2461774"/>
            <a:ext cx="0" cy="2091988"/>
          </a:xfrm>
          <a:prstGeom prst="line">
            <a:avLst/>
          </a:prstGeom>
          <a:ln w="1778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90379" y="2303628"/>
            <a:ext cx="6095278" cy="175432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Content placement flexibility reduces </a:t>
            </a:r>
            <a:r>
              <a:rPr lang="en-US" sz="3600" dirty="0"/>
              <a:t>network </a:t>
            </a:r>
            <a:r>
              <a:rPr lang="en-US" sz="3600" dirty="0" smtClean="0"/>
              <a:t>costs and enables </a:t>
            </a:r>
            <a:r>
              <a:rPr lang="en-US" sz="3600" dirty="0"/>
              <a:t>simpler </a:t>
            </a:r>
            <a:r>
              <a:rPr lang="en-US" sz="3600" dirty="0" smtClean="0"/>
              <a:t>routing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4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60755">
        <p:cut/>
      </p:transition>
    </mc:Choice>
    <mc:Fallback xmlns="">
      <p:transition xmlns:p14="http://schemas.microsoft.com/office/powerpoint/2010/main" advTm="60755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50" grpId="0"/>
      <p:bldP spid="36" grpId="0"/>
      <p:bldP spid="57" grpId="0"/>
      <p:bldP spid="4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NCDN Schemes Classification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066" y="4341445"/>
            <a:ext cx="1916398" cy="6349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Unplanned </a:t>
            </a:r>
          </a:p>
          <a:p>
            <a:pPr algn="ctr"/>
            <a:r>
              <a:rPr lang="en-US" sz="2400" dirty="0" smtClean="0"/>
              <a:t>(e.g. LRU Caching)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36300" y="2707707"/>
            <a:ext cx="1916398" cy="6349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Traffic </a:t>
            </a:r>
          </a:p>
          <a:p>
            <a:pPr algn="ctr"/>
            <a:r>
              <a:rPr lang="en-US" sz="2400" dirty="0" smtClean="0"/>
              <a:t>Engineering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315401" y="2707707"/>
            <a:ext cx="1916398" cy="6349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Content Distribution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566369" y="5936332"/>
            <a:ext cx="2487508" cy="6349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Joint Optimization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530985" y="4341445"/>
            <a:ext cx="1916398" cy="6349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Planned </a:t>
            </a:r>
          </a:p>
          <a:p>
            <a:pPr algn="ctr"/>
            <a:r>
              <a:rPr lang="en-US" sz="2400" dirty="0" smtClean="0"/>
              <a:t>(history-based)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753555" y="4341445"/>
            <a:ext cx="2140944" cy="6349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Planned </a:t>
            </a:r>
          </a:p>
          <a:p>
            <a:pPr algn="ctr"/>
            <a:r>
              <a:rPr lang="en-US" sz="2400" dirty="0" smtClean="0"/>
              <a:t>(e.g. OSPF weight tuning)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104474" y="4368443"/>
            <a:ext cx="1916398" cy="6349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Unplanned (static routing)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31153" y="3466494"/>
            <a:ext cx="400645" cy="6769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473411" y="3466494"/>
            <a:ext cx="379287" cy="6769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5" name="Curved Connector 44"/>
          <p:cNvCxnSpPr/>
          <p:nvPr/>
        </p:nvCxnSpPr>
        <p:spPr>
          <a:xfrm rot="16200000" flipH="1">
            <a:off x="4656606" y="4169273"/>
            <a:ext cx="12700" cy="2334843"/>
          </a:xfrm>
          <a:prstGeom prst="curvedConnector3">
            <a:avLst>
              <a:gd name="adj1" fmla="val 5428819"/>
            </a:avLst>
          </a:prstGeom>
          <a:ln w="38100" cmpd="sng"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z="2400" smtClean="0"/>
              <a:t>6</a:t>
            </a:fld>
            <a:endParaRPr lang="en-US" sz="24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936300" y="3466494"/>
            <a:ext cx="346564" cy="6769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315401" y="3466494"/>
            <a:ext cx="412435" cy="6769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" name="Rectangle 2"/>
          <p:cNvSpPr/>
          <p:nvPr/>
        </p:nvSpPr>
        <p:spPr>
          <a:xfrm>
            <a:off x="180066" y="4143428"/>
            <a:ext cx="1826534" cy="118691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82267" y="4133956"/>
            <a:ext cx="1826534" cy="118691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1655" y="4133956"/>
            <a:ext cx="1990090" cy="118691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04474" y="4143430"/>
            <a:ext cx="1826534" cy="11774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12426" y="4127596"/>
            <a:ext cx="3969319" cy="238115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7324" y="1575556"/>
            <a:ext cx="2686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/>
              <a:t>NCDN Management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38120" y="2958354"/>
            <a:ext cx="298782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02632" y="2160332"/>
            <a:ext cx="0" cy="7681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997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34172">
        <p:cut/>
      </p:transition>
    </mc:Choice>
    <mc:Fallback xmlns="">
      <p:transition xmlns:p14="http://schemas.microsoft.com/office/powerpoint/2010/main" advTm="134172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8585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44297">
        <p:cut/>
      </p:transition>
    </mc:Choice>
    <mc:Fallback xmlns="">
      <p:transition xmlns:p14="http://schemas.microsoft.com/office/powerpoint/2010/main" advTm="44297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CDN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NCDN Model &amp; Joint Optimization</a:t>
            </a:r>
          </a:p>
          <a:p>
            <a:r>
              <a:rPr lang="en-US" dirty="0" smtClean="0"/>
              <a:t>Datasets: Akamai Traces &amp; ISP Topologies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Related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674E-6A69-EE4A-9BF8-1BDE8F8FF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2952">
        <p:cut/>
      </p:transition>
    </mc:Choice>
    <mc:Fallback xmlns="">
      <p:transition xmlns:p14="http://schemas.microsoft.com/office/powerpoint/2010/main" advTm="12952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NCDN Model</a:t>
            </a:r>
            <a:endParaRPr lang="en-US" dirty="0"/>
          </a:p>
        </p:txBody>
      </p:sp>
      <p:pic>
        <p:nvPicPr>
          <p:cNvPr id="47" name="Picture 46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182" y="5494723"/>
            <a:ext cx="705962" cy="432353"/>
          </a:xfrm>
          <a:prstGeom prst="rect">
            <a:avLst/>
          </a:prstGeom>
        </p:spPr>
      </p:pic>
      <p:pic>
        <p:nvPicPr>
          <p:cNvPr id="49" name="Picture 48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25226" y="5494723"/>
            <a:ext cx="705962" cy="432353"/>
          </a:xfrm>
          <a:prstGeom prst="rect">
            <a:avLst/>
          </a:prstGeom>
        </p:spPr>
      </p:pic>
      <p:pic>
        <p:nvPicPr>
          <p:cNvPr id="55" name="Picture 54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782" y="5494723"/>
            <a:ext cx="705962" cy="432353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1322633" y="3732015"/>
            <a:ext cx="1048814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304447" y="3732015"/>
            <a:ext cx="67000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71447" y="3732015"/>
            <a:ext cx="715781" cy="17091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578954" y="2386551"/>
            <a:ext cx="486754" cy="91287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685144" y="3162016"/>
            <a:ext cx="1884278" cy="3939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685232" y="1778001"/>
            <a:ext cx="1907055" cy="170542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18001" y="1778001"/>
            <a:ext cx="1615763" cy="27682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578866" y="2034580"/>
            <a:ext cx="1119699" cy="1264841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188858" y="2386551"/>
            <a:ext cx="638628" cy="39188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6143" y="5935691"/>
            <a:ext cx="332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Downstream end-users</a:t>
            </a:r>
            <a:endParaRPr lang="en-US" sz="2400" dirty="0"/>
          </a:p>
        </p:txBody>
      </p:sp>
      <p:sp>
        <p:nvSpPr>
          <p:cNvPr id="98" name="Slide Number Placeholder 4"/>
          <p:cNvSpPr txBox="1">
            <a:spLocks/>
          </p:cNvSpPr>
          <p:nvPr/>
        </p:nvSpPr>
        <p:spPr>
          <a:xfrm>
            <a:off x="653505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C674E-6A69-EE4A-9BF8-1BDE8F8FF1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060331" y="1612478"/>
            <a:ext cx="153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Origin servers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6553200" y="2311400"/>
            <a:ext cx="988022" cy="298593"/>
          </a:xfrm>
          <a:prstGeom prst="line">
            <a:avLst/>
          </a:prstGeom>
          <a:ln w="762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72" y="1878246"/>
            <a:ext cx="940556" cy="6254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105" y="3239887"/>
            <a:ext cx="940556" cy="6254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973" y="1597537"/>
            <a:ext cx="940556" cy="62546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4147" y="2017942"/>
            <a:ext cx="940556" cy="6254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92706" y="2729577"/>
            <a:ext cx="940556" cy="6254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39" y="1669417"/>
            <a:ext cx="562240" cy="562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04" y="3018301"/>
            <a:ext cx="562240" cy="56224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861" y="1778001"/>
            <a:ext cx="562240" cy="5622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4455" y="2362291"/>
            <a:ext cx="796496" cy="79649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5214959" y="2883647"/>
            <a:ext cx="2326263" cy="235350"/>
          </a:xfrm>
          <a:prstGeom prst="line">
            <a:avLst/>
          </a:prstGeom>
          <a:ln w="762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74459" y="3299421"/>
            <a:ext cx="1329988" cy="2141740"/>
          </a:xfrm>
          <a:prstGeom prst="straightConnector1">
            <a:avLst/>
          </a:prstGeom>
          <a:ln w="5715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97183" y="3239887"/>
            <a:ext cx="580192" cy="58019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754" y="1417638"/>
            <a:ext cx="562240" cy="5622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684" y="2596547"/>
            <a:ext cx="562240" cy="5622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827486" y="3486241"/>
            <a:ext cx="194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NCDN POP</a:t>
            </a:r>
            <a:endParaRPr lang="en-US" sz="24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5927411" y="4811232"/>
            <a:ext cx="239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Content servers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75" y="4056238"/>
            <a:ext cx="940556" cy="62546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5475" y="5580835"/>
            <a:ext cx="940556" cy="625469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927411" y="5506040"/>
            <a:ext cx="25929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Backbone </a:t>
            </a:r>
            <a:r>
              <a:rPr lang="en-US" sz="2400" dirty="0" smtClean="0"/>
              <a:t>router at</a:t>
            </a:r>
            <a:endParaRPr lang="en-US" sz="2400" dirty="0"/>
          </a:p>
          <a:p>
            <a:r>
              <a:rPr lang="en-US" sz="2400" dirty="0" smtClean="0"/>
              <a:t>exit nodes</a:t>
            </a:r>
            <a:endParaRPr lang="en-US" sz="24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639" y="4791864"/>
            <a:ext cx="598272" cy="598272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5927411" y="4130216"/>
            <a:ext cx="2272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Backbone </a:t>
            </a:r>
            <a:r>
              <a:rPr lang="en-US" sz="2400" dirty="0" smtClean="0"/>
              <a:t>router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8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60266">
        <p:cut/>
      </p:transition>
    </mc:Choice>
    <mc:Fallback xmlns="">
      <p:transition xmlns:p14="http://schemas.microsoft.com/office/powerpoint/2010/main" advTm="60266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6.66667E-6 L -0.14549 0.28519 " pathEditMode="relative" ptsTypes="AA">
                                      <p:cBhvr>
                                        <p:cTn id="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4|19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0.8|3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3|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14.5|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2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19.4|17.4|27.6|2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6|12.1|10.9"/>
</p:tagLst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8949</TotalTime>
  <Words>822</Words>
  <Application>Microsoft Macintosh PowerPoint</Application>
  <PresentationFormat>On-screen Show (4:3)</PresentationFormat>
  <Paragraphs>260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Distributing Content Simplifies ISP  Traffic Engineering</vt:lpstr>
      <vt:lpstr>Tripartite view of content delivery</vt:lpstr>
      <vt:lpstr>NCDN Management</vt:lpstr>
      <vt:lpstr>NCDN Routing Placement Interaction </vt:lpstr>
      <vt:lpstr>NCDN Routing Placement Interaction </vt:lpstr>
      <vt:lpstr>NCDN Schemes Classification</vt:lpstr>
      <vt:lpstr>Research Questions</vt:lpstr>
      <vt:lpstr>Outline</vt:lpstr>
      <vt:lpstr>NCDN Model</vt:lpstr>
      <vt:lpstr>NCDN Model</vt:lpstr>
      <vt:lpstr>NCDN Model</vt:lpstr>
      <vt:lpstr>NCDN Model</vt:lpstr>
      <vt:lpstr>NCDN Joint Optimization</vt:lpstr>
      <vt:lpstr>MIP for Joint Optimization</vt:lpstr>
      <vt:lpstr>Outline</vt:lpstr>
      <vt:lpstr>Datasets</vt:lpstr>
      <vt:lpstr>Outline</vt:lpstr>
      <vt:lpstr>Schemes Evaluated</vt:lpstr>
      <vt:lpstr>Network Cost</vt:lpstr>
      <vt:lpstr>Latency Cost </vt:lpstr>
      <vt:lpstr>Network Cost: Planned vs. Unplanned Routing</vt:lpstr>
      <vt:lpstr>Related Work</vt:lpstr>
      <vt:lpstr>Conclusions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Distributing Content Simplifies Traffic Engineering</dc:title>
  <dc:creator>Abhigyan Sharma</dc:creator>
  <cp:lastModifiedBy>Abhigyan Sharma</cp:lastModifiedBy>
  <cp:revision>3155</cp:revision>
  <cp:lastPrinted>2013-06-07T15:57:12Z</cp:lastPrinted>
  <dcterms:created xsi:type="dcterms:W3CDTF">2013-05-13T15:36:59Z</dcterms:created>
  <dcterms:modified xsi:type="dcterms:W3CDTF">2013-06-24T23:34:44Z</dcterms:modified>
</cp:coreProperties>
</file>