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6"/>
  </p:sldMasterIdLst>
  <p:notesMasterIdLst>
    <p:notesMasterId r:id="rId8"/>
  </p:notesMasterIdLst>
  <p:handoutMasterIdLst>
    <p:handoutMasterId r:id="rId9"/>
  </p:handoutMasterIdLst>
  <p:sldIdLst>
    <p:sldId id="440" r:id="rId7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3899" autoAdjust="0"/>
  </p:normalViewPr>
  <p:slideViewPr>
    <p:cSldViewPr snapToGrid="0" snapToObjects="1">
      <p:cViewPr varScale="1">
        <p:scale>
          <a:sx n="73" d="100"/>
          <a:sy n="73" d="100"/>
        </p:scale>
        <p:origin x="1440" y="91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28 September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28 September 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28 September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72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mailto:Cijoe.John@gds.e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00" y="333850"/>
            <a:ext cx="9912910" cy="1158300"/>
          </a:xfrm>
          <a:prstGeom prst="rect">
            <a:avLst/>
          </a:prstGeom>
        </p:spPr>
      </p:pic>
      <p:sp>
        <p:nvSpPr>
          <p:cNvPr id="4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10511" y="1492150"/>
            <a:ext cx="3312831" cy="1881672"/>
          </a:xfrm>
        </p:spPr>
        <p:txBody>
          <a:bodyPr/>
          <a:lstStyle/>
          <a:p>
            <a:pPr lvl="1" algn="just"/>
            <a:r>
              <a:rPr lang="en-GB" sz="1000" dirty="0">
                <a:latin typeface="EYInterstate" panose="02000503020000020004" pitchFamily="2" charset="0"/>
                <a:cs typeface="Arial" pitchFamily="34" charset="0"/>
              </a:rPr>
              <a:t>Background</a:t>
            </a:r>
            <a:endParaRPr lang="en-US" sz="10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5+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years of overall IT experience in the analysis, design and development of Java 8/JEE applications with angular/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reactjs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as Full stack developer.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Experience in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devops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developments with docker,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kubernetes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with Azure and Aws.</a:t>
            </a:r>
            <a:endParaRPr lang="en-IN" sz="900" dirty="0">
              <a:latin typeface="EYInterstate" panose="02000503020000020004" pitchFamily="2" charset="0"/>
            </a:endParaRPr>
          </a:p>
          <a:p>
            <a:pPr lvl="3" algn="just"/>
            <a:r>
              <a:rPr lang="en-IN" sz="900" dirty="0">
                <a:latin typeface="EYInterstate" panose="02000503020000020004" pitchFamily="2" charset="0"/>
              </a:rPr>
              <a:t>Experienced in working on applications in the  Insurance domain and airline domain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With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EY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From 2019 </a:t>
            </a:r>
          </a:p>
          <a:p>
            <a:pPr lvl="3"/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Worked in  </a:t>
            </a:r>
            <a:r>
              <a:rPr lang="en-GB" sz="900" b="1" dirty="0">
                <a:solidFill>
                  <a:srgbClr val="000000"/>
                </a:solidFill>
                <a:latin typeface="EYInterstate" pitchFamily="2" charset="0"/>
              </a:rPr>
              <a:t>IBS software, </a:t>
            </a:r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Trivandrum</a:t>
            </a:r>
            <a:r>
              <a:rPr lang="en-GB" sz="900" b="1" dirty="0">
                <a:solidFill>
                  <a:srgbClr val="000000"/>
                </a:solidFill>
                <a:latin typeface="EYInterstate" pitchFamily="2" charset="0"/>
              </a:rPr>
              <a:t> -2017-2019</a:t>
            </a:r>
            <a:br>
              <a:rPr lang="en-GB" sz="900" dirty="0">
                <a:solidFill>
                  <a:srgbClr val="000000"/>
                </a:solidFill>
                <a:latin typeface="EYInterstate" pitchFamily="2" charset="0"/>
              </a:rPr>
            </a:br>
            <a:r>
              <a:rPr lang="en-GB" sz="900" dirty="0">
                <a:solidFill>
                  <a:srgbClr val="000000"/>
                </a:solidFill>
                <a:latin typeface="EYInterstate" pitchFamily="2" charset="0"/>
                <a:cs typeface="Arial" pitchFamily="34" charset="0"/>
              </a:rPr>
              <a:t>Worked in </a:t>
            </a:r>
            <a:r>
              <a:rPr lang="en-GB" sz="900" b="1" dirty="0" err="1">
                <a:solidFill>
                  <a:srgbClr val="000000"/>
                </a:solidFill>
                <a:latin typeface="EYInterstate" pitchFamily="2" charset="0"/>
                <a:cs typeface="Arial" pitchFamily="34" charset="0"/>
              </a:rPr>
              <a:t>TechMahindra</a:t>
            </a:r>
            <a:r>
              <a:rPr lang="en-GB" sz="900" dirty="0">
                <a:solidFill>
                  <a:srgbClr val="000000"/>
                </a:solidFill>
                <a:latin typeface="EYInterstate" pitchFamily="2" charset="0"/>
                <a:cs typeface="Arial" pitchFamily="34" charset="0"/>
              </a:rPr>
              <a:t>, Bangalore – 2015-17</a:t>
            </a: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 algn="just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6144" y="3928158"/>
            <a:ext cx="3424134" cy="3093364"/>
          </a:xfrm>
        </p:spPr>
        <p:txBody>
          <a:bodyPr/>
          <a:lstStyle/>
          <a:p>
            <a:pPr lvl="1" algn="just">
              <a:buSzPct val="75000"/>
            </a:pPr>
            <a:r>
              <a:rPr lang="en-GB" sz="1000" dirty="0"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Software Languages and frameworks: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Java 8, J2EE, Spring 5, Hibernate 5, Spring MVC 5, Spring Batch 3, Spring Data JPA 1.4, Spring boot, microservices, webservices, Python(Basic)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Webservices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– RESTful, SOAP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Build Tools –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Maven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Databases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– MySQL 5.6 , MS SQL Server, Oracle, DB2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Application Servers –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IBM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Websphere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8.5, Tomcat 9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Testing frameworks –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Junit, Selenium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Version Control Systems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– Git, SVN, ClearCase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UI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-, Angular Js 6, React Js 10,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Javascript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, Node Js (Basic)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Cloud –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AWS.Azure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DevOps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–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Docker,kubernetes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, Kafka, Camel, Jenkins, Eureka, Continuous Integration and Deployment(CI/CD)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Methodologies –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Agile, Waterfall</a:t>
            </a:r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341342" y="1502946"/>
            <a:ext cx="3231338" cy="6058317"/>
          </a:xfrm>
        </p:spPr>
        <p:txBody>
          <a:bodyPr/>
          <a:lstStyle/>
          <a:p>
            <a:pPr marL="0" lvl="3" indent="0">
              <a:buNone/>
            </a:pPr>
            <a:r>
              <a:rPr lang="en-IN" sz="900" b="1" u="sng" dirty="0">
                <a:latin typeface="EYInterstate" panose="02000503020000020004" pitchFamily="2" charset="0"/>
                <a:cs typeface="Arial" pitchFamily="34" charset="0"/>
              </a:rPr>
              <a:t>Project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Title : </a:t>
            </a:r>
            <a:r>
              <a:rPr lang="en-US" b="1" dirty="0" err="1"/>
              <a:t>IflyRes</a:t>
            </a:r>
            <a:endParaRPr lang="en-US" b="1" dirty="0"/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Role: Senior software developer</a:t>
            </a:r>
            <a:endParaRPr lang="en-IN" sz="900" dirty="0">
              <a:latin typeface="EYInterstate" panose="0200050302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</a:rPr>
              <a:t> IBS is a leading global provider of new generation IT solutions to the Travel, Transportation and Logistics industries</a:t>
            </a:r>
            <a:r>
              <a:rPr lang="en-IN" sz="900" dirty="0">
                <a:latin typeface="EYInterstate" panose="02000503020000020004" pitchFamily="2" charset="0"/>
              </a:rPr>
              <a:t>.</a:t>
            </a:r>
            <a:endParaRPr lang="en-US" sz="900" dirty="0">
              <a:latin typeface="EYInterstate" panose="02000503020000020004" pitchFamily="2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</a:rPr>
              <a:t>A specialist in the domain, IBS offers a range of products and services that manage mission critical operations of airlines, airports, cruise lines, hospitality partners, tour operators and oil &amp; gas companies that help them increase safety, maximize efficiency, improve revenue, manage growth and reduce costs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Developed API using Spring Restful Webservices and Springboot</a:t>
            </a: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Was the lead service layer developer in the scrum team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</a:t>
            </a:r>
            <a:r>
              <a:rPr lang="en-US" sz="900" dirty="0">
                <a:latin typeface="EYInterstate" panose="02000503020000020004" pitchFamily="2" charset="0"/>
              </a:rPr>
              <a:t>for price and pool file generation, Revenue calculations and seat trade calculation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.</a:t>
            </a:r>
            <a:endParaRPr lang="en-IN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:  Java 8, Springboot, Spring Restful Web services, </a:t>
            </a:r>
            <a:r>
              <a:rPr lang="en-IN" sz="900" dirty="0">
                <a:latin typeface="EYInterstate" panose="02000503020000020004" pitchFamily="2" charset="0"/>
              </a:rPr>
              <a:t>JUnit, microservices, CI/CD,  Angular </a:t>
            </a:r>
            <a:r>
              <a:rPr lang="en-IN" sz="900" dirty="0" err="1">
                <a:latin typeface="EYInterstate" panose="02000503020000020004" pitchFamily="2" charset="0"/>
              </a:rPr>
              <a:t>JS,Devops</a:t>
            </a:r>
            <a:endParaRPr lang="en-GB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en-GB" sz="900" b="1" u="sng" dirty="0">
                <a:latin typeface="EYInterstate" panose="02000503020000020004" pitchFamily="2" charset="0"/>
                <a:cs typeface="Arial" pitchFamily="34" charset="0"/>
              </a:rPr>
              <a:t>Project Title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: </a:t>
            </a:r>
            <a:r>
              <a:rPr lang="en-US" sz="900" b="1" i="1" dirty="0" err="1"/>
              <a:t>ChurchMutual</a:t>
            </a:r>
            <a:r>
              <a:rPr lang="en-US" sz="900" b="1" i="1" dirty="0"/>
              <a:t> Insurance Company</a:t>
            </a: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Role: Senior Developer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</a:rPr>
              <a:t>Church Mutual Insurance Company provides a range of customized insurance coverages to religious ministries and senior living communities in the United States.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</a:rPr>
              <a:t>It offers specialized coverages for bodily injury, personal injury, property damage, sexual misconduct or molestation, systems and equipment breakdown, identity theft, and limited flood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900" dirty="0">
                <a:latin typeface="EYInterstate" panose="02000503020000020004" pitchFamily="2" charset="0"/>
              </a:rPr>
              <a:t>Involved in major releases in migration of ‘</a:t>
            </a:r>
            <a:r>
              <a:rPr lang="en-US" sz="900" dirty="0" err="1">
                <a:latin typeface="EYInterstate" panose="02000503020000020004" pitchFamily="2" charset="0"/>
              </a:rPr>
              <a:t>FlexiPas</a:t>
            </a:r>
            <a:r>
              <a:rPr lang="en-US" sz="900" dirty="0">
                <a:latin typeface="EYInterstate" panose="02000503020000020004" pitchFamily="2" charset="0"/>
              </a:rPr>
              <a:t>’ as a product of </a:t>
            </a:r>
            <a:r>
              <a:rPr lang="en-US" sz="900" dirty="0" err="1">
                <a:latin typeface="EYInterstate" panose="02000503020000020004" pitchFamily="2" charset="0"/>
              </a:rPr>
              <a:t>Techmahindra</a:t>
            </a:r>
            <a:endParaRPr lang="en-US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:  Java 7,  Jersey, Restful Web Services, Microsoft SQL Server, React JS, Selenium</a:t>
            </a:r>
            <a:endParaRPr lang="en-GB" sz="900" dirty="0">
              <a:latin typeface="EYInterstate" panose="02000503020000020004" pitchFamily="2" charset="0"/>
            </a:endParaRPr>
          </a:p>
          <a:p>
            <a:pPr lvl="0" algn="just"/>
            <a:endParaRPr lang="en-IN" sz="900" dirty="0">
              <a:latin typeface="EYInterstate" panose="02000503020000020004" pitchFamily="2" charset="0"/>
            </a:endParaRPr>
          </a:p>
          <a:p>
            <a:pPr algn="just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4011340" y="1448675"/>
            <a:ext cx="3042000" cy="6112588"/>
          </a:xfrm>
        </p:spPr>
        <p:txBody>
          <a:bodyPr/>
          <a:lstStyle/>
          <a:p>
            <a:pPr lvl="1"/>
            <a:endParaRPr lang="en-GB" sz="900" u="sng" dirty="0">
              <a:latin typeface="EYInterstate" panose="02000503020000020004" pitchFamily="2" charset="0"/>
              <a:cs typeface="Arial" pitchFamily="34" charset="0"/>
            </a:endParaRPr>
          </a:p>
          <a:p>
            <a:pPr lvl="1"/>
            <a:r>
              <a:rPr lang="en-GB" sz="900" u="sng" dirty="0">
                <a:latin typeface="EYInterstate" panose="02000503020000020004" pitchFamily="2" charset="0"/>
                <a:cs typeface="Arial" pitchFamily="34" charset="0"/>
              </a:rPr>
              <a:t>EY Badges</a:t>
            </a:r>
          </a:p>
          <a:p>
            <a:pPr lvl="1"/>
            <a:r>
              <a:rPr lang="en-GB" sz="900" dirty="0"/>
              <a:t> Insurance – Bronze</a:t>
            </a:r>
          </a:p>
          <a:p>
            <a:pPr lvl="1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r>
              <a:rPr lang="en-US" sz="900" b="1" u="sng" dirty="0">
                <a:latin typeface="EYInterstate" panose="02000503020000020004" pitchFamily="2" charset="0"/>
                <a:cs typeface="Arial" pitchFamily="34" charset="0"/>
              </a:rPr>
              <a:t>Overall Domain</a:t>
            </a:r>
            <a:r>
              <a:rPr lang="en-US" sz="900" u="sng" dirty="0">
                <a:latin typeface="EYInterstate" panose="02000503020000020004" pitchFamily="2" charset="0"/>
                <a:cs typeface="Arial" pitchFamily="34" charset="0"/>
              </a:rPr>
              <a:t> </a:t>
            </a:r>
            <a:r>
              <a:rPr lang="en-US" sz="900" b="1" u="sng" dirty="0">
                <a:latin typeface="EYInterstate" panose="02000503020000020004" pitchFamily="2" charset="0"/>
                <a:cs typeface="Arial" pitchFamily="34" charset="0"/>
              </a:rPr>
              <a:t>Experience</a:t>
            </a: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Insurance, Airline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1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1"/>
            <a:r>
              <a:rPr lang="en-GB" sz="1000" dirty="0">
                <a:latin typeface="EYInterstate" panose="02000503020000020004" pitchFamily="2" charset="0"/>
                <a:cs typeface="Arial" pitchFamily="34" charset="0"/>
              </a:rPr>
              <a:t>Professional experience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r>
              <a:rPr lang="en-IN" sz="900" b="1" u="sng" dirty="0">
                <a:latin typeface="EYInterstate" panose="02000503020000020004" pitchFamily="2" charset="0"/>
              </a:rPr>
              <a:t>Project </a:t>
            </a:r>
            <a:r>
              <a:rPr lang="en-IN" sz="900" b="1" u="sng" dirty="0">
                <a:latin typeface="EYInterstate" panose="02000503020000020004" pitchFamily="2" charset="0"/>
                <a:cs typeface="Arial" pitchFamily="34" charset="0"/>
              </a:rPr>
              <a:t>Title</a:t>
            </a:r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 : GUM (Guidewire Underwriting Management System) </a:t>
            </a:r>
            <a:endParaRPr lang="en-IN" sz="900" b="1" dirty="0"/>
          </a:p>
          <a:p>
            <a:pPr lvl="3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 : Senior Developer</a:t>
            </a:r>
            <a:endParaRPr lang="en-IN" sz="9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GUM is an integrated Underwriting focussed business application designed for commercial and specialty lines insurers. 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This project is an implementation of an </a:t>
            </a: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Underwriting Management System for ZNA (Zurich North America). </a:t>
            </a: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SzPct val="100000"/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Developed and implemented the integration between GUM and other Policy Admin Systems - GW Policy Center and Ultra</a:t>
            </a:r>
          </a:p>
          <a:p>
            <a:pPr lvl="3">
              <a:buSzPct val="100000"/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Developed and maintained integrations between GUM and PC as part of Underwriting Management System.</a:t>
            </a:r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Involved in Implementation of Near Real Time Feed, On Boarding etc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Done Basic implementation of </a:t>
            </a:r>
            <a:r>
              <a:rPr lang="en-IN" sz="900" dirty="0" err="1">
                <a:latin typeface="EYInterstate" panose="02000503020000020004" pitchFamily="2" charset="0"/>
                <a:cs typeface="Arial" pitchFamily="34" charset="0"/>
              </a:rPr>
              <a:t>devops</a:t>
            </a: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 with Azure and </a:t>
            </a:r>
            <a:r>
              <a:rPr lang="en-IN" sz="900" dirty="0" err="1">
                <a:latin typeface="EYInterstate" panose="02000503020000020004" pitchFamily="2" charset="0"/>
                <a:cs typeface="Arial" pitchFamily="34" charset="0"/>
              </a:rPr>
              <a:t>kubernetes</a:t>
            </a:r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  <a:p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  <a:p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: Java 8, Spring, Hibernate, MySQL, REST, SOAP, Sumo logic(Cloud based logging tool).</a:t>
            </a:r>
          </a:p>
          <a:p>
            <a:endParaRPr lang="en-US" sz="900" dirty="0">
              <a:latin typeface="EYInterstate" panose="02000503020000020004" pitchFamily="2" charset="0"/>
            </a:endParaRPr>
          </a:p>
          <a:p>
            <a:r>
              <a:rPr lang="en-US" sz="900" i="1" dirty="0">
                <a:latin typeface="EYInterstate" panose="02000503020000020004" pitchFamily="2" charset="0"/>
              </a:rPr>
              <a:t>Note : The technology stack for GUM is different from that of GW X-Center. Prior to the acquisition by GW, GUM was known as </a:t>
            </a:r>
            <a:r>
              <a:rPr lang="en-US" sz="900" i="1" dirty="0" err="1">
                <a:latin typeface="EYInterstate" panose="02000503020000020004" pitchFamily="2" charset="0"/>
              </a:rPr>
              <a:t>FirstBest</a:t>
            </a:r>
            <a:r>
              <a:rPr lang="en-US" sz="900" i="1" dirty="0">
                <a:latin typeface="EYInterstate" panose="02000503020000020004" pitchFamily="2" charset="0"/>
              </a:rPr>
              <a:t>.</a:t>
            </a:r>
          </a:p>
          <a:p>
            <a:endParaRPr lang="en-US" sz="900" i="1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</a:endParaRPr>
          </a:p>
          <a:p>
            <a:endParaRPr lang="en-IN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endParaRPr lang="en-IN" sz="9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 bwMode="gray">
          <a:xfrm>
            <a:off x="396381" y="3392990"/>
            <a:ext cx="3312835" cy="6160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7800" indent="-1778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2900" indent="-1651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1000" dirty="0">
                <a:latin typeface="EYInterstate" panose="02000503020000020004" pitchFamily="2" charset="0"/>
                <a:cs typeface="Arial" pitchFamily="34" charset="0"/>
              </a:rPr>
              <a:t>Education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B.E :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Jeppiaar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Engineering college, Chennai. (Anna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University,Chennai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) 2011- 2015</a:t>
            </a:r>
            <a:endParaRPr lang="en-IN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786772"/>
            <a:ext cx="1884550" cy="20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Group 5">
            <a:extLst>
              <a:ext uri="{FF2B5EF4-FFF2-40B4-BE49-F238E27FC236}">
                <a16:creationId xmlns:a16="http://schemas.microsoft.com/office/drawing/2014/main" id="{3ABD8E06-A6FC-433E-B7F0-0E799C90B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76197"/>
              </p:ext>
            </p:extLst>
          </p:nvPr>
        </p:nvGraphicFramePr>
        <p:xfrm>
          <a:off x="1444257" y="400486"/>
          <a:ext cx="3758364" cy="864505"/>
        </p:xfrm>
        <a:graphic>
          <a:graphicData uri="http://schemas.openxmlformats.org/drawingml/2006/table">
            <a:tbl>
              <a:tblPr/>
              <a:tblGrid>
                <a:gridCol w="108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66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Name: DON DELTAN X V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13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Designation:                Senior Software Engineer ( Staff 3)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13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Mobile: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9742401189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413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Email: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Don.v@gds.ey.com</a:t>
                      </a:r>
                      <a:endParaRPr kumimoji="0" lang="en-GB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83C5D1D-FFFD-4D66-AB54-AEBE20A61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113" y="333849"/>
            <a:ext cx="1586555" cy="111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F6BD55-CB69-4C59-8A28-6800BD102D5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4" y="431489"/>
            <a:ext cx="733439" cy="919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9cc9f4e4-efc4-4954-9a3a-92fa8d4fa5d0" ContentTypeId="0x010100826318CDA76982469C2C3CD2CD58474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ablementKeywords xmlns="f06209c0-ab1d-4116-b064-3802370180e7" xsi:nil="true"/>
    <k8128b1c45734e36a24fce652bc7ffb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Advisory</TermName>
          <TermId xmlns="http://schemas.microsoft.com/office/infopath/2007/PartnerControls">05f56918-abb4-4fc6-b748-1264d80bab20</TermId>
        </TermInfo>
      </Terms>
    </k8128b1c45734e36a24fce652bc7ffb7>
    <e0e024ccac5240e69ae9c38a41bfa7a5 xmlns="35818088-e62d-4edf-bbb6-409430aef268">
      <Terms xmlns="http://schemas.microsoft.com/office/infopath/2007/PartnerControls"/>
    </e0e024ccac5240e69ae9c38a41bfa7a5>
    <TaxCatchAll xmlns="35818088-e62d-4edf-bbb6-409430aef268"/>
    <PrimaryCV xmlns="f06209c0-ab1d-4116-b064-3802370180e7">true</PrimaryCV>
    <b4187e12891e46deb4d240a4b28bdb90 xmlns="35818088-e62d-4edf-bbb6-409430aef268">
      <Terms xmlns="http://schemas.microsoft.com/office/infopath/2007/PartnerControls"/>
    </b4187e12891e46deb4d240a4b28bdb90>
    <jc981bd8ab5b47fd91abb7684c0f405b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India region</TermName>
          <TermId xmlns="http://schemas.microsoft.com/office/infopath/2007/PartnerControls">ec8fb327-0e1b-4e20-806f-e1f9fe527e3c</TermId>
        </TermInfo>
      </Terms>
    </jc981bd8ab5b47fd91abb7684c0f405b>
    <CVof xmlns="f06209c0-ab1d-4116-b064-3802370180e7">
      <UserInfo>
        <DisplayName>Aravind S</DisplayName>
        <AccountId>55138</AccountId>
        <AccountType/>
      </UserInfo>
    </CVof>
    <Classification_x0020_Status xmlns="35818088-e62d-4edf-bbb6-409430aef268">Pending classification</Classification_x0020_Status>
    <i14ea8bbd518495ea0e20ac1ad18c52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CV</TermName>
          <TermId xmlns="http://schemas.microsoft.com/office/infopath/2007/PartnerControls">d9e8f3fc-dc7d-453d-9df1-1e9e3502f833</TermId>
        </TermInfo>
      </Terms>
    </i14ea8bbd518495ea0e20ac1ad18c527>
    <_dlc_DocId xmlns="c6338148-904b-4adf-ac3a-0bc439ae8334">Y6KX52PYS5E6-2-77385</_dlc_DocId>
    <_dlc_DocIdUrl xmlns="c6338148-904b-4adf-ac3a-0bc439ae8334">
      <Url>https://share.ey.net/sites/RepositoryCV/_layouts/15/DocIdRedir.aspx?ID=Y6KX52PYS5E6-2-77385</Url>
      <Description>Y6KX52PYS5E6-2-77385</Description>
    </_dlc_DocIdUrl>
    <ClassificationDataNoteField xmlns="35818088-e62d-4edf-bbb6-409430aef268">9b681e6b-be1c-420a-b5d7-8ace8f19ea3c;2015-07-13 12:52:47;PENDINGCLASSIFICATION;False;False</ClassificationDataNoteField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EY CV" ma:contentTypeID="0x010100826318CDA76982469C2C3CD2CD58474101005B90E67497C54E3982C803C1ECCB528300A40D4CEEC1CA2D4B9A22A9659DA4867F" ma:contentTypeVersion="60" ma:contentTypeDescription="EY Profile CV Content Type" ma:contentTypeScope="" ma:versionID="03bc9efd91b3e12bf25674d47caa78cc">
  <xsd:schema xmlns:xsd="http://www.w3.org/2001/XMLSchema" xmlns:xs="http://www.w3.org/2001/XMLSchema" xmlns:p="http://schemas.microsoft.com/office/2006/metadata/properties" xmlns:ns2="35818088-e62d-4edf-bbb6-409430aef268" xmlns:ns4="f06209c0-ab1d-4116-b064-3802370180e7" xmlns:ns5="c6338148-904b-4adf-ac3a-0bc439ae8334" targetNamespace="http://schemas.microsoft.com/office/2006/metadata/properties" ma:root="true" ma:fieldsID="3ebc61a5d7c9a6f963a0e66ae147100a" ns2:_="" ns4:_="" ns5:_="">
    <xsd:import namespace="35818088-e62d-4edf-bbb6-409430aef268"/>
    <xsd:import namespace="f06209c0-ab1d-4116-b064-3802370180e7"/>
    <xsd:import namespace="c6338148-904b-4adf-ac3a-0bc439ae8334"/>
    <xsd:element name="properties">
      <xsd:complexType>
        <xsd:sequence>
          <xsd:element name="documentManagement">
            <xsd:complexType>
              <xsd:all>
                <xsd:element ref="ns2:ClassificationDataNoteField" minOccurs="0"/>
                <xsd:element ref="ns2:Classification_x0020_Status" minOccurs="0"/>
                <xsd:element ref="ns2:TaxCatchAllLabel" minOccurs="0"/>
                <xsd:element ref="ns2:k8128b1c45734e36a24fce652bc7ffb7" minOccurs="0"/>
                <xsd:element ref="ns2:jc981bd8ab5b47fd91abb7684c0f405b" minOccurs="0"/>
                <xsd:element ref="ns2:b4187e12891e46deb4d240a4b28bdb90" minOccurs="0"/>
                <xsd:element ref="ns4:CVof"/>
                <xsd:element ref="ns2:e0e024ccac5240e69ae9c38a41bfa7a5" minOccurs="0"/>
                <xsd:element ref="ns4:PrimaryCV" minOccurs="0"/>
                <xsd:element ref="ns4:EnablementKeywords" minOccurs="0"/>
                <xsd:element ref="ns2:TaxCatchAll" minOccurs="0"/>
                <xsd:element ref="ns2:i14ea8bbd518495ea0e20ac1ad18c527" minOccurs="0"/>
                <xsd:element ref="ns5:_dlc_DocId" minOccurs="0"/>
                <xsd:element ref="ns5:_dlc_DocIdUrl" minOccurs="0"/>
                <xsd:element ref="ns5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18088-e62d-4edf-bbb6-409430aef268" elementFormDefault="qualified">
    <xsd:import namespace="http://schemas.microsoft.com/office/2006/documentManagement/types"/>
    <xsd:import namespace="http://schemas.microsoft.com/office/infopath/2007/PartnerControls"/>
    <xsd:element name="ClassificationDataNoteField" ma:index="8" nillable="true" ma:displayName="ClassificationDataNoteField" ma:internalName="ClassificationDataNoteField" ma:readOnly="true">
      <xsd:simpleType>
        <xsd:restriction base="dms:Note"/>
      </xsd:simpleType>
    </xsd:element>
    <xsd:element name="Classification_x0020_Status" ma:index="9" nillable="true" ma:displayName="Classification Status" ma:internalName="Classification_x0020_Status" ma:readOnly="false">
      <xsd:simpleType>
        <xsd:restriction base="dms:Note"/>
      </xsd:simpleType>
    </xsd:element>
    <xsd:element name="TaxCatchAllLabel" ma:index="10" nillable="true" ma:displayName="Taxonomy Catch All Column1" ma:hidden="true" ma:list="{0d298117-b349-49e9-b31f-011325b38f94}" ma:internalName="TaxCatchAllLabel" ma:readOnly="true" ma:showField="CatchAllDataLabel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8128b1c45734e36a24fce652bc7ffb7" ma:index="12" ma:taxonomy="true" ma:internalName="k8128b1c45734e36a24fce652bc7ffb7" ma:taxonomyFieldName="ServiceLineFunction" ma:displayName="Service Line / Function" ma:default="" ma:fieldId="{48128b1c-4573-4e36-a24f-ce652bc7ffb7}" ma:taxonomyMulti="true" ma:sspId="9cc9f4e4-efc4-4954-9a3a-92fa8d4fa5d0" ma:termSetId="a54bfafd-6ceb-41d3-a4cd-e00da9f478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981bd8ab5b47fd91abb7684c0f405b" ma:index="14" ma:taxonomy="true" ma:internalName="jc981bd8ab5b47fd91abb7684c0f405b" ma:taxonomyFieldName="GeographicApplicability" ma:displayName="Geographic Applicability" ma:default="" ma:fieldId="{3c981bd8-ab5b-47fd-91ab-b7684c0f405b}" ma:taxonomyMulti="true" ma:sspId="9cc9f4e4-efc4-4954-9a3a-92fa8d4fa5d0" ma:termSetId="d4205efd-bf5c-4aee-a8ac-d84b5a7eb9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187e12891e46deb4d240a4b28bdb90" ma:index="16" nillable="true" ma:taxonomy="true" ma:internalName="b4187e12891e46deb4d240a4b28bdb90" ma:taxonomyFieldName="ContentLanguage" ma:displayName="Content Language" ma:default="" ma:fieldId="{b4187e12-891e-46de-b4d2-40a4b28bdb90}" ma:taxonomyMulti="true" ma:sspId="9cc9f4e4-efc4-4954-9a3a-92fa8d4fa5d0" ma:termSetId="de7f4a9f-9315-4ba0-93d7-d7d3ca1129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0e024ccac5240e69ae9c38a41bfa7a5" ma:index="19" nillable="true" ma:taxonomy="true" ma:internalName="e0e024ccac5240e69ae9c38a41bfa7a5" ma:taxonomyFieldName="Sector" ma:displayName="Sector" ma:readOnly="false" ma:default="" ma:fieldId="{e0e024cc-ac52-40e6-9ae9-c38a41bfa7a5}" ma:taxonomyMulti="true" ma:sspId="9cc9f4e4-efc4-4954-9a3a-92fa8d4fa5d0" ma:termSetId="a2f97da7-e69b-4e00-a045-c556c68352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0d298117-b349-49e9-b31f-011325b38f94}" ma:internalName="TaxCatchAll" ma:showField="CatchAllData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14ea8bbd518495ea0e20ac1ad18c527" ma:index="25" ma:taxonomy="true" ma:internalName="i14ea8bbd518495ea0e20ac1ad18c527" ma:taxonomyFieldName="EYContentType" ma:displayName="EY Content Type" ma:default="" ma:fieldId="{214ea8bb-d518-495e-a0e2-0ac1ad18c527}" ma:sspId="9cc9f4e4-efc4-4954-9a3a-92fa8d4fa5d0" ma:termSetId="6505b3fe-eead-400a-9754-f8a94624a62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209c0-ab1d-4116-b064-3802370180e7" elementFormDefault="qualified">
    <xsd:import namespace="http://schemas.microsoft.com/office/2006/documentManagement/types"/>
    <xsd:import namespace="http://schemas.microsoft.com/office/infopath/2007/PartnerControls"/>
    <xsd:element name="CVof" ma:index="18" ma:displayName="CV of" ma:indexed="true" ma:list="UserInfo" ma:SharePointGroup="0" ma:internalName="CVof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maryCV" ma:index="21" nillable="true" ma:displayName="Primary CV" ma:default="0" ma:internalName="PrimaryCV">
      <xsd:simpleType>
        <xsd:restriction base="dms:Boolean"/>
      </xsd:simpleType>
    </xsd:element>
    <xsd:element name="EnablementKeywords" ma:index="22" nillable="true" ma:displayName="Keywords" ma:internalName="EnablementKeyword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38148-904b-4adf-ac3a-0bc439ae8334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A7AC3C-7B0B-4ADD-A185-28B19E29C7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138FB-C48A-4586-A171-F6F00553900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EFD8C14-AABC-4B4C-880C-7A8ED0B78D40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BDE81FD-19E0-48D3-82F3-0B3EDEC38F2A}">
  <ds:schemaRefs>
    <ds:schemaRef ds:uri="f06209c0-ab1d-4116-b064-3802370180e7"/>
    <ds:schemaRef ds:uri="http://purl.org/dc/terms/"/>
    <ds:schemaRef ds:uri="c6338148-904b-4adf-ac3a-0bc439ae8334"/>
    <ds:schemaRef ds:uri="http://schemas.microsoft.com/office/2006/documentManagement/types"/>
    <ds:schemaRef ds:uri="http://schemas.microsoft.com/office/infopath/2007/PartnerControls"/>
    <ds:schemaRef ds:uri="35818088-e62d-4edf-bbb6-409430aef26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28EF50AE-1700-4913-A345-CE58E0075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18088-e62d-4edf-bbb6-409430aef268"/>
    <ds:schemaRef ds:uri="f06209c0-ab1d-4116-b064-3802370180e7"/>
    <ds:schemaRef ds:uri="c6338148-904b-4adf-ac3a-0bc439ae8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475800</vt:lpwstr>
  </property>
  <property fmtid="{D5CDD505-2E9C-101B-9397-08002B2CF9AE}" pid="4" name="OptimizationTime">
    <vt:lpwstr>20200928_1015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4671</TotalTime>
  <Words>516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EYInterstate</vt:lpstr>
      <vt:lpstr>Times New Roman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Aravind_13-07-2015</dc:title>
  <dc:creator>Ernst &amp; Young</dc:creator>
  <cp:lastModifiedBy>Don Deltan X V</cp:lastModifiedBy>
  <cp:revision>332</cp:revision>
  <dcterms:created xsi:type="dcterms:W3CDTF">2009-12-14T17:50:01Z</dcterms:created>
  <dcterms:modified xsi:type="dcterms:W3CDTF">2020-09-28T04:43:38Z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0x010100826318CDA76982469C2C3CD2CD58474101005B90E67497C54E3982C803C1ECCB528300A40D4CEEC1CA2D4B9A22A9659DA4867F</vt:lpwstr>
  </property>
  <property fmtid="{D5CDD505-2E9C-101B-9397-08002B2CF9AE}" pid="3" name="Sector">
    <vt:lpwstr/>
  </property>
  <property fmtid="{D5CDD505-2E9C-101B-9397-08002B2CF9AE}" pid="4" name="GeographicApplicability">
    <vt:lpwstr>122;#India region|ec8fb327-0e1b-4e20-806f-e1f9fe527e3c</vt:lpwstr>
  </property>
  <property fmtid="{D5CDD505-2E9C-101B-9397-08002B2CF9AE}" pid="5" name="EYContentType">
    <vt:lpwstr>1</vt:lpwstr>
  </property>
  <property fmtid="{D5CDD505-2E9C-101B-9397-08002B2CF9AE}" pid="6" name="ContentLanguage">
    <vt:lpwstr/>
  </property>
  <property fmtid="{D5CDD505-2E9C-101B-9397-08002B2CF9AE}" pid="7" name="ServiceLineFunction">
    <vt:lpwstr>27;#Advisory|05f56918-abb4-4fc6-b748-1264d80bab20</vt:lpwstr>
  </property>
  <property fmtid="{D5CDD505-2E9C-101B-9397-08002B2CF9AE}" pid="8" name="_dlc_DocIdItemGuid">
    <vt:lpwstr>8fe38578-b4a1-4587-a02a-657dc662faf6</vt:lpwstr>
  </property>
</Properties>
</file>