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3" r:id="rId4"/>
  </p:sldMasterIdLst>
  <p:notesMasterIdLst>
    <p:notesMasterId r:id="rId6"/>
  </p:notesMasterIdLst>
  <p:handoutMasterIdLst>
    <p:handoutMasterId r:id="rId7"/>
  </p:handoutMasterIdLst>
  <p:sldIdLst>
    <p:sldId id="272" r:id="rId5"/>
  </p:sldIdLst>
  <p:sldSz cx="10693400" cy="7561263"/>
  <p:notesSz cx="6731000" cy="985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">
          <p15:clr>
            <a:srgbClr val="A4A3A4"/>
          </p15:clr>
        </p15:guide>
        <p15:guide id="2" orient="horz" pos="797">
          <p15:clr>
            <a:srgbClr val="A4A3A4"/>
          </p15:clr>
        </p15:guide>
        <p15:guide id="3" orient="horz" pos="1585">
          <p15:clr>
            <a:srgbClr val="A4A3A4"/>
          </p15:clr>
        </p15:guide>
        <p15:guide id="4" pos="392">
          <p15:clr>
            <a:srgbClr val="A4A3A4"/>
          </p15:clr>
        </p15:guide>
        <p15:guide id="5" pos="6584">
          <p15:clr>
            <a:srgbClr val="A4A3A4"/>
          </p15:clr>
        </p15:guide>
        <p15:guide id="6" pos="4432">
          <p15:clr>
            <a:srgbClr val="A4A3A4"/>
          </p15:clr>
        </p15:guide>
        <p15:guide id="7" pos="6355">
          <p15:clr>
            <a:srgbClr val="A4A3A4"/>
          </p15:clr>
        </p15:guide>
        <p15:guide id="8" pos="2308">
          <p15:clr>
            <a:srgbClr val="A4A3A4"/>
          </p15:clr>
        </p15:guide>
        <p15:guide id="9" pos="2414">
          <p15:clr>
            <a:srgbClr val="A4A3A4"/>
          </p15:clr>
        </p15:guide>
        <p15:guide id="10" pos="43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4">
          <p15:clr>
            <a:srgbClr val="A4A3A4"/>
          </p15:clr>
        </p15:guide>
        <p15:guide id="2" pos="212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339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8" autoAdjust="0"/>
    <p:restoredTop sz="94660"/>
  </p:normalViewPr>
  <p:slideViewPr>
    <p:cSldViewPr>
      <p:cViewPr varScale="1">
        <p:scale>
          <a:sx n="81" d="100"/>
          <a:sy n="81" d="100"/>
        </p:scale>
        <p:origin x="1070" y="48"/>
      </p:cViewPr>
      <p:guideLst>
        <p:guide orient="horz" pos="232"/>
        <p:guide orient="horz" pos="797"/>
        <p:guide orient="horz" pos="1585"/>
        <p:guide pos="392"/>
        <p:guide pos="6584"/>
        <p:guide pos="4432"/>
        <p:guide pos="6355"/>
        <p:guide pos="2308"/>
        <p:guide pos="2414"/>
        <p:guide pos="432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88" y="-90"/>
      </p:cViewPr>
      <p:guideLst>
        <p:guide orient="horz" pos="3104"/>
        <p:guide pos="212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3" tIns="45726" rIns="91453" bIns="4572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3175" y="0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3" tIns="45726" rIns="91453" bIns="4572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61488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3" tIns="45726" rIns="91453" bIns="4572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3175" y="9361488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3" tIns="45726" rIns="91453" bIns="4572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BF7B934-5077-403A-A0E3-8FD91FC7FB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59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3" tIns="45726" rIns="91453" bIns="4572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3175" y="0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3" tIns="45726" rIns="91453" bIns="4572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2475" y="739775"/>
            <a:ext cx="522605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681538"/>
            <a:ext cx="5383212" cy="443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3" tIns="45726" rIns="91453" bIns="457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1488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3" tIns="45726" rIns="91453" bIns="4572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3175" y="9361488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3" tIns="45726" rIns="91453" bIns="4572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0A9DD4-4114-4CDF-AA8F-49A16ED8AB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09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90025" cy="16208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375" y="4284663"/>
            <a:ext cx="7486650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2236F0-839E-4835-809C-E43B4AF958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D1AD42-C098-4E2A-9B4C-5160B2CC35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10488" y="373063"/>
            <a:ext cx="2365375" cy="6430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373063"/>
            <a:ext cx="6946900" cy="64309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74015A-FAAE-444E-9B55-9856519D1E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7849EE-29D7-41B8-B9BF-6EDD32BA3A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588B90-C002-4DB8-AF22-4B48CF87CF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404938"/>
            <a:ext cx="4656137" cy="5399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9725" y="1404938"/>
            <a:ext cx="4656138" cy="5399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58AAAB-6720-4559-81D2-4942F84531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CE6693-2B1F-4855-8AE8-163C6A2676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33FE08-7775-400F-A127-B9C3DDC30D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DA0192-C04B-420D-BBDD-EFC7DD4650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17BE80-9F94-42B0-9561-D4BF5D2FA0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155F875-9E96-4770-966A-4351DDE9DC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32225" y="373063"/>
            <a:ext cx="6243638" cy="89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Headline 1 (Interstate 24pt)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11188" y="1404938"/>
            <a:ext cx="9464675" cy="539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 (Interstate 10pt)</a:t>
            </a:r>
          </a:p>
          <a:p>
            <a:pPr lvl="1"/>
            <a:r>
              <a:rPr lang="en-US"/>
              <a:t>Headline 2 (Interstate bold 14pt)</a:t>
            </a:r>
          </a:p>
          <a:p>
            <a:pPr lvl="3"/>
            <a:r>
              <a:rPr lang="en-US"/>
              <a:t>Bullet 1 (Interstate 10pt)</a:t>
            </a:r>
          </a:p>
          <a:p>
            <a:pPr lvl="4"/>
            <a:r>
              <a:rPr lang="en-US"/>
              <a:t>Bullet 2 (Interstate 10pt)</a:t>
            </a:r>
          </a:p>
          <a:p>
            <a:pPr lvl="2"/>
            <a:r>
              <a:rPr lang="en-US"/>
              <a:t>Headline 3 (Interstate bold 12pt)</a:t>
            </a:r>
          </a:p>
        </p:txBody>
      </p:sp>
      <p:sp>
        <p:nvSpPr>
          <p:cNvPr id="20502" name="Rectangle 22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833813" y="7065963"/>
            <a:ext cx="5437187" cy="106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defTabSz="995363">
              <a:buClr>
                <a:srgbClr val="7F7E82"/>
              </a:buClr>
              <a:buFont typeface="EYInterstate" pitchFamily="2" charset="0"/>
              <a:buNone/>
              <a:defRPr sz="700" b="1">
                <a:solidFill>
                  <a:schemeClr val="accent1"/>
                </a:solidFill>
                <a:latin typeface="+mn-lt"/>
                <a:sym typeface="Arial Unicode MS" pitchFamily="34" charset="-128"/>
              </a:defRPr>
            </a:lvl1pPr>
          </a:lstStyle>
          <a:p>
            <a:endParaRPr lang="en-US"/>
          </a:p>
        </p:txBody>
      </p:sp>
      <p:sp>
        <p:nvSpPr>
          <p:cNvPr id="20503" name="Rectangle 23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402763" y="7065963"/>
            <a:ext cx="673100" cy="106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defTabSz="995363">
              <a:buClr>
                <a:srgbClr val="7F7E82"/>
              </a:buClr>
              <a:buFont typeface="EYInterstate" pitchFamily="2" charset="0"/>
              <a:buNone/>
              <a:defRPr sz="700">
                <a:solidFill>
                  <a:schemeClr val="accent1"/>
                </a:solidFill>
                <a:latin typeface="+mn-lt"/>
                <a:sym typeface="Arial Unicode MS" pitchFamily="34" charset="-128"/>
              </a:defRPr>
            </a:lvl1pPr>
          </a:lstStyle>
          <a:p>
            <a:fld id="{7A386724-B6DD-4885-AFC5-8F23297F527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defTabSz="995363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995363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2pPr>
      <a:lvl3pPr algn="l" defTabSz="995363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3pPr>
      <a:lvl4pPr algn="l" defTabSz="995363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4pPr>
      <a:lvl5pPr algn="l" defTabSz="995363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5pPr>
      <a:lvl6pPr marL="457200" algn="l" defTabSz="995363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6pPr>
      <a:lvl7pPr marL="914400" algn="l" defTabSz="995363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7pPr>
      <a:lvl8pPr marL="1371600" algn="l" defTabSz="995363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8pPr>
      <a:lvl9pPr marL="1828800" algn="l" defTabSz="995363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9pPr>
    </p:titleStyle>
    <p:bodyStyle>
      <a:lvl1pPr algn="l" defTabSz="995363" rtl="0" fontAlgn="base">
        <a:spcBef>
          <a:spcPct val="0"/>
        </a:spcBef>
        <a:spcAft>
          <a:spcPct val="40000"/>
        </a:spcAft>
        <a:buClr>
          <a:srgbClr val="FFD200"/>
        </a:buClr>
        <a:buSzPct val="75000"/>
        <a:buFont typeface="Arial Unicode MS" pitchFamily="34" charset="-128"/>
        <a:tabLst>
          <a:tab pos="1614488" algn="l"/>
          <a:tab pos="3228975" algn="l"/>
          <a:tab pos="4665663" algn="r"/>
        </a:tabLst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1588" algn="l" defTabSz="995363" rtl="0" fontAlgn="base">
        <a:spcBef>
          <a:spcPct val="20000"/>
        </a:spcBef>
        <a:spcAft>
          <a:spcPct val="40000"/>
        </a:spcAft>
        <a:buClr>
          <a:srgbClr val="FFD200"/>
        </a:buClr>
        <a:buSzPct val="75000"/>
        <a:buFont typeface="Arial Unicode MS" pitchFamily="34" charset="-128"/>
        <a:tabLst>
          <a:tab pos="1614488" algn="l"/>
          <a:tab pos="3228975" algn="l"/>
          <a:tab pos="4665663" algn="r"/>
        </a:tabLst>
        <a:defRPr sz="1500" b="1">
          <a:solidFill>
            <a:schemeClr val="tx2"/>
          </a:solidFill>
          <a:latin typeface="+mn-lt"/>
          <a:cs typeface="+mn-cs"/>
        </a:defRPr>
      </a:lvl2pPr>
      <a:lvl3pPr marL="3175" algn="l" defTabSz="995363" rtl="0" fontAlgn="base">
        <a:spcBef>
          <a:spcPct val="20000"/>
        </a:spcBef>
        <a:spcAft>
          <a:spcPct val="40000"/>
        </a:spcAft>
        <a:buClr>
          <a:schemeClr val="tx2"/>
        </a:buClr>
        <a:buSzPct val="75000"/>
        <a:buFont typeface="Arial Unicode MS" pitchFamily="34" charset="-128"/>
        <a:tabLst>
          <a:tab pos="1614488" algn="l"/>
          <a:tab pos="3228975" algn="l"/>
          <a:tab pos="4665663" algn="r"/>
        </a:tabLst>
        <a:defRPr sz="1300" b="1">
          <a:solidFill>
            <a:schemeClr val="accent1"/>
          </a:solidFill>
          <a:latin typeface="+mn-lt"/>
          <a:cs typeface="+mn-cs"/>
        </a:defRPr>
      </a:lvl3pPr>
      <a:lvl4pPr marL="190500" indent="-185738" algn="l" defTabSz="995363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488" algn="l"/>
          <a:tab pos="3228975" algn="l"/>
          <a:tab pos="4665663" algn="r"/>
        </a:tabLst>
        <a:defRPr sz="1100">
          <a:solidFill>
            <a:schemeClr val="tx1"/>
          </a:solidFill>
          <a:latin typeface="+mn-lt"/>
          <a:cs typeface="+mn-cs"/>
        </a:defRPr>
      </a:lvl4pPr>
      <a:lvl5pPr marL="352425" indent="-160338" algn="l" defTabSz="995363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488" algn="l"/>
          <a:tab pos="3228975" algn="l"/>
          <a:tab pos="4665663" algn="r"/>
        </a:tabLst>
        <a:defRPr sz="1100">
          <a:solidFill>
            <a:schemeClr val="tx1"/>
          </a:solidFill>
          <a:latin typeface="+mn-lt"/>
          <a:cs typeface="+mn-cs"/>
        </a:defRPr>
      </a:lvl5pPr>
      <a:lvl6pPr marL="809625" indent="-160338" algn="l" defTabSz="995363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488" algn="l"/>
          <a:tab pos="3228975" algn="l"/>
          <a:tab pos="4665663" algn="r"/>
        </a:tabLst>
        <a:defRPr sz="1100">
          <a:solidFill>
            <a:schemeClr val="tx1"/>
          </a:solidFill>
          <a:latin typeface="+mn-lt"/>
          <a:cs typeface="+mn-cs"/>
        </a:defRPr>
      </a:lvl6pPr>
      <a:lvl7pPr marL="1266825" indent="-160338" algn="l" defTabSz="995363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488" algn="l"/>
          <a:tab pos="3228975" algn="l"/>
          <a:tab pos="4665663" algn="r"/>
        </a:tabLst>
        <a:defRPr sz="1100">
          <a:solidFill>
            <a:schemeClr val="tx1"/>
          </a:solidFill>
          <a:latin typeface="+mn-lt"/>
          <a:cs typeface="+mn-cs"/>
        </a:defRPr>
      </a:lvl7pPr>
      <a:lvl8pPr marL="1724025" indent="-160338" algn="l" defTabSz="995363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488" algn="l"/>
          <a:tab pos="3228975" algn="l"/>
          <a:tab pos="4665663" algn="r"/>
        </a:tabLst>
        <a:defRPr sz="1100">
          <a:solidFill>
            <a:schemeClr val="tx1"/>
          </a:solidFill>
          <a:latin typeface="+mn-lt"/>
          <a:cs typeface="+mn-cs"/>
        </a:defRPr>
      </a:lvl8pPr>
      <a:lvl9pPr marL="2181225" indent="-160338" algn="l" defTabSz="995363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488" algn="l"/>
          <a:tab pos="3228975" algn="l"/>
          <a:tab pos="4665663" algn="r"/>
        </a:tabLst>
        <a:defRPr sz="1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93700" y="580231"/>
            <a:ext cx="9652000" cy="1658937"/>
          </a:xfrm>
          <a:prstGeom prst="rect">
            <a:avLst/>
          </a:prstGeom>
          <a:solidFill>
            <a:srgbClr val="FFE600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552450" y="2491581"/>
            <a:ext cx="30607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GB" sz="900" dirty="0">
                <a:solidFill>
                  <a:srgbClr val="000000"/>
                </a:solidFill>
                <a:latin typeface="EYInterstate Light" pitchFamily="2" charset="0"/>
                <a:cs typeface="Arial" charset="0"/>
              </a:rPr>
              <a:t>Working as Senior Technical Lead in the Advisory practice, focusing on Guidewire Insurance projects.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GB" sz="900" dirty="0">
                <a:solidFill>
                  <a:srgbClr val="000000"/>
                </a:solidFill>
                <a:latin typeface="EYInterstate Light" pitchFamily="2" charset="0"/>
                <a:cs typeface="Arial" charset="0"/>
              </a:rPr>
              <a:t>Joined EY in 2017 and is based in Chennai office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US" sz="900" dirty="0">
                <a:latin typeface="EYInterstate" pitchFamily="2" charset="0"/>
              </a:rPr>
              <a:t>Has 10+ years of IT experience and worked on various development and managed services project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GB" sz="900" dirty="0">
                <a:latin typeface="EYInterstate" pitchFamily="2" charset="0"/>
              </a:rPr>
              <a:t>Has Bachelor of  Technology degree in Information technology stream(2005).</a:t>
            </a:r>
            <a:endParaRPr lang="en-GB" sz="900" dirty="0">
              <a:solidFill>
                <a:srgbClr val="000000"/>
              </a:solidFill>
              <a:latin typeface="EYInterstate Light" pitchFamily="2" charset="0"/>
              <a:cs typeface="Arial" charset="0"/>
            </a:endParaRP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GB" sz="900" dirty="0">
                <a:latin typeface="EYInterstate" pitchFamily="2" charset="0"/>
              </a:rPr>
              <a:t>Proficient in English and Tamil Language</a:t>
            </a:r>
            <a:endParaRPr lang="en-GB" sz="900" dirty="0">
              <a:latin typeface="EYInterstate Light" pitchFamily="2" charset="0"/>
              <a:cs typeface="Arial" charset="0"/>
            </a:endParaRP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767137" y="2491581"/>
            <a:ext cx="3054350" cy="5886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GB" sz="900" dirty="0">
                <a:latin typeface="EYInterstate Light" pitchFamily="2" charset="0"/>
                <a:cs typeface="Arial" charset="0"/>
              </a:rPr>
              <a:t>Has more than 10 years of experience in IT industry and Java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GB" sz="900" dirty="0">
                <a:latin typeface="EYInterstate Light" pitchFamily="2" charset="0"/>
                <a:cs typeface="Arial" charset="0"/>
              </a:rPr>
              <a:t>Has 1.5 years of experience in Guidewire projects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N" sz="900" dirty="0">
                <a:latin typeface="EYInterstate Light" pitchFamily="2" charset="0"/>
                <a:cs typeface="Arial" charset="0"/>
              </a:rPr>
              <a:t>Possess excellent communication and organizational skills with the capability to assimilate new technology.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GB" sz="900" dirty="0">
                <a:latin typeface="EYInterstate Light" pitchFamily="2" charset="0"/>
                <a:cs typeface="Arial" charset="0"/>
              </a:rPr>
              <a:t>Has 5 years of experience in </a:t>
            </a:r>
            <a:r>
              <a:rPr lang="en-GB" sz="900" dirty="0" err="1">
                <a:latin typeface="EYInterstate Light" pitchFamily="2" charset="0"/>
                <a:cs typeface="Arial" charset="0"/>
              </a:rPr>
              <a:t>eBao</a:t>
            </a:r>
            <a:r>
              <a:rPr lang="en-GB" sz="900" dirty="0">
                <a:latin typeface="EYInterstate Light" pitchFamily="2" charset="0"/>
                <a:cs typeface="Arial" charset="0"/>
              </a:rPr>
              <a:t> product working for leading insurance companies.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N" sz="900" dirty="0">
                <a:latin typeface="EYInterstate Light" pitchFamily="2" charset="0"/>
                <a:cs typeface="Arial" charset="0"/>
              </a:rPr>
              <a:t>Adept in providing Analytical Support to key business Applications /solutions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N" sz="900" dirty="0" err="1">
                <a:latin typeface="EYInterstate Light" pitchFamily="2" charset="0"/>
                <a:cs typeface="Arial" charset="0"/>
              </a:rPr>
              <a:t>Knowledgable</a:t>
            </a:r>
            <a:r>
              <a:rPr lang="en-IN" sz="900" dirty="0">
                <a:latin typeface="EYInterstate Light" pitchFamily="2" charset="0"/>
                <a:cs typeface="Arial" charset="0"/>
              </a:rPr>
              <a:t> in handling Claims module of Healthcare and Insurance domains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GB" sz="900" dirty="0">
                <a:latin typeface="EYInterstate Light" pitchFamily="2" charset="0"/>
                <a:cs typeface="Arial" charset="0"/>
              </a:rPr>
              <a:t>Lead team containing people from different geographic locations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GB" sz="900" dirty="0">
                <a:latin typeface="EYInterstate Light" pitchFamily="2" charset="0"/>
                <a:cs typeface="Arial" charset="0"/>
              </a:rPr>
              <a:t>Part of successful CMMI appraisal for EY GDS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GB" sz="900" dirty="0">
                <a:latin typeface="EYInterstate Light" pitchFamily="2" charset="0"/>
                <a:cs typeface="Arial" charset="0"/>
              </a:rPr>
              <a:t>Have experience in adding coverages, coverage </a:t>
            </a:r>
            <a:r>
              <a:rPr lang="en-GB" sz="900" dirty="0" err="1">
                <a:latin typeface="EYInterstate Light" pitchFamily="2" charset="0"/>
                <a:cs typeface="Arial" charset="0"/>
              </a:rPr>
              <a:t>terms,etc</a:t>
            </a:r>
            <a:r>
              <a:rPr lang="en-GB" sz="900" dirty="0">
                <a:latin typeface="EYInterstate Light" pitchFamily="2" charset="0"/>
                <a:cs typeface="Arial" charset="0"/>
              </a:rPr>
              <a:t> and converting them into CC lob </a:t>
            </a:r>
            <a:r>
              <a:rPr lang="en-GB" sz="900" dirty="0" err="1">
                <a:latin typeface="EYInterstate Light" pitchFamily="2" charset="0"/>
                <a:cs typeface="Arial" charset="0"/>
              </a:rPr>
              <a:t>typelists</a:t>
            </a:r>
            <a:r>
              <a:rPr lang="en-GB" sz="900" dirty="0">
                <a:latin typeface="EYInterstate Light" pitchFamily="2" charset="0"/>
                <a:cs typeface="Arial" charset="0"/>
              </a:rPr>
              <a:t>.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GB" sz="900" dirty="0">
                <a:latin typeface="EYInterstate Light" pitchFamily="2" charset="0"/>
                <a:cs typeface="Arial" charset="0"/>
              </a:rPr>
              <a:t>Experienced in most of the integration systems for Claim </a:t>
            </a:r>
            <a:r>
              <a:rPr lang="en-GB" sz="900" dirty="0" err="1">
                <a:latin typeface="EYInterstate Light" pitchFamily="2" charset="0"/>
                <a:cs typeface="Arial" charset="0"/>
              </a:rPr>
              <a:t>Center</a:t>
            </a:r>
            <a:r>
              <a:rPr lang="en-GB" sz="900" dirty="0">
                <a:latin typeface="EYInterstate Light" pitchFamily="2" charset="0"/>
                <a:cs typeface="Arial" charset="0"/>
              </a:rPr>
              <a:t> in UK and India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N" sz="900" dirty="0">
                <a:latin typeface="EYInterstate Light" pitchFamily="2" charset="0"/>
                <a:cs typeface="Arial" charset="0"/>
              </a:rPr>
              <a:t>Handled critical deliverables like ALIP integration with As-is systems using spring chains, XSLT and Restful services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N" sz="900" dirty="0">
                <a:latin typeface="EYInterstate Light" pitchFamily="2" charset="0"/>
                <a:cs typeface="Arial" charset="0"/>
              </a:rPr>
              <a:t>Handled critical deliverables like enabling claims assessment &amp; intimation through internet which involved VAPT and load testing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N" sz="900" dirty="0">
                <a:latin typeface="EYInterstate Light" pitchFamily="2" charset="0"/>
                <a:cs typeface="Arial" charset="0"/>
              </a:rPr>
              <a:t>Designed upload functionality of multiple claims and successfully integrated it with existing </a:t>
            </a:r>
            <a:r>
              <a:rPr lang="en-IN" sz="900" dirty="0" err="1">
                <a:latin typeface="EYInterstate Light" pitchFamily="2" charset="0"/>
                <a:cs typeface="Arial" charset="0"/>
              </a:rPr>
              <a:t>eBao</a:t>
            </a:r>
            <a:r>
              <a:rPr lang="en-IN" sz="900" dirty="0">
                <a:latin typeface="EYInterstate Light" pitchFamily="2" charset="0"/>
                <a:cs typeface="Arial" charset="0"/>
              </a:rPr>
              <a:t> Claims flow.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endParaRPr lang="en-GB" sz="900" dirty="0">
              <a:latin typeface="EYInterstate Light" pitchFamily="2" charset="0"/>
              <a:cs typeface="Arial" charset="0"/>
            </a:endParaRP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endParaRPr lang="en-GB" sz="900" dirty="0">
              <a:latin typeface="EYInterstate Light" pitchFamily="2" charset="0"/>
              <a:cs typeface="Arial" charset="0"/>
            </a:endParaRP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endParaRPr lang="en-GB" sz="900" dirty="0">
              <a:latin typeface="EYInterstate Light" pitchFamily="2" charset="0"/>
              <a:cs typeface="Arial" charset="0"/>
            </a:endParaRP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endParaRPr lang="en-GB" sz="900" dirty="0">
              <a:latin typeface="EYInterstate Light" pitchFamily="2" charset="0"/>
              <a:cs typeface="Arial" charset="0"/>
            </a:endParaRP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endParaRPr lang="en-GB" sz="900" dirty="0">
              <a:latin typeface="EYInterstate Light" pitchFamily="2" charset="0"/>
              <a:cs typeface="Arial" charset="0"/>
            </a:endParaRPr>
          </a:p>
          <a:p>
            <a:pPr defTabSz="995363">
              <a:spcAft>
                <a:spcPct val="50000"/>
              </a:spcAft>
              <a:buClr>
                <a:schemeClr val="tx1"/>
              </a:buClr>
              <a:tabLst>
                <a:tab pos="3228975" algn="l"/>
                <a:tab pos="4665663" algn="r"/>
              </a:tabLst>
            </a:pPr>
            <a:endParaRPr lang="en-GB" sz="900" dirty="0">
              <a:latin typeface="EYInterstate Light" pitchFamily="2" charset="0"/>
              <a:cs typeface="Arial" charset="0"/>
            </a:endParaRP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544512" y="683418"/>
            <a:ext cx="719138" cy="935038"/>
          </a:xfrm>
          <a:prstGeom prst="rect">
            <a:avLst/>
          </a:prstGeom>
          <a:solidFill>
            <a:srgbClr val="EB008C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72000" rIns="72000" anchor="ctr"/>
          <a:lstStyle/>
          <a:p>
            <a:pPr algn="ctr" defTabSz="995363">
              <a:lnSpc>
                <a:spcPts val="1400"/>
              </a:lnSpc>
            </a:pPr>
            <a:r>
              <a:rPr lang="en-US" sz="800" dirty="0">
                <a:solidFill>
                  <a:srgbClr val="FFFFFF"/>
                </a:solidFill>
                <a:latin typeface="EYInterstate Regular" pitchFamily="-16" charset="0"/>
              </a:rPr>
              <a:t>Place image</a:t>
            </a:r>
            <a:br>
              <a:rPr lang="en-US" sz="800" dirty="0">
                <a:solidFill>
                  <a:srgbClr val="FFFFFF"/>
                </a:solidFill>
                <a:latin typeface="EYInterstate Regular" pitchFamily="-16" charset="0"/>
              </a:rPr>
            </a:br>
            <a:r>
              <a:rPr lang="en-US" sz="800" dirty="0">
                <a:solidFill>
                  <a:srgbClr val="FFFFFF"/>
                </a:solidFill>
                <a:latin typeface="EYInterstate Regular" pitchFamily="-16" charset="0"/>
              </a:rPr>
              <a:t>here.</a:t>
            </a:r>
            <a:br>
              <a:rPr lang="en-US" sz="800" dirty="0">
                <a:solidFill>
                  <a:srgbClr val="FFFFFF"/>
                </a:solidFill>
                <a:latin typeface="EYInterstate Regular" pitchFamily="-16" charset="0"/>
              </a:rPr>
            </a:br>
            <a:r>
              <a:rPr lang="en-US" sz="800" dirty="0">
                <a:solidFill>
                  <a:srgbClr val="FFFFFF"/>
                </a:solidFill>
                <a:latin typeface="EYInterstate Regular" pitchFamily="-16" charset="0"/>
              </a:rPr>
              <a:t>Refer to</a:t>
            </a:r>
            <a:br>
              <a:rPr lang="en-US" sz="800" dirty="0">
                <a:solidFill>
                  <a:srgbClr val="FFFFFF"/>
                </a:solidFill>
                <a:latin typeface="EYInterstate Regular" pitchFamily="-16" charset="0"/>
              </a:rPr>
            </a:br>
            <a:r>
              <a:rPr lang="en-US" sz="800" dirty="0">
                <a:solidFill>
                  <a:srgbClr val="FFFFFF"/>
                </a:solidFill>
                <a:latin typeface="EYInterstate Regular" pitchFamily="-16" charset="0"/>
              </a:rPr>
              <a:t>guidelines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1371600" y="664368"/>
            <a:ext cx="2200275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>
            <a:spAutoFit/>
          </a:bodyPr>
          <a:lstStyle/>
          <a:p>
            <a:pPr defTabSz="995363">
              <a:tabLst>
                <a:tab pos="442913" algn="l"/>
              </a:tabLst>
            </a:pPr>
            <a:r>
              <a:rPr lang="en-US" sz="900" dirty="0">
                <a:solidFill>
                  <a:srgbClr val="000000"/>
                </a:solidFill>
                <a:latin typeface="EYInterstate Regular" pitchFamily="-16" charset="0"/>
              </a:rPr>
              <a:t>Vasanth Kumar Balasubramaniyan</a:t>
            </a:r>
            <a:br>
              <a:rPr lang="en-US" sz="900" dirty="0">
                <a:solidFill>
                  <a:srgbClr val="000000"/>
                </a:solidFill>
                <a:latin typeface="EYInterstate Regular" pitchFamily="-16" charset="0"/>
              </a:rPr>
            </a:br>
            <a:r>
              <a:rPr lang="en-US" sz="900" dirty="0">
                <a:solidFill>
                  <a:srgbClr val="000000"/>
                </a:solidFill>
                <a:latin typeface="EYInterstate Light" pitchFamily="2" charset="0"/>
              </a:rPr>
              <a:t>Senior Technical Lead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1371600" y="1104106"/>
            <a:ext cx="2935287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defTabSz="995363">
              <a:tabLst>
                <a:tab pos="442913" algn="l"/>
              </a:tabLst>
            </a:pPr>
            <a:r>
              <a:rPr lang="en-US" sz="900" dirty="0">
                <a:solidFill>
                  <a:srgbClr val="000000"/>
                </a:solidFill>
                <a:latin typeface="EYInterstate Light" pitchFamily="2" charset="0"/>
              </a:rPr>
              <a:t>Mobile	+91 984 0262 900</a:t>
            </a:r>
          </a:p>
          <a:p>
            <a:pPr defTabSz="995363">
              <a:tabLst>
                <a:tab pos="442913" algn="l"/>
              </a:tabLst>
            </a:pPr>
            <a:r>
              <a:rPr lang="en-US" sz="900" dirty="0">
                <a:solidFill>
                  <a:srgbClr val="000000"/>
                </a:solidFill>
                <a:latin typeface="EYInterstate Light" pitchFamily="2" charset="0"/>
              </a:rPr>
              <a:t>Email	Vasanth.Balasubramaniyan@in.ey.com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gray">
          <a:xfrm>
            <a:off x="573087" y="2239168"/>
            <a:ext cx="304165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20000"/>
              </a:spcBef>
              <a:spcAft>
                <a:spcPct val="40000"/>
              </a:spcAft>
              <a:buClr>
                <a:schemeClr val="tx2"/>
              </a:buClr>
              <a:buSzPct val="75000"/>
              <a:buFont typeface="Arial Unicode MS" pitchFamily="34" charset="-128"/>
              <a:buNone/>
            </a:pPr>
            <a:r>
              <a:rPr lang="en-US" sz="1300" b="1" dirty="0">
                <a:solidFill>
                  <a:schemeClr val="accent1"/>
                </a:solidFill>
                <a:latin typeface="EYInterstate" pitchFamily="2" charset="0"/>
                <a:cs typeface="Arial" charset="0"/>
                <a:sym typeface="Arial Unicode MS" pitchFamily="34" charset="-128"/>
              </a:rPr>
              <a:t>Background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gray">
          <a:xfrm>
            <a:off x="3778250" y="2239168"/>
            <a:ext cx="30400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20000"/>
              </a:spcBef>
              <a:spcAft>
                <a:spcPct val="40000"/>
              </a:spcAft>
              <a:buClr>
                <a:schemeClr val="tx2"/>
              </a:buClr>
              <a:buSzPct val="75000"/>
              <a:buFont typeface="Arial Unicode MS" pitchFamily="34" charset="-128"/>
              <a:buNone/>
            </a:pPr>
            <a:r>
              <a:rPr lang="en-US" sz="1300" b="1" dirty="0">
                <a:solidFill>
                  <a:schemeClr val="accent1"/>
                </a:solidFill>
                <a:latin typeface="EYInterstate" pitchFamily="2" charset="0"/>
                <a:cs typeface="Arial" charset="0"/>
                <a:sym typeface="Arial Unicode MS" pitchFamily="34" charset="-128"/>
              </a:rPr>
              <a:t>Professional experience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gray">
          <a:xfrm>
            <a:off x="573087" y="4315618"/>
            <a:ext cx="304165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20000"/>
              </a:spcBef>
              <a:spcAft>
                <a:spcPct val="40000"/>
              </a:spcAft>
              <a:buClr>
                <a:schemeClr val="tx2"/>
              </a:buClr>
              <a:buSzPct val="75000"/>
              <a:buFont typeface="Arial Unicode MS" pitchFamily="34" charset="-128"/>
              <a:buNone/>
            </a:pPr>
            <a:r>
              <a:rPr lang="en-US" sz="1300" b="1" dirty="0">
                <a:solidFill>
                  <a:schemeClr val="accent1"/>
                </a:solidFill>
                <a:latin typeface="EYInterstate" pitchFamily="2" charset="0"/>
                <a:cs typeface="Arial" charset="0"/>
                <a:sym typeface="Arial Unicode MS" pitchFamily="34" charset="-128"/>
              </a:rPr>
              <a:t>Skills</a:t>
            </a: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552450" y="4563268"/>
            <a:ext cx="3060700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269875" algn="l"/>
                <a:tab pos="3228975" algn="l"/>
                <a:tab pos="4665663" algn="r"/>
              </a:tabLst>
            </a:pPr>
            <a:r>
              <a:rPr lang="en-US" sz="900" dirty="0">
                <a:latin typeface="EYInterstate Light" pitchFamily="2" charset="0"/>
                <a:cs typeface="Arial" charset="0"/>
              </a:rPr>
              <a:t>Java developer with extensive knowledge in Insurance domain.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269875" algn="l"/>
                <a:tab pos="3228975" algn="l"/>
                <a:tab pos="4665663" algn="r"/>
              </a:tabLst>
            </a:pPr>
            <a:r>
              <a:rPr lang="en-US" sz="900" dirty="0">
                <a:latin typeface="EYInterstate Light" pitchFamily="2" charset="0"/>
                <a:cs typeface="Arial" charset="0"/>
              </a:rPr>
              <a:t>Worked in </a:t>
            </a:r>
            <a:r>
              <a:rPr lang="en-US" sz="900" dirty="0" err="1">
                <a:latin typeface="EYInterstate Light" pitchFamily="2" charset="0"/>
                <a:cs typeface="Arial" charset="0"/>
              </a:rPr>
              <a:t>eBao</a:t>
            </a:r>
            <a:r>
              <a:rPr lang="en-US" sz="900" dirty="0">
                <a:latin typeface="EYInterstate Light" pitchFamily="2" charset="0"/>
                <a:cs typeface="Arial" charset="0"/>
              </a:rPr>
              <a:t>, Guidewire and ALIP Insurance products.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269875" algn="l"/>
                <a:tab pos="3228975" algn="l"/>
                <a:tab pos="4665663" algn="r"/>
              </a:tabLst>
            </a:pPr>
            <a:r>
              <a:rPr lang="en-US" sz="900" dirty="0">
                <a:latin typeface="EYInterstate Light" pitchFamily="2" charset="0"/>
                <a:cs typeface="Arial" charset="0"/>
              </a:rPr>
              <a:t>Served as trainer for Spring, J2EE concepts for more than 80 hours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269875" algn="l"/>
                <a:tab pos="3228975" algn="l"/>
                <a:tab pos="4665663" algn="r"/>
              </a:tabLst>
            </a:pPr>
            <a:r>
              <a:rPr lang="en-US" sz="900" dirty="0">
                <a:latin typeface="EYInterstate Light" pitchFamily="2" charset="0"/>
                <a:cs typeface="Arial" charset="0"/>
              </a:rPr>
              <a:t>Have experience of more than seven years in Claims module.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269875" algn="l"/>
                <a:tab pos="3228975" algn="l"/>
                <a:tab pos="4665663" algn="r"/>
              </a:tabLst>
            </a:pPr>
            <a:r>
              <a:rPr lang="en-US" sz="900" dirty="0">
                <a:latin typeface="EYInterstate Light" pitchFamily="2" charset="0"/>
                <a:cs typeface="Arial" charset="0"/>
              </a:rPr>
              <a:t>Worked extensively in Integration between source and                various third party systems.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269875" algn="l"/>
                <a:tab pos="3228975" algn="l"/>
                <a:tab pos="4665663" algn="r"/>
              </a:tabLst>
            </a:pPr>
            <a:r>
              <a:rPr lang="en-US" sz="900" dirty="0">
                <a:latin typeface="EYInterstate Light" pitchFamily="2" charset="0"/>
                <a:cs typeface="Arial" charset="0"/>
              </a:rPr>
              <a:t>Developed multiple android applications for billing and reporting purposes with efficient client server model 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269875" algn="l"/>
                <a:tab pos="3228975" algn="l"/>
                <a:tab pos="4665663" algn="r"/>
              </a:tabLst>
            </a:pPr>
            <a:endParaRPr lang="en-GB" sz="900" dirty="0">
              <a:latin typeface="EYInterstate Light" pitchFamily="2" charset="0"/>
              <a:cs typeface="Arial" charset="0"/>
            </a:endParaRPr>
          </a:p>
        </p:txBody>
      </p:sp>
      <p:grpSp>
        <p:nvGrpSpPr>
          <p:cNvPr id="46094" name="Group 14"/>
          <p:cNvGrpSpPr>
            <a:grpSpLocks/>
          </p:cNvGrpSpPr>
          <p:nvPr/>
        </p:nvGrpSpPr>
        <p:grpSpPr bwMode="auto">
          <a:xfrm>
            <a:off x="573087" y="2467768"/>
            <a:ext cx="9442450" cy="4037806"/>
            <a:chOff x="392" y="1950"/>
            <a:chExt cx="5948" cy="2330"/>
          </a:xfrm>
        </p:grpSpPr>
        <p:sp>
          <p:nvSpPr>
            <p:cNvPr id="46095" name="Rectangle 15"/>
            <p:cNvSpPr>
              <a:spLocks noChangeArrowheads="1"/>
            </p:cNvSpPr>
            <p:nvPr/>
          </p:nvSpPr>
          <p:spPr bwMode="auto">
            <a:xfrm>
              <a:off x="392" y="1950"/>
              <a:ext cx="1916" cy="1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46096" name="Rectangle 16"/>
            <p:cNvSpPr>
              <a:spLocks noChangeArrowheads="1"/>
            </p:cNvSpPr>
            <p:nvPr/>
          </p:nvSpPr>
          <p:spPr bwMode="auto">
            <a:xfrm>
              <a:off x="392" y="3246"/>
              <a:ext cx="1916" cy="1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46097" name="Rectangle 17"/>
            <p:cNvSpPr>
              <a:spLocks noChangeArrowheads="1"/>
            </p:cNvSpPr>
            <p:nvPr/>
          </p:nvSpPr>
          <p:spPr bwMode="auto">
            <a:xfrm>
              <a:off x="2400" y="1950"/>
              <a:ext cx="1916" cy="2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46098" name="Rectangle 18"/>
            <p:cNvSpPr>
              <a:spLocks noChangeArrowheads="1"/>
            </p:cNvSpPr>
            <p:nvPr/>
          </p:nvSpPr>
          <p:spPr bwMode="auto">
            <a:xfrm>
              <a:off x="4424" y="1950"/>
              <a:ext cx="1916" cy="2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44" y="672306"/>
            <a:ext cx="806213" cy="946150"/>
          </a:xfrm>
          <a:prstGeom prst="rect">
            <a:avLst/>
          </a:prstGeom>
        </p:spPr>
      </p:pic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7119937" y="2490787"/>
            <a:ext cx="3054350" cy="477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N" sz="900" dirty="0">
                <a:latin typeface="EYInterstate Light" pitchFamily="2" charset="0"/>
                <a:cs typeface="Arial" charset="0"/>
              </a:rPr>
              <a:t>Offshore Dev Lead for leading insurance client in UK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N" sz="900" dirty="0">
                <a:latin typeface="EYInterstate Light" pitchFamily="2" charset="0"/>
                <a:cs typeface="Arial" charset="0"/>
              </a:rPr>
              <a:t>Involved in Estimation of workload for future enhancement items, including investigation, prototyping, design and documentation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N" sz="900" dirty="0">
                <a:latin typeface="EYInterstate Light" pitchFamily="2" charset="0"/>
                <a:cs typeface="Arial" charset="0"/>
              </a:rPr>
              <a:t>Involved in integrating </a:t>
            </a:r>
            <a:r>
              <a:rPr lang="en-IN" sz="900" dirty="0" err="1">
                <a:latin typeface="EYInterstate Light" pitchFamily="2" charset="0"/>
                <a:cs typeface="Arial" charset="0"/>
              </a:rPr>
              <a:t>ClaimCenter</a:t>
            </a:r>
            <a:r>
              <a:rPr lang="en-IN" sz="900" dirty="0">
                <a:latin typeface="EYInterstate Light" pitchFamily="2" charset="0"/>
                <a:cs typeface="Arial" charset="0"/>
              </a:rPr>
              <a:t> with various supporting systems including check printing system, </a:t>
            </a:r>
            <a:r>
              <a:rPr lang="en-IN" sz="900" dirty="0" err="1">
                <a:latin typeface="EYInterstate Light" pitchFamily="2" charset="0"/>
                <a:cs typeface="Arial" charset="0"/>
              </a:rPr>
              <a:t>Validus,CUE,CRIF,MIAFTR,MOJ,DMS,MDM,DVLA</a:t>
            </a:r>
            <a:r>
              <a:rPr lang="en-IN" sz="900" dirty="0">
                <a:latin typeface="EYInterstate Light" pitchFamily="2" charset="0"/>
                <a:cs typeface="Arial" charset="0"/>
              </a:rPr>
              <a:t> </a:t>
            </a:r>
            <a:r>
              <a:rPr lang="en-IN" sz="900" dirty="0" err="1">
                <a:latin typeface="EYInterstate Light" pitchFamily="2" charset="0"/>
                <a:cs typeface="Arial" charset="0"/>
              </a:rPr>
              <a:t>etc</a:t>
            </a:r>
            <a:endParaRPr lang="en-IN" sz="900" dirty="0">
              <a:latin typeface="EYInterstate Light" pitchFamily="2" charset="0"/>
              <a:cs typeface="Arial" charset="0"/>
            </a:endParaRP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N" sz="900" dirty="0">
                <a:latin typeface="EYInterstate Light" pitchFamily="2" charset="0"/>
                <a:cs typeface="Arial" charset="0"/>
              </a:rPr>
              <a:t>Review and </a:t>
            </a:r>
            <a:r>
              <a:rPr lang="en-IN" sz="900" dirty="0" err="1">
                <a:latin typeface="EYInterstate Light" pitchFamily="2" charset="0"/>
                <a:cs typeface="Arial" charset="0"/>
              </a:rPr>
              <a:t>analyze</a:t>
            </a:r>
            <a:r>
              <a:rPr lang="en-IN" sz="900" dirty="0">
                <a:latin typeface="EYInterstate Light" pitchFamily="2" charset="0"/>
                <a:cs typeface="Arial" charset="0"/>
              </a:rPr>
              <a:t> requirements for implementing them using Guidewire </a:t>
            </a:r>
            <a:r>
              <a:rPr lang="en-IN" sz="900" dirty="0" err="1">
                <a:latin typeface="EYInterstate Light" pitchFamily="2" charset="0"/>
                <a:cs typeface="Arial" charset="0"/>
              </a:rPr>
              <a:t>ClaimCenter</a:t>
            </a:r>
            <a:r>
              <a:rPr lang="en-IN" sz="900" dirty="0">
                <a:latin typeface="EYInterstate Light" pitchFamily="2" charset="0"/>
                <a:cs typeface="Arial" charset="0"/>
              </a:rPr>
              <a:t> either by using the out-of-box solutions or providing custom solutions on a case to case basis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N" sz="900" dirty="0">
                <a:latin typeface="EYInterstate Light" pitchFamily="2" charset="0"/>
                <a:cs typeface="Arial" charset="0"/>
              </a:rPr>
              <a:t>Involved in maintaining development standards and best practices for design, coding and scheduling.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N" sz="900" dirty="0">
                <a:latin typeface="EYInterstate Light" pitchFamily="2" charset="0"/>
                <a:cs typeface="Arial" charset="0"/>
              </a:rPr>
              <a:t>Involved in mentoring new joiners by training them on Guidewire concepts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GB" sz="900" dirty="0">
                <a:latin typeface="EYInterstate Light" pitchFamily="2" charset="0"/>
                <a:cs typeface="Arial" charset="0"/>
              </a:rPr>
              <a:t>Involved in new idea generations to automate processes and new tools to reduce efforts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GB" sz="900" dirty="0">
                <a:latin typeface="EYInterstate Light" pitchFamily="2" charset="0"/>
                <a:cs typeface="Arial" charset="0"/>
              </a:rPr>
              <a:t>Participate in project audits monthly and showcase the project </a:t>
            </a:r>
            <a:r>
              <a:rPr lang="en-GB" sz="900" dirty="0" err="1">
                <a:latin typeface="EYInterstate Light" pitchFamily="2" charset="0"/>
                <a:cs typeface="Arial" charset="0"/>
              </a:rPr>
              <a:t>artifacts</a:t>
            </a:r>
            <a:r>
              <a:rPr lang="en-GB" sz="900" dirty="0">
                <a:latin typeface="EYInterstate Light" pitchFamily="2" charset="0"/>
                <a:cs typeface="Arial" charset="0"/>
              </a:rPr>
              <a:t> and </a:t>
            </a:r>
            <a:r>
              <a:rPr lang="en-IN" sz="900" dirty="0">
                <a:latin typeface="EYInterstate Light" pitchFamily="2" charset="0"/>
                <a:cs typeface="Arial" charset="0"/>
              </a:rPr>
              <a:t>reviewing within the team to enhance the quality of deliverables</a:t>
            </a:r>
            <a:endParaRPr lang="en-GB" sz="900" dirty="0">
              <a:latin typeface="EYInterstate Light" pitchFamily="2" charset="0"/>
              <a:cs typeface="Arial" charset="0"/>
            </a:endParaRP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GB" sz="900" dirty="0">
                <a:latin typeface="EYInterstate Light" pitchFamily="2" charset="0"/>
                <a:cs typeface="Arial" charset="0"/>
              </a:rPr>
              <a:t>Involved in generation and review of data model reports on weekly basis and track the issues and bring it to closure.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N" sz="900" dirty="0">
                <a:latin typeface="EYInterstate Light" pitchFamily="2" charset="0"/>
                <a:cs typeface="Arial" charset="0"/>
              </a:rPr>
              <a:t>Provide estimations based on CP model and by heuristic model</a:t>
            </a:r>
            <a:endParaRPr lang="en-GB" sz="900" dirty="0">
              <a:latin typeface="EYInterstate Light" pitchFamily="2" charset="0"/>
              <a:cs typeface="Arial" charset="0"/>
            </a:endParaRP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endParaRPr lang="en-GB" sz="900" dirty="0">
              <a:latin typeface="EYInterstate Light" pitchFamily="2" charset="0"/>
              <a:cs typeface="Arial" charset="0"/>
            </a:endParaRP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endParaRPr lang="en-GB" sz="900" dirty="0">
              <a:latin typeface="EYInterstate Light" pitchFamily="2" charset="0"/>
              <a:cs typeface="Arial" charset="0"/>
            </a:endParaRPr>
          </a:p>
          <a:p>
            <a:pPr defTabSz="995363">
              <a:spcAft>
                <a:spcPct val="50000"/>
              </a:spcAft>
              <a:buClr>
                <a:schemeClr val="tx1"/>
              </a:buClr>
              <a:tabLst>
                <a:tab pos="3228975" algn="l"/>
                <a:tab pos="4665663" algn="r"/>
              </a:tabLst>
            </a:pPr>
            <a:endParaRPr lang="en-GB" sz="900" dirty="0">
              <a:latin typeface="EYInterstate Light" pitchFamily="2" charset="0"/>
              <a:cs typeface="Arial" charset="0"/>
            </a:endParaRP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gray">
          <a:xfrm>
            <a:off x="7131050" y="2238374"/>
            <a:ext cx="30400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20000"/>
              </a:spcBef>
              <a:spcAft>
                <a:spcPct val="40000"/>
              </a:spcAft>
              <a:buClr>
                <a:schemeClr val="tx2"/>
              </a:buClr>
              <a:buSzPct val="75000"/>
              <a:buFont typeface="Arial Unicode MS" pitchFamily="34" charset="-128"/>
              <a:buNone/>
            </a:pPr>
            <a:r>
              <a:rPr lang="en-US" sz="1300" b="1" dirty="0">
                <a:solidFill>
                  <a:schemeClr val="accent1"/>
                </a:solidFill>
                <a:latin typeface="EYInterstate" pitchFamily="2" charset="0"/>
                <a:cs typeface="Arial" charset="0"/>
                <a:sym typeface="Arial Unicode MS" pitchFamily="34" charset="-128"/>
              </a:rPr>
              <a:t>Responsibilities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posal Template for PP and Loadset">
  <a:themeElements>
    <a:clrScheme name="Proposal Template for PP and Loadset 1">
      <a:dk1>
        <a:srgbClr val="000000"/>
      </a:dk1>
      <a:lt1>
        <a:srgbClr val="FFFFFF"/>
      </a:lt1>
      <a:dk2>
        <a:srgbClr val="000000"/>
      </a:dk2>
      <a:lt2>
        <a:srgbClr val="F2F2F2"/>
      </a:lt2>
      <a:accent1>
        <a:srgbClr val="7F7E82"/>
      </a:accent1>
      <a:accent2>
        <a:srgbClr val="FFE600"/>
      </a:accent2>
      <a:accent3>
        <a:srgbClr val="FFFFFF"/>
      </a:accent3>
      <a:accent4>
        <a:srgbClr val="000000"/>
      </a:accent4>
      <a:accent5>
        <a:srgbClr val="C0C0C1"/>
      </a:accent5>
      <a:accent6>
        <a:srgbClr val="E7D000"/>
      </a:accent6>
      <a:hlink>
        <a:srgbClr val="A5A4A7"/>
      </a:hlink>
      <a:folHlink>
        <a:srgbClr val="CCCBCD"/>
      </a:folHlink>
    </a:clrScheme>
    <a:fontScheme name="Proposal Template for PP and Loadset">
      <a:majorFont>
        <a:latin typeface="EYInterstate"/>
        <a:ea typeface=""/>
        <a:cs typeface="Arial"/>
      </a:majorFont>
      <a:minorFont>
        <a:latin typeface="EYInterstat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posal Template for PP and Loadset 1">
        <a:dk1>
          <a:srgbClr val="000000"/>
        </a:dk1>
        <a:lt1>
          <a:srgbClr val="FFFFFF"/>
        </a:lt1>
        <a:dk2>
          <a:srgbClr val="000000"/>
        </a:dk2>
        <a:lt2>
          <a:srgbClr val="F2F2F2"/>
        </a:lt2>
        <a:accent1>
          <a:srgbClr val="7F7E82"/>
        </a:accent1>
        <a:accent2>
          <a:srgbClr val="FFE600"/>
        </a:accent2>
        <a:accent3>
          <a:srgbClr val="FFFFFF"/>
        </a:accent3>
        <a:accent4>
          <a:srgbClr val="000000"/>
        </a:accent4>
        <a:accent5>
          <a:srgbClr val="C0C0C1"/>
        </a:accent5>
        <a:accent6>
          <a:srgbClr val="E7D000"/>
        </a:accent6>
        <a:hlink>
          <a:srgbClr val="A5A4A7"/>
        </a:hlink>
        <a:folHlink>
          <a:srgbClr val="CCCBC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DAE0C2DF3D9E458F3BDFB04EB4FE68" ma:contentTypeVersion="11" ma:contentTypeDescription="Create a new document." ma:contentTypeScope="" ma:versionID="127ecd8fa45a3f8d5a3dd1221f08e284">
  <xsd:schema xmlns:xsd="http://www.w3.org/2001/XMLSchema" xmlns:xs="http://www.w3.org/2001/XMLSchema" xmlns:p="http://schemas.microsoft.com/office/2006/metadata/properties" xmlns:ns3="457d3d91-3112-4d54-949e-af0fc6135220" xmlns:ns4="50d42e27-d908-475c-b95c-deb72b2c8872" targetNamespace="http://schemas.microsoft.com/office/2006/metadata/properties" ma:root="true" ma:fieldsID="0928c4a9421a144b69b64aaa134b5797" ns3:_="" ns4:_="">
    <xsd:import namespace="457d3d91-3112-4d54-949e-af0fc6135220"/>
    <xsd:import namespace="50d42e27-d908-475c-b95c-deb72b2c887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7d3d91-3112-4d54-949e-af0fc61352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d42e27-d908-475c-b95c-deb72b2c887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58F369-317A-4504-B27E-9F8BC78A2391}">
  <ds:schemaRefs>
    <ds:schemaRef ds:uri="http://purl.org/dc/elements/1.1/"/>
    <ds:schemaRef ds:uri="http://schemas.microsoft.com/office/2006/metadata/properties"/>
    <ds:schemaRef ds:uri="http://purl.org/dc/terms/"/>
    <ds:schemaRef ds:uri="457d3d91-3112-4d54-949e-af0fc6135220"/>
    <ds:schemaRef ds:uri="http://schemas.microsoft.com/office/2006/documentManagement/types"/>
    <ds:schemaRef ds:uri="http://schemas.microsoft.com/office/infopath/2007/PartnerControls"/>
    <ds:schemaRef ds:uri="50d42e27-d908-475c-b95c-deb72b2c8872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1E9B54E-4B6D-47E5-A51B-31158C0506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316F4C-0C6A-44C5-92B4-24EF4554F7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7d3d91-3112-4d54-949e-af0fc6135220"/>
    <ds:schemaRef ds:uri="50d42e27-d908-475c-b95c-deb72b2c88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</Words>
  <Application>Microsoft Office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Unicode MS</vt:lpstr>
      <vt:lpstr>EYInterstate</vt:lpstr>
      <vt:lpstr>EYInterstate Light</vt:lpstr>
      <vt:lpstr>EYInterstate Regular</vt:lpstr>
      <vt:lpstr>Proposal Template for PP and Loadset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VasanthKumar_CV</dc:title>
  <dc:creator/>
  <cp:lastModifiedBy/>
  <cp:revision>2</cp:revision>
  <dcterms:created xsi:type="dcterms:W3CDTF">2018-07-15T13:27:49Z</dcterms:created>
  <dcterms:modified xsi:type="dcterms:W3CDTF">2021-02-25T10:23:17Z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0x01010081DAE0C2DF3D9E458F3BDFB04EB4FE68</vt:lpwstr>
  </property>
  <property fmtid="{D5CDD505-2E9C-101B-9397-08002B2CF9AE}" pid="3" name="GeographicApplicability">
    <vt:lpwstr>62;#India|df1810e5-0430-4356-8578-135a33780802;#62;#India|df1810e5-0430-4356-8578-135a33780802</vt:lpwstr>
  </property>
  <property fmtid="{D5CDD505-2E9C-101B-9397-08002B2CF9AE}" pid="4" name="Sector">
    <vt:lpwstr/>
  </property>
  <property fmtid="{D5CDD505-2E9C-101B-9397-08002B2CF9AE}" pid="5" name="ContentLanguage">
    <vt:lpwstr>6;#English|556a818d-2fa5-4ece-a7c0-2ca1d2dc5c77;#6;#English|556a818d-2fa5-4ece-a7c0-2ca1d2dc5c77</vt:lpwstr>
  </property>
  <property fmtid="{D5CDD505-2E9C-101B-9397-08002B2CF9AE}" pid="6" name="ServiceLineFunction">
    <vt:lpwstr>11;#Advisory|05f56918-abb4-4fc6-b748-1264d80bab20;#11;#Advisory|05f56918-abb4-4fc6-b748-1264d80bab20</vt:lpwstr>
  </property>
  <property fmtid="{D5CDD505-2E9C-101B-9397-08002B2CF9AE}" pid="7" name="EYContentType">
    <vt:lpwstr>1;#CV|d9e8f3fc-dc7d-453d-9df1-1e9e3502f833</vt:lpwstr>
  </property>
</Properties>
</file>