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32"/>
  </p:notesMasterIdLst>
  <p:sldIdLst>
    <p:sldId id="256" r:id="rId2"/>
    <p:sldId id="257" r:id="rId3"/>
    <p:sldId id="258" r:id="rId4"/>
    <p:sldId id="259" r:id="rId5"/>
    <p:sldId id="263" r:id="rId6"/>
    <p:sldId id="260" r:id="rId7"/>
    <p:sldId id="262" r:id="rId8"/>
    <p:sldId id="276" r:id="rId9"/>
    <p:sldId id="288" r:id="rId10"/>
    <p:sldId id="287" r:id="rId11"/>
    <p:sldId id="286" r:id="rId12"/>
    <p:sldId id="289" r:id="rId13"/>
    <p:sldId id="290" r:id="rId14"/>
    <p:sldId id="278" r:id="rId15"/>
    <p:sldId id="277" r:id="rId16"/>
    <p:sldId id="280" r:id="rId17"/>
    <p:sldId id="281" r:id="rId18"/>
    <p:sldId id="292" r:id="rId19"/>
    <p:sldId id="293" r:id="rId20"/>
    <p:sldId id="282" r:id="rId21"/>
    <p:sldId id="294" r:id="rId22"/>
    <p:sldId id="295" r:id="rId23"/>
    <p:sldId id="296" r:id="rId24"/>
    <p:sldId id="283" r:id="rId25"/>
    <p:sldId id="285" r:id="rId26"/>
    <p:sldId id="284" r:id="rId27"/>
    <p:sldId id="297" r:id="rId28"/>
    <p:sldId id="298" r:id="rId29"/>
    <p:sldId id="299"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8549"/>
  </p:normalViewPr>
  <p:slideViewPr>
    <p:cSldViewPr snapToGrid="0" snapToObjects="1">
      <p:cViewPr varScale="1">
        <p:scale>
          <a:sx n="53" d="100"/>
          <a:sy n="53"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FA2C8-1A04-C04C-AAB5-5AEF43C22034}"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F854-EBCF-BA4F-BEA7-33B6A492EBD7}" type="slidenum">
              <a:rPr lang="en-US" smtClean="0"/>
              <a:t>‹#›</a:t>
            </a:fld>
            <a:endParaRPr lang="en-US"/>
          </a:p>
        </p:txBody>
      </p:sp>
    </p:spTree>
    <p:extLst>
      <p:ext uri="{BB962C8B-B14F-4D97-AF65-F5344CB8AC3E}">
        <p14:creationId xmlns:p14="http://schemas.microsoft.com/office/powerpoint/2010/main" val="14287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a:t>
            </a:fld>
            <a:endParaRPr lang="en-US"/>
          </a:p>
        </p:txBody>
      </p:sp>
    </p:spTree>
    <p:extLst>
      <p:ext uri="{BB962C8B-B14F-4D97-AF65-F5344CB8AC3E}">
        <p14:creationId xmlns:p14="http://schemas.microsoft.com/office/powerpoint/2010/main" val="197688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the count is not entirely accurate.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12</a:t>
            </a:fld>
            <a:endParaRPr lang="en-US"/>
          </a:p>
        </p:txBody>
      </p:sp>
    </p:spTree>
    <p:extLst>
      <p:ext uri="{BB962C8B-B14F-4D97-AF65-F5344CB8AC3E}">
        <p14:creationId xmlns:p14="http://schemas.microsoft.com/office/powerpoint/2010/main" val="17628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20</a:t>
            </a:fld>
            <a:endParaRPr lang="en-US"/>
          </a:p>
        </p:txBody>
      </p:sp>
    </p:spTree>
    <p:extLst>
      <p:ext uri="{BB962C8B-B14F-4D97-AF65-F5344CB8AC3E}">
        <p14:creationId xmlns:p14="http://schemas.microsoft.com/office/powerpoint/2010/main" val="137001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Conducted</a:t>
            </a:r>
            <a:r>
              <a:rPr lang="en-US" baseline="0" dirty="0"/>
              <a:t> with min trans cleavage length equal to 6. Explain the affect this has on the output with respect to what cis and </a:t>
            </a:r>
            <a:r>
              <a:rPr lang="en-US" baseline="0" dirty="0" err="1"/>
              <a:t>lin</a:t>
            </a:r>
            <a:r>
              <a:rPr lang="en-US" baseline="0" dirty="0"/>
              <a:t> looks like.</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23</a:t>
            </a:fld>
            <a:endParaRPr lang="en-US"/>
          </a:p>
        </p:txBody>
      </p:sp>
    </p:spTree>
    <p:extLst>
      <p:ext uri="{BB962C8B-B14F-4D97-AF65-F5344CB8AC3E}">
        <p14:creationId xmlns:p14="http://schemas.microsoft.com/office/powerpoint/2010/main" val="184008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E9FF854-EBCF-BA4F-BEA7-33B6A492EBD7}" type="slidenum">
              <a:rPr lang="en-US" smtClean="0"/>
              <a:t>24</a:t>
            </a:fld>
            <a:endParaRPr lang="en-US"/>
          </a:p>
        </p:txBody>
      </p:sp>
    </p:spTree>
    <p:extLst>
      <p:ext uri="{BB962C8B-B14F-4D97-AF65-F5344CB8AC3E}">
        <p14:creationId xmlns:p14="http://schemas.microsoft.com/office/powerpoint/2010/main" val="373546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26</a:t>
            </a:fld>
            <a:endParaRPr lang="en-US"/>
          </a:p>
        </p:txBody>
      </p:sp>
    </p:spTree>
    <p:extLst>
      <p:ext uri="{BB962C8B-B14F-4D97-AF65-F5344CB8AC3E}">
        <p14:creationId xmlns:p14="http://schemas.microsoft.com/office/powerpoint/2010/main" val="87465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Emma</a:t>
            </a:r>
            <a:r>
              <a:rPr lang="en-US" baseline="0" dirty="0"/>
              <a:t> went through this in some detail a few weeks ago so we aren’t going to again.</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27</a:t>
            </a:fld>
            <a:endParaRPr lang="en-US"/>
          </a:p>
        </p:txBody>
      </p:sp>
    </p:spTree>
    <p:extLst>
      <p:ext uri="{BB962C8B-B14F-4D97-AF65-F5344CB8AC3E}">
        <p14:creationId xmlns:p14="http://schemas.microsoft.com/office/powerpoint/2010/main" val="26016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4</a:t>
            </a:fld>
            <a:endParaRPr lang="en-US"/>
          </a:p>
        </p:txBody>
      </p:sp>
    </p:spTree>
    <p:extLst>
      <p:ext uri="{BB962C8B-B14F-4D97-AF65-F5344CB8AC3E}">
        <p14:creationId xmlns:p14="http://schemas.microsoft.com/office/powerpoint/2010/main" val="156776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9FF854-EBCF-BA4F-BEA7-33B6A492EBD7}" type="slidenum">
              <a:rPr lang="en-US" smtClean="0"/>
              <a:t>5</a:t>
            </a:fld>
            <a:endParaRPr lang="en-US"/>
          </a:p>
        </p:txBody>
      </p:sp>
    </p:spTree>
    <p:extLst>
      <p:ext uri="{BB962C8B-B14F-4D97-AF65-F5344CB8AC3E}">
        <p14:creationId xmlns:p14="http://schemas.microsoft.com/office/powerpoint/2010/main" val="199709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Nature of all Inputs:</a:t>
            </a:r>
          </a:p>
          <a:p>
            <a:pPr marL="742950" lvl="1" indent="-285750">
              <a:buFont typeface="Arial" charset="0"/>
              <a:buChar char="•"/>
            </a:pPr>
            <a:r>
              <a:rPr lang="en-US" dirty="0"/>
              <a:t>Purpose</a:t>
            </a:r>
          </a:p>
          <a:p>
            <a:pPr marL="742950" lvl="1" indent="-285750">
              <a:buFont typeface="Arial" charset="0"/>
              <a:buChar char="•"/>
            </a:pPr>
            <a:r>
              <a:rPr lang="en-US" dirty="0"/>
              <a:t>Limitations</a:t>
            </a:r>
          </a:p>
          <a:p>
            <a:pPr marL="285750" indent="-285750">
              <a:buFont typeface="Arial" charset="0"/>
              <a:buChar char="•"/>
            </a:pPr>
            <a:r>
              <a:rPr lang="en-US" dirty="0"/>
              <a:t>Nature of Output</a:t>
            </a:r>
          </a:p>
          <a:p>
            <a:pPr marL="285750" indent="-285750">
              <a:buFont typeface="Arial" charset="0"/>
              <a:buChar char="•"/>
            </a:pPr>
            <a:r>
              <a:rPr lang="en-US" dirty="0"/>
              <a:t>Demonstrate Changing of inputs and its effect on output</a:t>
            </a:r>
          </a:p>
          <a:p>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6</a:t>
            </a:fld>
            <a:endParaRPr lang="en-US"/>
          </a:p>
        </p:txBody>
      </p:sp>
    </p:spTree>
    <p:extLst>
      <p:ext uri="{BB962C8B-B14F-4D97-AF65-F5344CB8AC3E}">
        <p14:creationId xmlns:p14="http://schemas.microsoft.com/office/powerpoint/2010/main" val="195092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linear,</a:t>
            </a:r>
            <a:r>
              <a:rPr lang="en-US" baseline="0" dirty="0"/>
              <a:t> cis and trans</a:t>
            </a: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7</a:t>
            </a:fld>
            <a:endParaRPr lang="en-US"/>
          </a:p>
        </p:txBody>
      </p:sp>
    </p:spTree>
    <p:extLst>
      <p:ext uri="{BB962C8B-B14F-4D97-AF65-F5344CB8AC3E}">
        <p14:creationId xmlns:p14="http://schemas.microsoft.com/office/powerpoint/2010/main" val="14960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each one. Don’t think need to elaborate on each one too much, just the main important ones.</a:t>
            </a:r>
            <a:br>
              <a:rPr lang="en-US" dirty="0"/>
            </a:br>
            <a:r>
              <a:rPr lang="en-US" dirty="0"/>
              <a:t>Important ones:</a:t>
            </a:r>
            <a:br>
              <a:rPr lang="en-US" dirty="0"/>
            </a:br>
            <a:endParaRPr lang="en-US" dirty="0"/>
          </a:p>
          <a:p>
            <a:pPr marL="171450" indent="-171450">
              <a:buFontTx/>
              <a:buChar char="-"/>
            </a:pPr>
            <a:r>
              <a:rPr lang="en-US" dirty="0"/>
              <a:t>New b/y ion comparison, the previous algorithm albeit quicker would get a lot of false negatives. This was as we were only checking the b/y ions for the closest ppm match. If there were other ppm matches, it was often the case that we would have the b/y threshold satisfied for one of the other ppm match. This is now taken into account.</a:t>
            </a:r>
          </a:p>
          <a:p>
            <a:pPr marL="171450" indent="-171450">
              <a:buFontTx/>
              <a:buChar char="-"/>
            </a:pPr>
            <a:r>
              <a:rPr lang="en-US" dirty="0"/>
              <a:t>UI is a lot more fluid and error proof, with the parameters being thoroughly sanitized before the output generation can begin.</a:t>
            </a:r>
          </a:p>
          <a:p>
            <a:pPr marL="0" indent="0">
              <a:buFontTx/>
              <a:buNone/>
            </a:pPr>
            <a:r>
              <a:rPr lang="en-US" dirty="0"/>
              <a:t>- Process Generation and memory threshold changes essentially means that the program should be able to handle all input sizes with the caveat being that the multiple output files could contain duplicates across the different files.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7E9FF854-EBCF-BA4F-BEA7-33B6A492EBD7}" type="slidenum">
              <a:rPr lang="en-US" smtClean="0"/>
              <a:t>8</a:t>
            </a:fld>
            <a:endParaRPr lang="en-US"/>
          </a:p>
        </p:txBody>
      </p:sp>
    </p:spTree>
    <p:extLst>
      <p:ext uri="{BB962C8B-B14F-4D97-AF65-F5344CB8AC3E}">
        <p14:creationId xmlns:p14="http://schemas.microsoft.com/office/powerpoint/2010/main" val="109034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E9FF854-EBCF-BA4F-BEA7-33B6A492EBD7}" type="slidenum">
              <a:rPr lang="en-US" smtClean="0"/>
              <a:t>9</a:t>
            </a:fld>
            <a:endParaRPr lang="en-US"/>
          </a:p>
        </p:txBody>
      </p:sp>
    </p:spTree>
    <p:extLst>
      <p:ext uri="{BB962C8B-B14F-4D97-AF65-F5344CB8AC3E}">
        <p14:creationId xmlns:p14="http://schemas.microsoft.com/office/powerpoint/2010/main" val="37899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a:t>
            </a:r>
            <a:r>
              <a:rPr lang="en-US" baseline="0" dirty="0"/>
              <a:t> is meant by origin: which proteins the cleavages which were combined to create the peptide were from.</a:t>
            </a:r>
          </a:p>
          <a:p>
            <a:r>
              <a:rPr lang="en-US" dirty="0"/>
              <a:t>Explain overlap</a:t>
            </a:r>
          </a:p>
        </p:txBody>
      </p:sp>
      <p:sp>
        <p:nvSpPr>
          <p:cNvPr id="4" name="Slide Number Placeholder 3"/>
          <p:cNvSpPr>
            <a:spLocks noGrp="1"/>
          </p:cNvSpPr>
          <p:nvPr>
            <p:ph type="sldNum" sz="quarter" idx="10"/>
          </p:nvPr>
        </p:nvSpPr>
        <p:spPr/>
        <p:txBody>
          <a:bodyPr/>
          <a:lstStyle/>
          <a:p>
            <a:fld id="{7E9FF854-EBCF-BA4F-BEA7-33B6A492EBD7}" type="slidenum">
              <a:rPr lang="en-US" smtClean="0"/>
              <a:t>10</a:t>
            </a:fld>
            <a:endParaRPr lang="en-US"/>
          </a:p>
        </p:txBody>
      </p:sp>
    </p:spTree>
    <p:extLst>
      <p:ext uri="{BB962C8B-B14F-4D97-AF65-F5344CB8AC3E}">
        <p14:creationId xmlns:p14="http://schemas.microsoft.com/office/powerpoint/2010/main" val="164985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E9FF854-EBCF-BA4F-BEA7-33B6A492EBD7}" type="slidenum">
              <a:rPr lang="en-US" smtClean="0"/>
              <a:t>11</a:t>
            </a:fld>
            <a:endParaRPr lang="en-US"/>
          </a:p>
        </p:txBody>
      </p:sp>
    </p:spTree>
    <p:extLst>
      <p:ext uri="{BB962C8B-B14F-4D97-AF65-F5344CB8AC3E}">
        <p14:creationId xmlns:p14="http://schemas.microsoft.com/office/powerpoint/2010/main" val="364915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CC5F2-8C20-4D41-A30F-E08EA3FD74A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CC5F2-8C20-4D41-A30F-E08EA3FD74AE}"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11D6AF-72C8-AB4F-9B8E-EA21F41603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CC5F2-8C20-4D41-A30F-E08EA3FD74AE}"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CC5F2-8C20-4D41-A30F-E08EA3FD74AE}"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11D6AF-72C8-AB4F-9B8E-EA21F41603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CC5F2-8C20-4D41-A30F-E08EA3FD74A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11D6AF-72C8-AB4F-9B8E-EA21F41603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5CC5F2-8C20-4D41-A30F-E08EA3FD74AE}" type="datetimeFigureOut">
              <a:rPr lang="en-US" smtClean="0"/>
              <a:t>4/1/2019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11D6AF-72C8-AB4F-9B8E-EA21F41603A7}" type="slidenum">
              <a:rPr lang="en-US" smtClean="0"/>
              <a:t>‹#›</a:t>
            </a:fld>
            <a:endParaRPr lang="en-US"/>
          </a:p>
        </p:txBody>
      </p:sp>
    </p:spTree>
    <p:extLst>
      <p:ext uri="{BB962C8B-B14F-4D97-AF65-F5344CB8AC3E}">
        <p14:creationId xmlns:p14="http://schemas.microsoft.com/office/powerpoint/2010/main" val="3922076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Peptide Splicing Program</a:t>
            </a:r>
          </a:p>
        </p:txBody>
      </p:sp>
      <p:sp>
        <p:nvSpPr>
          <p:cNvPr id="3" name="Subtitle 2"/>
          <p:cNvSpPr>
            <a:spLocks noGrp="1"/>
          </p:cNvSpPr>
          <p:nvPr>
            <p:ph type="subTitle" idx="1"/>
          </p:nvPr>
        </p:nvSpPr>
        <p:spPr/>
        <p:txBody>
          <a:bodyPr/>
          <a:lstStyle/>
          <a:p>
            <a:r>
              <a:rPr lang="en-US" dirty="0"/>
              <a:t>Nic Chapman and Arpit Bajaj</a:t>
            </a:r>
          </a:p>
        </p:txBody>
      </p:sp>
    </p:spTree>
    <p:extLst>
      <p:ext uri="{BB962C8B-B14F-4D97-AF65-F5344CB8AC3E}">
        <p14:creationId xmlns:p14="http://schemas.microsoft.com/office/powerpoint/2010/main" val="338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Trans Origins</a:t>
            </a:r>
          </a:p>
        </p:txBody>
      </p:sp>
      <p:sp>
        <p:nvSpPr>
          <p:cNvPr id="3" name="Content Placeholder 2"/>
          <p:cNvSpPr>
            <a:spLocks noGrp="1"/>
          </p:cNvSpPr>
          <p:nvPr>
            <p:ph idx="1"/>
          </p:nvPr>
        </p:nvSpPr>
        <p:spPr/>
        <p:txBody>
          <a:bodyPr/>
          <a:lstStyle/>
          <a:p>
            <a:r>
              <a:rPr lang="en-US" dirty="0"/>
              <a:t>Inclusion of origin protein information in trans splicing.</a:t>
            </a:r>
          </a:p>
          <a:p>
            <a:r>
              <a:rPr lang="en-US" dirty="0"/>
              <a:t>Linear and cis splicing simply required a reference to the protein the peptide was derived from.</a:t>
            </a:r>
          </a:p>
          <a:p>
            <a:r>
              <a:rPr lang="en-US" dirty="0"/>
              <a:t>Trans peptides are from two peptides, so different syntax required.</a:t>
            </a:r>
          </a:p>
          <a:p>
            <a:pPr lvl="1"/>
            <a:r>
              <a:rPr lang="en-US" dirty="0"/>
              <a:t>Pairs of peptides separated by slash.</a:t>
            </a:r>
          </a:p>
          <a:p>
            <a:pPr lvl="1"/>
            <a:r>
              <a:rPr lang="en-US" dirty="0"/>
              <a:t>Brackets refer to the location of the cleavage within the peptide (only included for cleavages of more than 5)</a:t>
            </a:r>
          </a:p>
          <a:p>
            <a:pPr lvl="1"/>
            <a:r>
              <a:rPr lang="en-US" dirty="0"/>
              <a:t>“Overlap” peptides also considered trans splicing.</a:t>
            </a:r>
          </a:p>
        </p:txBody>
      </p:sp>
      <p:pic>
        <p:nvPicPr>
          <p:cNvPr id="4" name="Picture 3"/>
          <p:cNvPicPr>
            <a:picLocks noChangeAspect="1"/>
          </p:cNvPicPr>
          <p:nvPr/>
        </p:nvPicPr>
        <p:blipFill rotWithShape="1">
          <a:blip r:embed="rId3"/>
          <a:srcRect l="1586" t="-3140"/>
          <a:stretch/>
        </p:blipFill>
        <p:spPr>
          <a:xfrm>
            <a:off x="3147236" y="5252477"/>
            <a:ext cx="6599274" cy="419154"/>
          </a:xfrm>
          <a:prstGeom prst="rect">
            <a:avLst/>
          </a:prstGeom>
        </p:spPr>
      </p:pic>
      <p:pic>
        <p:nvPicPr>
          <p:cNvPr id="5" name="Picture 4"/>
          <p:cNvPicPr>
            <a:picLocks noChangeAspect="1"/>
          </p:cNvPicPr>
          <p:nvPr/>
        </p:nvPicPr>
        <p:blipFill>
          <a:blip r:embed="rId4"/>
          <a:stretch>
            <a:fillRect/>
          </a:stretch>
        </p:blipFill>
        <p:spPr>
          <a:xfrm>
            <a:off x="3147236" y="5815171"/>
            <a:ext cx="5816600" cy="419100"/>
          </a:xfrm>
          <a:prstGeom prst="rect">
            <a:avLst/>
          </a:prstGeom>
        </p:spPr>
      </p:pic>
    </p:spTree>
    <p:extLst>
      <p:ext uri="{BB962C8B-B14F-4D97-AF65-F5344CB8AC3E}">
        <p14:creationId xmlns:p14="http://schemas.microsoft.com/office/powerpoint/2010/main" val="184216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Output CSV Files</a:t>
            </a:r>
          </a:p>
        </p:txBody>
      </p:sp>
      <p:sp>
        <p:nvSpPr>
          <p:cNvPr id="3" name="Content Placeholder 2"/>
          <p:cNvSpPr>
            <a:spLocks noGrp="1"/>
          </p:cNvSpPr>
          <p:nvPr>
            <p:ph idx="1"/>
          </p:nvPr>
        </p:nvSpPr>
        <p:spPr/>
        <p:txBody>
          <a:bodyPr/>
          <a:lstStyle/>
          <a:p>
            <a:r>
              <a:rPr lang="en-US" dirty="0"/>
              <a:t>Output csv files containing:</a:t>
            </a:r>
          </a:p>
          <a:p>
            <a:pPr lvl="1"/>
            <a:r>
              <a:rPr lang="en-US" dirty="0"/>
              <a:t>Proteins as headers with all peptides from that protein listed below.</a:t>
            </a:r>
          </a:p>
          <a:p>
            <a:pPr lvl="1"/>
            <a:r>
              <a:rPr lang="en-US" dirty="0"/>
              <a:t>Peptides as header with all peptides that protein generated listed below.</a:t>
            </a:r>
          </a:p>
          <a:p>
            <a:endParaRPr lang="en-US" dirty="0"/>
          </a:p>
        </p:txBody>
      </p:sp>
      <p:pic>
        <p:nvPicPr>
          <p:cNvPr id="4" name="Picture 3"/>
          <p:cNvPicPr>
            <a:picLocks noChangeAspect="1"/>
          </p:cNvPicPr>
          <p:nvPr/>
        </p:nvPicPr>
        <p:blipFill>
          <a:blip r:embed="rId3"/>
          <a:stretch>
            <a:fillRect/>
          </a:stretch>
        </p:blipFill>
        <p:spPr>
          <a:xfrm>
            <a:off x="3655801" y="3510922"/>
            <a:ext cx="2032000" cy="2400300"/>
          </a:xfrm>
          <a:prstGeom prst="rect">
            <a:avLst/>
          </a:prstGeom>
        </p:spPr>
      </p:pic>
      <p:pic>
        <p:nvPicPr>
          <p:cNvPr id="5" name="Picture 4"/>
          <p:cNvPicPr>
            <a:picLocks noChangeAspect="1"/>
          </p:cNvPicPr>
          <p:nvPr/>
        </p:nvPicPr>
        <p:blipFill rotWithShape="1">
          <a:blip r:embed="rId4"/>
          <a:srcRect b="46142"/>
          <a:stretch/>
        </p:blipFill>
        <p:spPr>
          <a:xfrm>
            <a:off x="6540578" y="3510922"/>
            <a:ext cx="2220649" cy="2430342"/>
          </a:xfrm>
          <a:prstGeom prst="rect">
            <a:avLst/>
          </a:prstGeom>
        </p:spPr>
      </p:pic>
    </p:spTree>
    <p:extLst>
      <p:ext uri="{BB962C8B-B14F-4D97-AF65-F5344CB8AC3E}">
        <p14:creationId xmlns:p14="http://schemas.microsoft.com/office/powerpoint/2010/main" val="192113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Info File</a:t>
            </a:r>
          </a:p>
        </p:txBody>
      </p:sp>
      <p:sp>
        <p:nvSpPr>
          <p:cNvPr id="3" name="Content Placeholder 2"/>
          <p:cNvSpPr>
            <a:spLocks noGrp="1"/>
          </p:cNvSpPr>
          <p:nvPr>
            <p:ph idx="1"/>
          </p:nvPr>
        </p:nvSpPr>
        <p:spPr>
          <a:xfrm>
            <a:off x="2542530" y="2148313"/>
            <a:ext cx="8217617" cy="3777622"/>
          </a:xfrm>
        </p:spPr>
        <p:txBody>
          <a:bodyPr/>
          <a:lstStyle/>
          <a:p>
            <a:r>
              <a:rPr lang="en-US" dirty="0"/>
              <a:t>An info text file automatically prints when an output is run.</a:t>
            </a:r>
          </a:p>
          <a:p>
            <a:r>
              <a:rPr lang="en-US" dirty="0"/>
              <a:t>It contains:</a:t>
            </a:r>
          </a:p>
          <a:p>
            <a:pPr lvl="1"/>
            <a:r>
              <a:rPr lang="en-US" dirty="0"/>
              <a:t>The user selected settings.</a:t>
            </a:r>
          </a:p>
          <a:p>
            <a:pPr lvl="1"/>
            <a:r>
              <a:rPr lang="en-US" dirty="0"/>
              <a:t>A count of the number of times each selected modification was found in one of the output peptides.</a:t>
            </a:r>
          </a:p>
          <a:p>
            <a:endParaRPr lang="en-US" dirty="0"/>
          </a:p>
        </p:txBody>
      </p:sp>
    </p:spTree>
    <p:extLst>
      <p:ext uri="{BB962C8B-B14F-4D97-AF65-F5344CB8AC3E}">
        <p14:creationId xmlns:p14="http://schemas.microsoft.com/office/powerpoint/2010/main" val="115692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70790" y="1692552"/>
            <a:ext cx="7272670" cy="4707805"/>
          </a:xfrm>
          <a:prstGeom prst="rect">
            <a:avLst/>
          </a:prstGeom>
        </p:spPr>
      </p:pic>
      <p:sp>
        <p:nvSpPr>
          <p:cNvPr id="5" name="Title 1"/>
          <p:cNvSpPr>
            <a:spLocks noGrp="1"/>
          </p:cNvSpPr>
          <p:nvPr>
            <p:ph type="title"/>
          </p:nvPr>
        </p:nvSpPr>
        <p:spPr>
          <a:xfrm>
            <a:off x="2592925" y="624110"/>
            <a:ext cx="8911687" cy="1280890"/>
          </a:xfrm>
        </p:spPr>
        <p:txBody>
          <a:bodyPr/>
          <a:lstStyle/>
          <a:p>
            <a:r>
              <a:rPr lang="en-US" dirty="0"/>
              <a:t>Example of Info File</a:t>
            </a:r>
          </a:p>
        </p:txBody>
      </p:sp>
    </p:spTree>
    <p:extLst>
      <p:ext uri="{BB962C8B-B14F-4D97-AF65-F5344CB8AC3E}">
        <p14:creationId xmlns:p14="http://schemas.microsoft.com/office/powerpoint/2010/main" val="95475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Tests</a:t>
            </a:r>
          </a:p>
        </p:txBody>
      </p:sp>
      <p:sp>
        <p:nvSpPr>
          <p:cNvPr id="3" name="Content Placeholder 2"/>
          <p:cNvSpPr>
            <a:spLocks noGrp="1"/>
          </p:cNvSpPr>
          <p:nvPr>
            <p:ph idx="1"/>
          </p:nvPr>
        </p:nvSpPr>
        <p:spPr/>
        <p:txBody>
          <a:bodyPr>
            <a:normAutofit/>
          </a:bodyPr>
          <a:lstStyle/>
          <a:p>
            <a:r>
              <a:rPr lang="en-US" dirty="0"/>
              <a:t>Human Proteome database as input FASTA against the following MGF files and settings:</a:t>
            </a:r>
          </a:p>
          <a:p>
            <a:pPr lvl="1"/>
            <a:r>
              <a:rPr lang="en-US" dirty="0"/>
              <a:t>A2: 7-16mers, 30%, 10ppm, 0.02Da, O(M), P(STY), +2, +3</a:t>
            </a:r>
          </a:p>
          <a:p>
            <a:pPr lvl="2"/>
            <a:r>
              <a:rPr lang="en-US" dirty="0"/>
              <a:t>5.5 hours.</a:t>
            </a:r>
          </a:p>
          <a:p>
            <a:pPr lvl="1"/>
            <a:r>
              <a:rPr lang="en-US" dirty="0"/>
              <a:t>BLCL: 7-16mers, 30%, 15ppm, 0.1Da, O(M), P(STY), +2, +3</a:t>
            </a:r>
          </a:p>
          <a:p>
            <a:pPr lvl="2"/>
            <a:r>
              <a:rPr lang="en-US" dirty="0"/>
              <a:t>4.5 hours</a:t>
            </a:r>
          </a:p>
          <a:p>
            <a:pPr lvl="1"/>
            <a:r>
              <a:rPr lang="en-US" dirty="0"/>
              <a:t>B57: 7-15mers, 30%, 15ppm, 0.1Da, O(M), P(STY), +2, +3</a:t>
            </a:r>
          </a:p>
          <a:p>
            <a:pPr lvl="2"/>
            <a:r>
              <a:rPr lang="en-US" dirty="0"/>
              <a:t>9 hours.</a:t>
            </a:r>
          </a:p>
          <a:p>
            <a:r>
              <a:rPr lang="en-US" dirty="0"/>
              <a:t>Ran all reviewed proteins from </a:t>
            </a:r>
            <a:r>
              <a:rPr lang="en-US" dirty="0" err="1"/>
              <a:t>Uniprot</a:t>
            </a:r>
            <a:r>
              <a:rPr lang="en-US" dirty="0"/>
              <a:t> with the A2 MGF and settings above.</a:t>
            </a:r>
          </a:p>
          <a:p>
            <a:pPr lvl="1"/>
            <a:r>
              <a:rPr lang="en-US" dirty="0"/>
              <a:t>Took almost exactly 4 days and produced X peptides</a:t>
            </a:r>
          </a:p>
        </p:txBody>
      </p:sp>
    </p:spTree>
    <p:extLst>
      <p:ext uri="{BB962C8B-B14F-4D97-AF65-F5344CB8AC3E}">
        <p14:creationId xmlns:p14="http://schemas.microsoft.com/office/powerpoint/2010/main" val="95343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We ae in contact with MASSIVE to hopefully run the program on their system.</a:t>
            </a:r>
          </a:p>
          <a:p>
            <a:r>
              <a:rPr lang="en-US" dirty="0"/>
              <a:t>Documentation</a:t>
            </a:r>
            <a:r>
              <a:rPr lang="mr-IN" dirty="0"/>
              <a:t>…</a:t>
            </a:r>
            <a:r>
              <a:rPr lang="en-AU" dirty="0"/>
              <a:t>..</a:t>
            </a:r>
          </a:p>
          <a:p>
            <a:r>
              <a:rPr lang="en-AU" dirty="0"/>
              <a:t>Incorporation of Artificial Intelligence (discussed shortly).</a:t>
            </a:r>
            <a:endParaRPr lang="en-US" dirty="0"/>
          </a:p>
          <a:p>
            <a:r>
              <a:rPr lang="en-US" dirty="0"/>
              <a:t>Incorporate the program into a workflow that improves peptide recognition.</a:t>
            </a:r>
          </a:p>
        </p:txBody>
      </p:sp>
    </p:spTree>
    <p:extLst>
      <p:ext uri="{BB962C8B-B14F-4D97-AF65-F5344CB8AC3E}">
        <p14:creationId xmlns:p14="http://schemas.microsoft.com/office/powerpoint/2010/main" val="191906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and Post Processing Programs</a:t>
            </a:r>
          </a:p>
        </p:txBody>
      </p:sp>
      <p:sp>
        <p:nvSpPr>
          <p:cNvPr id="3" name="Content Placeholder 2"/>
          <p:cNvSpPr>
            <a:spLocks noGrp="1"/>
          </p:cNvSpPr>
          <p:nvPr>
            <p:ph idx="1"/>
          </p:nvPr>
        </p:nvSpPr>
        <p:spPr/>
        <p:txBody>
          <a:bodyPr/>
          <a:lstStyle/>
          <a:p>
            <a:r>
              <a:rPr lang="en-US" dirty="0"/>
              <a:t>6Frame Translation Pre-processing Program</a:t>
            </a:r>
          </a:p>
          <a:p>
            <a:r>
              <a:rPr lang="en-US" dirty="0"/>
              <a:t>Reverse Splicer Post Processing</a:t>
            </a:r>
          </a:p>
          <a:p>
            <a:r>
              <a:rPr lang="en-US" dirty="0"/>
              <a:t>Reverse MGF Post Processing</a:t>
            </a:r>
          </a:p>
          <a:p>
            <a:r>
              <a:rPr lang="en-US" dirty="0"/>
              <a:t>All these programs use similar multiprocessing, interfaces and logic to the original splicing program. </a:t>
            </a:r>
          </a:p>
          <a:p>
            <a:endParaRPr lang="en-US" dirty="0"/>
          </a:p>
          <a:p>
            <a:pPr lvl="1"/>
            <a:endParaRPr lang="en-US" dirty="0"/>
          </a:p>
        </p:txBody>
      </p:sp>
    </p:spTree>
    <p:extLst>
      <p:ext uri="{BB962C8B-B14F-4D97-AF65-F5344CB8AC3E}">
        <p14:creationId xmlns:p14="http://schemas.microsoft.com/office/powerpoint/2010/main" val="166469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Program</a:t>
            </a:r>
          </a:p>
        </p:txBody>
      </p:sp>
      <p:sp>
        <p:nvSpPr>
          <p:cNvPr id="3" name="Content Placeholder 2"/>
          <p:cNvSpPr>
            <a:spLocks noGrp="1"/>
          </p:cNvSpPr>
          <p:nvPr>
            <p:ph idx="1"/>
          </p:nvPr>
        </p:nvSpPr>
        <p:spPr>
          <a:xfrm>
            <a:off x="2465335" y="1708301"/>
            <a:ext cx="8915400" cy="3777622"/>
          </a:xfrm>
        </p:spPr>
        <p:txBody>
          <a:bodyPr/>
          <a:lstStyle/>
          <a:p>
            <a:r>
              <a:rPr lang="en-US" dirty="0"/>
              <a:t>Takes an input FASTA file containing DNA sequences.</a:t>
            </a:r>
          </a:p>
          <a:p>
            <a:r>
              <a:rPr lang="en-US" dirty="0"/>
              <a:t>Produces all proteins over a minimum length that result from the 6 Frame Translation of the input sequences.</a:t>
            </a:r>
          </a:p>
          <a:p>
            <a:r>
              <a:rPr lang="en-US" dirty="0"/>
              <a:t>Removes proteins which exist as subsequences in longer proteins.</a:t>
            </a:r>
          </a:p>
          <a:p>
            <a:r>
              <a:rPr lang="en-US" dirty="0"/>
              <a:t>Aim to pass this output into our main splicing program as proof that it can handle large data sets</a:t>
            </a:r>
          </a:p>
          <a:p>
            <a:endParaRPr lang="en-US" dirty="0"/>
          </a:p>
          <a:p>
            <a:endParaRPr lang="en-US" dirty="0"/>
          </a:p>
        </p:txBody>
      </p:sp>
      <p:pic>
        <p:nvPicPr>
          <p:cNvPr id="4" name="Picture 3"/>
          <p:cNvPicPr>
            <a:picLocks noChangeAspect="1"/>
          </p:cNvPicPr>
          <p:nvPr/>
        </p:nvPicPr>
        <p:blipFill>
          <a:blip r:embed="rId2"/>
          <a:stretch>
            <a:fillRect/>
          </a:stretch>
        </p:blipFill>
        <p:spPr>
          <a:xfrm>
            <a:off x="3797004" y="3990972"/>
            <a:ext cx="4751572" cy="2605265"/>
          </a:xfrm>
          <a:prstGeom prst="rect">
            <a:avLst/>
          </a:prstGeom>
        </p:spPr>
      </p:pic>
    </p:spTree>
    <p:extLst>
      <p:ext uri="{BB962C8B-B14F-4D97-AF65-F5344CB8AC3E}">
        <p14:creationId xmlns:p14="http://schemas.microsoft.com/office/powerpoint/2010/main" val="158374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Subset Deletion</a:t>
            </a:r>
          </a:p>
        </p:txBody>
      </p:sp>
      <p:sp>
        <p:nvSpPr>
          <p:cNvPr id="3" name="Content Placeholder 2"/>
          <p:cNvSpPr>
            <a:spLocks noGrp="1"/>
          </p:cNvSpPr>
          <p:nvPr>
            <p:ph idx="1"/>
          </p:nvPr>
        </p:nvSpPr>
        <p:spPr/>
        <p:txBody>
          <a:bodyPr/>
          <a:lstStyle/>
          <a:p>
            <a:r>
              <a:rPr lang="en-US" dirty="0"/>
              <a:t>Subset proteins provide no new peptides to the peptide splicing program.</a:t>
            </a:r>
          </a:p>
          <a:p>
            <a:r>
              <a:rPr lang="en-US" dirty="0"/>
              <a:t>However, they do provide additional origin locations.</a:t>
            </a:r>
          </a:p>
          <a:p>
            <a:r>
              <a:rPr lang="en-US" dirty="0"/>
              <a:t>Thus we included the option to print deleted subsequences.</a:t>
            </a:r>
          </a:p>
          <a:p>
            <a:r>
              <a:rPr lang="en-US" dirty="0"/>
              <a:t>Also prompted us to allow the user to ignore origin data to reduce the size of the output further.</a:t>
            </a:r>
          </a:p>
        </p:txBody>
      </p:sp>
    </p:spTree>
    <p:extLst>
      <p:ext uri="{BB962C8B-B14F-4D97-AF65-F5344CB8AC3E}">
        <p14:creationId xmlns:p14="http://schemas.microsoft.com/office/powerpoint/2010/main" val="177057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Frame Translation </a:t>
            </a:r>
            <a:r>
              <a:rPr lang="mr-IN" dirty="0"/>
              <a:t>–</a:t>
            </a:r>
            <a:r>
              <a:rPr lang="en-US" dirty="0"/>
              <a:t> Current Tests</a:t>
            </a:r>
          </a:p>
        </p:txBody>
      </p:sp>
      <p:sp>
        <p:nvSpPr>
          <p:cNvPr id="3" name="Content Placeholder 2"/>
          <p:cNvSpPr>
            <a:spLocks noGrp="1"/>
          </p:cNvSpPr>
          <p:nvPr>
            <p:ph idx="1"/>
          </p:nvPr>
        </p:nvSpPr>
        <p:spPr/>
        <p:txBody>
          <a:bodyPr/>
          <a:lstStyle/>
          <a:p>
            <a:r>
              <a:rPr lang="en-US" dirty="0"/>
              <a:t>We ran the B57_1_S38_Merge.fasta</a:t>
            </a:r>
          </a:p>
          <a:p>
            <a:r>
              <a:rPr lang="en-US" dirty="0"/>
              <a:t>Produced an output of 73 million proteins in about 1.5 hours.</a:t>
            </a:r>
          </a:p>
          <a:p>
            <a:r>
              <a:rPr lang="en-US" dirty="0"/>
              <a:t>After removing subsets this output was reduced to 15 million proteins.</a:t>
            </a:r>
          </a:p>
          <a:p>
            <a:pPr lvl="1"/>
            <a:r>
              <a:rPr lang="en-US" dirty="0"/>
              <a:t>Took an additional 3 hours.</a:t>
            </a:r>
          </a:p>
          <a:p>
            <a:r>
              <a:rPr lang="en-US" dirty="0"/>
              <a:t>We are yet to run this through the splicing program.</a:t>
            </a:r>
          </a:p>
          <a:p>
            <a:pPr lvl="1"/>
            <a:r>
              <a:rPr lang="en-US" dirty="0"/>
              <a:t>Initial tests suggest it will take 1-2 weeks on a 16 core computer.</a:t>
            </a:r>
          </a:p>
        </p:txBody>
      </p:sp>
    </p:spTree>
    <p:extLst>
      <p:ext uri="{BB962C8B-B14F-4D97-AF65-F5344CB8AC3E}">
        <p14:creationId xmlns:p14="http://schemas.microsoft.com/office/powerpoint/2010/main" val="145372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Goal of program</a:t>
            </a:r>
          </a:p>
          <a:p>
            <a:pPr lvl="1"/>
            <a:r>
              <a:rPr lang="en-US" dirty="0"/>
              <a:t>to compute which of the spectrum present in an MGF file could have been formed via linear, cis or trans splicing.</a:t>
            </a:r>
          </a:p>
          <a:p>
            <a:r>
              <a:rPr lang="en-US" dirty="0"/>
              <a:t>Program is written in python</a:t>
            </a:r>
          </a:p>
          <a:p>
            <a:r>
              <a:rPr lang="en-US" dirty="0"/>
              <a:t>User Interface allows the analysis to be dynamic and easily repeatable</a:t>
            </a:r>
          </a:p>
          <a:p>
            <a:pPr marL="742950" lvl="2" indent="-342900"/>
            <a:r>
              <a:rPr lang="en-US" sz="1600" dirty="0"/>
              <a:t>Please give us feedback regarding interface!</a:t>
            </a:r>
          </a:p>
          <a:p>
            <a:r>
              <a:rPr lang="en-US" dirty="0"/>
              <a:t>We have introduced a number of pre and post processing programs.</a:t>
            </a:r>
          </a:p>
          <a:p>
            <a:r>
              <a:rPr lang="en-US" dirty="0"/>
              <a:t>Investigated the use of machine learning in the context of our project.</a:t>
            </a:r>
          </a:p>
          <a:p>
            <a:endParaRPr lang="en-US" dirty="0"/>
          </a:p>
        </p:txBody>
      </p:sp>
    </p:spTree>
    <p:extLst>
      <p:ext uri="{BB962C8B-B14F-4D97-AF65-F5344CB8AC3E}">
        <p14:creationId xmlns:p14="http://schemas.microsoft.com/office/powerpoint/2010/main" val="120723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a:t>
            </a:r>
          </a:p>
        </p:txBody>
      </p:sp>
      <p:sp>
        <p:nvSpPr>
          <p:cNvPr id="3" name="Content Placeholder 2"/>
          <p:cNvSpPr>
            <a:spLocks noGrp="1"/>
          </p:cNvSpPr>
          <p:nvPr>
            <p:ph idx="1"/>
          </p:nvPr>
        </p:nvSpPr>
        <p:spPr>
          <a:xfrm>
            <a:off x="2589212" y="2133600"/>
            <a:ext cx="5503228" cy="3777622"/>
          </a:xfrm>
        </p:spPr>
        <p:txBody>
          <a:bodyPr/>
          <a:lstStyle/>
          <a:p>
            <a:r>
              <a:rPr lang="en-US" dirty="0"/>
              <a:t>Takes a FASTA file of peptides and a second FASTA file of proteins as input. </a:t>
            </a:r>
          </a:p>
          <a:p>
            <a:r>
              <a:rPr lang="en-US" dirty="0"/>
              <a:t>Returns an excel file containing where each peptide could have been produced from in the protein list.</a:t>
            </a:r>
          </a:p>
          <a:p>
            <a:r>
              <a:rPr lang="en-US" dirty="0"/>
              <a:t>Returns separate outputs for linear, cis and trans.</a:t>
            </a:r>
          </a:p>
          <a:p>
            <a:r>
              <a:rPr lang="en-US" dirty="0"/>
              <a:t>Leucine and Isoleucine are considered identical.</a:t>
            </a:r>
          </a:p>
        </p:txBody>
      </p:sp>
      <p:pic>
        <p:nvPicPr>
          <p:cNvPr id="6" name="Picture 5"/>
          <p:cNvPicPr>
            <a:picLocks noChangeAspect="1"/>
          </p:cNvPicPr>
          <p:nvPr/>
        </p:nvPicPr>
        <p:blipFill>
          <a:blip r:embed="rId3"/>
          <a:stretch>
            <a:fillRect/>
          </a:stretch>
        </p:blipFill>
        <p:spPr>
          <a:xfrm>
            <a:off x="8408375" y="1990060"/>
            <a:ext cx="2654300" cy="3543300"/>
          </a:xfrm>
          <a:prstGeom prst="rect">
            <a:avLst/>
          </a:prstGeom>
        </p:spPr>
      </p:pic>
    </p:spTree>
    <p:extLst>
      <p:ext uri="{BB962C8B-B14F-4D97-AF65-F5344CB8AC3E}">
        <p14:creationId xmlns:p14="http://schemas.microsoft.com/office/powerpoint/2010/main" val="178217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Linear Output</a:t>
            </a:r>
          </a:p>
        </p:txBody>
      </p:sp>
      <p:pic>
        <p:nvPicPr>
          <p:cNvPr id="5" name="Picture 4"/>
          <p:cNvPicPr>
            <a:picLocks noChangeAspect="1"/>
          </p:cNvPicPr>
          <p:nvPr/>
        </p:nvPicPr>
        <p:blipFill>
          <a:blip r:embed="rId2"/>
          <a:stretch>
            <a:fillRect/>
          </a:stretch>
        </p:blipFill>
        <p:spPr>
          <a:xfrm>
            <a:off x="3900525" y="1835591"/>
            <a:ext cx="4178300" cy="4292600"/>
          </a:xfrm>
          <a:prstGeom prst="rect">
            <a:avLst/>
          </a:prstGeom>
        </p:spPr>
      </p:pic>
    </p:spTree>
    <p:extLst>
      <p:ext uri="{BB962C8B-B14F-4D97-AF65-F5344CB8AC3E}">
        <p14:creationId xmlns:p14="http://schemas.microsoft.com/office/powerpoint/2010/main" val="183068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Cis Output</a:t>
            </a:r>
          </a:p>
        </p:txBody>
      </p:sp>
      <p:pic>
        <p:nvPicPr>
          <p:cNvPr id="4" name="Picture 3"/>
          <p:cNvPicPr>
            <a:picLocks noChangeAspect="1"/>
          </p:cNvPicPr>
          <p:nvPr/>
        </p:nvPicPr>
        <p:blipFill>
          <a:blip r:embed="rId2"/>
          <a:stretch>
            <a:fillRect/>
          </a:stretch>
        </p:blipFill>
        <p:spPr>
          <a:xfrm>
            <a:off x="3716109" y="1649820"/>
            <a:ext cx="4432300" cy="4559300"/>
          </a:xfrm>
          <a:prstGeom prst="rect">
            <a:avLst/>
          </a:prstGeom>
        </p:spPr>
      </p:pic>
    </p:spTree>
    <p:extLst>
      <p:ext uri="{BB962C8B-B14F-4D97-AF65-F5344CB8AC3E}">
        <p14:creationId xmlns:p14="http://schemas.microsoft.com/office/powerpoint/2010/main" val="102148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Splicer </a:t>
            </a:r>
            <a:r>
              <a:rPr lang="mr-IN" dirty="0"/>
              <a:t>–</a:t>
            </a:r>
            <a:r>
              <a:rPr lang="en-US" dirty="0"/>
              <a:t> Trans Output</a:t>
            </a:r>
          </a:p>
        </p:txBody>
      </p:sp>
      <p:pic>
        <p:nvPicPr>
          <p:cNvPr id="6" name="Picture 5"/>
          <p:cNvPicPr>
            <a:picLocks noChangeAspect="1"/>
          </p:cNvPicPr>
          <p:nvPr/>
        </p:nvPicPr>
        <p:blipFill>
          <a:blip r:embed="rId3"/>
          <a:stretch>
            <a:fillRect/>
          </a:stretch>
        </p:blipFill>
        <p:spPr>
          <a:xfrm>
            <a:off x="3859912" y="1639186"/>
            <a:ext cx="4497277" cy="4357610"/>
          </a:xfrm>
          <a:prstGeom prst="rect">
            <a:avLst/>
          </a:prstGeom>
        </p:spPr>
      </p:pic>
    </p:spTree>
    <p:extLst>
      <p:ext uri="{BB962C8B-B14F-4D97-AF65-F5344CB8AC3E}">
        <p14:creationId xmlns:p14="http://schemas.microsoft.com/office/powerpoint/2010/main" val="107522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669" y="624110"/>
            <a:ext cx="4137059" cy="1280890"/>
          </a:xfrm>
        </p:spPr>
        <p:txBody>
          <a:bodyPr>
            <a:normAutofit/>
          </a:bodyPr>
          <a:lstStyle/>
          <a:p>
            <a:r>
              <a:rPr lang="en-US" sz="3200"/>
              <a:t>Reverse MGF</a:t>
            </a:r>
          </a:p>
        </p:txBody>
      </p:sp>
      <p:sp>
        <p:nvSpPr>
          <p:cNvPr id="3" name="Content Placeholder 2"/>
          <p:cNvSpPr>
            <a:spLocks noGrp="1"/>
          </p:cNvSpPr>
          <p:nvPr>
            <p:ph idx="1"/>
          </p:nvPr>
        </p:nvSpPr>
        <p:spPr>
          <a:xfrm>
            <a:off x="1683956" y="2133600"/>
            <a:ext cx="4140772" cy="3777622"/>
          </a:xfrm>
        </p:spPr>
        <p:txBody>
          <a:bodyPr>
            <a:normAutofit/>
          </a:bodyPr>
          <a:lstStyle/>
          <a:p>
            <a:r>
              <a:rPr lang="en-US" sz="1600">
                <a:solidFill>
                  <a:srgbClr val="000000"/>
                </a:solidFill>
              </a:rPr>
              <a:t>Takes an MGF file and FASTA file of peptides as input.</a:t>
            </a:r>
          </a:p>
          <a:p>
            <a:r>
              <a:rPr lang="en-US" sz="1600">
                <a:solidFill>
                  <a:srgbClr val="000000"/>
                </a:solidFill>
              </a:rPr>
              <a:t>For each peptide, it computes every spectra in the MGF file that matches based on precursor mass comparison and b/y ion comparison.</a:t>
            </a:r>
          </a:p>
          <a:p>
            <a:endParaRPr lang="en-US" sz="1600">
              <a:solidFill>
                <a:srgbClr val="000000"/>
              </a:solidFill>
            </a:endParaRPr>
          </a:p>
        </p:txBody>
      </p:sp>
      <p:pic>
        <p:nvPicPr>
          <p:cNvPr id="1026" name="Picture 2" descr="https://i.gyazo.com/e75a2dae42734646ef4dc07671178c79.png">
            <a:extLst>
              <a:ext uri="{FF2B5EF4-FFF2-40B4-BE49-F238E27FC236}">
                <a16:creationId xmlns:a16="http://schemas.microsoft.com/office/drawing/2014/main" id="{99657304-B736-40E5-94B7-547654E69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96" y="645106"/>
            <a:ext cx="5410467"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9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on These Programs</a:t>
            </a:r>
          </a:p>
        </p:txBody>
      </p:sp>
      <p:sp>
        <p:nvSpPr>
          <p:cNvPr id="3" name="Content Placeholder 2"/>
          <p:cNvSpPr>
            <a:spLocks noGrp="1"/>
          </p:cNvSpPr>
          <p:nvPr>
            <p:ph idx="1"/>
          </p:nvPr>
        </p:nvSpPr>
        <p:spPr/>
        <p:txBody>
          <a:bodyPr/>
          <a:lstStyle/>
          <a:p>
            <a:r>
              <a:rPr lang="en-US" dirty="0"/>
              <a:t>Run time tests on Reverse MGF and Reverse Splice</a:t>
            </a:r>
          </a:p>
          <a:p>
            <a:r>
              <a:rPr lang="en-US" dirty="0"/>
              <a:t>Possibly look to incorporate the Splicing Program memory threshold checking and process generation</a:t>
            </a:r>
          </a:p>
          <a:p>
            <a:r>
              <a:rPr lang="en-US" dirty="0"/>
              <a:t>Documentation</a:t>
            </a:r>
            <a:r>
              <a:rPr lang="mr-IN" dirty="0"/>
              <a:t>…</a:t>
            </a:r>
            <a:r>
              <a:rPr lang="en-AU" dirty="0"/>
              <a:t>.</a:t>
            </a:r>
          </a:p>
          <a:p>
            <a:r>
              <a:rPr lang="en-AU" dirty="0"/>
              <a:t>Look to run on MASSIVE is feasible</a:t>
            </a:r>
            <a:endParaRPr lang="en-US" dirty="0"/>
          </a:p>
        </p:txBody>
      </p:sp>
    </p:spTree>
    <p:extLst>
      <p:ext uri="{BB962C8B-B14F-4D97-AF65-F5344CB8AC3E}">
        <p14:creationId xmlns:p14="http://schemas.microsoft.com/office/powerpoint/2010/main" val="21576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a:xfrm>
            <a:off x="2185174" y="2133600"/>
            <a:ext cx="5810509" cy="3777622"/>
          </a:xfrm>
        </p:spPr>
        <p:txBody>
          <a:bodyPr/>
          <a:lstStyle/>
          <a:p>
            <a:r>
              <a:rPr lang="en-US" dirty="0"/>
              <a:t>Predict b/y ion intensity based on the precursor sequence and b/y ion sequence.</a:t>
            </a:r>
          </a:p>
          <a:p>
            <a:r>
              <a:rPr lang="en-US" dirty="0"/>
              <a:t>Currently ion intensities are not used effectively in the peptide prediction process.</a:t>
            </a:r>
          </a:p>
          <a:p>
            <a:pPr lvl="1"/>
            <a:r>
              <a:rPr lang="en-US" dirty="0"/>
              <a:t>We have only been using m/z of spectra in our program.</a:t>
            </a:r>
          </a:p>
          <a:p>
            <a:r>
              <a:rPr lang="en-US" dirty="0"/>
              <a:t>A number of projects have successfully used ion sequence data to predict intensity.</a:t>
            </a:r>
          </a:p>
          <a:p>
            <a:pPr lvl="1"/>
            <a:r>
              <a:rPr lang="en-US" dirty="0"/>
              <a:t>To incorporate it into our programs we were hoping to specifically do so for b/y ions.</a:t>
            </a:r>
          </a:p>
        </p:txBody>
      </p:sp>
      <p:pic>
        <p:nvPicPr>
          <p:cNvPr id="4" name="Picture 3"/>
          <p:cNvPicPr>
            <a:picLocks noChangeAspect="1"/>
          </p:cNvPicPr>
          <p:nvPr/>
        </p:nvPicPr>
        <p:blipFill rotWithShape="1">
          <a:blip r:embed="rId3"/>
          <a:srcRect t="1" r="57984" b="42906"/>
          <a:stretch/>
        </p:blipFill>
        <p:spPr>
          <a:xfrm>
            <a:off x="8313242" y="2027275"/>
            <a:ext cx="2425642" cy="3352800"/>
          </a:xfrm>
          <a:prstGeom prst="rect">
            <a:avLst/>
          </a:prstGeom>
        </p:spPr>
      </p:pic>
    </p:spTree>
    <p:extLst>
      <p:ext uri="{BB962C8B-B14F-4D97-AF65-F5344CB8AC3E}">
        <p14:creationId xmlns:p14="http://schemas.microsoft.com/office/powerpoint/2010/main" val="160401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92" y="581580"/>
            <a:ext cx="9599075" cy="1280890"/>
          </a:xfrm>
        </p:spPr>
        <p:txBody>
          <a:bodyPr/>
          <a:lstStyle/>
          <a:p>
            <a:r>
              <a:rPr lang="en-US" dirty="0"/>
              <a:t>Machine Learning </a:t>
            </a:r>
            <a:r>
              <a:rPr lang="mr-IN" dirty="0"/>
              <a:t>–</a:t>
            </a:r>
            <a:r>
              <a:rPr lang="en-US" dirty="0"/>
              <a:t> Basic Neural Network</a:t>
            </a:r>
          </a:p>
        </p:txBody>
      </p:sp>
      <p:sp>
        <p:nvSpPr>
          <p:cNvPr id="4" name="Content Placeholder 3"/>
          <p:cNvSpPr>
            <a:spLocks noGrp="1"/>
          </p:cNvSpPr>
          <p:nvPr>
            <p:ph idx="1"/>
          </p:nvPr>
        </p:nvSpPr>
        <p:spPr>
          <a:xfrm>
            <a:off x="2125092" y="2110146"/>
            <a:ext cx="5061282" cy="3777622"/>
          </a:xfrm>
        </p:spPr>
        <p:txBody>
          <a:bodyPr/>
          <a:lstStyle/>
          <a:p>
            <a:r>
              <a:rPr lang="en-US" dirty="0"/>
              <a:t>Early attempts to solve this problem used simple neural nets with 1 or two hidden layers.</a:t>
            </a:r>
          </a:p>
          <a:p>
            <a:r>
              <a:rPr lang="en-US" dirty="0"/>
              <a:t>It was shown to improve peptide recognition when incorporated into existing workflows.</a:t>
            </a:r>
          </a:p>
        </p:txBody>
      </p:sp>
      <p:pic>
        <p:nvPicPr>
          <p:cNvPr id="1026" name="Picture 2" descr="mage result fo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351" y="1667372"/>
            <a:ext cx="3680284" cy="442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6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mr-IN" dirty="0"/>
              <a:t>–</a:t>
            </a:r>
            <a:r>
              <a:rPr lang="en-US" dirty="0"/>
              <a:t> Recurrent Neural Networks</a:t>
            </a:r>
          </a:p>
        </p:txBody>
      </p:sp>
      <p:sp>
        <p:nvSpPr>
          <p:cNvPr id="3" name="Content Placeholder 2"/>
          <p:cNvSpPr>
            <a:spLocks noGrp="1"/>
          </p:cNvSpPr>
          <p:nvPr>
            <p:ph idx="1"/>
          </p:nvPr>
        </p:nvSpPr>
        <p:spPr>
          <a:xfrm>
            <a:off x="2334029" y="1905000"/>
            <a:ext cx="8915400" cy="3777622"/>
          </a:xfrm>
        </p:spPr>
        <p:txBody>
          <a:bodyPr/>
          <a:lstStyle/>
          <a:p>
            <a:r>
              <a:rPr lang="en-US" dirty="0"/>
              <a:t>More recent work has shown recurrent neural networks are superior for intensity prediction.</a:t>
            </a:r>
          </a:p>
          <a:p>
            <a:r>
              <a:rPr lang="en-US" dirty="0"/>
              <a:t>Instead of taking an individual input and calculating the output, recurrent networks take a set of inputs and calculate the corresponding set of outputs simultaneously.</a:t>
            </a:r>
          </a:p>
          <a:p>
            <a:pPr lvl="1"/>
            <a:r>
              <a:rPr lang="en-US" dirty="0"/>
              <a:t>They take into account the result of the previous output when calculating a given output</a:t>
            </a:r>
          </a:p>
          <a:p>
            <a:r>
              <a:rPr lang="en-US" dirty="0"/>
              <a:t>Such a network would be able to predict how the intensities of a previous b/y ion pair affect the intensities of the next pair. </a:t>
            </a:r>
          </a:p>
        </p:txBody>
      </p:sp>
      <p:pic>
        <p:nvPicPr>
          <p:cNvPr id="2050" name="Picture 2" descr="mage result for b/y 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006" y="4834823"/>
            <a:ext cx="4433775" cy="168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892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r>
              <a:rPr lang="mr-IN" dirty="0"/>
              <a:t>–</a:t>
            </a:r>
            <a:r>
              <a:rPr lang="en-US" dirty="0"/>
              <a:t> Our Proposed Model</a:t>
            </a:r>
          </a:p>
        </p:txBody>
      </p:sp>
      <p:sp>
        <p:nvSpPr>
          <p:cNvPr id="3" name="Content Placeholder 2"/>
          <p:cNvSpPr>
            <a:spLocks noGrp="1"/>
          </p:cNvSpPr>
          <p:nvPr>
            <p:ph idx="1"/>
          </p:nvPr>
        </p:nvSpPr>
        <p:spPr>
          <a:xfrm>
            <a:off x="2291500" y="1984745"/>
            <a:ext cx="8915400" cy="4681870"/>
          </a:xfrm>
        </p:spPr>
        <p:txBody>
          <a:bodyPr>
            <a:normAutofit fontScale="92500" lnSpcReduction="10000"/>
          </a:bodyPr>
          <a:lstStyle/>
          <a:p>
            <a:r>
              <a:rPr lang="en-US" dirty="0"/>
              <a:t>Bi-lateral recurrent neural network: considers the output before AND after when calculating a given predicted intensity</a:t>
            </a:r>
          </a:p>
          <a:p>
            <a:r>
              <a:rPr lang="en-US" dirty="0"/>
              <a:t>Treat a b/y ion cleavage site as a unique input</a:t>
            </a:r>
          </a:p>
          <a:p>
            <a:r>
              <a:rPr lang="en-US" dirty="0"/>
              <a:t>For each protein we have a set cleavage site inputs which is fed into the network</a:t>
            </a:r>
          </a:p>
          <a:p>
            <a:r>
              <a:rPr lang="en-US" dirty="0"/>
              <a:t>Each input includes the following data:</a:t>
            </a:r>
          </a:p>
          <a:p>
            <a:pPr lvl="1"/>
            <a:r>
              <a:rPr lang="en-US" dirty="0"/>
              <a:t>Encoded precursor sequence </a:t>
            </a:r>
          </a:p>
          <a:p>
            <a:pPr lvl="1"/>
            <a:r>
              <a:rPr lang="en-US" dirty="0" err="1"/>
              <a:t>Normalised</a:t>
            </a:r>
            <a:r>
              <a:rPr lang="en-US" dirty="0"/>
              <a:t> precursor mass</a:t>
            </a:r>
          </a:p>
          <a:p>
            <a:pPr lvl="1"/>
            <a:r>
              <a:rPr lang="en-US" dirty="0" err="1"/>
              <a:t>Normalised</a:t>
            </a:r>
            <a:r>
              <a:rPr lang="en-US" dirty="0"/>
              <a:t> precursor length</a:t>
            </a:r>
          </a:p>
          <a:p>
            <a:pPr lvl="1"/>
            <a:r>
              <a:rPr lang="en-US" dirty="0"/>
              <a:t>Encoded first and last amino acids</a:t>
            </a:r>
          </a:p>
          <a:p>
            <a:pPr lvl="1"/>
            <a:r>
              <a:rPr lang="en-US" dirty="0" err="1"/>
              <a:t>Normalised</a:t>
            </a:r>
            <a:r>
              <a:rPr lang="en-US" dirty="0"/>
              <a:t> b/y ion lengths</a:t>
            </a:r>
          </a:p>
          <a:p>
            <a:pPr lvl="1"/>
            <a:r>
              <a:rPr lang="en-US" dirty="0" err="1"/>
              <a:t>Normalised</a:t>
            </a:r>
            <a:r>
              <a:rPr lang="en-US" dirty="0"/>
              <a:t> b/y ion mass</a:t>
            </a:r>
          </a:p>
          <a:p>
            <a:pPr lvl="1"/>
            <a:r>
              <a:rPr lang="en-US" dirty="0" err="1"/>
              <a:t>Normalised</a:t>
            </a:r>
            <a:r>
              <a:rPr lang="en-US" dirty="0"/>
              <a:t> cleavage site number</a:t>
            </a:r>
          </a:p>
          <a:p>
            <a:pPr lvl="1"/>
            <a:r>
              <a:rPr lang="en-US" dirty="0"/>
              <a:t>Encoded amino acids either side of cleavage site</a:t>
            </a:r>
          </a:p>
          <a:p>
            <a:pPr lvl="1"/>
            <a:endParaRPr lang="en-US" dirty="0"/>
          </a:p>
        </p:txBody>
      </p:sp>
    </p:spTree>
    <p:extLst>
      <p:ext uri="{BB962C8B-B14F-4D97-AF65-F5344CB8AC3E}">
        <p14:creationId xmlns:p14="http://schemas.microsoft.com/office/powerpoint/2010/main" val="11045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FASTA File</a:t>
            </a:r>
          </a:p>
        </p:txBody>
      </p:sp>
      <p:pic>
        <p:nvPicPr>
          <p:cNvPr id="4" name="Picture 3"/>
          <p:cNvPicPr>
            <a:picLocks noChangeAspect="1"/>
          </p:cNvPicPr>
          <p:nvPr/>
        </p:nvPicPr>
        <p:blipFill>
          <a:blip r:embed="rId2"/>
          <a:stretch>
            <a:fillRect/>
          </a:stretch>
        </p:blipFill>
        <p:spPr>
          <a:xfrm>
            <a:off x="2592925" y="1725486"/>
            <a:ext cx="5368260" cy="4210729"/>
          </a:xfrm>
          <a:prstGeom prst="rect">
            <a:avLst/>
          </a:prstGeom>
        </p:spPr>
      </p:pic>
    </p:spTree>
    <p:extLst>
      <p:ext uri="{BB962C8B-B14F-4D97-AF65-F5344CB8AC3E}">
        <p14:creationId xmlns:p14="http://schemas.microsoft.com/office/powerpoint/2010/main" val="151048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Progress</a:t>
            </a:r>
          </a:p>
        </p:txBody>
      </p:sp>
      <p:sp>
        <p:nvSpPr>
          <p:cNvPr id="3" name="Content Placeholder 2"/>
          <p:cNvSpPr>
            <a:spLocks noGrp="1"/>
          </p:cNvSpPr>
          <p:nvPr>
            <p:ph idx="1"/>
          </p:nvPr>
        </p:nvSpPr>
        <p:spPr/>
        <p:txBody>
          <a:bodyPr/>
          <a:lstStyle/>
          <a:p>
            <a:r>
              <a:rPr lang="en-US" dirty="0"/>
              <a:t>We have written the basic code to to create the network.</a:t>
            </a:r>
          </a:p>
          <a:p>
            <a:r>
              <a:rPr lang="en-US" dirty="0"/>
              <a:t>Haven’t had time to fine tune the model and set hyper parameters.</a:t>
            </a:r>
          </a:p>
          <a:p>
            <a:pPr lvl="1"/>
            <a:r>
              <a:rPr lang="en-US" dirty="0"/>
              <a:t>This is the real challenge in neural network design.</a:t>
            </a:r>
          </a:p>
          <a:p>
            <a:r>
              <a:rPr lang="en-US" dirty="0"/>
              <a:t>Ideally, the neural network would be incorporated into our other programs to provide more confident matches between MGF spectra and </a:t>
            </a:r>
            <a:r>
              <a:rPr lang="en-US"/>
              <a:t>potential peptides.</a:t>
            </a:r>
            <a:endParaRPr lang="en-US" dirty="0"/>
          </a:p>
          <a:p>
            <a:pPr lvl="1"/>
            <a:r>
              <a:rPr lang="en-US" dirty="0"/>
              <a:t>This is a big task, and we likely won’t have time.</a:t>
            </a:r>
          </a:p>
        </p:txBody>
      </p:sp>
    </p:spTree>
    <p:extLst>
      <p:ext uri="{BB962C8B-B14F-4D97-AF65-F5344CB8AC3E}">
        <p14:creationId xmlns:p14="http://schemas.microsoft.com/office/powerpoint/2010/main" val="46566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MGF File</a:t>
            </a:r>
          </a:p>
        </p:txBody>
      </p:sp>
      <p:pic>
        <p:nvPicPr>
          <p:cNvPr id="4" name="Picture 3"/>
          <p:cNvPicPr>
            <a:picLocks noChangeAspect="1"/>
          </p:cNvPicPr>
          <p:nvPr/>
        </p:nvPicPr>
        <p:blipFill>
          <a:blip r:embed="rId3"/>
          <a:stretch>
            <a:fillRect/>
          </a:stretch>
        </p:blipFill>
        <p:spPr>
          <a:xfrm>
            <a:off x="2592925" y="1543493"/>
            <a:ext cx="4869309" cy="4953000"/>
          </a:xfrm>
          <a:prstGeom prst="rect">
            <a:avLst/>
          </a:prstGeom>
        </p:spPr>
      </p:pic>
    </p:spTree>
    <p:extLst>
      <p:ext uri="{BB962C8B-B14F-4D97-AF65-F5344CB8AC3E}">
        <p14:creationId xmlns:p14="http://schemas.microsoft.com/office/powerpoint/2010/main" val="208365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FASTA File</a:t>
            </a:r>
          </a:p>
        </p:txBody>
      </p:sp>
      <p:pic>
        <p:nvPicPr>
          <p:cNvPr id="4" name="Picture 3"/>
          <p:cNvPicPr>
            <a:picLocks noChangeAspect="1"/>
          </p:cNvPicPr>
          <p:nvPr/>
        </p:nvPicPr>
        <p:blipFill>
          <a:blip r:embed="rId3"/>
          <a:stretch>
            <a:fillRect/>
          </a:stretch>
        </p:blipFill>
        <p:spPr>
          <a:xfrm>
            <a:off x="2589212" y="1905000"/>
            <a:ext cx="5040015" cy="3941955"/>
          </a:xfrm>
          <a:prstGeom prst="rect">
            <a:avLst/>
          </a:prstGeom>
        </p:spPr>
      </p:pic>
    </p:spTree>
    <p:extLst>
      <p:ext uri="{BB962C8B-B14F-4D97-AF65-F5344CB8AC3E}">
        <p14:creationId xmlns:p14="http://schemas.microsoft.com/office/powerpoint/2010/main" val="19637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of Program</a:t>
            </a:r>
          </a:p>
        </p:txBody>
      </p:sp>
      <p:pic>
        <p:nvPicPr>
          <p:cNvPr id="4" name="Picture 3"/>
          <p:cNvPicPr>
            <a:picLocks noChangeAspect="1"/>
          </p:cNvPicPr>
          <p:nvPr/>
        </p:nvPicPr>
        <p:blipFill>
          <a:blip r:embed="rId3"/>
          <a:stretch>
            <a:fillRect/>
          </a:stretch>
        </p:blipFill>
        <p:spPr>
          <a:xfrm>
            <a:off x="1426232" y="1616763"/>
            <a:ext cx="4379145" cy="4865717"/>
          </a:xfrm>
          <a:prstGeom prst="rect">
            <a:avLst/>
          </a:prstGeom>
        </p:spPr>
      </p:pic>
      <p:pic>
        <p:nvPicPr>
          <p:cNvPr id="6" name="Picture 5"/>
          <p:cNvPicPr>
            <a:picLocks noChangeAspect="1"/>
          </p:cNvPicPr>
          <p:nvPr/>
        </p:nvPicPr>
        <p:blipFill>
          <a:blip r:embed="rId4"/>
          <a:stretch>
            <a:fillRect/>
          </a:stretch>
        </p:blipFill>
        <p:spPr>
          <a:xfrm>
            <a:off x="6379601" y="1616763"/>
            <a:ext cx="4349951" cy="4865717"/>
          </a:xfrm>
          <a:prstGeom prst="rect">
            <a:avLst/>
          </a:prstGeom>
        </p:spPr>
      </p:pic>
    </p:spTree>
    <p:extLst>
      <p:ext uri="{BB962C8B-B14F-4D97-AF65-F5344CB8AC3E}">
        <p14:creationId xmlns:p14="http://schemas.microsoft.com/office/powerpoint/2010/main" val="4880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Program</a:t>
            </a:r>
          </a:p>
        </p:txBody>
      </p:sp>
      <p:sp>
        <p:nvSpPr>
          <p:cNvPr id="3" name="Content Placeholder 2"/>
          <p:cNvSpPr>
            <a:spLocks noGrp="1"/>
          </p:cNvSpPr>
          <p:nvPr>
            <p:ph idx="1"/>
          </p:nvPr>
        </p:nvSpPr>
        <p:spPr/>
        <p:txBody>
          <a:bodyPr/>
          <a:lstStyle/>
          <a:p>
            <a:r>
              <a:rPr lang="en-US" dirty="0"/>
              <a:t>Extract data from input </a:t>
            </a:r>
            <a:r>
              <a:rPr lang="en-US" dirty="0" err="1"/>
              <a:t>Fasta</a:t>
            </a:r>
            <a:r>
              <a:rPr lang="en-US" dirty="0"/>
              <a:t> and MGF files</a:t>
            </a:r>
          </a:p>
          <a:p>
            <a:r>
              <a:rPr lang="en-US" dirty="0"/>
              <a:t>Compute all possible linear, cis and trans peptides</a:t>
            </a:r>
          </a:p>
          <a:p>
            <a:r>
              <a:rPr lang="en-US" dirty="0"/>
              <a:t>Remove based on matching with MGF Data:	</a:t>
            </a:r>
          </a:p>
          <a:p>
            <a:pPr lvl="1"/>
            <a:r>
              <a:rPr lang="en-US" dirty="0" err="1"/>
              <a:t>Pepmass</a:t>
            </a:r>
            <a:endParaRPr lang="en-US" dirty="0"/>
          </a:p>
          <a:p>
            <a:pPr lvl="1"/>
            <a:r>
              <a:rPr lang="en-US" dirty="0"/>
              <a:t>B/Y Ions</a:t>
            </a:r>
          </a:p>
          <a:p>
            <a:r>
              <a:rPr lang="en-US" dirty="0"/>
              <a:t>Write final output to </a:t>
            </a:r>
            <a:r>
              <a:rPr lang="en-US" dirty="0" err="1"/>
              <a:t>Fasta</a:t>
            </a:r>
            <a:r>
              <a:rPr lang="en-US" dirty="0"/>
              <a:t> File</a:t>
            </a:r>
          </a:p>
        </p:txBody>
      </p:sp>
    </p:spTree>
    <p:extLst>
      <p:ext uri="{BB962C8B-B14F-4D97-AF65-F5344CB8AC3E}">
        <p14:creationId xmlns:p14="http://schemas.microsoft.com/office/powerpoint/2010/main" val="77730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a:t>
            </a:r>
          </a:p>
        </p:txBody>
      </p:sp>
      <p:sp>
        <p:nvSpPr>
          <p:cNvPr id="3" name="Content Placeholder 2"/>
          <p:cNvSpPr>
            <a:spLocks noGrp="1"/>
          </p:cNvSpPr>
          <p:nvPr>
            <p:ph idx="1"/>
          </p:nvPr>
        </p:nvSpPr>
        <p:spPr>
          <a:xfrm>
            <a:off x="2100113" y="1399953"/>
            <a:ext cx="8915400" cy="5564372"/>
          </a:xfrm>
        </p:spPr>
        <p:txBody>
          <a:bodyPr>
            <a:normAutofit lnSpcReduction="10000"/>
          </a:bodyPr>
          <a:lstStyle/>
          <a:p>
            <a:r>
              <a:rPr lang="en-US" dirty="0"/>
              <a:t>Upload of multiple FASTA files.</a:t>
            </a:r>
          </a:p>
          <a:p>
            <a:r>
              <a:rPr lang="en-US" dirty="0"/>
              <a:t>Produce output without input MGF file.</a:t>
            </a:r>
          </a:p>
          <a:p>
            <a:r>
              <a:rPr lang="en-US" dirty="0"/>
              <a:t>Max modification per peptide input.</a:t>
            </a:r>
          </a:p>
          <a:p>
            <a:r>
              <a:rPr lang="en-US" dirty="0"/>
              <a:t>New b/y ion comparison algorithm.</a:t>
            </a:r>
          </a:p>
          <a:p>
            <a:r>
              <a:rPr lang="en-US" dirty="0"/>
              <a:t>Allow user to input the output file name.</a:t>
            </a:r>
          </a:p>
          <a:p>
            <a:r>
              <a:rPr lang="en-US" dirty="0"/>
              <a:t>Added a progress bar which represents the proportion of the output completed.</a:t>
            </a:r>
          </a:p>
          <a:p>
            <a:r>
              <a:rPr lang="en-US" dirty="0"/>
              <a:t>Ensured linear peptides aren’t present in cis splicing, and linear and cis aren’t present in trans.</a:t>
            </a:r>
          </a:p>
          <a:p>
            <a:r>
              <a:rPr lang="en-US" dirty="0"/>
              <a:t>Added multiprocessing for trans splicing.</a:t>
            </a:r>
          </a:p>
          <a:p>
            <a:r>
              <a:rPr lang="en-US" dirty="0"/>
              <a:t>Removal of all peptides that exceed max monoisotopic mass of MGF file before MGF comparison occurs.</a:t>
            </a:r>
          </a:p>
          <a:p>
            <a:r>
              <a:rPr lang="en-US" dirty="0"/>
              <a:t>Check that input FASTA file has less than 2000 amino acids in total if trans selected.</a:t>
            </a:r>
          </a:p>
          <a:p>
            <a:r>
              <a:rPr lang="en-US" dirty="0"/>
              <a:t>Process generation changes and multiple outputs when memory threshold is reached.</a:t>
            </a:r>
          </a:p>
          <a:p>
            <a:endParaRPr lang="en-US" dirty="0"/>
          </a:p>
          <a:p>
            <a:endParaRPr lang="en-US" dirty="0"/>
          </a:p>
          <a:p>
            <a:endParaRPr lang="en-US" dirty="0"/>
          </a:p>
        </p:txBody>
      </p:sp>
    </p:spTree>
    <p:extLst>
      <p:ext uri="{BB962C8B-B14F-4D97-AF65-F5344CB8AC3E}">
        <p14:creationId xmlns:p14="http://schemas.microsoft.com/office/powerpoint/2010/main" val="1401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Functions </a:t>
            </a:r>
            <a:r>
              <a:rPr lang="mr-IN" dirty="0"/>
              <a:t>–</a:t>
            </a:r>
            <a:r>
              <a:rPr lang="en-US" dirty="0"/>
              <a:t> Custom Modifications</a:t>
            </a:r>
          </a:p>
        </p:txBody>
      </p:sp>
      <p:sp>
        <p:nvSpPr>
          <p:cNvPr id="3" name="Content Placeholder 2"/>
          <p:cNvSpPr>
            <a:spLocks noGrp="1"/>
          </p:cNvSpPr>
          <p:nvPr>
            <p:ph idx="1"/>
          </p:nvPr>
        </p:nvSpPr>
        <p:spPr>
          <a:xfrm>
            <a:off x="5231218" y="1857155"/>
            <a:ext cx="6273393" cy="3777622"/>
          </a:xfrm>
        </p:spPr>
        <p:txBody>
          <a:bodyPr/>
          <a:lstStyle/>
          <a:p>
            <a:r>
              <a:rPr lang="en-US" dirty="0"/>
              <a:t>Enables the user to create their own modifications.</a:t>
            </a:r>
          </a:p>
          <a:p>
            <a:r>
              <a:rPr lang="en-US" dirty="0"/>
              <a:t>Selecting ”Custom Mod” from the drop down box opens a new window.</a:t>
            </a:r>
          </a:p>
          <a:p>
            <a:r>
              <a:rPr lang="en-US" dirty="0"/>
              <a:t>The new mod is added to the list if all information has been input correctly. </a:t>
            </a:r>
          </a:p>
        </p:txBody>
      </p:sp>
      <p:pic>
        <p:nvPicPr>
          <p:cNvPr id="4" name="Picture 3"/>
          <p:cNvPicPr>
            <a:picLocks noChangeAspect="1"/>
          </p:cNvPicPr>
          <p:nvPr/>
        </p:nvPicPr>
        <p:blipFill>
          <a:blip r:embed="rId3"/>
          <a:stretch>
            <a:fillRect/>
          </a:stretch>
        </p:blipFill>
        <p:spPr>
          <a:xfrm>
            <a:off x="2214838" y="1905000"/>
            <a:ext cx="2680928" cy="4687185"/>
          </a:xfrm>
          <a:prstGeom prst="rect">
            <a:avLst/>
          </a:prstGeom>
        </p:spPr>
      </p:pic>
      <p:pic>
        <p:nvPicPr>
          <p:cNvPr id="5" name="Picture 4"/>
          <p:cNvPicPr>
            <a:picLocks noChangeAspect="1"/>
          </p:cNvPicPr>
          <p:nvPr/>
        </p:nvPicPr>
        <p:blipFill>
          <a:blip r:embed="rId4"/>
          <a:stretch>
            <a:fillRect/>
          </a:stretch>
        </p:blipFill>
        <p:spPr>
          <a:xfrm>
            <a:off x="6514567" y="3888064"/>
            <a:ext cx="4096726" cy="2655093"/>
          </a:xfrm>
          <a:prstGeom prst="rect">
            <a:avLst/>
          </a:prstGeom>
        </p:spPr>
      </p:pic>
    </p:spTree>
    <p:extLst>
      <p:ext uri="{BB962C8B-B14F-4D97-AF65-F5344CB8AC3E}">
        <p14:creationId xmlns:p14="http://schemas.microsoft.com/office/powerpoint/2010/main" val="12858489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1492</Words>
  <Application>Microsoft Office PowerPoint</Application>
  <PresentationFormat>Widescreen</PresentationFormat>
  <Paragraphs>171</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Wisp</vt:lpstr>
      <vt:lpstr>Peptide Splicing Program</vt:lpstr>
      <vt:lpstr>Introduction</vt:lpstr>
      <vt:lpstr>Input FASTA File</vt:lpstr>
      <vt:lpstr>Input MGF File</vt:lpstr>
      <vt:lpstr>Output FASTA File</vt:lpstr>
      <vt:lpstr>Demonstration of Program</vt:lpstr>
      <vt:lpstr>Flow of Program</vt:lpstr>
      <vt:lpstr>New Functions</vt:lpstr>
      <vt:lpstr>New Functions – Custom Modifications</vt:lpstr>
      <vt:lpstr>New Functions – Trans Origins</vt:lpstr>
      <vt:lpstr>New Functions – Output CSV Files</vt:lpstr>
      <vt:lpstr>New Functions – Info File</vt:lpstr>
      <vt:lpstr>Example of Info File</vt:lpstr>
      <vt:lpstr>Current Tests</vt:lpstr>
      <vt:lpstr>Future Work</vt:lpstr>
      <vt:lpstr>Pre and Post Processing Programs</vt:lpstr>
      <vt:lpstr>6 Frame Translation Program</vt:lpstr>
      <vt:lpstr>6 Frame Translation – Subset Deletion</vt:lpstr>
      <vt:lpstr>6 Frame Translation – Current Tests</vt:lpstr>
      <vt:lpstr>Reverse Splicer</vt:lpstr>
      <vt:lpstr>Reverse Splicer – Linear Output</vt:lpstr>
      <vt:lpstr>Reverse Splicer – Cis Output</vt:lpstr>
      <vt:lpstr>Reverse Splicer – Trans Output</vt:lpstr>
      <vt:lpstr>Reverse MGF</vt:lpstr>
      <vt:lpstr>Future Work on These Programs</vt:lpstr>
      <vt:lpstr>Machine Learning</vt:lpstr>
      <vt:lpstr>Machine Learning – Basic Neural Network</vt:lpstr>
      <vt:lpstr>Machine Learning – Recurrent Neural Networks</vt:lpstr>
      <vt:lpstr>Machine Learning – Our Proposed Model</vt:lpstr>
      <vt:lpstr>Machine Learning -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Peptide Splicing Program</dc:title>
  <dc:creator>Arpit</dc:creator>
  <cp:lastModifiedBy>Arpit</cp:lastModifiedBy>
  <cp:revision>1</cp:revision>
  <dcterms:created xsi:type="dcterms:W3CDTF">2019-03-31T22:32:32Z</dcterms:created>
  <dcterms:modified xsi:type="dcterms:W3CDTF">2019-03-31T22:35:06Z</dcterms:modified>
</cp:coreProperties>
</file>