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8549"/>
  </p:normalViewPr>
  <p:slideViewPr>
    <p:cSldViewPr snapToGrid="0" snapToObjects="1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linear,</a:t>
            </a:r>
            <a:r>
              <a:rPr lang="en-US" baseline="0" dirty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Overlap after</a:t>
            </a:r>
            <a:r>
              <a:rPr lang="en-US" baseline="0" dirty="0"/>
              <a:t> logic is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Peptide Splicing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 Chapman and Arpit Bajaj</a:t>
            </a:r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and Trans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recombining linearly spliced peptides</a:t>
            </a:r>
          </a:p>
          <a:p>
            <a:r>
              <a:rPr lang="en-US" dirty="0"/>
              <a:t>Only one difference:</a:t>
            </a:r>
          </a:p>
          <a:p>
            <a:pPr lvl="1"/>
            <a:r>
              <a:rPr lang="en-US" dirty="0"/>
              <a:t>For trans we concatenate all proteins in the input file before recombining</a:t>
            </a:r>
          </a:p>
          <a:p>
            <a:pPr lvl="1"/>
            <a:r>
              <a:rPr lang="en-US" dirty="0"/>
              <a:t>Cis we only </a:t>
            </a:r>
            <a:r>
              <a:rPr lang="en-US" dirty="0" err="1"/>
              <a:t>analyse</a:t>
            </a:r>
            <a:r>
              <a:rPr lang="en-US" dirty="0"/>
              <a:t> one protein at a time</a:t>
            </a:r>
          </a:p>
        </p:txBody>
      </p:sp>
    </p:spTree>
    <p:extLst>
      <p:ext uri="{BB962C8B-B14F-4D97-AF65-F5344CB8AC3E}">
        <p14:creationId xmlns:p14="http://schemas.microsoft.com/office/powerpoint/2010/main" val="18060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and Tran Spliced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196682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Starting Protein: NEDLR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661" y="43562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6015" y="435621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DL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251" y="27306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0974" y="2730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95428" y="272374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49945" y="2723746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46256" y="273829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4742" y="330973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97512" y="330973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6757" y="330973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2925" y="271104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Peptides: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8712" y="27382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23674" y="27452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40736" y="435621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NEDL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0912" y="491577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   + DLR  = NEDLR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6474" y="435621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REVERSE: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5829" y="435621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31116" y="435621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NE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55257" y="4346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 DLNE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2875" y="489913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REVERSE: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3394" y="489913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DLR  +  NE  = DLRNE  </a:t>
            </a:r>
          </a:p>
        </p:txBody>
      </p:sp>
      <p:sp>
        <p:nvSpPr>
          <p:cNvPr id="28" name="Oval 27"/>
          <p:cNvSpPr/>
          <p:nvPr/>
        </p:nvSpPr>
        <p:spPr>
          <a:xfrm>
            <a:off x="4594742" y="2745271"/>
            <a:ext cx="49566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Peptide and Mass </a:t>
            </a:r>
            <a:br>
              <a:rPr lang="en-US" dirty="0"/>
            </a:br>
            <a:r>
              <a:rPr lang="en-US" dirty="0"/>
              <a:t>Data-Frame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calculation is completed every time a new peptide is computed</a:t>
            </a:r>
          </a:p>
          <a:p>
            <a:r>
              <a:rPr lang="en-US" dirty="0"/>
              <a:t>The m/z values of that peptide are then calculated and stored</a:t>
            </a:r>
          </a:p>
          <a:p>
            <a:r>
              <a:rPr lang="en-US" dirty="0"/>
              <a:t>These values store for further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3441" y="4380614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peptideMassData</a:t>
            </a:r>
            <a:r>
              <a:rPr lang="en-US" dirty="0"/>
              <a:t> = { peptide1: [ [z1, m/z1], [z2, m/z2] ] }</a:t>
            </a:r>
          </a:p>
        </p:txBody>
      </p:sp>
    </p:spTree>
    <p:extLst>
      <p:ext uri="{BB962C8B-B14F-4D97-AF65-F5344CB8AC3E}">
        <p14:creationId xmlns:p14="http://schemas.microsoft.com/office/powerpoint/2010/main" val="56668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Pepmass</a:t>
            </a:r>
            <a:r>
              <a:rPr lang="en-US" dirty="0"/>
              <a:t>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the peptides that have a matching </a:t>
            </a:r>
            <a:br>
              <a:rPr lang="en-US" dirty="0"/>
            </a:br>
            <a:r>
              <a:rPr lang="en-US" dirty="0" err="1"/>
              <a:t>pepmass</a:t>
            </a:r>
            <a:r>
              <a:rPr lang="en-US" dirty="0"/>
              <a:t> in the uploaded MGF Files to the next test.</a:t>
            </a:r>
          </a:p>
          <a:p>
            <a:r>
              <a:rPr lang="en-US" dirty="0"/>
              <a:t>Relevant input variable:</a:t>
            </a:r>
          </a:p>
          <a:p>
            <a:pPr lvl="1"/>
            <a:r>
              <a:rPr lang="en-US" dirty="0"/>
              <a:t>PPM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879" b="30393"/>
          <a:stretch/>
        </p:blipFill>
        <p:spPr>
          <a:xfrm>
            <a:off x="8918597" y="2133600"/>
            <a:ext cx="2245775" cy="3447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25937" y="2630971"/>
            <a:ext cx="12218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B/Y 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peptides based on the number of b/y fragmented ions that appear in the spectrum to a new list which are then written to an output </a:t>
            </a:r>
            <a:r>
              <a:rPr lang="en-US" dirty="0" err="1"/>
              <a:t>fasta</a:t>
            </a:r>
            <a:r>
              <a:rPr lang="en-US" dirty="0"/>
              <a:t> file.</a:t>
            </a:r>
          </a:p>
          <a:p>
            <a:r>
              <a:rPr lang="en-US" dirty="0"/>
              <a:t>Creation of b/y Ions: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6048" y="3312837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NEDLN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1815" y="3743952"/>
            <a:ext cx="88036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5805" y="410058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920" y="4431332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2146" y="4749380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2146" y="5080612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NEDL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2367" y="3673859"/>
            <a:ext cx="88357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Ions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1565" y="4050669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3580" y="4381417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7306" y="4699465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32706" y="5030697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66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B/Y 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12" y="2133600"/>
            <a:ext cx="8915400" cy="3777622"/>
          </a:xfrm>
        </p:spPr>
        <p:txBody>
          <a:bodyPr/>
          <a:lstStyle/>
          <a:p>
            <a:r>
              <a:rPr lang="en-US" dirty="0"/>
              <a:t>Extracts the Ion m/z data for the matching </a:t>
            </a:r>
            <a:r>
              <a:rPr lang="en-US" dirty="0" err="1"/>
              <a:t>pepmass</a:t>
            </a:r>
            <a:endParaRPr lang="en-US" dirty="0"/>
          </a:p>
          <a:p>
            <a:r>
              <a:rPr lang="en-US" dirty="0"/>
              <a:t>Compares based on:</a:t>
            </a:r>
          </a:p>
          <a:p>
            <a:pPr lvl="1"/>
            <a:r>
              <a:rPr lang="en-US" dirty="0"/>
              <a:t>Minimum b/y Ion %</a:t>
            </a:r>
          </a:p>
          <a:p>
            <a:pPr lvl="1"/>
            <a:r>
              <a:rPr lang="en-US" dirty="0"/>
              <a:t>b/y Ion Accuracy</a:t>
            </a:r>
          </a:p>
          <a:p>
            <a:pPr marL="342900" lvl="1" indent="-342900"/>
            <a:r>
              <a:rPr lang="en-US" sz="1800" dirty="0"/>
              <a:t>If this test is satisfied, the peptide is added to</a:t>
            </a:r>
            <a:br>
              <a:rPr lang="en-US" sz="1800" dirty="0"/>
            </a:br>
            <a:r>
              <a:rPr lang="en-US" sz="1800" dirty="0"/>
              <a:t>the output file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3879" b="30393"/>
          <a:stretch/>
        </p:blipFill>
        <p:spPr>
          <a:xfrm>
            <a:off x="8664597" y="2133600"/>
            <a:ext cx="2245775" cy="3447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69400" y="2732386"/>
            <a:ext cx="520700" cy="3178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</a:t>
            </a:r>
            <a:r>
              <a:rPr lang="mr-IN" dirty="0"/>
              <a:t>–</a:t>
            </a:r>
            <a:r>
              <a:rPr lang="en-US" dirty="0"/>
              <a:t> Linear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parameters 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  <a:p>
            <a:r>
              <a:rPr lang="en-US" dirty="0"/>
              <a:t>Test Data (16 Cores):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 contained 20170 proteins</a:t>
            </a:r>
          </a:p>
          <a:p>
            <a:pPr lvl="1"/>
            <a:r>
              <a:rPr lang="en-US" dirty="0"/>
              <a:t>MGF file was 918MB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03" y="1815786"/>
            <a:ext cx="4044730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</a:t>
            </a:r>
            <a:r>
              <a:rPr lang="mr-IN" dirty="0"/>
              <a:t>–</a:t>
            </a:r>
            <a:r>
              <a:rPr lang="en-US" dirty="0"/>
              <a:t> Linear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prototype without B/Y Ion Check and writing to console: </a:t>
            </a:r>
          </a:p>
          <a:p>
            <a:pPr lvl="1"/>
            <a:r>
              <a:rPr lang="en-US" dirty="0"/>
              <a:t>40 hours to run logic</a:t>
            </a:r>
          </a:p>
          <a:p>
            <a:pPr lvl="1"/>
            <a:r>
              <a:rPr lang="en-US" dirty="0"/>
              <a:t>38 mins to extract file data</a:t>
            </a:r>
          </a:p>
          <a:p>
            <a:r>
              <a:rPr lang="en-US" dirty="0"/>
              <a:t>Writing to </a:t>
            </a:r>
            <a:r>
              <a:rPr lang="en-US" dirty="0" err="1"/>
              <a:t>fasta</a:t>
            </a:r>
            <a:r>
              <a:rPr lang="en-US" dirty="0"/>
              <a:t> file and optimizing algorithm</a:t>
            </a:r>
          </a:p>
          <a:p>
            <a:pPr lvl="1"/>
            <a:r>
              <a:rPr lang="en-US" dirty="0"/>
              <a:t>7 hours to run</a:t>
            </a:r>
          </a:p>
          <a:p>
            <a:pPr lvl="1"/>
            <a:r>
              <a:rPr lang="en-US" dirty="0"/>
              <a:t>38 mins to extract file data</a:t>
            </a:r>
          </a:p>
          <a:p>
            <a:r>
              <a:rPr lang="en-US" dirty="0"/>
              <a:t>Ignoring modified duplicates when comparing </a:t>
            </a:r>
            <a:r>
              <a:rPr lang="en-US" dirty="0" err="1"/>
              <a:t>Pepmass</a:t>
            </a:r>
            <a:r>
              <a:rPr lang="en-US" dirty="0"/>
              <a:t> and uploading MGF data to a different data structure:</a:t>
            </a:r>
          </a:p>
          <a:p>
            <a:pPr lvl="1"/>
            <a:r>
              <a:rPr lang="en-US" dirty="0"/>
              <a:t>20 mins to run</a:t>
            </a:r>
          </a:p>
          <a:p>
            <a:pPr lvl="1"/>
            <a:r>
              <a:rPr lang="en-US" dirty="0"/>
              <a:t>5 mins to extract file data</a:t>
            </a:r>
          </a:p>
          <a:p>
            <a:r>
              <a:rPr lang="en-US" dirty="0"/>
              <a:t>Adding b/y Ion comparison</a:t>
            </a:r>
          </a:p>
          <a:p>
            <a:pPr lvl="1"/>
            <a:r>
              <a:rPr lang="en-US" dirty="0"/>
              <a:t>5 mins to extract file data</a:t>
            </a:r>
          </a:p>
          <a:p>
            <a:pPr lvl="1"/>
            <a:r>
              <a:rPr lang="en-US" dirty="0"/>
              <a:t>56 mins to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Multiprocessing uses multiple cores to run parallel processes simultaneously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36556" y="4279900"/>
            <a:ext cx="765544" cy="6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02100" y="3822700"/>
            <a:ext cx="546100" cy="4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89400" y="4267200"/>
            <a:ext cx="711200" cy="25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27500" y="4292212"/>
            <a:ext cx="520700" cy="48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4138" y="4113311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9488" y="4091013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00550" y="4749412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Trans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97500" y="3680401"/>
            <a:ext cx="444500" cy="4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03900" y="3375725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Protein 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94338" y="4143803"/>
            <a:ext cx="773112" cy="10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55444" y="4398790"/>
            <a:ext cx="812006" cy="248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67450" y="3937124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Protein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67450" y="4523120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Protein 3</a:t>
            </a:r>
          </a:p>
        </p:txBody>
      </p:sp>
      <p:cxnSp>
        <p:nvCxnSpPr>
          <p:cNvPr id="33" name="Straight Connector 32"/>
          <p:cNvCxnSpPr>
            <a:cxnSpLocks/>
            <a:endCxn id="40" idx="1"/>
          </p:cNvCxnSpPr>
          <p:nvPr/>
        </p:nvCxnSpPr>
        <p:spPr>
          <a:xfrm>
            <a:off x="6757988" y="3529838"/>
            <a:ext cx="1226344" cy="389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  <a:endCxn id="40" idx="1"/>
          </p:cNvCxnSpPr>
          <p:nvPr/>
        </p:nvCxnSpPr>
        <p:spPr>
          <a:xfrm flipV="1">
            <a:off x="7254876" y="3919080"/>
            <a:ext cx="729456" cy="208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endCxn id="40" idx="1"/>
          </p:cNvCxnSpPr>
          <p:nvPr/>
        </p:nvCxnSpPr>
        <p:spPr>
          <a:xfrm flipV="1">
            <a:off x="7194550" y="3919080"/>
            <a:ext cx="789782" cy="728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60900" y="3678913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84332" y="3657470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Writer</a:t>
            </a:r>
            <a:br>
              <a:rPr lang="en-US" sz="1400"/>
            </a:br>
            <a:r>
              <a:rPr lang="en-US" sz="1400"/>
              <a:t>Function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837058" y="3852787"/>
            <a:ext cx="765544" cy="6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02602" y="3605762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r>
              <a:rPr lang="en-US" sz="1400" dirty="0" err="1"/>
              <a:t>Fasta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315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Add an intensity plot to pick an accurate threshold and filter out low quality spectrum</a:t>
            </a:r>
          </a:p>
          <a:p>
            <a:r>
              <a:rPr lang="en-US" dirty="0"/>
              <a:t>Data analysis to test accuracy of output</a:t>
            </a:r>
          </a:p>
          <a:p>
            <a:r>
              <a:rPr lang="en-US" dirty="0"/>
              <a:t>Decrease trans and cis runtime for larger file sizes</a:t>
            </a:r>
          </a:p>
          <a:p>
            <a:r>
              <a:rPr lang="en-US" dirty="0"/>
              <a:t>Integration of program into </a:t>
            </a:r>
            <a:r>
              <a:rPr lang="en-US" dirty="0" err="1"/>
              <a:t>Pouya’s</a:t>
            </a:r>
            <a:r>
              <a:rPr lang="en-US" dirty="0"/>
              <a:t> research</a:t>
            </a:r>
          </a:p>
        </p:txBody>
      </p:sp>
      <p:pic>
        <p:nvPicPr>
          <p:cNvPr id="1026" name="Picture 2" descr="https://i.gyazo.com/333571adf20182455a1b361de2be385a.png">
            <a:extLst>
              <a:ext uri="{FF2B5EF4-FFF2-40B4-BE49-F238E27FC236}">
                <a16:creationId xmlns:a16="http://schemas.microsoft.com/office/drawing/2014/main" id="{8C576163-2011-462F-8AC0-AE4E47DC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13648"/>
            <a:ext cx="5451627" cy="48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program</a:t>
            </a:r>
          </a:p>
          <a:p>
            <a:pPr lvl="1"/>
            <a:r>
              <a:rPr lang="en-US" dirty="0"/>
              <a:t>to compute which of the spectrum present in an MGF file could have been formed via linear, cis or trans splicing.</a:t>
            </a:r>
          </a:p>
          <a:p>
            <a:r>
              <a:rPr lang="en-US" dirty="0"/>
              <a:t>Program is written in python</a:t>
            </a:r>
          </a:p>
          <a:p>
            <a:r>
              <a:rPr lang="en-US" dirty="0"/>
              <a:t>User Interface allows the analysis to be dynamic and easily repeatable</a:t>
            </a:r>
          </a:p>
          <a:p>
            <a:pPr lvl="1"/>
            <a:r>
              <a:rPr lang="en-US" dirty="0"/>
              <a:t>Please give us feedback regarding interface!</a:t>
            </a:r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  <a:p>
            <a:r>
              <a:rPr lang="en-US" dirty="0" err="1"/>
              <a:t>Pouya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1200" y="172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MGF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212"/>
          <a:stretch/>
        </p:blipFill>
        <p:spPr>
          <a:xfrm>
            <a:off x="6762308" y="1592040"/>
            <a:ext cx="4169382" cy="4641850"/>
          </a:xfrm>
          <a:prstGeom prst="rect">
            <a:avLst/>
          </a:prstGeom>
        </p:spPr>
      </p:pic>
      <p:pic>
        <p:nvPicPr>
          <p:cNvPr id="2050" name="Picture 2" descr="https://i.gyazo.com/542d3957a0d9dd2ab6c7b49dc8307757.png">
            <a:extLst>
              <a:ext uri="{FF2B5EF4-FFF2-40B4-BE49-F238E27FC236}">
                <a16:creationId xmlns:a16="http://schemas.microsoft.com/office/drawing/2014/main" id="{028F654B-B13C-4BC4-A20A-EB316C04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83" y="1592040"/>
            <a:ext cx="3390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using Git</a:t>
            </a:r>
          </a:p>
          <a:p>
            <a:r>
              <a:rPr lang="en-US" dirty="0"/>
              <a:t>Allows simultaneous programming of different functionality</a:t>
            </a:r>
          </a:p>
          <a:p>
            <a:r>
              <a:rPr lang="en-US" dirty="0"/>
              <a:t>Maintains a history of all changes made in an online repository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54" y="3484555"/>
            <a:ext cx="5857240" cy="2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2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from input </a:t>
            </a:r>
            <a:r>
              <a:rPr lang="en-US" dirty="0" err="1"/>
              <a:t>Fasta</a:t>
            </a:r>
            <a:r>
              <a:rPr lang="en-US" dirty="0"/>
              <a:t> and MGF files</a:t>
            </a:r>
          </a:p>
          <a:p>
            <a:r>
              <a:rPr lang="en-US" dirty="0"/>
              <a:t>Compute 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/>
              <a:t>Write final output to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Splice Logic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1196" y="224107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Starting Protein: NEDLR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1436" y="28957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6729" y="28957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7051" y="28957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4774" y="28957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2030" y="353082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6547" y="353082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858" y="354537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4281" y="412735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7051" y="412735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04382" y="4766411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021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602</Words>
  <Application>Microsoft Office PowerPoint</Application>
  <PresentationFormat>Widescreen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Mangal</vt:lpstr>
      <vt:lpstr>Wingdings</vt:lpstr>
      <vt:lpstr>Wingdings 3</vt:lpstr>
      <vt:lpstr>Wisp</vt:lpstr>
      <vt:lpstr>Peptide Splicing Program</vt:lpstr>
      <vt:lpstr>Introduction</vt:lpstr>
      <vt:lpstr>Input FASTA File</vt:lpstr>
      <vt:lpstr>Input MGF File</vt:lpstr>
      <vt:lpstr>Output Fasta File</vt:lpstr>
      <vt:lpstr>Demonstration of Program</vt:lpstr>
      <vt:lpstr>Version Control</vt:lpstr>
      <vt:lpstr>Logic</vt:lpstr>
      <vt:lpstr>Linear Splice Logic Example</vt:lpstr>
      <vt:lpstr>Cis and Trans Logic</vt:lpstr>
      <vt:lpstr>Cis and Tran Spliced Example</vt:lpstr>
      <vt:lpstr>Creation of Peptide and Mass  Data-Frame</vt:lpstr>
      <vt:lpstr>Pepmass Comparison</vt:lpstr>
      <vt:lpstr>B/Y Ion Comparison</vt:lpstr>
      <vt:lpstr>B/Y Ion Comparison</vt:lpstr>
      <vt:lpstr>Run Times – Linear Only</vt:lpstr>
      <vt:lpstr>Run Times – Linear Only</vt:lpstr>
      <vt:lpstr>Multiprocessing</vt:lpstr>
      <vt:lpstr>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Arpit</dc:creator>
  <cp:lastModifiedBy>Arpit</cp:lastModifiedBy>
  <cp:revision>3</cp:revision>
  <dcterms:created xsi:type="dcterms:W3CDTF">2018-08-27T12:28:46Z</dcterms:created>
  <dcterms:modified xsi:type="dcterms:W3CDTF">2018-08-27T12:45:56Z</dcterms:modified>
</cp:coreProperties>
</file>