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87" r:id="rId2"/>
    <p:sldId id="258" r:id="rId3"/>
    <p:sldId id="256" r:id="rId4"/>
    <p:sldId id="257" r:id="rId5"/>
    <p:sldId id="288" r:id="rId6"/>
    <p:sldId id="278" r:id="rId7"/>
    <p:sldId id="275" r:id="rId8"/>
    <p:sldId id="289" r:id="rId9"/>
    <p:sldId id="290" r:id="rId10"/>
    <p:sldId id="274" r:id="rId11"/>
    <p:sldId id="291" r:id="rId12"/>
    <p:sldId id="292"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55" autoAdjust="0"/>
    <p:restoredTop sz="94039" autoAdjust="0"/>
  </p:normalViewPr>
  <p:slideViewPr>
    <p:cSldViewPr snapToGrid="0">
      <p:cViewPr>
        <p:scale>
          <a:sx n="69" d="100"/>
          <a:sy n="69" d="100"/>
        </p:scale>
        <p:origin x="896" y="89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30T15:28:46.430"/>
    </inkml:context>
    <inkml:brush xml:id="br0">
      <inkml:brushProperty name="width" value="0.035" units="cm"/>
      <inkml:brushProperty name="height" value="0.035" units="cm"/>
    </inkml:brush>
  </inkml:definitions>
  <inkml:trace contextRef="#ctx0" brushRef="#br0">1 0 4368 0 0,'0'0'1312'0'0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30T15:29:15.620"/>
    </inkml:context>
    <inkml:brush xml:id="br0">
      <inkml:brushProperty name="width" value="0.035" units="cm"/>
      <inkml:brushProperty name="height" value="0.035" units="cm"/>
    </inkml:brush>
  </inkml:definitions>
  <inkml:trace contextRef="#ctx0" brushRef="#br0">1 0 2496 0 0,'0'0'920'0'0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30T15:29:15.980"/>
    </inkml:context>
    <inkml:brush xml:id="br0">
      <inkml:brushProperty name="width" value="0.035" units="cm"/>
      <inkml:brushProperty name="height" value="0.035" units="cm"/>
    </inkml:brush>
  </inkml:definitions>
  <inkml:trace contextRef="#ctx0" brushRef="#br0">0 1 3248 0 0,'0'0'-1624'0'0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30T15:29:34.692"/>
    </inkml:context>
    <inkml:brush xml:id="br0">
      <inkml:brushProperty name="width" value="0.035" units="cm"/>
      <inkml:brushProperty name="height" value="0.035" units="cm"/>
    </inkml:brush>
  </inkml:definitions>
  <inkml:trace contextRef="#ctx0" brushRef="#br0">0 116 1840 0 0,'0'0'1364'0'0,"2"-13"-1383"0"0,7-36 19 0 0,-9 49 0 0 0,0-2 1 0 0,0 0 0 0 0,0 1 0 0 0,0-1-1 0 0,1 0 1 0 0,-1 1 0 0 0,0-1 0 0 0,0 1 0 0 0,1-1-1 0 0,-1 1 1 0 0,1-1 0 0 0,0 1 0 0 0,-1-1 0 0 0,1 1-1 0 0,0-1 1 0 0,1-1 0 0 0,6-5-31 0 0,0-4-256 0 0,-7 12 235 0 0,-1-1-1 0 0,1 0 1 0 0,-1 1 0 0 0,0-1 0 0 0,1 1 0 0 0,0 0 0 0 0,-1-1 0 0 0,1 1 0 0 0,-1-1 0 0 0,1 1 0 0 0,0 0 0 0 0,-1-1 0 0 0,1 1 0 0 0,-1 0 0 0 0,1 0 0 0 0,0-1 0 0 0,0 1 0 0 0,-1 0 0 0 0,1 0 0 0 0,0 0 0 0 0,-1 0 0 0 0,1 0 0 0 0,0 0 0 0 0,-1 0 0 0 0,1 0 0 0 0,0 0 0 0 0,0 0 0 0 0,-1 1 0 0 0,1-1 0 0 0,0 0 0 0 0,4 4-55 0 0,-1-1 1 0 0,1 1-1 0 0,-1 0 1 0 0,0 0-1 0 0,0 1 1 0 0,-1-1-1 0 0,5 7 1 0 0,1 9-119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CB11B5-E70C-4D6F-AA6C-F4A311125E89}" type="datetimeFigureOut">
              <a:rPr lang="en-IN" smtClean="0"/>
              <a:t>13-11-2024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33C61B-4F4A-47A7-AB89-DA63D69DFEDD}" type="slidenum">
              <a:rPr lang="en-IN" smtClean="0"/>
              <a:t>‹#›</a:t>
            </a:fld>
            <a:endParaRPr lang="en-IN" dirty="0"/>
          </a:p>
        </p:txBody>
      </p:sp>
    </p:spTree>
    <p:extLst>
      <p:ext uri="{BB962C8B-B14F-4D97-AF65-F5344CB8AC3E}">
        <p14:creationId xmlns:p14="http://schemas.microsoft.com/office/powerpoint/2010/main" val="129730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C33C61B-4F4A-47A7-AB89-DA63D69DFEDD}" type="slidenum">
              <a:rPr lang="en-IN" smtClean="0"/>
              <a:t>2</a:t>
            </a:fld>
            <a:endParaRPr lang="en-IN" dirty="0"/>
          </a:p>
        </p:txBody>
      </p:sp>
    </p:spTree>
    <p:extLst>
      <p:ext uri="{BB962C8B-B14F-4D97-AF65-F5344CB8AC3E}">
        <p14:creationId xmlns:p14="http://schemas.microsoft.com/office/powerpoint/2010/main" val="1815241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6C1EF3-6EEB-4E6B-854F-A338BAC751B9}" type="datetimeFigureOut">
              <a:rPr lang="en-IN" smtClean="0"/>
              <a:t>13-11-2024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D41073-4925-40BA-8AF1-C9ECF6E948EF}" type="slidenum">
              <a:rPr lang="en-IN" smtClean="0"/>
              <a:t>‹#›</a:t>
            </a:fld>
            <a:endParaRPr lang="en-IN" dirty="0"/>
          </a:p>
        </p:txBody>
      </p:sp>
    </p:spTree>
    <p:extLst>
      <p:ext uri="{BB962C8B-B14F-4D97-AF65-F5344CB8AC3E}">
        <p14:creationId xmlns:p14="http://schemas.microsoft.com/office/powerpoint/2010/main" val="825037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6C1EF3-6EEB-4E6B-854F-A338BAC751B9}" type="datetimeFigureOut">
              <a:rPr lang="en-IN" smtClean="0"/>
              <a:t>13-11-2024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D41073-4925-40BA-8AF1-C9ECF6E948EF}" type="slidenum">
              <a:rPr lang="en-IN" smtClean="0"/>
              <a:t>‹#›</a:t>
            </a:fld>
            <a:endParaRPr lang="en-IN" dirty="0"/>
          </a:p>
        </p:txBody>
      </p:sp>
    </p:spTree>
    <p:extLst>
      <p:ext uri="{BB962C8B-B14F-4D97-AF65-F5344CB8AC3E}">
        <p14:creationId xmlns:p14="http://schemas.microsoft.com/office/powerpoint/2010/main" val="4058119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6C1EF3-6EEB-4E6B-854F-A338BAC751B9}" type="datetimeFigureOut">
              <a:rPr lang="en-IN" smtClean="0"/>
              <a:t>13-11-2024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D41073-4925-40BA-8AF1-C9ECF6E948EF}" type="slidenum">
              <a:rPr lang="en-IN" smtClean="0"/>
              <a:t>‹#›</a:t>
            </a:fld>
            <a:endParaRPr lang="en-IN" dirty="0"/>
          </a:p>
        </p:txBody>
      </p:sp>
    </p:spTree>
    <p:extLst>
      <p:ext uri="{BB962C8B-B14F-4D97-AF65-F5344CB8AC3E}">
        <p14:creationId xmlns:p14="http://schemas.microsoft.com/office/powerpoint/2010/main" val="3318572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6C1EF3-6EEB-4E6B-854F-A338BAC751B9}" type="datetimeFigureOut">
              <a:rPr lang="en-IN" smtClean="0"/>
              <a:t>13-11-2024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D41073-4925-40BA-8AF1-C9ECF6E948EF}" type="slidenum">
              <a:rPr lang="en-IN" smtClean="0"/>
              <a:t>‹#›</a:t>
            </a:fld>
            <a:endParaRPr lang="en-IN" dirty="0"/>
          </a:p>
        </p:txBody>
      </p:sp>
    </p:spTree>
    <p:extLst>
      <p:ext uri="{BB962C8B-B14F-4D97-AF65-F5344CB8AC3E}">
        <p14:creationId xmlns:p14="http://schemas.microsoft.com/office/powerpoint/2010/main" val="4210704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6C1EF3-6EEB-4E6B-854F-A338BAC751B9}" type="datetimeFigureOut">
              <a:rPr lang="en-IN" smtClean="0"/>
              <a:t>13-11-2024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9D41073-4925-40BA-8AF1-C9ECF6E948EF}" type="slidenum">
              <a:rPr lang="en-IN" smtClean="0"/>
              <a:t>‹#›</a:t>
            </a:fld>
            <a:endParaRPr lang="en-IN" dirty="0"/>
          </a:p>
        </p:txBody>
      </p:sp>
    </p:spTree>
    <p:extLst>
      <p:ext uri="{BB962C8B-B14F-4D97-AF65-F5344CB8AC3E}">
        <p14:creationId xmlns:p14="http://schemas.microsoft.com/office/powerpoint/2010/main" val="847277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6C1EF3-6EEB-4E6B-854F-A338BAC751B9}" type="datetimeFigureOut">
              <a:rPr lang="en-IN" smtClean="0"/>
              <a:t>13-11-2024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9D41073-4925-40BA-8AF1-C9ECF6E948EF}" type="slidenum">
              <a:rPr lang="en-IN" smtClean="0"/>
              <a:t>‹#›</a:t>
            </a:fld>
            <a:endParaRPr lang="en-IN" dirty="0"/>
          </a:p>
        </p:txBody>
      </p:sp>
    </p:spTree>
    <p:extLst>
      <p:ext uri="{BB962C8B-B14F-4D97-AF65-F5344CB8AC3E}">
        <p14:creationId xmlns:p14="http://schemas.microsoft.com/office/powerpoint/2010/main" val="973581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6C1EF3-6EEB-4E6B-854F-A338BAC751B9}" type="datetimeFigureOut">
              <a:rPr lang="en-IN" smtClean="0"/>
              <a:t>13-11-2024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9D41073-4925-40BA-8AF1-C9ECF6E948EF}" type="slidenum">
              <a:rPr lang="en-IN" smtClean="0"/>
              <a:t>‹#›</a:t>
            </a:fld>
            <a:endParaRPr lang="en-IN" dirty="0"/>
          </a:p>
        </p:txBody>
      </p:sp>
    </p:spTree>
    <p:extLst>
      <p:ext uri="{BB962C8B-B14F-4D97-AF65-F5344CB8AC3E}">
        <p14:creationId xmlns:p14="http://schemas.microsoft.com/office/powerpoint/2010/main" val="199774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6C1EF3-6EEB-4E6B-854F-A338BAC751B9}" type="datetimeFigureOut">
              <a:rPr lang="en-IN" smtClean="0"/>
              <a:t>13-11-2024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9D41073-4925-40BA-8AF1-C9ECF6E948EF}" type="slidenum">
              <a:rPr lang="en-IN" smtClean="0"/>
              <a:t>‹#›</a:t>
            </a:fld>
            <a:endParaRPr lang="en-IN" dirty="0"/>
          </a:p>
        </p:txBody>
      </p:sp>
    </p:spTree>
    <p:extLst>
      <p:ext uri="{BB962C8B-B14F-4D97-AF65-F5344CB8AC3E}">
        <p14:creationId xmlns:p14="http://schemas.microsoft.com/office/powerpoint/2010/main" val="768783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C1EF3-6EEB-4E6B-854F-A338BAC751B9}" type="datetimeFigureOut">
              <a:rPr lang="en-IN" smtClean="0"/>
              <a:t>13-11-2024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9D41073-4925-40BA-8AF1-C9ECF6E948EF}" type="slidenum">
              <a:rPr lang="en-IN" smtClean="0"/>
              <a:t>‹#›</a:t>
            </a:fld>
            <a:endParaRPr lang="en-IN" dirty="0"/>
          </a:p>
        </p:txBody>
      </p:sp>
    </p:spTree>
    <p:extLst>
      <p:ext uri="{BB962C8B-B14F-4D97-AF65-F5344CB8AC3E}">
        <p14:creationId xmlns:p14="http://schemas.microsoft.com/office/powerpoint/2010/main" val="3854285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6C1EF3-6EEB-4E6B-854F-A338BAC751B9}" type="datetimeFigureOut">
              <a:rPr lang="en-IN" smtClean="0"/>
              <a:t>13-11-2024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9D41073-4925-40BA-8AF1-C9ECF6E948EF}" type="slidenum">
              <a:rPr lang="en-IN" smtClean="0"/>
              <a:t>‹#›</a:t>
            </a:fld>
            <a:endParaRPr lang="en-IN" dirty="0"/>
          </a:p>
        </p:txBody>
      </p:sp>
    </p:spTree>
    <p:extLst>
      <p:ext uri="{BB962C8B-B14F-4D97-AF65-F5344CB8AC3E}">
        <p14:creationId xmlns:p14="http://schemas.microsoft.com/office/powerpoint/2010/main" val="966802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6C1EF3-6EEB-4E6B-854F-A338BAC751B9}" type="datetimeFigureOut">
              <a:rPr lang="en-IN" smtClean="0"/>
              <a:t>13-11-2024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9D41073-4925-40BA-8AF1-C9ECF6E948EF}" type="slidenum">
              <a:rPr lang="en-IN" smtClean="0"/>
              <a:t>‹#›</a:t>
            </a:fld>
            <a:endParaRPr lang="en-IN" dirty="0"/>
          </a:p>
        </p:txBody>
      </p:sp>
    </p:spTree>
    <p:extLst>
      <p:ext uri="{BB962C8B-B14F-4D97-AF65-F5344CB8AC3E}">
        <p14:creationId xmlns:p14="http://schemas.microsoft.com/office/powerpoint/2010/main" val="1045983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6C1EF3-6EEB-4E6B-854F-A338BAC751B9}" type="datetimeFigureOut">
              <a:rPr lang="en-IN" smtClean="0"/>
              <a:t>13-11-2024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D41073-4925-40BA-8AF1-C9ECF6E948EF}" type="slidenum">
              <a:rPr lang="en-IN" smtClean="0"/>
              <a:t>‹#›</a:t>
            </a:fld>
            <a:endParaRPr lang="en-IN" dirty="0"/>
          </a:p>
        </p:txBody>
      </p:sp>
    </p:spTree>
    <p:extLst>
      <p:ext uri="{BB962C8B-B14F-4D97-AF65-F5344CB8AC3E}">
        <p14:creationId xmlns:p14="http://schemas.microsoft.com/office/powerpoint/2010/main" val="42450540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40.png"/><Relationship Id="rId5"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mp"/><Relationship Id="rId1" Type="http://schemas.openxmlformats.org/officeDocument/2006/relationships/slideLayout" Target="../slideLayouts/slideLayout1.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DC5B3-2D91-341A-083C-D53C979EFD25}"/>
              </a:ext>
            </a:extLst>
          </p:cNvPr>
          <p:cNvSpPr>
            <a:spLocks noGrp="1"/>
          </p:cNvSpPr>
          <p:nvPr>
            <p:ph type="title"/>
          </p:nvPr>
        </p:nvSpPr>
        <p:spPr>
          <a:xfrm>
            <a:off x="3422528" y="4139631"/>
            <a:ext cx="5346941" cy="1325563"/>
          </a:xfrm>
        </p:spPr>
        <p:txBody>
          <a:bodyPr/>
          <a:lstStyle/>
          <a:p>
            <a:r>
              <a:rPr lang="en-IN" dirty="0">
                <a:latin typeface="Segoe Script" panose="030B0504020000000003" pitchFamily="66" charset="0"/>
              </a:rPr>
              <a:t>FARMCONNECT</a:t>
            </a:r>
          </a:p>
        </p:txBody>
      </p:sp>
      <p:pic>
        <p:nvPicPr>
          <p:cNvPr id="5" name="Content Placeholder 4">
            <a:extLst>
              <a:ext uri="{FF2B5EF4-FFF2-40B4-BE49-F238E27FC236}">
                <a16:creationId xmlns:a16="http://schemas.microsoft.com/office/drawing/2014/main" id="{30D11852-F976-B395-A868-A654377946D6}"/>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0000" b="90000" l="10000" r="90000">
                        <a14:foregroundMark x1="42000" y1="26705" x2="42000" y2="26705"/>
                        <a14:foregroundMark x1="42000" y1="26705" x2="55800" y2="29403"/>
                        <a14:foregroundMark x1="54182" y1="46790" x2="54500" y2="47443"/>
                        <a14:foregroundMark x1="53083" y1="44527" x2="53779" y2="45960"/>
                        <a14:foregroundMark x1="49600" y1="37358" x2="52247" y2="42806"/>
                        <a14:foregroundMark x1="54500" y1="47443" x2="54500" y2="47443"/>
                        <a14:foregroundMark x1="64100" y1="34375" x2="64100" y2="34375"/>
                        <a14:foregroundMark x1="51700" y1="38920" x2="51800" y2="37216"/>
                        <a14:foregroundMark x1="39289" y1="37036" x2="38800" y2="37216"/>
                        <a14:backgroundMark x1="52110" y1="37140" x2="52500" y2="37216"/>
                        <a14:backgroundMark x1="47400" y1="36222" x2="51830" y2="37085"/>
                        <a14:backgroundMark x1="52200" y1="42898" x2="53700" y2="43324"/>
                        <a14:backgroundMark x1="53900" y1="45739" x2="54600" y2="46023"/>
                        <a14:backgroundMark x1="41900" y1="33523" x2="38900" y2="36506"/>
                      </a14:backgroundRemoval>
                    </a14:imgEffect>
                  </a14:imgLayer>
                </a14:imgProps>
              </a:ext>
              <a:ext uri="{28A0092B-C50C-407E-A947-70E740481C1C}">
                <a14:useLocalDpi xmlns:a14="http://schemas.microsoft.com/office/drawing/2010/main" val="0"/>
              </a:ext>
            </a:extLst>
          </a:blip>
          <a:stretch>
            <a:fillRect/>
          </a:stretch>
        </p:blipFill>
        <p:spPr>
          <a:xfrm>
            <a:off x="3005561" y="261293"/>
            <a:ext cx="6180877" cy="4351338"/>
          </a:xfrm>
        </p:spPr>
      </p:pic>
      <p:sp>
        <p:nvSpPr>
          <p:cNvPr id="3" name="Isosceles Triangle 2">
            <a:extLst>
              <a:ext uri="{FF2B5EF4-FFF2-40B4-BE49-F238E27FC236}">
                <a16:creationId xmlns:a16="http://schemas.microsoft.com/office/drawing/2014/main" id="{FD10E0EC-9096-D80B-C3DD-72E995555CCF}"/>
              </a:ext>
            </a:extLst>
          </p:cNvPr>
          <p:cNvSpPr/>
          <p:nvPr/>
        </p:nvSpPr>
        <p:spPr>
          <a:xfrm rot="5400000">
            <a:off x="-232291" y="232291"/>
            <a:ext cx="2286455" cy="1821873"/>
          </a:xfrm>
          <a:prstGeom prst="triangle">
            <a:avLst>
              <a:gd name="adj" fmla="val 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34C2D741-AA18-CAD6-440D-9C5755E5A5CB}"/>
              </a:ext>
            </a:extLst>
          </p:cNvPr>
          <p:cNvSpPr/>
          <p:nvPr/>
        </p:nvSpPr>
        <p:spPr>
          <a:xfrm rot="16200000">
            <a:off x="10137835" y="4803836"/>
            <a:ext cx="2286455" cy="1821873"/>
          </a:xfrm>
          <a:prstGeom prst="triangle">
            <a:avLst>
              <a:gd name="adj" fmla="val 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458082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Robot with solid fill">
            <a:extLst>
              <a:ext uri="{FF2B5EF4-FFF2-40B4-BE49-F238E27FC236}">
                <a16:creationId xmlns:a16="http://schemas.microsoft.com/office/drawing/2014/main" id="{0928B9EF-FA52-4660-D1E4-D0A1E9B818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83200" y="2971800"/>
            <a:ext cx="1513840" cy="1021080"/>
          </a:xfrm>
          <a:prstGeom prst="rect">
            <a:avLst/>
          </a:prstGeom>
        </p:spPr>
      </p:pic>
      <p:pic>
        <p:nvPicPr>
          <p:cNvPr id="6" name="Picture 5">
            <a:extLst>
              <a:ext uri="{FF2B5EF4-FFF2-40B4-BE49-F238E27FC236}">
                <a16:creationId xmlns:a16="http://schemas.microsoft.com/office/drawing/2014/main" id="{775BC607-F8DE-EC31-6BBE-C3717E2A1F82}"/>
              </a:ext>
            </a:extLst>
          </p:cNvPr>
          <p:cNvPicPr>
            <a:picLocks noChangeAspect="1"/>
          </p:cNvPicPr>
          <p:nvPr/>
        </p:nvPicPr>
        <p:blipFill>
          <a:blip r:embed="rId4">
            <a:alphaModFix amt="35000"/>
          </a:blip>
          <a:stretch>
            <a:fillRect/>
          </a:stretch>
        </p:blipFill>
        <p:spPr>
          <a:xfrm>
            <a:off x="2611120" y="1090014"/>
            <a:ext cx="6858000" cy="4784652"/>
          </a:xfrm>
          <a:prstGeom prst="rect">
            <a:avLst/>
          </a:prstGeom>
        </p:spPr>
      </p:pic>
      <p:sp>
        <p:nvSpPr>
          <p:cNvPr id="2" name="Title 1">
            <a:extLst>
              <a:ext uri="{FF2B5EF4-FFF2-40B4-BE49-F238E27FC236}">
                <a16:creationId xmlns:a16="http://schemas.microsoft.com/office/drawing/2014/main" id="{4B7A30E3-CD55-A9BB-1C25-2A73C2F4346F}"/>
              </a:ext>
            </a:extLst>
          </p:cNvPr>
          <p:cNvSpPr>
            <a:spLocks noGrp="1"/>
          </p:cNvSpPr>
          <p:nvPr>
            <p:ph type="title"/>
          </p:nvPr>
        </p:nvSpPr>
        <p:spPr/>
        <p:txBody>
          <a:bodyPr/>
          <a:lstStyle/>
          <a:p>
            <a:r>
              <a:rPr lang="en-IN" dirty="0">
                <a:latin typeface="Ink Free" panose="03080402000500000000" pitchFamily="66" charset="0"/>
              </a:rPr>
              <a:t>Technology stack &amp; prototype overview</a:t>
            </a:r>
          </a:p>
        </p:txBody>
      </p:sp>
      <p:sp>
        <p:nvSpPr>
          <p:cNvPr id="3" name="Content Placeholder 2">
            <a:extLst>
              <a:ext uri="{FF2B5EF4-FFF2-40B4-BE49-F238E27FC236}">
                <a16:creationId xmlns:a16="http://schemas.microsoft.com/office/drawing/2014/main" id="{ED3F9267-145C-6930-D804-54DFF6445E67}"/>
              </a:ext>
            </a:extLst>
          </p:cNvPr>
          <p:cNvSpPr>
            <a:spLocks noGrp="1"/>
          </p:cNvSpPr>
          <p:nvPr>
            <p:ph idx="1"/>
          </p:nvPr>
        </p:nvSpPr>
        <p:spPr>
          <a:xfrm>
            <a:off x="771787" y="1783680"/>
            <a:ext cx="11157358" cy="4351338"/>
          </a:xfrm>
        </p:spPr>
        <p:txBody>
          <a:bodyPr>
            <a:normAutofit fontScale="92500" lnSpcReduction="10000"/>
          </a:bodyPr>
          <a:lstStyle/>
          <a:p>
            <a:pPr algn="just"/>
            <a:r>
              <a:rPr lang="en-IN" dirty="0">
                <a:latin typeface="Microsoft Himalaya" panose="01010100010101010101" pitchFamily="2" charset="0"/>
                <a:ea typeface="Microsoft Himalaya" panose="01010100010101010101" pitchFamily="2" charset="0"/>
                <a:cs typeface="Microsoft Himalaya" panose="01010100010101010101" pitchFamily="2" charset="0"/>
              </a:rPr>
              <a:t>TECHNOLOGY WE USED</a:t>
            </a:r>
            <a:r>
              <a:rPr lang="en-IN" spc="-150" dirty="0">
                <a:latin typeface="Microsoft Himalaya" panose="01010100010101010101" pitchFamily="2" charset="0"/>
                <a:ea typeface="Microsoft Himalaya" panose="01010100010101010101" pitchFamily="2" charset="0"/>
                <a:cs typeface="Microsoft Himalaya" panose="01010100010101010101" pitchFamily="2" charset="0"/>
              </a:rPr>
              <a:t>:</a:t>
            </a:r>
          </a:p>
          <a:p>
            <a:pPr algn="just"/>
            <a:endParaRPr lang="en-IN" dirty="0">
              <a:latin typeface="Microsoft Himalaya" panose="01010100010101010101" pitchFamily="2" charset="0"/>
              <a:ea typeface="Microsoft Himalaya" panose="01010100010101010101" pitchFamily="2" charset="0"/>
              <a:cs typeface="Microsoft Himalaya" panose="01010100010101010101" pitchFamily="2" charset="0"/>
            </a:endParaRPr>
          </a:p>
          <a:p>
            <a:pPr algn="just"/>
            <a:r>
              <a:rPr lang="en-IN" dirty="0">
                <a:latin typeface="Microsoft Himalaya" panose="01010100010101010101" pitchFamily="2" charset="0"/>
                <a:ea typeface="Microsoft Himalaya" panose="01010100010101010101" pitchFamily="2" charset="0"/>
                <a:cs typeface="Microsoft Himalaya" panose="01010100010101010101" pitchFamily="2" charset="0"/>
              </a:rPr>
              <a:t>SOFTWARE:  1. flutter- </a:t>
            </a:r>
            <a:r>
              <a:rPr lang="en-US" dirty="0">
                <a:latin typeface="Microsoft Himalaya" panose="01010100010101010101" pitchFamily="2" charset="0"/>
                <a:ea typeface="Microsoft Himalaya" panose="01010100010101010101" pitchFamily="2" charset="0"/>
                <a:cs typeface="Microsoft Himalaya" panose="01010100010101010101" pitchFamily="2" charset="0"/>
              </a:rPr>
              <a:t> It can be used to develop cross platform applications from a single codebase </a:t>
            </a:r>
          </a:p>
          <a:p>
            <a:pPr marL="0" indent="0" algn="just">
              <a:buNone/>
            </a:pPr>
            <a:r>
              <a:rPr lang="en-US" dirty="0">
                <a:latin typeface="Microsoft Himalaya" panose="01010100010101010101" pitchFamily="2" charset="0"/>
                <a:ea typeface="Microsoft Himalaya" panose="01010100010101010101" pitchFamily="2" charset="0"/>
                <a:cs typeface="Microsoft Himalaya" panose="01010100010101010101" pitchFamily="2" charset="0"/>
              </a:rPr>
              <a:t>                            2. POS -Retail POS software is software that records sales transactions at the point of sale </a:t>
            </a:r>
            <a:r>
              <a:rPr lang="en-IN" dirty="0">
                <a:latin typeface="Microsoft Himalaya" panose="01010100010101010101" pitchFamily="2" charset="0"/>
                <a:ea typeface="Microsoft Himalaya" panose="01010100010101010101" pitchFamily="2" charset="0"/>
                <a:cs typeface="Microsoft Himalaya" panose="01010100010101010101" pitchFamily="2" charset="0"/>
              </a:rPr>
              <a:t>  </a:t>
            </a:r>
          </a:p>
          <a:p>
            <a:pPr marL="0" indent="0" algn="ctr">
              <a:buNone/>
            </a:pPr>
            <a:r>
              <a:rPr lang="en-IN" dirty="0">
                <a:latin typeface="Microsoft Himalaya" panose="01010100010101010101" pitchFamily="2" charset="0"/>
                <a:ea typeface="Microsoft Himalaya" panose="01010100010101010101" pitchFamily="2" charset="0"/>
                <a:cs typeface="Microsoft Himalaya" panose="01010100010101010101" pitchFamily="2" charset="0"/>
              </a:rPr>
              <a:t>                            3.ecommerce- </a:t>
            </a:r>
            <a:r>
              <a:rPr lang="en-US" dirty="0">
                <a:latin typeface="Microsoft Himalaya" panose="01010100010101010101" pitchFamily="2" charset="0"/>
                <a:ea typeface="Microsoft Himalaya" panose="01010100010101010101" pitchFamily="2" charset="0"/>
                <a:cs typeface="Microsoft Himalaya" panose="01010100010101010101" pitchFamily="2" charset="0"/>
              </a:rPr>
              <a:t>It is used to create and manage online stores, websites, and mobile apps                                                                                                                                                                                                that sell products or services to customers.</a:t>
            </a:r>
          </a:p>
          <a:p>
            <a:pPr marL="0" indent="0" algn="ctr">
              <a:buNone/>
            </a:pPr>
            <a:r>
              <a:rPr lang="en-US" dirty="0">
                <a:latin typeface="Microsoft Himalaya" panose="01010100010101010101" pitchFamily="2" charset="0"/>
                <a:ea typeface="Microsoft Himalaya" panose="01010100010101010101" pitchFamily="2" charset="0"/>
                <a:cs typeface="Microsoft Himalaya" panose="01010100010101010101" pitchFamily="2" charset="0"/>
              </a:rPr>
              <a:t>                         4.GPS insight: GPSD Tracking is an exemplary model of how long away our product is and where other farmers are connected from different states. Swift Weather </a:t>
            </a:r>
          </a:p>
          <a:p>
            <a:pPr marL="0" indent="0">
              <a:buNone/>
            </a:pPr>
            <a:r>
              <a:rPr lang="en-US" dirty="0">
                <a:latin typeface="Microsoft Himalaya" panose="01010100010101010101" pitchFamily="2" charset="0"/>
                <a:ea typeface="Microsoft Himalaya" panose="01010100010101010101" pitchFamily="2" charset="0"/>
                <a:cs typeface="Microsoft Himalaya" panose="01010100010101010101" pitchFamily="2" charset="0"/>
              </a:rPr>
              <a:t>                         5. Swift Weather: used to determine weather around your area.</a:t>
            </a:r>
          </a:p>
          <a:p>
            <a:pPr marL="0" indent="0">
              <a:buNone/>
            </a:pPr>
            <a:r>
              <a:rPr lang="en-US" dirty="0">
                <a:latin typeface="Microsoft Himalaya" panose="01010100010101010101" pitchFamily="2" charset="0"/>
                <a:ea typeface="Microsoft Himalaya" panose="01010100010101010101" pitchFamily="2" charset="0"/>
                <a:cs typeface="Microsoft Himalaya" panose="01010100010101010101" pitchFamily="2" charset="0"/>
              </a:rPr>
              <a:t>                         6. programming language: “python” for analyze data of user (farmer).</a:t>
            </a:r>
            <a:endParaRPr lang="en-IN" dirty="0">
              <a:latin typeface="Microsoft Himalaya" panose="01010100010101010101" pitchFamily="2" charset="0"/>
              <a:ea typeface="Microsoft Himalaya" panose="01010100010101010101" pitchFamily="2" charset="0"/>
              <a:cs typeface="Microsoft Himalaya" panose="01010100010101010101" pitchFamily="2" charset="0"/>
            </a:endParaRPr>
          </a:p>
        </p:txBody>
      </p:sp>
      <p:cxnSp>
        <p:nvCxnSpPr>
          <p:cNvPr id="12" name="Straight Connector 11">
            <a:extLst>
              <a:ext uri="{FF2B5EF4-FFF2-40B4-BE49-F238E27FC236}">
                <a16:creationId xmlns:a16="http://schemas.microsoft.com/office/drawing/2014/main" id="{8F07D473-56D8-5415-2FEA-F3E841BDD4A4}"/>
              </a:ext>
            </a:extLst>
          </p:cNvPr>
          <p:cNvCxnSpPr>
            <a:cxnSpLocks/>
          </p:cNvCxnSpPr>
          <p:nvPr/>
        </p:nvCxnSpPr>
        <p:spPr>
          <a:xfrm>
            <a:off x="1008321" y="1414242"/>
            <a:ext cx="9305260" cy="0"/>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921020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04460-C9AE-64E6-EED0-D3A541DC0C5E}"/>
              </a:ext>
            </a:extLst>
          </p:cNvPr>
          <p:cNvSpPr>
            <a:spLocks noGrp="1"/>
          </p:cNvSpPr>
          <p:nvPr>
            <p:ph type="title"/>
          </p:nvPr>
        </p:nvSpPr>
        <p:spPr/>
        <p:txBody>
          <a:bodyPr/>
          <a:lstStyle/>
          <a:p>
            <a:r>
              <a:rPr lang="en-IN" dirty="0">
                <a:latin typeface="Ink Free" panose="03080402000500000000" pitchFamily="66" charset="0"/>
              </a:rPr>
              <a:t>KEY OUTCOME &amp; LEARNINGS:</a:t>
            </a:r>
          </a:p>
        </p:txBody>
      </p:sp>
      <p:pic>
        <p:nvPicPr>
          <p:cNvPr id="6" name="Picture 5">
            <a:extLst>
              <a:ext uri="{FF2B5EF4-FFF2-40B4-BE49-F238E27FC236}">
                <a16:creationId xmlns:a16="http://schemas.microsoft.com/office/drawing/2014/main" id="{0822FE5A-CBBE-3A62-175E-1E272337AB53}"/>
              </a:ext>
            </a:extLst>
          </p:cNvPr>
          <p:cNvPicPr>
            <a:picLocks noChangeAspect="1"/>
          </p:cNvPicPr>
          <p:nvPr/>
        </p:nvPicPr>
        <p:blipFill>
          <a:blip r:embed="rId2">
            <a:alphaModFix amt="70000"/>
          </a:blip>
          <a:srcRect l="15445" t="19696" r="15277" b="19697"/>
          <a:stretch/>
        </p:blipFill>
        <p:spPr>
          <a:xfrm>
            <a:off x="3666836" y="2199834"/>
            <a:ext cx="4858327" cy="4156364"/>
          </a:xfrm>
          <a:prstGeom prst="rect">
            <a:avLst/>
          </a:prstGeom>
        </p:spPr>
      </p:pic>
      <p:sp>
        <p:nvSpPr>
          <p:cNvPr id="3" name="Content Placeholder 2">
            <a:extLst>
              <a:ext uri="{FF2B5EF4-FFF2-40B4-BE49-F238E27FC236}">
                <a16:creationId xmlns:a16="http://schemas.microsoft.com/office/drawing/2014/main" id="{898814DF-F850-69F4-C043-5BBD9CDB85F7}"/>
              </a:ext>
            </a:extLst>
          </p:cNvPr>
          <p:cNvSpPr>
            <a:spLocks noGrp="1"/>
          </p:cNvSpPr>
          <p:nvPr>
            <p:ph idx="1"/>
          </p:nvPr>
        </p:nvSpPr>
        <p:spPr>
          <a:xfrm>
            <a:off x="838200" y="1804359"/>
            <a:ext cx="10515600" cy="4947315"/>
          </a:xfrm>
        </p:spPr>
        <p:txBody>
          <a:bodyPr>
            <a:normAutofit lnSpcReduction="10000"/>
          </a:bodyPr>
          <a:lstStyle/>
          <a:p>
            <a:pPr marL="0" indent="0">
              <a:buNone/>
            </a:pPr>
            <a:r>
              <a:rPr lang="en-US" dirty="0">
                <a:latin typeface="Microsoft Himalaya" panose="01010100010101010101" pitchFamily="2" charset="0"/>
                <a:ea typeface="Microsoft Himalaya" panose="01010100010101010101" pitchFamily="2" charset="0"/>
                <a:cs typeface="Microsoft Himalaya" panose="01010100010101010101" pitchFamily="2" charset="0"/>
              </a:rPr>
              <a:t>Enhanced Resource Sharing </a:t>
            </a:r>
          </a:p>
          <a:p>
            <a:r>
              <a:rPr lang="en-US" dirty="0">
                <a:latin typeface="Microsoft Himalaya" panose="01010100010101010101" pitchFamily="2" charset="0"/>
                <a:ea typeface="Microsoft Himalaya" panose="01010100010101010101" pitchFamily="2" charset="0"/>
                <a:cs typeface="Microsoft Himalaya" panose="01010100010101010101" pitchFamily="2" charset="0"/>
              </a:rPr>
              <a:t>Farmers can easily share resources, equipment, and services, reducing costs and improving efficiency . Improved Knowledge Exchange </a:t>
            </a:r>
          </a:p>
          <a:p>
            <a:r>
              <a:rPr lang="en-US" dirty="0">
                <a:latin typeface="Microsoft Himalaya" panose="01010100010101010101" pitchFamily="2" charset="0"/>
                <a:ea typeface="Microsoft Himalaya" panose="01010100010101010101" pitchFamily="2" charset="0"/>
                <a:cs typeface="Microsoft Himalaya" panose="01010100010101010101" pitchFamily="2" charset="0"/>
              </a:rPr>
              <a:t>Farmers can exchange expertise, discuss crop management techniques, and learn best practices from each other, leading to better crop yields and farming methods . Increased Access to Market Information </a:t>
            </a:r>
          </a:p>
          <a:p>
            <a:r>
              <a:rPr lang="en-US" dirty="0">
                <a:latin typeface="Microsoft Himalaya" panose="01010100010101010101" pitchFamily="2" charset="0"/>
                <a:ea typeface="Microsoft Himalaya" panose="01010100010101010101" pitchFamily="2" charset="0"/>
                <a:cs typeface="Microsoft Himalaya" panose="01010100010101010101" pitchFamily="2" charset="0"/>
              </a:rPr>
              <a:t>Farmers can share real-time information on crop prices and demand, helping them make more informed selling decisions and maximizing their profits . Strengthened Farmer Network and Support System</a:t>
            </a:r>
          </a:p>
          <a:p>
            <a:r>
              <a:rPr lang="en-US" dirty="0">
                <a:latin typeface="Microsoft Himalaya" panose="01010100010101010101" pitchFamily="2" charset="0"/>
                <a:ea typeface="Microsoft Himalaya" panose="01010100010101010101" pitchFamily="2" charset="0"/>
                <a:cs typeface="Microsoft Himalaya" panose="01010100010101010101" pitchFamily="2" charset="0"/>
              </a:rPr>
              <a:t>Establish a support community where farmers can rely on each other for advice, encouragement, and assistance during challenges or crises . Streamlined Bulk Purchasing and Collective Bargaining</a:t>
            </a:r>
          </a:p>
          <a:p>
            <a:r>
              <a:rPr lang="en-US" dirty="0">
                <a:latin typeface="Microsoft Himalaya" panose="01010100010101010101" pitchFamily="2" charset="0"/>
                <a:ea typeface="Microsoft Himalaya" panose="01010100010101010101" pitchFamily="2" charset="0"/>
                <a:cs typeface="Microsoft Himalaya" panose="01010100010101010101" pitchFamily="2" charset="0"/>
              </a:rPr>
              <a:t>The platform can enable collective purchasing, giving farmers the power to buy inputs in bulk at discounted rates, reducing costs on essentials like seeds and fertilizers.</a:t>
            </a:r>
            <a:endParaRPr lang="en-IN"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Tree>
    <p:extLst>
      <p:ext uri="{BB962C8B-B14F-4D97-AF65-F5344CB8AC3E}">
        <p14:creationId xmlns:p14="http://schemas.microsoft.com/office/powerpoint/2010/main" val="2285348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3D1DAF-5929-5B30-0CD6-6DF770819EA0}"/>
              </a:ext>
            </a:extLst>
          </p:cNvPr>
          <p:cNvPicPr>
            <a:picLocks noChangeAspect="1"/>
          </p:cNvPicPr>
          <p:nvPr/>
        </p:nvPicPr>
        <p:blipFill>
          <a:blip r:embed="rId2">
            <a:alphaModFix amt="50000"/>
          </a:blip>
          <a:srcRect l="21267" t="16278" r="22454" b="9931"/>
          <a:stretch/>
        </p:blipFill>
        <p:spPr>
          <a:xfrm>
            <a:off x="8155173" y="1307804"/>
            <a:ext cx="3859617" cy="5060545"/>
          </a:xfrm>
          <a:prstGeom prst="rect">
            <a:avLst/>
          </a:prstGeom>
        </p:spPr>
      </p:pic>
      <p:sp>
        <p:nvSpPr>
          <p:cNvPr id="2" name="Title 1">
            <a:extLst>
              <a:ext uri="{FF2B5EF4-FFF2-40B4-BE49-F238E27FC236}">
                <a16:creationId xmlns:a16="http://schemas.microsoft.com/office/drawing/2014/main" id="{58F4C370-0354-C7B0-2B27-8F07C5988FB6}"/>
              </a:ext>
            </a:extLst>
          </p:cNvPr>
          <p:cNvSpPr>
            <a:spLocks noGrp="1"/>
          </p:cNvSpPr>
          <p:nvPr>
            <p:ph type="title"/>
          </p:nvPr>
        </p:nvSpPr>
        <p:spPr/>
        <p:txBody>
          <a:bodyPr/>
          <a:lstStyle/>
          <a:p>
            <a:r>
              <a:rPr lang="en-IN" dirty="0">
                <a:latin typeface="Ink Free" panose="03080402000500000000" pitchFamily="66" charset="0"/>
              </a:rPr>
              <a:t>Future steps:</a:t>
            </a:r>
          </a:p>
        </p:txBody>
      </p:sp>
      <p:sp>
        <p:nvSpPr>
          <p:cNvPr id="3" name="Content Placeholder 2">
            <a:extLst>
              <a:ext uri="{FF2B5EF4-FFF2-40B4-BE49-F238E27FC236}">
                <a16:creationId xmlns:a16="http://schemas.microsoft.com/office/drawing/2014/main" id="{1A98222E-E353-DB93-ED69-1AB9FD21311A}"/>
              </a:ext>
            </a:extLst>
          </p:cNvPr>
          <p:cNvSpPr>
            <a:spLocks noGrp="1"/>
          </p:cNvSpPr>
          <p:nvPr>
            <p:ph idx="1"/>
          </p:nvPr>
        </p:nvSpPr>
        <p:spPr/>
        <p:txBody>
          <a:bodyPr>
            <a:normAutofit lnSpcReduction="10000"/>
          </a:bodyPr>
          <a:lstStyle/>
          <a:p>
            <a:r>
              <a:rPr lang="en-US" sz="2400" dirty="0">
                <a:latin typeface="Microsoft Himalaya" panose="01010100010101010101" pitchFamily="2" charset="0"/>
                <a:ea typeface="Microsoft Himalaya" panose="01010100010101010101" pitchFamily="2" charset="0"/>
                <a:cs typeface="Microsoft Himalaya" panose="01010100010101010101" pitchFamily="2" charset="0"/>
              </a:rPr>
              <a:t>1. Scale User Base and Regional Expansion Objective: Expand Farm Connect to reach more farmers across different regions or countries action: Identify priority regions based on demand and farming challenges; partner with local agricultural bodies for targeted outreach; translate and localize the platform for regional languages and farming practices. </a:t>
            </a:r>
          </a:p>
          <a:p>
            <a:r>
              <a:rPr lang="en-US" sz="2400" dirty="0">
                <a:latin typeface="Microsoft Himalaya" panose="01010100010101010101" pitchFamily="2" charset="0"/>
                <a:ea typeface="Microsoft Himalaya" panose="01010100010101010101" pitchFamily="2" charset="0"/>
                <a:cs typeface="Microsoft Himalaya" panose="01010100010101010101" pitchFamily="2" charset="0"/>
              </a:rPr>
              <a:t>2. Enhance Platform Features Objective: Build on the existing platform with more sophisticated tools to support farmer needs actions : Introduce new modules for advanced weather forecasting, soil analysis tools, crop disease identification, and personalized recommendations based on location and crop type.</a:t>
            </a:r>
          </a:p>
          <a:p>
            <a:r>
              <a:rPr lang="en-US" sz="2400" dirty="0">
                <a:latin typeface="Microsoft Himalaya" panose="01010100010101010101" pitchFamily="2" charset="0"/>
                <a:ea typeface="Microsoft Himalaya" panose="01010100010101010101" pitchFamily="2" charset="0"/>
                <a:cs typeface="Microsoft Himalaya" panose="01010100010101010101" pitchFamily="2" charset="0"/>
              </a:rPr>
              <a:t>3. Develop Data Analytics and Reporting Objective: Provide actionable insights to farmers based on usage data and trends actions : Use data analytics to generate reports on market trends, crop performance, and best practices. Offer personalized suggestions for farmers based on their activity and location</a:t>
            </a:r>
          </a:p>
          <a:p>
            <a:r>
              <a:rPr lang="en-US" sz="2400" dirty="0">
                <a:latin typeface="Microsoft Himalaya" panose="01010100010101010101" pitchFamily="2" charset="0"/>
                <a:ea typeface="Microsoft Himalaya" panose="01010100010101010101" pitchFamily="2" charset="0"/>
                <a:cs typeface="Microsoft Himalaya" panose="01010100010101010101" pitchFamily="2" charset="0"/>
              </a:rPr>
              <a:t>.4. Strengthen Partnerships and Collaborations Objective: Create a network of stakeholders, including agricultural suppliers, local cooperatives, and government bodies, to provide additional resources and benefits to farmers Actions: Partner with suppliers for discounted inputs, collaborate with agricultural experts for knowledge content, and engage with government bodies to gain support or subsidies for farmers</a:t>
            </a:r>
            <a:r>
              <a:rPr lang="en-US" sz="2000" dirty="0">
                <a:latin typeface="Microsoft Himalaya" panose="01010100010101010101" pitchFamily="2" charset="0"/>
                <a:ea typeface="Microsoft Himalaya" panose="01010100010101010101" pitchFamily="2" charset="0"/>
                <a:cs typeface="Microsoft Himalaya" panose="01010100010101010101" pitchFamily="2" charset="0"/>
              </a:rPr>
              <a:t>.</a:t>
            </a:r>
            <a:endParaRPr lang="en-IN" sz="2000"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Tree>
    <p:extLst>
      <p:ext uri="{BB962C8B-B14F-4D97-AF65-F5344CB8AC3E}">
        <p14:creationId xmlns:p14="http://schemas.microsoft.com/office/powerpoint/2010/main" val="20480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B9D80CC3-247E-3657-4AF5-362496A11A08}"/>
              </a:ext>
            </a:extLst>
          </p:cNvPr>
          <p:cNvSpPr/>
          <p:nvPr/>
        </p:nvSpPr>
        <p:spPr>
          <a:xfrm>
            <a:off x="2336215" y="2756991"/>
            <a:ext cx="7056582" cy="164631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2" name="Title 1">
            <a:extLst>
              <a:ext uri="{FF2B5EF4-FFF2-40B4-BE49-F238E27FC236}">
                <a16:creationId xmlns:a16="http://schemas.microsoft.com/office/drawing/2014/main" id="{CB04B049-BC28-30CE-5463-4AFDF588B110}"/>
              </a:ext>
            </a:extLst>
          </p:cNvPr>
          <p:cNvSpPr>
            <a:spLocks noGrp="1"/>
          </p:cNvSpPr>
          <p:nvPr>
            <p:ph type="ctrTitle"/>
          </p:nvPr>
        </p:nvSpPr>
        <p:spPr>
          <a:xfrm>
            <a:off x="1521078" y="3058219"/>
            <a:ext cx="9144000" cy="1043854"/>
          </a:xfrm>
        </p:spPr>
        <p:txBody>
          <a:bodyPr/>
          <a:lstStyle/>
          <a:p>
            <a:r>
              <a:rPr lang="en-IN" dirty="0">
                <a:latin typeface="Century Schoolbook" panose="02040604050505020304" pitchFamily="18" charset="0"/>
              </a:rPr>
              <a:t>THANKYOU…..</a:t>
            </a:r>
          </a:p>
        </p:txBody>
      </p:sp>
      <p:cxnSp>
        <p:nvCxnSpPr>
          <p:cNvPr id="12" name="Straight Connector 11">
            <a:extLst>
              <a:ext uri="{FF2B5EF4-FFF2-40B4-BE49-F238E27FC236}">
                <a16:creationId xmlns:a16="http://schemas.microsoft.com/office/drawing/2014/main" id="{A59E2AF4-16D5-3B43-813E-AA579935014E}"/>
              </a:ext>
            </a:extLst>
          </p:cNvPr>
          <p:cNvCxnSpPr>
            <a:cxnSpLocks/>
          </p:cNvCxnSpPr>
          <p:nvPr/>
        </p:nvCxnSpPr>
        <p:spPr>
          <a:xfrm>
            <a:off x="0" y="1018572"/>
            <a:ext cx="1219200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5" name="Straight Connector 14">
            <a:extLst>
              <a:ext uri="{FF2B5EF4-FFF2-40B4-BE49-F238E27FC236}">
                <a16:creationId xmlns:a16="http://schemas.microsoft.com/office/drawing/2014/main" id="{A772EC28-CB39-136E-44AA-C17ED7340C21}"/>
              </a:ext>
            </a:extLst>
          </p:cNvPr>
          <p:cNvCxnSpPr>
            <a:cxnSpLocks/>
          </p:cNvCxnSpPr>
          <p:nvPr/>
        </p:nvCxnSpPr>
        <p:spPr>
          <a:xfrm>
            <a:off x="0" y="6049963"/>
            <a:ext cx="1219200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6" name="Straight Connector 15">
            <a:extLst>
              <a:ext uri="{FF2B5EF4-FFF2-40B4-BE49-F238E27FC236}">
                <a16:creationId xmlns:a16="http://schemas.microsoft.com/office/drawing/2014/main" id="{EFCA3DF3-10C2-7814-36F7-C2F773A010BC}"/>
              </a:ext>
            </a:extLst>
          </p:cNvPr>
          <p:cNvCxnSpPr>
            <a:cxnSpLocks/>
          </p:cNvCxnSpPr>
          <p:nvPr/>
        </p:nvCxnSpPr>
        <p:spPr>
          <a:xfrm>
            <a:off x="0" y="5839428"/>
            <a:ext cx="12192000" cy="0"/>
          </a:xfrm>
          <a:prstGeom prst="line">
            <a:avLst/>
          </a:prstGeom>
        </p:spPr>
        <p:style>
          <a:lnRef idx="3">
            <a:schemeClr val="accent5"/>
          </a:lnRef>
          <a:fillRef idx="0">
            <a:schemeClr val="accent5"/>
          </a:fillRef>
          <a:effectRef idx="2">
            <a:schemeClr val="accent5"/>
          </a:effectRef>
          <a:fontRef idx="minor">
            <a:schemeClr val="tx1"/>
          </a:fontRef>
        </p:style>
      </p:cxnSp>
      <p:pic>
        <p:nvPicPr>
          <p:cNvPr id="17" name="Picture 16">
            <a:extLst>
              <a:ext uri="{FF2B5EF4-FFF2-40B4-BE49-F238E27FC236}">
                <a16:creationId xmlns:a16="http://schemas.microsoft.com/office/drawing/2014/main" id="{FBF03793-A537-87FA-CDAD-5460B04A6525}"/>
              </a:ext>
            </a:extLst>
          </p:cNvPr>
          <p:cNvPicPr>
            <a:picLocks noChangeAspect="1"/>
          </p:cNvPicPr>
          <p:nvPr/>
        </p:nvPicPr>
        <p:blipFill>
          <a:blip r:embed="rId2"/>
          <a:stretch>
            <a:fillRect/>
          </a:stretch>
        </p:blipFill>
        <p:spPr>
          <a:xfrm>
            <a:off x="0" y="789768"/>
            <a:ext cx="12192000" cy="18270"/>
          </a:xfrm>
          <a:prstGeom prst="rect">
            <a:avLst/>
          </a:prstGeom>
        </p:spPr>
      </p:pic>
      <p:cxnSp>
        <p:nvCxnSpPr>
          <p:cNvPr id="18" name="Straight Connector 17">
            <a:extLst>
              <a:ext uri="{FF2B5EF4-FFF2-40B4-BE49-F238E27FC236}">
                <a16:creationId xmlns:a16="http://schemas.microsoft.com/office/drawing/2014/main" id="{797B2777-A98A-041D-A219-767E04834B36}"/>
              </a:ext>
            </a:extLst>
          </p:cNvPr>
          <p:cNvCxnSpPr>
            <a:cxnSpLocks/>
          </p:cNvCxnSpPr>
          <p:nvPr/>
        </p:nvCxnSpPr>
        <p:spPr>
          <a:xfrm>
            <a:off x="221849" y="808036"/>
            <a:ext cx="0" cy="5241927"/>
          </a:xfrm>
          <a:prstGeom prst="line">
            <a:avLst/>
          </a:prstGeom>
        </p:spPr>
        <p:style>
          <a:lnRef idx="3">
            <a:schemeClr val="accent5"/>
          </a:lnRef>
          <a:fillRef idx="0">
            <a:schemeClr val="accent5"/>
          </a:fillRef>
          <a:effectRef idx="2">
            <a:schemeClr val="accent5"/>
          </a:effectRef>
          <a:fontRef idx="minor">
            <a:schemeClr val="tx1"/>
          </a:fontRef>
        </p:style>
      </p:cxnSp>
      <p:cxnSp>
        <p:nvCxnSpPr>
          <p:cNvPr id="23" name="Straight Connector 22">
            <a:extLst>
              <a:ext uri="{FF2B5EF4-FFF2-40B4-BE49-F238E27FC236}">
                <a16:creationId xmlns:a16="http://schemas.microsoft.com/office/drawing/2014/main" id="{217B441D-70FA-C477-D758-001F51D37910}"/>
              </a:ext>
            </a:extLst>
          </p:cNvPr>
          <p:cNvCxnSpPr>
            <a:cxnSpLocks/>
          </p:cNvCxnSpPr>
          <p:nvPr/>
        </p:nvCxnSpPr>
        <p:spPr>
          <a:xfrm>
            <a:off x="11937358" y="789768"/>
            <a:ext cx="0" cy="5241927"/>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614894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70E93C8-AE35-A172-BF5E-56AC53CCDA8C}"/>
              </a:ext>
            </a:extLst>
          </p:cNvPr>
          <p:cNvPicPr>
            <a:picLocks noChangeAspect="1"/>
          </p:cNvPicPr>
          <p:nvPr/>
        </p:nvPicPr>
        <p:blipFill>
          <a:blip r:embed="rId3"/>
          <a:srcRect t="11313" b="23555"/>
          <a:stretch/>
        </p:blipFill>
        <p:spPr>
          <a:xfrm>
            <a:off x="116088" y="2266962"/>
            <a:ext cx="4214090" cy="2744724"/>
          </a:xfrm>
          <a:prstGeom prst="rect">
            <a:avLst/>
          </a:prstGeom>
        </p:spPr>
      </p:pic>
      <p:sp>
        <p:nvSpPr>
          <p:cNvPr id="7" name="Rectangle 6">
            <a:extLst>
              <a:ext uri="{FF2B5EF4-FFF2-40B4-BE49-F238E27FC236}">
                <a16:creationId xmlns:a16="http://schemas.microsoft.com/office/drawing/2014/main" id="{410DBCEF-6936-3E40-4606-F6E336FC028F}"/>
              </a:ext>
            </a:extLst>
          </p:cNvPr>
          <p:cNvSpPr/>
          <p:nvPr/>
        </p:nvSpPr>
        <p:spPr>
          <a:xfrm>
            <a:off x="3205655" y="859827"/>
            <a:ext cx="8175171" cy="815295"/>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dirty="0"/>
          </a:p>
        </p:txBody>
      </p:sp>
      <p:pic>
        <p:nvPicPr>
          <p:cNvPr id="6" name="Picture 5">
            <a:extLst>
              <a:ext uri="{FF2B5EF4-FFF2-40B4-BE49-F238E27FC236}">
                <a16:creationId xmlns:a16="http://schemas.microsoft.com/office/drawing/2014/main" id="{51E71373-B90A-C910-1690-F423F58B19AB}"/>
              </a:ext>
            </a:extLst>
          </p:cNvPr>
          <p:cNvPicPr>
            <a:picLocks noChangeAspect="1"/>
          </p:cNvPicPr>
          <p:nvPr/>
        </p:nvPicPr>
        <p:blipFill>
          <a:blip r:embed="rId4"/>
          <a:stretch>
            <a:fillRect/>
          </a:stretch>
        </p:blipFill>
        <p:spPr>
          <a:xfrm>
            <a:off x="3123347" y="845069"/>
            <a:ext cx="914479" cy="914479"/>
          </a:xfrm>
          <a:prstGeom prst="rect">
            <a:avLst/>
          </a:prstGeom>
        </p:spPr>
      </p:pic>
      <p:sp>
        <p:nvSpPr>
          <p:cNvPr id="2" name="Title 1">
            <a:extLst>
              <a:ext uri="{FF2B5EF4-FFF2-40B4-BE49-F238E27FC236}">
                <a16:creationId xmlns:a16="http://schemas.microsoft.com/office/drawing/2014/main" id="{3F3D2903-6717-CE6A-0685-101EA05FB86C}"/>
              </a:ext>
            </a:extLst>
          </p:cNvPr>
          <p:cNvSpPr>
            <a:spLocks noGrp="1"/>
          </p:cNvSpPr>
          <p:nvPr>
            <p:ph type="ctrTitle"/>
          </p:nvPr>
        </p:nvSpPr>
        <p:spPr>
          <a:xfrm>
            <a:off x="2594561" y="585675"/>
            <a:ext cx="9144000" cy="1133248"/>
          </a:xfrm>
        </p:spPr>
        <p:txBody>
          <a:bodyPr>
            <a:normAutofit fontScale="90000"/>
          </a:bodyPr>
          <a:lstStyle/>
          <a:p>
            <a:r>
              <a:rPr lang="en-IN" dirty="0">
                <a:latin typeface="Bodoni MT Black" panose="02070A03080606020203" pitchFamily="18" charset="0"/>
              </a:rPr>
              <a:t> </a:t>
            </a:r>
            <a:r>
              <a:rPr lang="en-IN" dirty="0">
                <a:latin typeface="Courier New" panose="02070309020205020404" pitchFamily="49" charset="0"/>
                <a:cs typeface="Courier New" panose="02070309020205020404" pitchFamily="49" charset="0"/>
              </a:rPr>
              <a:t>TEAM NAME</a:t>
            </a:r>
            <a:r>
              <a:rPr lang="en-IN" dirty="0">
                <a:latin typeface="Bodoni MT Black" panose="02070A03080606020203" pitchFamily="18" charset="0"/>
                <a:cs typeface="Courier New" panose="02070309020205020404" pitchFamily="49" charset="0"/>
              </a:rPr>
              <a:t>:</a:t>
            </a:r>
            <a:r>
              <a:rPr lang="en-IN" dirty="0">
                <a:latin typeface="Bodoni MT Black" panose="02070A03080606020203" pitchFamily="18" charset="0"/>
              </a:rPr>
              <a:t>BELIVERS</a:t>
            </a:r>
            <a:r>
              <a:rPr lang="en-IN" dirty="0"/>
              <a:t>.</a:t>
            </a:r>
          </a:p>
        </p:txBody>
      </p:sp>
      <p:sp>
        <p:nvSpPr>
          <p:cNvPr id="3" name="Subtitle 2">
            <a:extLst>
              <a:ext uri="{FF2B5EF4-FFF2-40B4-BE49-F238E27FC236}">
                <a16:creationId xmlns:a16="http://schemas.microsoft.com/office/drawing/2014/main" id="{E6273ECB-B4B0-5D6B-035A-3B16838F82E3}"/>
              </a:ext>
            </a:extLst>
          </p:cNvPr>
          <p:cNvSpPr>
            <a:spLocks noGrp="1"/>
          </p:cNvSpPr>
          <p:nvPr>
            <p:ph type="subTitle" idx="1"/>
          </p:nvPr>
        </p:nvSpPr>
        <p:spPr>
          <a:xfrm>
            <a:off x="6543106" y="1792320"/>
            <a:ext cx="1246909" cy="588543"/>
          </a:xfrm>
        </p:spPr>
        <p:txBody>
          <a:bodyPr>
            <a:normAutofit fontScale="70000" lnSpcReduction="20000"/>
          </a:bodyPr>
          <a:lstStyle/>
          <a:p>
            <a:pPr algn="just"/>
            <a:r>
              <a:rPr lang="en-IN" dirty="0">
                <a:solidFill>
                  <a:schemeClr val="bg1"/>
                </a:solidFill>
                <a:latin typeface="Microsoft Himalaya" panose="01010100010101010101" pitchFamily="2" charset="0"/>
                <a:ea typeface="Microsoft Himalaya" panose="01010100010101010101" pitchFamily="2" charset="0"/>
                <a:cs typeface="Microsoft Himalaya" panose="01010100010101010101" pitchFamily="2" charset="0"/>
              </a:rPr>
              <a:t>         </a:t>
            </a:r>
            <a:r>
              <a:rPr lang="en-IN" dirty="0">
                <a:latin typeface="Microsoft Himalaya" panose="01010100010101010101" pitchFamily="2" charset="0"/>
                <a:ea typeface="Microsoft Himalaya" panose="01010100010101010101" pitchFamily="2" charset="0"/>
                <a:cs typeface="Microsoft Himalaya" panose="01010100010101010101" pitchFamily="2" charset="0"/>
              </a:rPr>
              <a:t>                                                                                           </a:t>
            </a:r>
            <a:r>
              <a:rPr lang="en-IN" sz="4000" dirty="0">
                <a:latin typeface="Microsoft Himalaya" panose="01010100010101010101" pitchFamily="2" charset="0"/>
                <a:ea typeface="Microsoft Himalaya" panose="01010100010101010101" pitchFamily="2" charset="0"/>
                <a:cs typeface="Microsoft Himalaya" panose="01010100010101010101" pitchFamily="2" charset="0"/>
              </a:rPr>
              <a:t>TEAM -13</a:t>
            </a:r>
            <a:endParaRPr lang="en-IN" dirty="0">
              <a:latin typeface="Microsoft Himalaya" panose="01010100010101010101" pitchFamily="2" charset="0"/>
              <a:ea typeface="Microsoft Himalaya" panose="01010100010101010101" pitchFamily="2" charset="0"/>
              <a:cs typeface="Microsoft Himalaya" panose="01010100010101010101" pitchFamily="2" charset="0"/>
            </a:endParaRPr>
          </a:p>
          <a:p>
            <a:endParaRPr lang="en-IN" dirty="0"/>
          </a:p>
          <a:p>
            <a:endParaRPr lang="en-IN" dirty="0"/>
          </a:p>
          <a:p>
            <a:pPr algn="l"/>
            <a:endParaRPr lang="en-IN" dirty="0"/>
          </a:p>
        </p:txBody>
      </p:sp>
      <p:sp>
        <p:nvSpPr>
          <p:cNvPr id="10" name="TextBox 9">
            <a:extLst>
              <a:ext uri="{FF2B5EF4-FFF2-40B4-BE49-F238E27FC236}">
                <a16:creationId xmlns:a16="http://schemas.microsoft.com/office/drawing/2014/main" id="{D932984C-8ED6-D849-1944-C30C8CD47A2A}"/>
              </a:ext>
            </a:extLst>
          </p:cNvPr>
          <p:cNvSpPr txBox="1"/>
          <p:nvPr/>
        </p:nvSpPr>
        <p:spPr>
          <a:xfrm>
            <a:off x="4330178" y="2301702"/>
            <a:ext cx="5672763" cy="1938992"/>
          </a:xfrm>
          <a:prstGeom prst="rect">
            <a:avLst/>
          </a:prstGeom>
          <a:noFill/>
        </p:spPr>
        <p:txBody>
          <a:bodyPr wrap="square">
            <a:spAutoFit/>
          </a:bodyPr>
          <a:lstStyle/>
          <a:p>
            <a:pPr algn="ctr"/>
            <a:r>
              <a:rPr lang="en-IN" sz="2000" dirty="0">
                <a:latin typeface="Bell MT" panose="02020503060305020303" pitchFamily="18" charset="0"/>
              </a:rPr>
              <a:t>1. ABHIRAJ SALUNKE (TEAM LEADER) </a:t>
            </a:r>
          </a:p>
          <a:p>
            <a:pPr algn="ctr"/>
            <a:r>
              <a:rPr lang="en-IN" sz="2000" dirty="0">
                <a:latin typeface="Bell MT" panose="02020503060305020303" pitchFamily="18" charset="0"/>
              </a:rPr>
              <a:t>2.SANSKAR PADWAL</a:t>
            </a:r>
          </a:p>
          <a:p>
            <a:pPr algn="ctr"/>
            <a:r>
              <a:rPr lang="en-IN" sz="2000" dirty="0">
                <a:latin typeface="Bell MT" panose="02020503060305020303" pitchFamily="18" charset="0"/>
              </a:rPr>
              <a:t>3.TANISH JAIN</a:t>
            </a:r>
          </a:p>
          <a:p>
            <a:pPr algn="ctr"/>
            <a:r>
              <a:rPr lang="en-IN" sz="2000" dirty="0">
                <a:latin typeface="Bell MT" panose="02020503060305020303" pitchFamily="18" charset="0"/>
              </a:rPr>
              <a:t>4.UDIT KHADKE</a:t>
            </a:r>
          </a:p>
          <a:p>
            <a:pPr algn="ctr"/>
            <a:r>
              <a:rPr lang="en-IN" sz="2000" dirty="0">
                <a:latin typeface="Bell MT" panose="02020503060305020303" pitchFamily="18" charset="0"/>
              </a:rPr>
              <a:t>5.ADITYA HARDE.</a:t>
            </a:r>
          </a:p>
          <a:p>
            <a:pPr algn="ctr"/>
            <a:r>
              <a:rPr lang="en-IN" sz="2000" dirty="0">
                <a:latin typeface="Bell MT" panose="02020503060305020303" pitchFamily="18" charset="0"/>
              </a:rPr>
              <a:t>6.VISHAL JADHAV</a:t>
            </a:r>
          </a:p>
        </p:txBody>
      </p:sp>
      <p:sp>
        <p:nvSpPr>
          <p:cNvPr id="21" name="TextBox 20">
            <a:extLst>
              <a:ext uri="{FF2B5EF4-FFF2-40B4-BE49-F238E27FC236}">
                <a16:creationId xmlns:a16="http://schemas.microsoft.com/office/drawing/2014/main" id="{C3E59D17-C8AF-0F71-AAF6-556123B19EC8}"/>
              </a:ext>
            </a:extLst>
          </p:cNvPr>
          <p:cNvSpPr txBox="1"/>
          <p:nvPr/>
        </p:nvSpPr>
        <p:spPr>
          <a:xfrm>
            <a:off x="5172353" y="4488466"/>
            <a:ext cx="3988411" cy="523220"/>
          </a:xfrm>
          <a:prstGeom prst="rect">
            <a:avLst/>
          </a:prstGeom>
          <a:noFill/>
        </p:spPr>
        <p:txBody>
          <a:bodyPr wrap="square">
            <a:spAutoFit/>
          </a:bodyPr>
          <a:lstStyle/>
          <a:p>
            <a:r>
              <a:rPr lang="en-IN" sz="2800" dirty="0">
                <a:latin typeface="Bodoni MT Black" panose="02070A03080606020203" pitchFamily="18" charset="0"/>
              </a:rPr>
              <a:t>PROJECT NAME</a:t>
            </a:r>
            <a:r>
              <a:rPr lang="en-IN" dirty="0"/>
              <a:t>:</a:t>
            </a:r>
          </a:p>
        </p:txBody>
      </p:sp>
      <p:sp>
        <p:nvSpPr>
          <p:cNvPr id="23" name="TextBox 22">
            <a:extLst>
              <a:ext uri="{FF2B5EF4-FFF2-40B4-BE49-F238E27FC236}">
                <a16:creationId xmlns:a16="http://schemas.microsoft.com/office/drawing/2014/main" id="{2D439350-BFC9-00FE-3FEF-22ED050353B0}"/>
              </a:ext>
            </a:extLst>
          </p:cNvPr>
          <p:cNvSpPr txBox="1"/>
          <p:nvPr/>
        </p:nvSpPr>
        <p:spPr>
          <a:xfrm>
            <a:off x="4718864" y="5422696"/>
            <a:ext cx="4895388" cy="769441"/>
          </a:xfrm>
          <a:prstGeom prst="rect">
            <a:avLst/>
          </a:prstGeom>
          <a:noFill/>
        </p:spPr>
        <p:txBody>
          <a:bodyPr wrap="square">
            <a:spAutoFit/>
          </a:bodyPr>
          <a:lstStyle/>
          <a:p>
            <a:r>
              <a:rPr lang="en-IN" sz="4400" dirty="0">
                <a:latin typeface="Book Antiqua" panose="02040602050305030304" pitchFamily="18" charset="0"/>
              </a:rPr>
              <a:t>FARMCONNECT</a:t>
            </a:r>
          </a:p>
        </p:txBody>
      </p:sp>
      <p:pic>
        <p:nvPicPr>
          <p:cNvPr id="13" name="Picture 12">
            <a:extLst>
              <a:ext uri="{FF2B5EF4-FFF2-40B4-BE49-F238E27FC236}">
                <a16:creationId xmlns:a16="http://schemas.microsoft.com/office/drawing/2014/main" id="{5D0DB350-7399-516E-464D-1BAA0748C7FD}"/>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54700" y1="69460" x2="54700" y2="69460"/>
                        <a14:foregroundMark x1="64837" y1="49228" x2="67000" y2="51989"/>
                        <a14:foregroundMark x1="61334" y1="44758" x2="61594" y2="45090"/>
                        <a14:foregroundMark x1="52784" y1="33847" x2="58059" y2="40578"/>
                        <a14:foregroundMark x1="48300" y1="28125" x2="49801" y2="30040"/>
                        <a14:foregroundMark x1="46000" y1="35511" x2="46000" y2="35511"/>
                        <a14:foregroundMark x1="46000" y1="35511" x2="44000" y2="33381"/>
                        <a14:foregroundMark x1="48000" y1="34801" x2="52000" y2="34801"/>
                        <a14:foregroundMark x1="55500" y1="48722" x2="59000" y2="51705"/>
                        <a14:backgroundMark x1="60500" y1="42898" x2="60500" y2="42898"/>
                        <a14:backgroundMark x1="60500" y1="42898" x2="59500" y2="42898"/>
                        <a14:backgroundMark x1="52647" y1="33357" x2="53000" y2="33381"/>
                        <a14:backgroundMark x1="45154" y1="32850" x2="48765" y2="33094"/>
                        <a14:backgroundMark x1="42500" y1="32670" x2="43802" y2="32758"/>
                        <a14:backgroundMark x1="61000" y1="45739" x2="64000" y2="50142"/>
                        <a14:backgroundMark x1="58000" y1="40625" x2="59000" y2="42898"/>
                      </a14:backgroundRemoval>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3205655" y="5175562"/>
            <a:ext cx="1847273" cy="1263707"/>
          </a:xfrm>
          <a:prstGeom prst="rect">
            <a:avLst/>
          </a:prstGeom>
        </p:spPr>
      </p:pic>
      <p:pic>
        <p:nvPicPr>
          <p:cNvPr id="14" name="Picture 13">
            <a:extLst>
              <a:ext uri="{FF2B5EF4-FFF2-40B4-BE49-F238E27FC236}">
                <a16:creationId xmlns:a16="http://schemas.microsoft.com/office/drawing/2014/main" id="{163366EB-31EC-2B22-2230-6A31C48A830C}"/>
              </a:ext>
            </a:extLst>
          </p:cNvPr>
          <p:cNvPicPr>
            <a:picLocks noChangeAspect="1"/>
          </p:cNvPicPr>
          <p:nvPr/>
        </p:nvPicPr>
        <p:blipFill>
          <a:blip r:embed="rId7"/>
          <a:stretch>
            <a:fillRect/>
          </a:stretch>
        </p:blipFill>
        <p:spPr>
          <a:xfrm>
            <a:off x="9253742" y="2717484"/>
            <a:ext cx="2822170" cy="2822170"/>
          </a:xfrm>
          <a:prstGeom prst="rect">
            <a:avLst/>
          </a:prstGeom>
        </p:spPr>
      </p:pic>
    </p:spTree>
    <p:extLst>
      <p:ext uri="{BB962C8B-B14F-4D97-AF65-F5344CB8AC3E}">
        <p14:creationId xmlns:p14="http://schemas.microsoft.com/office/powerpoint/2010/main" val="33590196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72000"/>
          </a:schemeClr>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869A458-2832-2ED5-5619-D41CBD1C67D7}"/>
              </a:ext>
            </a:extLst>
          </p:cNvPr>
          <p:cNvPicPr>
            <a:picLocks noChangeAspect="1"/>
          </p:cNvPicPr>
          <p:nvPr/>
        </p:nvPicPr>
        <p:blipFill>
          <a:blip r:embed="rId2"/>
          <a:srcRect t="20070" b="23512"/>
          <a:stretch/>
        </p:blipFill>
        <p:spPr>
          <a:xfrm>
            <a:off x="4154780" y="-1"/>
            <a:ext cx="3659372" cy="1509824"/>
          </a:xfrm>
          <a:prstGeom prst="rect">
            <a:avLst/>
          </a:prstGeom>
        </p:spPr>
      </p:pic>
      <p:sp>
        <p:nvSpPr>
          <p:cNvPr id="2" name="Title 1">
            <a:extLst>
              <a:ext uri="{FF2B5EF4-FFF2-40B4-BE49-F238E27FC236}">
                <a16:creationId xmlns:a16="http://schemas.microsoft.com/office/drawing/2014/main" id="{8E95889C-31E3-5212-6DF0-741C21EFB71B}"/>
              </a:ext>
            </a:extLst>
          </p:cNvPr>
          <p:cNvSpPr>
            <a:spLocks noGrp="1"/>
          </p:cNvSpPr>
          <p:nvPr>
            <p:ph type="ctrTitle"/>
          </p:nvPr>
        </p:nvSpPr>
        <p:spPr>
          <a:xfrm>
            <a:off x="-1991330" y="605175"/>
            <a:ext cx="9144000" cy="1302327"/>
          </a:xfrm>
        </p:spPr>
        <p:txBody>
          <a:bodyPr/>
          <a:lstStyle/>
          <a:p>
            <a:r>
              <a:rPr lang="en-US" dirty="0">
                <a:latin typeface="Ink Free" panose="03080402000500000000" pitchFamily="66" charset="0"/>
              </a:rPr>
              <a:t>PROBLEM</a:t>
            </a:r>
            <a:endParaRPr lang="en-IN" dirty="0">
              <a:latin typeface="Ink Free" panose="03080402000500000000" pitchFamily="66" charset="0"/>
            </a:endParaRPr>
          </a:p>
        </p:txBody>
      </p:sp>
      <p:sp>
        <p:nvSpPr>
          <p:cNvPr id="3" name="Subtitle 2">
            <a:extLst>
              <a:ext uri="{FF2B5EF4-FFF2-40B4-BE49-F238E27FC236}">
                <a16:creationId xmlns:a16="http://schemas.microsoft.com/office/drawing/2014/main" id="{EBCFC4F0-CDA9-9770-F7D1-49FA8F32DDFA}"/>
              </a:ext>
            </a:extLst>
          </p:cNvPr>
          <p:cNvSpPr>
            <a:spLocks noGrp="1"/>
          </p:cNvSpPr>
          <p:nvPr>
            <p:ph type="subTitle" idx="1"/>
          </p:nvPr>
        </p:nvSpPr>
        <p:spPr>
          <a:xfrm rot="10800000" flipV="1">
            <a:off x="868259" y="2780592"/>
            <a:ext cx="10232413" cy="2631936"/>
          </a:xfrm>
        </p:spPr>
        <p:txBody>
          <a:bodyPr>
            <a:normAutofit/>
          </a:bodyPr>
          <a:lstStyle/>
          <a:p>
            <a:pPr algn="l"/>
            <a:r>
              <a:rPr lang="en-IN" sz="3600" dirty="0">
                <a:latin typeface="Microsoft Himalaya" panose="01010100010101010101" pitchFamily="2" charset="0"/>
                <a:ea typeface="Microsoft Himalaya" panose="01010100010101010101" pitchFamily="2" charset="0"/>
                <a:cs typeface="Microsoft Himalaya" panose="01010100010101010101" pitchFamily="2" charset="0"/>
              </a:rPr>
              <a:t>Farmers are not getting to know about new technologies and unaware about new technologies. They are still using old products for their farming. </a:t>
            </a:r>
          </a:p>
          <a:p>
            <a:pPr algn="l"/>
            <a:endParaRPr lang="en-IN" sz="3600" dirty="0">
              <a:latin typeface="Microsoft Himalaya" panose="01010100010101010101" pitchFamily="2" charset="0"/>
              <a:ea typeface="Microsoft Himalaya" panose="01010100010101010101" pitchFamily="2" charset="0"/>
              <a:cs typeface="Microsoft Himalaya" panose="01010100010101010101" pitchFamily="2" charset="0"/>
            </a:endParaRPr>
          </a:p>
          <a:p>
            <a:pPr algn="l"/>
            <a:endParaRPr lang="en-IN" dirty="0">
              <a:latin typeface="Microsoft Himalaya" panose="01010100010101010101" pitchFamily="2" charset="0"/>
              <a:ea typeface="Microsoft Himalaya" panose="01010100010101010101" pitchFamily="2" charset="0"/>
              <a:cs typeface="Microsoft Himalaya" panose="01010100010101010101" pitchFamily="2" charset="0"/>
            </a:endParaRPr>
          </a:p>
        </p:txBody>
      </p:sp>
      <mc:AlternateContent xmlns:mc="http://schemas.openxmlformats.org/markup-compatibility/2006" xmlns:p14="http://schemas.microsoft.com/office/powerpoint/2010/main">
        <mc:Choice Requires="p14">
          <p:contentPart p14:bwMode="auto" r:id="rId3">
            <p14:nvContentPartPr>
              <p14:cNvPr id="20" name="Ink 19">
                <a:extLst>
                  <a:ext uri="{FF2B5EF4-FFF2-40B4-BE49-F238E27FC236}">
                    <a16:creationId xmlns:a16="http://schemas.microsoft.com/office/drawing/2014/main" id="{472E9D82-3ED5-D346-C3E1-B38E0F619877}"/>
                  </a:ext>
                </a:extLst>
              </p14:cNvPr>
              <p14:cNvContentPartPr/>
              <p14:nvPr/>
            </p14:nvContentPartPr>
            <p14:xfrm>
              <a:off x="3507060" y="-3452580"/>
              <a:ext cx="360" cy="360"/>
            </p14:xfrm>
          </p:contentPart>
        </mc:Choice>
        <mc:Fallback xmlns="">
          <p:pic>
            <p:nvPicPr>
              <p:cNvPr id="20" name="Ink 19">
                <a:extLst>
                  <a:ext uri="{FF2B5EF4-FFF2-40B4-BE49-F238E27FC236}">
                    <a16:creationId xmlns:a16="http://schemas.microsoft.com/office/drawing/2014/main" id="{472E9D82-3ED5-D346-C3E1-B38E0F619877}"/>
                  </a:ext>
                </a:extLst>
              </p:cNvPr>
              <p:cNvPicPr/>
              <p:nvPr/>
            </p:nvPicPr>
            <p:blipFill>
              <a:blip r:embed="rId5"/>
              <a:stretch>
                <a:fillRect/>
              </a:stretch>
            </p:blipFill>
            <p:spPr>
              <a:xfrm>
                <a:off x="3500940" y="-345870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9FD95B9E-6A85-EBBA-5EC9-25F9087B0206}"/>
                  </a:ext>
                </a:extLst>
              </p14:cNvPr>
              <p14:cNvContentPartPr/>
              <p14:nvPr/>
            </p14:nvContentPartPr>
            <p14:xfrm>
              <a:off x="10952812" y="-4039936"/>
              <a:ext cx="360" cy="360"/>
            </p14:xfrm>
          </p:contentPart>
        </mc:Choice>
        <mc:Fallback xmlns="">
          <p:pic>
            <p:nvPicPr>
              <p:cNvPr id="22" name="Ink 21">
                <a:extLst>
                  <a:ext uri="{FF2B5EF4-FFF2-40B4-BE49-F238E27FC236}">
                    <a16:creationId xmlns:a16="http://schemas.microsoft.com/office/drawing/2014/main" id="{9FD95B9E-6A85-EBBA-5EC9-25F9087B0206}"/>
                  </a:ext>
                </a:extLst>
              </p:cNvPr>
              <p:cNvPicPr/>
              <p:nvPr/>
            </p:nvPicPr>
            <p:blipFill>
              <a:blip r:embed="rId5"/>
              <a:stretch>
                <a:fillRect/>
              </a:stretch>
            </p:blipFill>
            <p:spPr>
              <a:xfrm>
                <a:off x="10946692" y="-404605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Ink 22">
                <a:extLst>
                  <a:ext uri="{FF2B5EF4-FFF2-40B4-BE49-F238E27FC236}">
                    <a16:creationId xmlns:a16="http://schemas.microsoft.com/office/drawing/2014/main" id="{559D4E9F-E1E4-89CD-F925-DAF643735406}"/>
                  </a:ext>
                </a:extLst>
              </p14:cNvPr>
              <p14:cNvContentPartPr/>
              <p14:nvPr/>
            </p14:nvContentPartPr>
            <p14:xfrm>
              <a:off x="10998532" y="-3696496"/>
              <a:ext cx="360" cy="360"/>
            </p14:xfrm>
          </p:contentPart>
        </mc:Choice>
        <mc:Fallback xmlns="">
          <p:pic>
            <p:nvPicPr>
              <p:cNvPr id="23" name="Ink 22">
                <a:extLst>
                  <a:ext uri="{FF2B5EF4-FFF2-40B4-BE49-F238E27FC236}">
                    <a16:creationId xmlns:a16="http://schemas.microsoft.com/office/drawing/2014/main" id="{559D4E9F-E1E4-89CD-F925-DAF643735406}"/>
                  </a:ext>
                </a:extLst>
              </p:cNvPr>
              <p:cNvPicPr/>
              <p:nvPr/>
            </p:nvPicPr>
            <p:blipFill>
              <a:blip r:embed="rId5"/>
              <a:stretch>
                <a:fillRect/>
              </a:stretch>
            </p:blipFill>
            <p:spPr>
              <a:xfrm>
                <a:off x="10992412" y="-370261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A2FCBB04-DA90-5141-9942-79E9411CECCA}"/>
                  </a:ext>
                </a:extLst>
              </p14:cNvPr>
              <p14:cNvContentPartPr/>
              <p14:nvPr/>
            </p14:nvContentPartPr>
            <p14:xfrm>
              <a:off x="7604940" y="10918620"/>
              <a:ext cx="36720" cy="42120"/>
            </p14:xfrm>
          </p:contentPart>
        </mc:Choice>
        <mc:Fallback xmlns="">
          <p:pic>
            <p:nvPicPr>
              <p:cNvPr id="24" name="Ink 23">
                <a:extLst>
                  <a:ext uri="{FF2B5EF4-FFF2-40B4-BE49-F238E27FC236}">
                    <a16:creationId xmlns:a16="http://schemas.microsoft.com/office/drawing/2014/main" id="{A2FCBB04-DA90-5141-9942-79E9411CECCA}"/>
                  </a:ext>
                </a:extLst>
              </p:cNvPr>
              <p:cNvPicPr/>
              <p:nvPr/>
            </p:nvPicPr>
            <p:blipFill>
              <a:blip r:embed="rId11"/>
              <a:stretch>
                <a:fillRect/>
              </a:stretch>
            </p:blipFill>
            <p:spPr>
              <a:xfrm>
                <a:off x="7598820" y="10912500"/>
                <a:ext cx="48960" cy="54360"/>
              </a:xfrm>
              <a:prstGeom prst="rect">
                <a:avLst/>
              </a:prstGeom>
            </p:spPr>
          </p:pic>
        </mc:Fallback>
      </mc:AlternateContent>
      <p:sp>
        <p:nvSpPr>
          <p:cNvPr id="18" name="Isosceles Triangle 17">
            <a:extLst>
              <a:ext uri="{FF2B5EF4-FFF2-40B4-BE49-F238E27FC236}">
                <a16:creationId xmlns:a16="http://schemas.microsoft.com/office/drawing/2014/main" id="{AAC3D369-995F-14A8-D166-C0EEE9CC1ADD}"/>
              </a:ext>
            </a:extLst>
          </p:cNvPr>
          <p:cNvSpPr/>
          <p:nvPr/>
        </p:nvSpPr>
        <p:spPr>
          <a:xfrm rot="5400000">
            <a:off x="-863994" y="4822451"/>
            <a:ext cx="2890943" cy="1180155"/>
          </a:xfrm>
          <a:prstGeom prst="triangle">
            <a:avLst>
              <a:gd name="adj" fmla="val 9960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19" name="Isosceles Triangle 18">
            <a:extLst>
              <a:ext uri="{FF2B5EF4-FFF2-40B4-BE49-F238E27FC236}">
                <a16:creationId xmlns:a16="http://schemas.microsoft.com/office/drawing/2014/main" id="{AED8AE82-4BA7-B1F9-1EC7-6D284A7BC41C}"/>
              </a:ext>
            </a:extLst>
          </p:cNvPr>
          <p:cNvSpPr/>
          <p:nvPr/>
        </p:nvSpPr>
        <p:spPr>
          <a:xfrm>
            <a:off x="10355682" y="-1"/>
            <a:ext cx="1836318" cy="6890013"/>
          </a:xfrm>
          <a:prstGeom prst="triangle">
            <a:avLst>
              <a:gd name="adj" fmla="val 100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36434079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Process 9">
            <a:extLst>
              <a:ext uri="{FF2B5EF4-FFF2-40B4-BE49-F238E27FC236}">
                <a16:creationId xmlns:a16="http://schemas.microsoft.com/office/drawing/2014/main" id="{C138EEAC-0A39-376C-F5F7-1C1390CB3F64}"/>
              </a:ext>
            </a:extLst>
          </p:cNvPr>
          <p:cNvSpPr/>
          <p:nvPr/>
        </p:nvSpPr>
        <p:spPr>
          <a:xfrm>
            <a:off x="0" y="0"/>
            <a:ext cx="510363" cy="6858000"/>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2" name="Title 1">
            <a:extLst>
              <a:ext uri="{FF2B5EF4-FFF2-40B4-BE49-F238E27FC236}">
                <a16:creationId xmlns:a16="http://schemas.microsoft.com/office/drawing/2014/main" id="{AAA06113-660A-E117-4D92-C0862D46796B}"/>
              </a:ext>
            </a:extLst>
          </p:cNvPr>
          <p:cNvSpPr>
            <a:spLocks noGrp="1"/>
          </p:cNvSpPr>
          <p:nvPr>
            <p:ph type="title"/>
          </p:nvPr>
        </p:nvSpPr>
        <p:spPr>
          <a:xfrm>
            <a:off x="387538" y="250031"/>
            <a:ext cx="10515600" cy="1325563"/>
          </a:xfrm>
        </p:spPr>
        <p:txBody>
          <a:bodyPr/>
          <a:lstStyle/>
          <a:p>
            <a:r>
              <a:rPr lang="en-IN" dirty="0">
                <a:latin typeface="Ink Free" panose="03080402000500000000" pitchFamily="66" charset="0"/>
              </a:rPr>
              <a:t>PROJECT OBJECTIVES AND GOALS:</a:t>
            </a:r>
          </a:p>
        </p:txBody>
      </p:sp>
      <p:pic>
        <p:nvPicPr>
          <p:cNvPr id="4" name="Picture 3">
            <a:extLst>
              <a:ext uri="{FF2B5EF4-FFF2-40B4-BE49-F238E27FC236}">
                <a16:creationId xmlns:a16="http://schemas.microsoft.com/office/drawing/2014/main" id="{12F2B01C-3791-41B4-6B54-9B25ED9FE622}"/>
              </a:ext>
            </a:extLst>
          </p:cNvPr>
          <p:cNvPicPr>
            <a:picLocks noChangeAspect="1"/>
          </p:cNvPicPr>
          <p:nvPr/>
        </p:nvPicPr>
        <p:blipFill>
          <a:blip r:embed="rId2">
            <a:alphaModFix amt="50000"/>
          </a:blip>
          <a:srcRect l="13359" t="22974" r="13617" b="20775"/>
          <a:stretch/>
        </p:blipFill>
        <p:spPr>
          <a:xfrm>
            <a:off x="7184065" y="3000357"/>
            <a:ext cx="5007935" cy="3857643"/>
          </a:xfrm>
          <a:prstGeom prst="rect">
            <a:avLst/>
          </a:prstGeom>
        </p:spPr>
      </p:pic>
      <p:sp>
        <p:nvSpPr>
          <p:cNvPr id="12" name="Content Placeholder 11">
            <a:extLst>
              <a:ext uri="{FF2B5EF4-FFF2-40B4-BE49-F238E27FC236}">
                <a16:creationId xmlns:a16="http://schemas.microsoft.com/office/drawing/2014/main" id="{8CB4C24F-F5DC-B1E3-0C10-CED1A2EB721F}"/>
              </a:ext>
            </a:extLst>
          </p:cNvPr>
          <p:cNvSpPr>
            <a:spLocks noGrp="1"/>
          </p:cNvSpPr>
          <p:nvPr>
            <p:ph idx="1"/>
          </p:nvPr>
        </p:nvSpPr>
        <p:spPr>
          <a:xfrm>
            <a:off x="222183" y="1825625"/>
            <a:ext cx="10515600" cy="4351338"/>
          </a:xfrm>
        </p:spPr>
        <p:txBody>
          <a:bodyPr/>
          <a:lstStyle/>
          <a:p>
            <a:r>
              <a:rPr lang="en-IN" dirty="0">
                <a:latin typeface="Microsoft Himalaya" panose="01010100010101010101" pitchFamily="2" charset="0"/>
                <a:ea typeface="Microsoft Himalaya" panose="01010100010101010101" pitchFamily="2" charset="0"/>
                <a:cs typeface="Microsoft Himalaya" panose="01010100010101010101" pitchFamily="2" charset="0"/>
              </a:rPr>
              <a:t>TO DEVELOP A APPLICATION FOR ONLY FARMERS WHERE FAMERS ARE GET TO KNOW ABOUT VARIOUS NEW TECHNOLOGIS ABOUT FARMING, WHERE EVEY DEVELOPR CAN UPLOAD THEIR NEW PRODUCT AND USERS WHICH ARE FARMERS CAN EASILY KNOW ABOUT IT AND CAN USE. HERE THEY ALSO CAN KNOW INFORMATION ABOUT PRODUCTS AND HOW TO USE MANUAL (A SPECIFIC VIDEO OF PRODUCT)BY DEVELOPER. THESE WILL BE DIRECT CONCACT BETWEEN USER AND DEVELOPER/SELLER.</a:t>
            </a:r>
          </a:p>
          <a:p>
            <a:r>
              <a:rPr lang="en-IN" dirty="0">
                <a:latin typeface="Microsoft Himalaya" panose="01010100010101010101" pitchFamily="2" charset="0"/>
                <a:ea typeface="Microsoft Himalaya" panose="01010100010101010101" pitchFamily="2" charset="0"/>
                <a:cs typeface="Microsoft Himalaya" panose="01010100010101010101" pitchFamily="2" charset="0"/>
              </a:rPr>
              <a:t>FARMERS CAN ALSO CONNECT TO DIFFERENT STATES FARMERS AND CAN CONTACT THEM. HERE FARMERS CAN ALSO SUGGEST THEIR NEW INNOVATIVE IDEAS ABOUT FIELD AND WHOEVER THE DEVELOPER IS CAN IMPLEMENT ON IT. THESE WILL HELP FARMERS AND MAKE THEIR WORK LOAD EASY.</a:t>
            </a:r>
          </a:p>
        </p:txBody>
      </p:sp>
    </p:spTree>
    <p:extLst>
      <p:ext uri="{BB962C8B-B14F-4D97-AF65-F5344CB8AC3E}">
        <p14:creationId xmlns:p14="http://schemas.microsoft.com/office/powerpoint/2010/main" val="4071936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BE2EE-066D-EE7A-BB80-9B1004A6D6B1}"/>
              </a:ext>
            </a:extLst>
          </p:cNvPr>
          <p:cNvSpPr>
            <a:spLocks noGrp="1"/>
          </p:cNvSpPr>
          <p:nvPr>
            <p:ph type="title"/>
          </p:nvPr>
        </p:nvSpPr>
        <p:spPr/>
        <p:txBody>
          <a:bodyPr/>
          <a:lstStyle/>
          <a:p>
            <a:r>
              <a:rPr lang="en-IN" dirty="0">
                <a:latin typeface="Ink Free" panose="03080402000500000000" pitchFamily="66" charset="0"/>
              </a:rPr>
              <a:t>EMPATHY MAP &amp; PERSONA</a:t>
            </a:r>
          </a:p>
        </p:txBody>
      </p:sp>
      <p:pic>
        <p:nvPicPr>
          <p:cNvPr id="5" name="Picture 4">
            <a:extLst>
              <a:ext uri="{FF2B5EF4-FFF2-40B4-BE49-F238E27FC236}">
                <a16:creationId xmlns:a16="http://schemas.microsoft.com/office/drawing/2014/main" id="{15D1019A-4E77-BBFE-7EC0-4DCAF1760904}"/>
              </a:ext>
            </a:extLst>
          </p:cNvPr>
          <p:cNvPicPr>
            <a:picLocks noChangeAspect="1"/>
          </p:cNvPicPr>
          <p:nvPr/>
        </p:nvPicPr>
        <p:blipFill>
          <a:blip r:embed="rId2">
            <a:alphaModFix amt="50000"/>
          </a:blip>
          <a:srcRect l="6902" t="20972" r="4748" b="27115"/>
          <a:stretch/>
        </p:blipFill>
        <p:spPr>
          <a:xfrm>
            <a:off x="7389092" y="3883891"/>
            <a:ext cx="4802908" cy="2974109"/>
          </a:xfrm>
          <a:prstGeom prst="rect">
            <a:avLst/>
          </a:prstGeom>
        </p:spPr>
      </p:pic>
      <p:sp>
        <p:nvSpPr>
          <p:cNvPr id="3" name="Content Placeholder 2">
            <a:extLst>
              <a:ext uri="{FF2B5EF4-FFF2-40B4-BE49-F238E27FC236}">
                <a16:creationId xmlns:a16="http://schemas.microsoft.com/office/drawing/2014/main" id="{FF7A735E-E4F7-25A5-48EF-9779901EE48B}"/>
              </a:ext>
            </a:extLst>
          </p:cNvPr>
          <p:cNvSpPr>
            <a:spLocks noGrp="1"/>
          </p:cNvSpPr>
          <p:nvPr>
            <p:ph idx="1"/>
          </p:nvPr>
        </p:nvSpPr>
        <p:spPr>
          <a:xfrm>
            <a:off x="838200" y="1825624"/>
            <a:ext cx="10515600" cy="4122593"/>
          </a:xfrm>
        </p:spPr>
        <p:txBody>
          <a:bodyPr>
            <a:normAutofit/>
          </a:bodyPr>
          <a:lstStyle/>
          <a:p>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Our app is for farmers and farmers are also suffering form problem because they are not getting to use new technology . They need the technology to make their workload less . Their thought about app, farmers are happy as app is easy to use and they ae getting to sell their ideas through our app. </a:t>
            </a:r>
          </a:p>
          <a:p>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The app is only for farmers and product owner and seller, this app include all languages and can use all age farmers who are using this application. Goals for our app is to only help farmers to earn and express their new innovative ideas to the world.</a:t>
            </a:r>
          </a:p>
        </p:txBody>
      </p:sp>
    </p:spTree>
    <p:extLst>
      <p:ext uri="{BB962C8B-B14F-4D97-AF65-F5344CB8AC3E}">
        <p14:creationId xmlns:p14="http://schemas.microsoft.com/office/powerpoint/2010/main" val="79468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53D5B2-FAC2-4BE8-CBAF-822F3FFF71C4}"/>
              </a:ext>
            </a:extLst>
          </p:cNvPr>
          <p:cNvSpPr/>
          <p:nvPr/>
        </p:nvSpPr>
        <p:spPr>
          <a:xfrm>
            <a:off x="704849" y="191386"/>
            <a:ext cx="10782300" cy="12573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2" name="Title 1">
            <a:extLst>
              <a:ext uri="{FF2B5EF4-FFF2-40B4-BE49-F238E27FC236}">
                <a16:creationId xmlns:a16="http://schemas.microsoft.com/office/drawing/2014/main" id="{54C265D3-8D45-CCA8-043C-164D8F2057C1}"/>
              </a:ext>
            </a:extLst>
          </p:cNvPr>
          <p:cNvSpPr>
            <a:spLocks noGrp="1"/>
          </p:cNvSpPr>
          <p:nvPr>
            <p:ph type="ctrTitle"/>
          </p:nvPr>
        </p:nvSpPr>
        <p:spPr>
          <a:xfrm>
            <a:off x="547687" y="191386"/>
            <a:ext cx="11096624" cy="1002414"/>
          </a:xfrm>
        </p:spPr>
        <p:txBody>
          <a:bodyPr/>
          <a:lstStyle/>
          <a:p>
            <a:r>
              <a:rPr lang="en-IN" dirty="0">
                <a:latin typeface="Ink Free" panose="03080402000500000000" pitchFamily="66" charset="0"/>
              </a:rPr>
              <a:t>BRAINSTROMING ACTIVITY</a:t>
            </a:r>
          </a:p>
        </p:txBody>
      </p:sp>
      <p:pic>
        <p:nvPicPr>
          <p:cNvPr id="7" name="Picture 6">
            <a:extLst>
              <a:ext uri="{FF2B5EF4-FFF2-40B4-BE49-F238E27FC236}">
                <a16:creationId xmlns:a16="http://schemas.microsoft.com/office/drawing/2014/main" id="{B73C14CA-9F27-77AF-5623-486D41E4A999}"/>
              </a:ext>
            </a:extLst>
          </p:cNvPr>
          <p:cNvPicPr>
            <a:picLocks noChangeAspect="1"/>
          </p:cNvPicPr>
          <p:nvPr/>
        </p:nvPicPr>
        <p:blipFill>
          <a:blip r:embed="rId2">
            <a:extLst>
              <a:ext uri="{28A0092B-C50C-407E-A947-70E740481C1C}">
                <a14:useLocalDpi xmlns:a14="http://schemas.microsoft.com/office/drawing/2010/main" val="0"/>
              </a:ext>
            </a:extLst>
          </a:blip>
          <a:srcRect l="4885" t="8792" r="4169" b="8513"/>
          <a:stretch/>
        </p:blipFill>
        <p:spPr>
          <a:xfrm>
            <a:off x="4366439" y="1637414"/>
            <a:ext cx="7655441" cy="5220586"/>
          </a:xfrm>
          <a:prstGeom prst="rect">
            <a:avLst/>
          </a:prstGeom>
        </p:spPr>
      </p:pic>
      <p:pic>
        <p:nvPicPr>
          <p:cNvPr id="10" name="Picture 9">
            <a:extLst>
              <a:ext uri="{FF2B5EF4-FFF2-40B4-BE49-F238E27FC236}">
                <a16:creationId xmlns:a16="http://schemas.microsoft.com/office/drawing/2014/main" id="{5D73DD90-366A-D29A-5DDF-4ED5E891468E}"/>
              </a:ext>
            </a:extLst>
          </p:cNvPr>
          <p:cNvPicPr>
            <a:picLocks noChangeAspect="1"/>
          </p:cNvPicPr>
          <p:nvPr/>
        </p:nvPicPr>
        <p:blipFill>
          <a:blip r:embed="rId3"/>
          <a:srcRect l="7403" t="16583" r="69118" b="66462"/>
          <a:stretch/>
        </p:blipFill>
        <p:spPr>
          <a:xfrm>
            <a:off x="0" y="2464096"/>
            <a:ext cx="4226099" cy="3051543"/>
          </a:xfrm>
          <a:prstGeom prst="rect">
            <a:avLst/>
          </a:prstGeom>
        </p:spPr>
      </p:pic>
    </p:spTree>
    <p:extLst>
      <p:ext uri="{BB962C8B-B14F-4D97-AF65-F5344CB8AC3E}">
        <p14:creationId xmlns:p14="http://schemas.microsoft.com/office/powerpoint/2010/main" val="729817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C3119F-2469-4D66-D29F-31D2391803D3}"/>
              </a:ext>
            </a:extLst>
          </p:cNvPr>
          <p:cNvPicPr>
            <a:picLocks noChangeAspect="1"/>
          </p:cNvPicPr>
          <p:nvPr/>
        </p:nvPicPr>
        <p:blipFill>
          <a:blip r:embed="rId2">
            <a:extLst>
              <a:ext uri="{28A0092B-C50C-407E-A947-70E740481C1C}">
                <a14:useLocalDpi xmlns:a14="http://schemas.microsoft.com/office/drawing/2010/main" val="0"/>
              </a:ext>
            </a:extLst>
          </a:blip>
          <a:srcRect l="8237" t="12189" r="8786" b="9961"/>
          <a:stretch/>
        </p:blipFill>
        <p:spPr>
          <a:xfrm>
            <a:off x="0" y="0"/>
            <a:ext cx="12192000" cy="6858000"/>
          </a:xfrm>
          <a:prstGeom prst="rect">
            <a:avLst/>
          </a:prstGeom>
        </p:spPr>
      </p:pic>
      <p:sp>
        <p:nvSpPr>
          <p:cNvPr id="2" name="Title 1">
            <a:extLst>
              <a:ext uri="{FF2B5EF4-FFF2-40B4-BE49-F238E27FC236}">
                <a16:creationId xmlns:a16="http://schemas.microsoft.com/office/drawing/2014/main" id="{C4CAD698-6ABE-D661-90EE-5535D5F651F5}"/>
              </a:ext>
            </a:extLst>
          </p:cNvPr>
          <p:cNvSpPr>
            <a:spLocks noGrp="1"/>
          </p:cNvSpPr>
          <p:nvPr>
            <p:ph type="ctrTitle"/>
          </p:nvPr>
        </p:nvSpPr>
        <p:spPr>
          <a:xfrm>
            <a:off x="1524000" y="-1193800"/>
            <a:ext cx="9144000" cy="2387600"/>
          </a:xfrm>
        </p:spPr>
        <p:txBody>
          <a:bodyPr/>
          <a:lstStyle/>
          <a:p>
            <a:r>
              <a:rPr lang="en-IN" dirty="0">
                <a:latin typeface="Ink Free" panose="03080402000500000000" pitchFamily="66" charset="0"/>
              </a:rPr>
              <a:t>mind mapping</a:t>
            </a:r>
          </a:p>
        </p:txBody>
      </p:sp>
      <p:sp>
        <p:nvSpPr>
          <p:cNvPr id="9" name="Subtitle 8">
            <a:extLst>
              <a:ext uri="{FF2B5EF4-FFF2-40B4-BE49-F238E27FC236}">
                <a16:creationId xmlns:a16="http://schemas.microsoft.com/office/drawing/2014/main" id="{E33710C3-DC36-F818-09DC-59B724C6FA87}"/>
              </a:ext>
            </a:extLst>
          </p:cNvPr>
          <p:cNvSpPr>
            <a:spLocks noGrp="1"/>
          </p:cNvSpPr>
          <p:nvPr>
            <p:ph type="subTitle" idx="1"/>
          </p:nvPr>
        </p:nvSpPr>
        <p:spPr>
          <a:xfrm>
            <a:off x="8177842" y="651804"/>
            <a:ext cx="411192" cy="1655762"/>
          </a:xfrm>
        </p:spPr>
        <p:txBody>
          <a:bodyPr/>
          <a:lstStyle/>
          <a:p>
            <a:r>
              <a:rPr lang="en-US" dirty="0"/>
              <a:t>.</a:t>
            </a:r>
          </a:p>
          <a:p>
            <a:endParaRPr lang="en-IN" dirty="0"/>
          </a:p>
        </p:txBody>
      </p:sp>
      <p:pic>
        <p:nvPicPr>
          <p:cNvPr id="3" name="Picture 2">
            <a:extLst>
              <a:ext uri="{FF2B5EF4-FFF2-40B4-BE49-F238E27FC236}">
                <a16:creationId xmlns:a16="http://schemas.microsoft.com/office/drawing/2014/main" id="{722292A9-8B10-F53B-F86F-CECC89A205B6}"/>
              </a:ext>
            </a:extLst>
          </p:cNvPr>
          <p:cNvPicPr>
            <a:picLocks noChangeAspect="1"/>
          </p:cNvPicPr>
          <p:nvPr/>
        </p:nvPicPr>
        <p:blipFill>
          <a:blip r:embed="rId3">
            <a:alphaModFix amt="85000"/>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4737338" y="4140677"/>
            <a:ext cx="2717323" cy="2717323"/>
          </a:xfrm>
          <a:prstGeom prst="rect">
            <a:avLst/>
          </a:prstGeom>
        </p:spPr>
      </p:pic>
    </p:spTree>
    <p:extLst>
      <p:ext uri="{BB962C8B-B14F-4D97-AF65-F5344CB8AC3E}">
        <p14:creationId xmlns:p14="http://schemas.microsoft.com/office/powerpoint/2010/main" val="752777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000238-D178-C893-B483-3C1BCFCD818B}"/>
              </a:ext>
            </a:extLst>
          </p:cNvPr>
          <p:cNvPicPr>
            <a:picLocks noChangeAspect="1"/>
          </p:cNvPicPr>
          <p:nvPr/>
        </p:nvPicPr>
        <p:blipFill>
          <a:blip r:embed="rId2">
            <a:alphaModFix/>
          </a:blip>
          <a:srcRect l="11544" t="23566" r="13110" b="24031"/>
          <a:stretch/>
        </p:blipFill>
        <p:spPr>
          <a:xfrm>
            <a:off x="258519" y="265530"/>
            <a:ext cx="2674125" cy="1509970"/>
          </a:xfrm>
          <a:prstGeom prst="rect">
            <a:avLst/>
          </a:prstGeom>
        </p:spPr>
      </p:pic>
      <p:sp>
        <p:nvSpPr>
          <p:cNvPr id="2" name="Title 1">
            <a:extLst>
              <a:ext uri="{FF2B5EF4-FFF2-40B4-BE49-F238E27FC236}">
                <a16:creationId xmlns:a16="http://schemas.microsoft.com/office/drawing/2014/main" id="{47CAE4DC-F451-1602-358A-F50C0C6BEF5F}"/>
              </a:ext>
            </a:extLst>
          </p:cNvPr>
          <p:cNvSpPr>
            <a:spLocks noGrp="1"/>
          </p:cNvSpPr>
          <p:nvPr>
            <p:ph type="title"/>
          </p:nvPr>
        </p:nvSpPr>
        <p:spPr>
          <a:xfrm>
            <a:off x="2750127" y="449937"/>
            <a:ext cx="10515600" cy="1325563"/>
          </a:xfrm>
        </p:spPr>
        <p:txBody>
          <a:bodyPr/>
          <a:lstStyle/>
          <a:p>
            <a:r>
              <a:rPr lang="en-IN" dirty="0">
                <a:latin typeface="Ink Free" panose="03080402000500000000" pitchFamily="66" charset="0"/>
              </a:rPr>
              <a:t>THEORY OF PRIORITAZATION</a:t>
            </a:r>
          </a:p>
        </p:txBody>
      </p:sp>
      <p:graphicFrame>
        <p:nvGraphicFramePr>
          <p:cNvPr id="4" name="Table 3">
            <a:extLst>
              <a:ext uri="{FF2B5EF4-FFF2-40B4-BE49-F238E27FC236}">
                <a16:creationId xmlns:a16="http://schemas.microsoft.com/office/drawing/2014/main" id="{B84D0E4D-902C-D13D-DC3A-4DDB5363A191}"/>
              </a:ext>
            </a:extLst>
          </p:cNvPr>
          <p:cNvGraphicFramePr>
            <a:graphicFrameLocks noGrp="1"/>
          </p:cNvGraphicFramePr>
          <p:nvPr>
            <p:extLst>
              <p:ext uri="{D42A27DB-BD31-4B8C-83A1-F6EECF244321}">
                <p14:modId xmlns:p14="http://schemas.microsoft.com/office/powerpoint/2010/main" val="3649193412"/>
              </p:ext>
            </p:extLst>
          </p:nvPr>
        </p:nvGraphicFramePr>
        <p:xfrm>
          <a:off x="960582" y="1874981"/>
          <a:ext cx="10270836" cy="4533082"/>
        </p:xfrm>
        <a:graphic>
          <a:graphicData uri="http://schemas.openxmlformats.org/drawingml/2006/table">
            <a:tbl>
              <a:tblPr firstRow="1" bandRow="1">
                <a:tableStyleId>{7DF18680-E054-41AD-8BC1-D1AEF772440D}</a:tableStyleId>
              </a:tblPr>
              <a:tblGrid>
                <a:gridCol w="3423612">
                  <a:extLst>
                    <a:ext uri="{9D8B030D-6E8A-4147-A177-3AD203B41FA5}">
                      <a16:colId xmlns:a16="http://schemas.microsoft.com/office/drawing/2014/main" val="2600698524"/>
                    </a:ext>
                  </a:extLst>
                </a:gridCol>
                <a:gridCol w="3423612">
                  <a:extLst>
                    <a:ext uri="{9D8B030D-6E8A-4147-A177-3AD203B41FA5}">
                      <a16:colId xmlns:a16="http://schemas.microsoft.com/office/drawing/2014/main" val="2333840454"/>
                    </a:ext>
                  </a:extLst>
                </a:gridCol>
                <a:gridCol w="3423612">
                  <a:extLst>
                    <a:ext uri="{9D8B030D-6E8A-4147-A177-3AD203B41FA5}">
                      <a16:colId xmlns:a16="http://schemas.microsoft.com/office/drawing/2014/main" val="1271651651"/>
                    </a:ext>
                  </a:extLst>
                </a:gridCol>
              </a:tblGrid>
              <a:tr h="303078">
                <a:tc>
                  <a:txBody>
                    <a:bodyPr/>
                    <a:lstStyle/>
                    <a:p>
                      <a:r>
                        <a:rPr lang="en-IN" dirty="0"/>
                        <a:t>10gm</a:t>
                      </a:r>
                    </a:p>
                  </a:txBody>
                  <a:tcPr/>
                </a:tc>
                <a:tc>
                  <a:txBody>
                    <a:bodyPr/>
                    <a:lstStyle/>
                    <a:p>
                      <a:r>
                        <a:rPr lang="en-IN" dirty="0"/>
                        <a:t>100gm</a:t>
                      </a:r>
                    </a:p>
                  </a:txBody>
                  <a:tcPr/>
                </a:tc>
                <a:tc>
                  <a:txBody>
                    <a:bodyPr/>
                    <a:lstStyle/>
                    <a:p>
                      <a:r>
                        <a:rPr lang="en-IN" dirty="0"/>
                        <a:t>1000gm</a:t>
                      </a:r>
                    </a:p>
                  </a:txBody>
                  <a:tcPr/>
                </a:tc>
                <a:extLst>
                  <a:ext uri="{0D108BD9-81ED-4DB2-BD59-A6C34878D82A}">
                    <a16:rowId xmlns:a16="http://schemas.microsoft.com/office/drawing/2014/main" val="1098563390"/>
                  </a:ext>
                </a:extLst>
              </a:tr>
              <a:tr h="4167322">
                <a:tc>
                  <a:txBody>
                    <a:bodyPr/>
                    <a:lstStyle/>
                    <a:p>
                      <a:pPr marL="285750" indent="-285750">
                        <a:buFont typeface="Wingdings" panose="05000000000000000000" pitchFamily="2" charset="2"/>
                        <a:buChar char="Ø"/>
                      </a:pPr>
                      <a:r>
                        <a:rPr lang="en-IN" dirty="0"/>
                        <a:t> log-in through google account or I-phone.</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Wishlist the items farmers want to buy afterwards.</a:t>
                      </a:r>
                    </a:p>
                    <a:p>
                      <a:endParaRPr lang="en-IN" dirty="0"/>
                    </a:p>
                    <a:p>
                      <a:endParaRPr lang="en-IN" dirty="0"/>
                    </a:p>
                    <a:p>
                      <a:endParaRPr lang="en-IN" dirty="0"/>
                    </a:p>
                    <a:p>
                      <a:endParaRPr lang="en-IN" dirty="0"/>
                    </a:p>
                    <a:p>
                      <a:endParaRPr lang="en-IN" dirty="0"/>
                    </a:p>
                    <a:p>
                      <a:endParaRPr lang="en-IN" dirty="0"/>
                    </a:p>
                    <a:p>
                      <a:endParaRPr lang="en-IN" dirty="0"/>
                    </a:p>
                  </a:txBody>
                  <a:tcPr/>
                </a:tc>
                <a:tc>
                  <a:txBody>
                    <a:bodyPr/>
                    <a:lstStyle/>
                    <a:p>
                      <a:pPr marL="285750" indent="-285750">
                        <a:buFont typeface="Wingdings" panose="05000000000000000000" pitchFamily="2" charset="2"/>
                        <a:buChar char="Ø"/>
                      </a:pPr>
                      <a:r>
                        <a:rPr lang="en-IN" dirty="0"/>
                        <a:t>Language can change as per need of farmers. </a:t>
                      </a:r>
                    </a:p>
                    <a:p>
                      <a:endParaRPr lang="en-IN" dirty="0"/>
                    </a:p>
                    <a:p>
                      <a:pPr marL="285750" indent="-285750">
                        <a:buFont typeface="Wingdings" panose="05000000000000000000" pitchFamily="2" charset="2"/>
                        <a:buChar char="Ø"/>
                      </a:pPr>
                      <a:r>
                        <a:rPr lang="en-IN" dirty="0"/>
                        <a:t>Buy or sell product.</a:t>
                      </a:r>
                    </a:p>
                    <a:p>
                      <a:endParaRPr lang="en-IN" dirty="0"/>
                    </a:p>
                    <a:p>
                      <a:pPr marL="285750" indent="-285750">
                        <a:buFont typeface="Wingdings" panose="05000000000000000000" pitchFamily="2" charset="2"/>
                        <a:buChar char="Ø"/>
                      </a:pPr>
                      <a:r>
                        <a:rPr lang="en-IN" dirty="0"/>
                        <a:t>Other state farmers can connect to each other through our application.</a:t>
                      </a:r>
                    </a:p>
                    <a:p>
                      <a:endParaRPr lang="en-IN" dirty="0"/>
                    </a:p>
                    <a:p>
                      <a:pPr marL="285750" indent="-285750">
                        <a:buFont typeface="Wingdings" panose="05000000000000000000" pitchFamily="2" charset="2"/>
                        <a:buChar char="Ø"/>
                      </a:pPr>
                      <a:r>
                        <a:rPr lang="en-IN" dirty="0"/>
                        <a:t>Farmers can message to each other in the application.</a:t>
                      </a:r>
                    </a:p>
                  </a:txBody>
                  <a:tcPr/>
                </a:tc>
                <a:tc>
                  <a:txBody>
                    <a:bodyPr/>
                    <a:lstStyle/>
                    <a:p>
                      <a:pPr marL="285750" indent="-285750">
                        <a:buFont typeface="Wingdings" panose="05000000000000000000" pitchFamily="2" charset="2"/>
                        <a:buChar char="Ø"/>
                      </a:pPr>
                      <a:r>
                        <a:rPr lang="en-IN" dirty="0"/>
                        <a:t>New Product can sell in the application by farmers.</a:t>
                      </a:r>
                    </a:p>
                    <a:p>
                      <a:endParaRPr lang="en-IN" dirty="0"/>
                    </a:p>
                    <a:p>
                      <a:pPr marL="285750" indent="-285750">
                        <a:buFont typeface="Wingdings" panose="05000000000000000000" pitchFamily="2" charset="2"/>
                        <a:buChar char="Ø"/>
                      </a:pPr>
                      <a:r>
                        <a:rPr lang="en-IN" dirty="0"/>
                        <a:t>Buy or sell product by the owner and farmers.</a:t>
                      </a:r>
                    </a:p>
                    <a:p>
                      <a:endParaRPr lang="en-IN" dirty="0"/>
                    </a:p>
                    <a:p>
                      <a:pPr marL="285750" indent="-285750">
                        <a:buFont typeface="Wingdings" panose="05000000000000000000" pitchFamily="2" charset="2"/>
                        <a:buChar char="Ø"/>
                      </a:pPr>
                      <a:r>
                        <a:rPr lang="en-IN" dirty="0"/>
                        <a:t>Farmers can also earn money through it by add their new innovative ideas in the </a:t>
                      </a:r>
                    </a:p>
                    <a:p>
                      <a:r>
                        <a:rPr lang="en-IN" dirty="0"/>
                        <a:t>     application.</a:t>
                      </a:r>
                    </a:p>
                    <a:p>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txBody>
                  <a:tcPr/>
                </a:tc>
                <a:extLst>
                  <a:ext uri="{0D108BD9-81ED-4DB2-BD59-A6C34878D82A}">
                    <a16:rowId xmlns:a16="http://schemas.microsoft.com/office/drawing/2014/main" val="2003340402"/>
                  </a:ext>
                </a:extLst>
              </a:tr>
            </a:tbl>
          </a:graphicData>
        </a:graphic>
      </p:graphicFrame>
    </p:spTree>
    <p:extLst>
      <p:ext uri="{BB962C8B-B14F-4D97-AF65-F5344CB8AC3E}">
        <p14:creationId xmlns:p14="http://schemas.microsoft.com/office/powerpoint/2010/main" val="1116886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FAA23C9-DAC3-C280-9C6C-ACFCFDE49CB7}"/>
              </a:ext>
            </a:extLst>
          </p:cNvPr>
          <p:cNvPicPr>
            <a:picLocks noChangeAspect="1"/>
          </p:cNvPicPr>
          <p:nvPr/>
        </p:nvPicPr>
        <p:blipFill>
          <a:blip r:embed="rId2"/>
          <a:stretch>
            <a:fillRect/>
          </a:stretch>
        </p:blipFill>
        <p:spPr>
          <a:xfrm>
            <a:off x="0" y="0"/>
            <a:ext cx="2277139" cy="2277139"/>
          </a:xfrm>
          <a:prstGeom prst="rect">
            <a:avLst/>
          </a:prstGeom>
        </p:spPr>
      </p:pic>
      <p:sp>
        <p:nvSpPr>
          <p:cNvPr id="2" name="Title 1">
            <a:extLst>
              <a:ext uri="{FF2B5EF4-FFF2-40B4-BE49-F238E27FC236}">
                <a16:creationId xmlns:a16="http://schemas.microsoft.com/office/drawing/2014/main" id="{39F1EF96-D4C2-FA95-E7F9-9AC18F9F1902}"/>
              </a:ext>
            </a:extLst>
          </p:cNvPr>
          <p:cNvSpPr>
            <a:spLocks noGrp="1"/>
          </p:cNvSpPr>
          <p:nvPr>
            <p:ph type="title"/>
          </p:nvPr>
        </p:nvSpPr>
        <p:spPr/>
        <p:txBody>
          <a:bodyPr/>
          <a:lstStyle/>
          <a:p>
            <a:pPr algn="ctr"/>
            <a:r>
              <a:rPr lang="en-IN" dirty="0">
                <a:latin typeface="Ink Free" panose="03080402000500000000" pitchFamily="66" charset="0"/>
              </a:rPr>
              <a:t>SCAMPER TOOL APPLICATION</a:t>
            </a:r>
          </a:p>
        </p:txBody>
      </p:sp>
      <p:pic>
        <p:nvPicPr>
          <p:cNvPr id="5" name="Content Placeholder 4">
            <a:extLst>
              <a:ext uri="{FF2B5EF4-FFF2-40B4-BE49-F238E27FC236}">
                <a16:creationId xmlns:a16="http://schemas.microsoft.com/office/drawing/2014/main" id="{C33EC880-F19E-92E8-6643-17A32B9F72C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9983" t="14127" r="8932" b="28744"/>
          <a:stretch/>
        </p:blipFill>
        <p:spPr>
          <a:xfrm>
            <a:off x="1492102" y="1520455"/>
            <a:ext cx="9207795" cy="5337545"/>
          </a:xfrm>
        </p:spPr>
      </p:pic>
    </p:spTree>
    <p:extLst>
      <p:ext uri="{BB962C8B-B14F-4D97-AF65-F5344CB8AC3E}">
        <p14:creationId xmlns:p14="http://schemas.microsoft.com/office/powerpoint/2010/main" val="3356693639"/>
      </p:ext>
    </p:extLst>
  </p:cSld>
  <p:clrMapOvr>
    <a:masterClrMapping/>
  </p:clrMapOvr>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BC32DE4-5CFF-4E0A-8831-225AAFCFC7A7}">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2013 - 2022 Theme</Template>
  <TotalTime>1533</TotalTime>
  <Words>919</Words>
  <Application>Microsoft Office PowerPoint</Application>
  <PresentationFormat>Widescreen</PresentationFormat>
  <Paragraphs>73</Paragraphs>
  <Slides>13</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Arial</vt:lpstr>
      <vt:lpstr>Bell MT</vt:lpstr>
      <vt:lpstr>Bodoni MT Black</vt:lpstr>
      <vt:lpstr>Book Antiqua</vt:lpstr>
      <vt:lpstr>Calibri</vt:lpstr>
      <vt:lpstr>Calibri Light</vt:lpstr>
      <vt:lpstr>Century Schoolbook</vt:lpstr>
      <vt:lpstr>Courier New</vt:lpstr>
      <vt:lpstr>Ink Free</vt:lpstr>
      <vt:lpstr>Microsoft Himalaya</vt:lpstr>
      <vt:lpstr>Segoe Script</vt:lpstr>
      <vt:lpstr>Wingdings</vt:lpstr>
      <vt:lpstr>Office Theme</vt:lpstr>
      <vt:lpstr>FARMCONNECT</vt:lpstr>
      <vt:lpstr> TEAM NAME:BELIVERS.</vt:lpstr>
      <vt:lpstr>PROBLEM</vt:lpstr>
      <vt:lpstr>PROJECT OBJECTIVES AND GOALS:</vt:lpstr>
      <vt:lpstr>EMPATHY MAP &amp; PERSONA</vt:lpstr>
      <vt:lpstr>BRAINSTROMING ACTIVITY</vt:lpstr>
      <vt:lpstr>mind mapping</vt:lpstr>
      <vt:lpstr>THEORY OF PRIORITAZATION</vt:lpstr>
      <vt:lpstr>SCAMPER TOOL APPLICATION</vt:lpstr>
      <vt:lpstr>Technology stack &amp; prototype overview</vt:lpstr>
      <vt:lpstr>KEY OUTCOME &amp; LEARNINGS:</vt:lpstr>
      <vt:lpstr>Future steps: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Abhiraj Salunke</dc:creator>
  <cp:lastModifiedBy>Abhiraj Salunke</cp:lastModifiedBy>
  <cp:revision>105</cp:revision>
  <dcterms:created xsi:type="dcterms:W3CDTF">2024-08-30T13:40:40Z</dcterms:created>
  <dcterms:modified xsi:type="dcterms:W3CDTF">2024-11-13T06:42:40Z</dcterms:modified>
</cp:coreProperties>
</file>