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12" r:id="rId9"/>
    <p:sldId id="303" r:id="rId10"/>
    <p:sldId id="313" r:id="rId11"/>
    <p:sldId id="314" r:id="rId12"/>
    <p:sldId id="315" r:id="rId13"/>
    <p:sldId id="316" r:id="rId14"/>
    <p:sldId id="317" r:id="rId15"/>
    <p:sldId id="318" r:id="rId16"/>
    <p:sldId id="320" r:id="rId17"/>
    <p:sldId id="319" r:id="rId18"/>
    <p:sldId id="321" r:id="rId19"/>
    <p:sldId id="322" r:id="rId20"/>
    <p:sldId id="323" r:id="rId21"/>
    <p:sldId id="324" r:id="rId22"/>
    <p:sldId id="32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nav Sharma" initials="AS" lastIdx="1" clrIdx="0">
    <p:extLst>
      <p:ext uri="{19B8F6BF-5375-455C-9EA6-DF929625EA0E}">
        <p15:presenceInfo xmlns:p15="http://schemas.microsoft.com/office/powerpoint/2012/main" userId="d286adb250e423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30T21:48:49.892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000" i="1" dirty="0">
                <a:solidFill>
                  <a:schemeClr val="tx1"/>
                </a:solidFill>
              </a:rPr>
              <a:t>GRAMENER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ABHINAV SHARMA</a:t>
            </a:r>
            <a:br>
              <a:rPr lang="en-US" sz="1600" dirty="0"/>
            </a:b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326F-AF00-FBFC-5B58-B0AA6F39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– Key Graph 7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3293A5E-9A6A-137E-4075-1F7D8099AAB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68" y="2120900"/>
            <a:ext cx="4625188" cy="429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03F4928-E78D-9B20-DB44-874FC15A21F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723" y="2120900"/>
            <a:ext cx="4634186" cy="429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053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326F-AF00-FBFC-5B58-B0AA6F39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Key Graph 8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68A3BEE-B7CA-534E-A5FA-928C24DE4B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259" y="2108199"/>
            <a:ext cx="8830137" cy="426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723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326F-AF00-FBFC-5B58-B0AA6F39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Key Graph 9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A20FD0-7583-902F-F395-4DFF1CBD1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727" y="2108200"/>
            <a:ext cx="8781899" cy="423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3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F0E0-9C6F-C0A7-89FC-AD5C6C16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Key Graph 10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E82F7F-A969-D198-41CE-7EFEC1ECD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5345" y="2108200"/>
            <a:ext cx="6321635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95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9C91-A02A-3F56-BBD9-D0FAF93C7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Key Graph 11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FB4845-AFB9-DA9C-3292-963ED2D14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253" y="2108199"/>
            <a:ext cx="7200728" cy="428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69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0B5B1-E612-8305-9C10-39EE3FF4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Key Graph 12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1A1A65-62E4-7A33-FEFB-E33C8368F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5345" y="2108200"/>
            <a:ext cx="6321635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78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24F9-31D8-4DF3-479D-BB67C29F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Key Graph 13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F03EDC-D293-AAAB-D548-7B07E690B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279" y="2108200"/>
            <a:ext cx="7791768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17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F1002-9FF1-9DF1-BE01-C557C111C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Key Graph 14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2A4E70-E32C-1445-38FD-3F19BE4E8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930" y="2108200"/>
            <a:ext cx="7784466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38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F62FC-AA35-8093-4B53-F59E1F5A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Key Graph 15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902C0C-726A-C393-500A-78891854B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699" y="2108200"/>
            <a:ext cx="7806927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57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42F947-313B-DD7E-3271-55CED2B28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051" y="2115403"/>
            <a:ext cx="10058400" cy="145075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9098DDE-D9C2-C625-9EDE-0F3FAD7A3C94}"/>
              </a:ext>
            </a:extLst>
          </p:cNvPr>
          <p:cNvSpPr txBox="1">
            <a:spLocks/>
          </p:cNvSpPr>
          <p:nvPr/>
        </p:nvSpPr>
        <p:spPr>
          <a:xfrm rot="10800000" flipV="1">
            <a:off x="10014012" y="5610687"/>
            <a:ext cx="2576891" cy="7457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i="1" dirty="0"/>
              <a:t>ABHINAV SHARMA</a:t>
            </a:r>
          </a:p>
        </p:txBody>
      </p:sp>
    </p:spTree>
    <p:extLst>
      <p:ext uri="{BB962C8B-B14F-4D97-AF65-F5344CB8AC3E}">
        <p14:creationId xmlns:p14="http://schemas.microsoft.com/office/powerpoint/2010/main" val="354584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8" y="406276"/>
            <a:ext cx="8508359" cy="822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Approach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016663"/>
              </p:ext>
            </p:extLst>
          </p:nvPr>
        </p:nvGraphicFramePr>
        <p:xfrm>
          <a:off x="511038" y="1417996"/>
          <a:ext cx="11544840" cy="5201368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88621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88621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88621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88621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870056"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Data importing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Data cleaning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Data  analysis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Data visualization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1190758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Imported Data using pandas(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pd.read_csv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NA’s analysis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Duplicate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Changing the class of observation.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Exploratory data analysis –Question the data to perform:</a:t>
                      </a:r>
                    </a:p>
                    <a:p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Univariate* analysis of both categorical and continuous variables.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Using Matplotlib &amp; Seaborn to create graphs that aid in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Defining the issues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Analysis (univariate, bivariate)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Segmentation analysis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1126617">
                <a:tc>
                  <a:txBody>
                    <a:bodyPr/>
                    <a:lstStyle/>
                    <a:p>
                      <a:r>
                        <a:rPr lang="en-US" sz="2400" b="1" cap="none" spc="0" dirty="0">
                          <a:solidFill>
                            <a:schemeClr val="tx1"/>
                          </a:solidFill>
                        </a:rPr>
                        <a:t>Tools Used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cap="none" spc="0" dirty="0">
                          <a:solidFill>
                            <a:schemeClr val="tx1"/>
                          </a:solidFill>
                        </a:rPr>
                        <a:t>Pandas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cap="none" spc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endParaRPr lang="en-US" sz="1100" b="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cap="none" spc="0" dirty="0" err="1">
                          <a:solidFill>
                            <a:schemeClr val="tx1"/>
                          </a:solidFill>
                        </a:rPr>
                        <a:t>Matplotlib.pyplot</a:t>
                      </a:r>
                      <a:endParaRPr lang="en-US" sz="1100" b="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cap="none" spc="0" dirty="0">
                          <a:solidFill>
                            <a:schemeClr val="tx1"/>
                          </a:solidFill>
                        </a:rPr>
                        <a:t>Seaborn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Formatting and standardizing date time –(issue_d), percentage etc.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Bivariate analysis* –</a:t>
                      </a:r>
                    </a:p>
                    <a:p>
                      <a:r>
                        <a:rPr 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•Categorical vs categorical</a:t>
                      </a:r>
                    </a:p>
                    <a:p>
                      <a:r>
                        <a:rPr 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•Categorical vs continuous</a:t>
                      </a:r>
                    </a:p>
                    <a:p>
                      <a:r>
                        <a:rPr 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•Continues vs continuous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Communicate inferences, understanding with supporting analysis and graphs to decision making audience and any larger audience.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1049649"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Creating derived metrics -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Charge off amount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Charge off as  a percentage of funded amount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Correlation matrix.</a:t>
                      </a:r>
                    </a:p>
                    <a:p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**Univariate analysis, Bivariate analysis includes Derived metrics as well</a:t>
                      </a:r>
                      <a:endParaRPr lang="en-US" sz="12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E2F26-ED32-B987-81C3-0264CF21D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604"/>
            <a:ext cx="12192000" cy="1060494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We are going to work with the loan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61B5F-05F4-8980-DEA5-02AF96BB3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87C640-B2F1-3B51-15D8-AFF40661B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7097"/>
            <a:ext cx="12192000" cy="501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3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A351-53DB-996A-6733-BA4A5AB6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Key Graph 1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BE93CA-E2BE-5395-AB2A-17468D8477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7668" y="2538045"/>
            <a:ext cx="1899483" cy="374808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426241-4DFB-CD02-CC86-F47553154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37151" y="2902891"/>
            <a:ext cx="2976388" cy="1358390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graph shows that around 5000 people have defaulted/charged off.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5D9C0E56-7966-E415-EAD6-BFCDF52186E9}"/>
              </a:ext>
            </a:extLst>
          </p:cNvPr>
          <p:cNvSpPr txBox="1">
            <a:spLocks/>
          </p:cNvSpPr>
          <p:nvPr/>
        </p:nvSpPr>
        <p:spPr>
          <a:xfrm>
            <a:off x="237668" y="1934309"/>
            <a:ext cx="2264694" cy="4067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Univariate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3E444-0C5F-BB12-492F-799F8D8A11D1}"/>
              </a:ext>
            </a:extLst>
          </p:cNvPr>
          <p:cNvSpPr txBox="1"/>
          <p:nvPr/>
        </p:nvSpPr>
        <p:spPr>
          <a:xfrm>
            <a:off x="6340876" y="5780232"/>
            <a:ext cx="57416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The graph above shows that the loan amount is majorly spread around say 6000 to 18000 approximately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1E2003-0C1E-B147-2047-184B55A4C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463" y="2405544"/>
            <a:ext cx="4471611" cy="33746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C6EA8E-2757-AD51-FB29-0E4746455931}"/>
              </a:ext>
            </a:extLst>
          </p:cNvPr>
          <p:cNvSpPr txBox="1"/>
          <p:nvPr/>
        </p:nvSpPr>
        <p:spPr>
          <a:xfrm>
            <a:off x="7470568" y="2036212"/>
            <a:ext cx="2930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D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istribution of loan amount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23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A351-53DB-996A-6733-BA4A5AB6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Key Graph 2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C31830-2EE3-EC3D-B30B-9F4D2CE246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3588" y="1955710"/>
            <a:ext cx="4640262" cy="3708243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B462987-DBED-5A8F-CE16-75B8F319AD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16688" y="2234079"/>
            <a:ext cx="4638675" cy="3521730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9137603-1595-8937-BD1F-FBB6F4E8078C}"/>
              </a:ext>
            </a:extLst>
          </p:cNvPr>
          <p:cNvSpPr txBox="1">
            <a:spLocks/>
          </p:cNvSpPr>
          <p:nvPr/>
        </p:nvSpPr>
        <p:spPr>
          <a:xfrm>
            <a:off x="725898" y="5548544"/>
            <a:ext cx="4547438" cy="840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0" dirty="0">
                <a:solidFill>
                  <a:srgbClr val="000000"/>
                </a:solidFill>
                <a:effectLst/>
                <a:latin typeface="Helvetica Neue"/>
              </a:rPr>
              <a:t>The above graph shows that the interest rate is spread majorly between 8% and 14% approximately</a:t>
            </a:r>
            <a:endParaRPr lang="en-US" sz="2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C9695AF-1657-2D44-EA3F-424E8C66D935}"/>
              </a:ext>
            </a:extLst>
          </p:cNvPr>
          <p:cNvSpPr txBox="1">
            <a:spLocks/>
          </p:cNvSpPr>
          <p:nvPr/>
        </p:nvSpPr>
        <p:spPr>
          <a:xfrm>
            <a:off x="6738151" y="5663953"/>
            <a:ext cx="5237234" cy="6572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As per the above graph, majority of the applicants have an annual income ranging approximately between 40000 USD to 90000 USD.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3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7AE43F-20F0-38CA-944F-6826DBC03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Key Graph 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7085D4-503B-5D59-E868-91ACD275A5C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836" y="2120900"/>
            <a:ext cx="1768515" cy="374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16A6A8-9DD5-3037-AC01-51E43120646B}"/>
              </a:ext>
            </a:extLst>
          </p:cNvPr>
          <p:cNvSpPr txBox="1"/>
          <p:nvPr/>
        </p:nvSpPr>
        <p:spPr>
          <a:xfrm>
            <a:off x="304061" y="5781950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As per the above graph, majority of the applicants have taken the loan duration as 36 months (74.7%)</a:t>
            </a:r>
            <a:endParaRPr lang="en-US" sz="1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0A6EE58-98B9-05D2-4C7A-FF3908B820F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984" y="2120900"/>
            <a:ext cx="3224083" cy="374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6E6668-D208-48B0-220B-2D122BC2F664}"/>
              </a:ext>
            </a:extLst>
          </p:cNvPr>
          <p:cNvSpPr txBox="1"/>
          <p:nvPr/>
        </p:nvSpPr>
        <p:spPr>
          <a:xfrm>
            <a:off x="6305365" y="5740400"/>
            <a:ext cx="609452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000000"/>
                </a:solidFill>
                <a:effectLst/>
                <a:latin typeface="Helvetica Neue"/>
              </a:rPr>
              <a:t>Per the above graph, applicants for loan increased as the years increased. In 2011 the number of applicants for loan was 53.7%. Since the variable issue year does not provide us any direction in the analysis, we would not be using this variable for any further analysis.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05828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326F-AF00-FBFC-5B58-B0AA6F39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Key Graph 4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E929F41-8C34-6E67-19C3-B780A4FAC7B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8699"/>
            <a:ext cx="5737225" cy="321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B02FAB-DB73-FC3D-8578-E698C3FA54AE}"/>
              </a:ext>
            </a:extLst>
          </p:cNvPr>
          <p:cNvSpPr txBox="1"/>
          <p:nvPr/>
        </p:nvSpPr>
        <p:spPr>
          <a:xfrm>
            <a:off x="144262" y="5120641"/>
            <a:ext cx="609452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The following are the purposes for which more than 5% applicants have taken loan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b="0" i="0" dirty="0" err="1">
                <a:solidFill>
                  <a:srgbClr val="000000"/>
                </a:solidFill>
                <a:effectLst/>
                <a:latin typeface="Helvetica Neue"/>
              </a:rPr>
              <a:t>debt_consolidation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 - 52.4%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b="0" i="0" dirty="0" err="1">
                <a:solidFill>
                  <a:srgbClr val="000000"/>
                </a:solidFill>
                <a:effectLst/>
                <a:latin typeface="Helvetica Neue"/>
              </a:rPr>
              <a:t>credit_card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 - 14.5%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b="0" i="0" dirty="0" err="1">
                <a:solidFill>
                  <a:srgbClr val="000000"/>
                </a:solidFill>
                <a:effectLst/>
                <a:latin typeface="Helvetica Neue"/>
              </a:rPr>
              <a:t>home_improvement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 - 8.1%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b="0" i="0" dirty="0" err="1">
                <a:solidFill>
                  <a:srgbClr val="000000"/>
                </a:solidFill>
                <a:effectLst/>
                <a:latin typeface="Helvetica Neue"/>
              </a:rPr>
              <a:t>major_purchase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 - 6.2%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small business - 5.0%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317D17D-062B-87F3-E62A-1EA60FBCC7D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216" y="2299317"/>
            <a:ext cx="6316522" cy="296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4E8422-0C79-87B2-5F7A-2F32EB808DF3}"/>
              </a:ext>
            </a:extLst>
          </p:cNvPr>
          <p:cNvSpPr txBox="1"/>
          <p:nvPr/>
        </p:nvSpPr>
        <p:spPr>
          <a:xfrm>
            <a:off x="5953218" y="5283454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The above graph shows that most of the applicants fall under the grade B(30.3%), followed by A(25.6%) and C(20.3%)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95381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326F-AF00-FBFC-5B58-B0AA6F39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– Key Graph 5</a:t>
            </a:r>
            <a:br>
              <a:rPr lang="en-US" dirty="0"/>
            </a:br>
            <a:br>
              <a:rPr lang="en-US" dirty="0"/>
            </a:br>
            <a:r>
              <a:rPr lang="en-US" sz="1600" b="1" dirty="0"/>
              <a:t>Univariate Analysis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9A77153-0F60-79AE-B530-AFC9EA29376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2014390"/>
            <a:ext cx="3224083" cy="374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436B4B-3EF2-139E-B712-10046FE29EF4}"/>
              </a:ext>
            </a:extLst>
          </p:cNvPr>
          <p:cNvSpPr txBox="1"/>
          <p:nvPr/>
        </p:nvSpPr>
        <p:spPr>
          <a:xfrm>
            <a:off x="739066" y="57624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There are more number of loan applicants belonging to the middle level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catgory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(31.9%) i.e. between 4 to 8 years</a:t>
            </a:r>
            <a:endParaRPr lang="en-US" sz="14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2622C54-257E-BC37-4AF6-539E3E68176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847" y="2120900"/>
            <a:ext cx="3230356" cy="374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43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326F-AF00-FBFC-5B58-B0AA6F39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– Key Graph 6 </a:t>
            </a:r>
            <a:br>
              <a:rPr lang="en-US" dirty="0"/>
            </a:br>
            <a:br>
              <a:rPr lang="en-US" sz="1800" b="1" dirty="0"/>
            </a:br>
            <a:r>
              <a:rPr lang="en-US" sz="1800" b="1" dirty="0"/>
              <a:t>Bivariate Analysis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618510A-4ED3-423F-90FD-76ADB4F8FC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49" y="1945532"/>
            <a:ext cx="6270827" cy="410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E66060-587A-00AF-44F7-749BFA3AE1E9}"/>
              </a:ext>
            </a:extLst>
          </p:cNvPr>
          <p:cNvSpPr txBox="1"/>
          <p:nvPr/>
        </p:nvSpPr>
        <p:spPr>
          <a:xfrm>
            <a:off x="6847876" y="4292216"/>
            <a:ext cx="39749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 heat map shows that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loan_amount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funded_amount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funded_amount_inv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are very closely correlated. Hence we can safely take any one of the fields from the above 3 fields for our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40981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84A98F8-0F60-4B04-A248-0A1E3292EF41}">
  <we:reference id="wa104381909" version="3.12.1.0" store="en-US" storeType="OMEX"/>
  <we:alternateReferences>
    <we:reference id="wa104381909" version="3.12.1.0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{2DDE8C6D-CDFB-4C69-B2F8-50CE8703D65B}tf22712842_win32</Template>
  <TotalTime>155</TotalTime>
  <Words>551</Words>
  <Application>Microsoft Office PowerPoint</Application>
  <PresentationFormat>Widescreen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Bookman Old Style</vt:lpstr>
      <vt:lpstr>Calibri</vt:lpstr>
      <vt:lpstr>Franklin Gothic Book</vt:lpstr>
      <vt:lpstr>Helvetica Neue</vt:lpstr>
      <vt:lpstr>Custom</vt:lpstr>
      <vt:lpstr>GRAMENER CASE STUDY</vt:lpstr>
      <vt:lpstr>Approach</vt:lpstr>
      <vt:lpstr>We are going to work with the loan data</vt:lpstr>
      <vt:lpstr>Analysis – Key Graph 1 </vt:lpstr>
      <vt:lpstr>Analysis – Key Graph 2 </vt:lpstr>
      <vt:lpstr>Analysis – Key Graph 3</vt:lpstr>
      <vt:lpstr>Analysis – Key Graph 4 </vt:lpstr>
      <vt:lpstr>Analysis – Key Graph 5  Univariate Analysis</vt:lpstr>
      <vt:lpstr>Analysis – Key Graph 6   Bivariate Analysis </vt:lpstr>
      <vt:lpstr>Analysis – Key Graph 7</vt:lpstr>
      <vt:lpstr>Analysis – Key Graph 8</vt:lpstr>
      <vt:lpstr>Analysis – Key Graph 9 </vt:lpstr>
      <vt:lpstr>Analysis – Key Graph 10</vt:lpstr>
      <vt:lpstr>Analysis – Key Graph 11</vt:lpstr>
      <vt:lpstr>Analysis – Key Graph 12</vt:lpstr>
      <vt:lpstr>Analysis – Key Graph 13</vt:lpstr>
      <vt:lpstr>Analysis – Key Graph 14</vt:lpstr>
      <vt:lpstr>Analysis – Key Graph 15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GRAMENER CASE STUDY</dc:title>
  <dc:creator>Abhinav Sharma</dc:creator>
  <cp:lastModifiedBy>Abhinav Sharma</cp:lastModifiedBy>
  <cp:revision>4</cp:revision>
  <dcterms:created xsi:type="dcterms:W3CDTF">2023-11-30T11:05:40Z</dcterms:created>
  <dcterms:modified xsi:type="dcterms:W3CDTF">2023-11-30T16:28:34Z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