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8c68a450b5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8c68a450b5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8c68a450b5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8c68a450b5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8c68a450b5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8c68a450b5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8c68a450b5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8c68a450b5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8c68a450b5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8c68a450b5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8c68a450b5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8c68a450b5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8c68a450b5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8c68a450b5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8c68a450b5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8c68a450b5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8c68a450b5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8c68a450b5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8c68a450b5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8c68a450b5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8c68a450b5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8c68a450b5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60950" y="2970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Business Insights through Data</a:t>
            </a:r>
            <a:endParaRPr/>
          </a:p>
        </p:txBody>
      </p:sp>
      <p:sp>
        <p:nvSpPr>
          <p:cNvPr id="86" name="Google Shape;86;p13"/>
          <p:cNvSpPr txBox="1"/>
          <p:nvPr>
            <p:ph idx="1" type="subTitle"/>
          </p:nvPr>
        </p:nvSpPr>
        <p:spPr>
          <a:xfrm>
            <a:off x="545775" y="1198486"/>
            <a:ext cx="8222100" cy="8388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23"/>
              <a:buNone/>
            </a:pPr>
            <a:r>
              <a:rPr lang="en" sz="2597"/>
              <a:t>Abhishek Rathi</a:t>
            </a:r>
            <a:endParaRPr sz="2597"/>
          </a:p>
          <a:p>
            <a:pPr indent="0" lvl="0" marL="0" rtl="0" algn="l">
              <a:lnSpc>
                <a:spcPct val="80000"/>
              </a:lnSpc>
              <a:spcBef>
                <a:spcPts val="0"/>
              </a:spcBef>
              <a:spcAft>
                <a:spcPts val="0"/>
              </a:spcAft>
              <a:buSzPts val="523"/>
              <a:buNone/>
            </a:pPr>
            <a:r>
              <a:rPr lang="en" sz="2597"/>
              <a:t>Master’s in International Business</a:t>
            </a:r>
            <a:endParaRPr sz="2597"/>
          </a:p>
        </p:txBody>
      </p:sp>
      <p:pic>
        <p:nvPicPr>
          <p:cNvPr id="87" name="Google Shape;87;p13"/>
          <p:cNvPicPr preferRelativeResize="0"/>
          <p:nvPr/>
        </p:nvPicPr>
        <p:blipFill>
          <a:blip r:embed="rId3">
            <a:alphaModFix/>
          </a:blip>
          <a:stretch>
            <a:fillRect/>
          </a:stretch>
        </p:blipFill>
        <p:spPr>
          <a:xfrm>
            <a:off x="2463375" y="2037275"/>
            <a:ext cx="4386900" cy="2857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Cumulative R-Square</a:t>
            </a:r>
            <a:endParaRPr/>
          </a:p>
        </p:txBody>
      </p:sp>
      <p:sp>
        <p:nvSpPr>
          <p:cNvPr id="155" name="Google Shape;155;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2D3B45"/>
              </a:buClr>
              <a:buSzPts val="1200"/>
              <a:buFont typeface="Arial"/>
              <a:buChar char="●"/>
            </a:pPr>
            <a:r>
              <a:rPr lang="en" sz="1200">
                <a:solidFill>
                  <a:srgbClr val="2D3B45"/>
                </a:solidFill>
                <a:latin typeface="Arial"/>
                <a:ea typeface="Arial"/>
                <a:cs typeface="Arial"/>
                <a:sym typeface="Arial"/>
              </a:rPr>
              <a:t>Education, Job Category, Salary Beginning - .821 (R-square). These 3 variables can predict Salary by around 82%</a:t>
            </a:r>
            <a:endParaRPr sz="1200">
              <a:solidFill>
                <a:srgbClr val="2D3B45"/>
              </a:solidFill>
              <a:latin typeface="Arial"/>
              <a:ea typeface="Arial"/>
              <a:cs typeface="Arial"/>
              <a:sym typeface="Arial"/>
            </a:endParaRPr>
          </a:p>
          <a:p>
            <a:pPr indent="-304800" lvl="0" marL="457200" rtl="0" algn="l">
              <a:spcBef>
                <a:spcPts val="0"/>
              </a:spcBef>
              <a:spcAft>
                <a:spcPts val="0"/>
              </a:spcAft>
              <a:buClr>
                <a:srgbClr val="2D3B45"/>
              </a:buClr>
              <a:buSzPts val="1200"/>
              <a:buFont typeface="Arial"/>
              <a:buChar char="●"/>
            </a:pPr>
            <a:r>
              <a:rPr lang="en" sz="1200">
                <a:solidFill>
                  <a:srgbClr val="2D3B45"/>
                </a:solidFill>
                <a:latin typeface="Arial"/>
                <a:ea typeface="Arial"/>
                <a:cs typeface="Arial"/>
                <a:sym typeface="Arial"/>
              </a:rPr>
              <a:t>Moreover, if we do regression analysis with Education, Job Category, Salary Beginning, Gender the R-square value is .822 (R-square) which is similar to the R-square with Education, Job Category, Salary Beginning. </a:t>
            </a:r>
            <a:endParaRPr sz="1200">
              <a:solidFill>
                <a:srgbClr val="2D3B45"/>
              </a:solidFill>
              <a:latin typeface="Arial"/>
              <a:ea typeface="Arial"/>
              <a:cs typeface="Arial"/>
              <a:sym typeface="Arial"/>
            </a:endParaRPr>
          </a:p>
          <a:p>
            <a:pPr indent="0" lvl="0" marL="457200" rtl="0" algn="l">
              <a:spcBef>
                <a:spcPts val="1000"/>
              </a:spcBef>
              <a:spcAft>
                <a:spcPts val="0"/>
              </a:spcAft>
              <a:buNone/>
            </a:pPr>
            <a:r>
              <a:rPr lang="en" sz="1200">
                <a:solidFill>
                  <a:srgbClr val="2D3B45"/>
                </a:solidFill>
                <a:latin typeface="Arial"/>
                <a:ea typeface="Arial"/>
                <a:cs typeface="Arial"/>
                <a:sym typeface="Arial"/>
              </a:rPr>
              <a:t>Thus, we can conclude that Gender isn’t a significant factor for predicting salary compared to Education, Job_Category, Salary_Beginning. As, even without Gender the R-square value is coming to be .821</a:t>
            </a:r>
            <a:endParaRPr sz="1200">
              <a:solidFill>
                <a:srgbClr val="2D3B45"/>
              </a:solidFill>
              <a:latin typeface="Arial"/>
              <a:ea typeface="Arial"/>
              <a:cs typeface="Arial"/>
              <a:sym typeface="Arial"/>
            </a:endParaRPr>
          </a:p>
          <a:p>
            <a:pPr indent="0" lvl="0" marL="457200" rtl="0" algn="l">
              <a:spcBef>
                <a:spcPts val="1000"/>
              </a:spcBef>
              <a:spcAft>
                <a:spcPts val="1000"/>
              </a:spcAft>
              <a:buNone/>
            </a:pPr>
            <a:r>
              <a:t/>
            </a:r>
            <a:endParaRPr sz="1200">
              <a:solidFill>
                <a:srgbClr val="2D3B45"/>
              </a:solidFill>
              <a:latin typeface="Arial"/>
              <a:ea typeface="Arial"/>
              <a:cs typeface="Arial"/>
              <a:sym typeface="Arial"/>
            </a:endParaRPr>
          </a:p>
        </p:txBody>
      </p:sp>
      <p:pic>
        <p:nvPicPr>
          <p:cNvPr id="156" name="Google Shape;156;p22"/>
          <p:cNvPicPr preferRelativeResize="0"/>
          <p:nvPr/>
        </p:nvPicPr>
        <p:blipFill>
          <a:blip r:embed="rId3">
            <a:alphaModFix/>
          </a:blip>
          <a:stretch>
            <a:fillRect/>
          </a:stretch>
        </p:blipFill>
        <p:spPr>
          <a:xfrm>
            <a:off x="456375" y="2658125"/>
            <a:ext cx="4304951" cy="1564500"/>
          </a:xfrm>
          <a:prstGeom prst="rect">
            <a:avLst/>
          </a:prstGeom>
          <a:noFill/>
          <a:ln>
            <a:noFill/>
          </a:ln>
        </p:spPr>
      </p:pic>
      <p:pic>
        <p:nvPicPr>
          <p:cNvPr id="157" name="Google Shape;157;p22"/>
          <p:cNvPicPr preferRelativeResize="0"/>
          <p:nvPr/>
        </p:nvPicPr>
        <p:blipFill>
          <a:blip r:embed="rId4">
            <a:alphaModFix/>
          </a:blip>
          <a:stretch>
            <a:fillRect/>
          </a:stretch>
        </p:blipFill>
        <p:spPr>
          <a:xfrm>
            <a:off x="4708500" y="2658125"/>
            <a:ext cx="4435500" cy="1504120"/>
          </a:xfrm>
          <a:prstGeom prst="rect">
            <a:avLst/>
          </a:prstGeom>
          <a:noFill/>
          <a:ln>
            <a:noFill/>
          </a:ln>
        </p:spPr>
      </p:pic>
      <p:sp>
        <p:nvSpPr>
          <p:cNvPr id="158" name="Google Shape;158;p22"/>
          <p:cNvSpPr txBox="1"/>
          <p:nvPr/>
        </p:nvSpPr>
        <p:spPr>
          <a:xfrm>
            <a:off x="1032125" y="4081875"/>
            <a:ext cx="326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X - </a:t>
            </a:r>
            <a:r>
              <a:rPr b="1" lang="en">
                <a:latin typeface="Roboto"/>
                <a:ea typeface="Roboto"/>
                <a:cs typeface="Roboto"/>
                <a:sym typeface="Roboto"/>
              </a:rPr>
              <a:t>Education</a:t>
            </a:r>
            <a:r>
              <a:rPr b="1" lang="en">
                <a:latin typeface="Roboto"/>
                <a:ea typeface="Roboto"/>
                <a:cs typeface="Roboto"/>
                <a:sym typeface="Roboto"/>
              </a:rPr>
              <a:t>, Job_Category, Salary_Beginning</a:t>
            </a:r>
            <a:endParaRPr b="1">
              <a:latin typeface="Roboto"/>
              <a:ea typeface="Roboto"/>
              <a:cs typeface="Roboto"/>
              <a:sym typeface="Roboto"/>
            </a:endParaRPr>
          </a:p>
        </p:txBody>
      </p:sp>
      <p:sp>
        <p:nvSpPr>
          <p:cNvPr id="159" name="Google Shape;159;p22"/>
          <p:cNvSpPr txBox="1"/>
          <p:nvPr/>
        </p:nvSpPr>
        <p:spPr>
          <a:xfrm>
            <a:off x="4708500" y="4081875"/>
            <a:ext cx="326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X - Education, Job_Category, Salary_Beginning, Gender</a:t>
            </a:r>
            <a:endParaRPr b="1">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000">
                <a:solidFill>
                  <a:srgbClr val="2D3B45"/>
                </a:solidFill>
                <a:highlight>
                  <a:srgbClr val="FFFFFF"/>
                </a:highlight>
              </a:rPr>
              <a:t>Which Industry does this dataset come from?</a:t>
            </a:r>
            <a:endParaRPr sz="2700"/>
          </a:p>
        </p:txBody>
      </p:sp>
      <p:sp>
        <p:nvSpPr>
          <p:cNvPr id="165" name="Google Shape;165;p23"/>
          <p:cNvSpPr txBox="1"/>
          <p:nvPr>
            <p:ph idx="1" type="body"/>
          </p:nvPr>
        </p:nvSpPr>
        <p:spPr>
          <a:xfrm>
            <a:off x="311700" y="908775"/>
            <a:ext cx="5625000" cy="3660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Based on the descriptive statistics, we can observe that there are</a:t>
            </a:r>
            <a:r>
              <a:rPr lang="en" sz="1200"/>
              <a:t> 363 people belonging to Job Category 1, 27 in Job Category 2, 84 in Job Category 3. </a:t>
            </a:r>
            <a:endParaRPr sz="1200"/>
          </a:p>
          <a:p>
            <a:pPr indent="-304800" lvl="0" marL="457200" rtl="0" algn="l">
              <a:spcBef>
                <a:spcPts val="0"/>
              </a:spcBef>
              <a:spcAft>
                <a:spcPts val="0"/>
              </a:spcAft>
              <a:buSzPts val="1200"/>
              <a:buChar char="●"/>
            </a:pPr>
            <a:r>
              <a:rPr lang="en" sz="1200"/>
              <a:t>This dataset can come from a </a:t>
            </a:r>
            <a:r>
              <a:rPr b="1" lang="en" sz="1200"/>
              <a:t>Corporate Hospital</a:t>
            </a:r>
            <a:r>
              <a:rPr lang="en" sz="1200"/>
              <a:t>. As people belonging to Job category 3 earn the highest and can be Board of Directors, President, VP’s, specialist doctors like surgeons, neurologists, etc. Job category 2 can be the Managers, Accountants, marketing specialists, assistant doctors who earn less than Category 3 and the category 1 can be employees such as nurses, male nurses or even medical students who have joined the hospital.</a:t>
            </a:r>
            <a:endParaRPr sz="1200"/>
          </a:p>
          <a:p>
            <a:pPr indent="-304800" lvl="0" marL="457200" rtl="0" algn="l">
              <a:spcBef>
                <a:spcPts val="0"/>
              </a:spcBef>
              <a:spcAft>
                <a:spcPts val="0"/>
              </a:spcAft>
              <a:buSzPts val="1200"/>
              <a:buChar char="●"/>
            </a:pPr>
            <a:r>
              <a:rPr lang="en" sz="1200"/>
              <a:t>Also, our dataset shows that the no. of people in high paying Job category 3 is 84, and in IT, consulting, fintech companies the no. of executives are not that much if its a small to medium firm. Thus, I neglected these companies when trying to guess from where does this dataset come from whereas a big corporate hospital can have many specialist doctors who earn the highest package.</a:t>
            </a:r>
            <a:endParaRPr sz="1200"/>
          </a:p>
        </p:txBody>
      </p:sp>
      <p:pic>
        <p:nvPicPr>
          <p:cNvPr id="166" name="Google Shape;166;p23"/>
          <p:cNvPicPr preferRelativeResize="0"/>
          <p:nvPr/>
        </p:nvPicPr>
        <p:blipFill>
          <a:blip r:embed="rId3">
            <a:alphaModFix/>
          </a:blip>
          <a:stretch>
            <a:fillRect/>
          </a:stretch>
        </p:blipFill>
        <p:spPr>
          <a:xfrm>
            <a:off x="5693700" y="3620900"/>
            <a:ext cx="3329275" cy="1158350"/>
          </a:xfrm>
          <a:prstGeom prst="rect">
            <a:avLst/>
          </a:prstGeom>
          <a:noFill/>
          <a:ln>
            <a:noFill/>
          </a:ln>
        </p:spPr>
      </p:pic>
      <p:pic>
        <p:nvPicPr>
          <p:cNvPr id="167" name="Google Shape;167;p23"/>
          <p:cNvPicPr preferRelativeResize="0"/>
          <p:nvPr/>
        </p:nvPicPr>
        <p:blipFill>
          <a:blip r:embed="rId4">
            <a:alphaModFix/>
          </a:blip>
          <a:stretch>
            <a:fillRect/>
          </a:stretch>
        </p:blipFill>
        <p:spPr>
          <a:xfrm>
            <a:off x="6010733" y="723350"/>
            <a:ext cx="2935469" cy="2014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3" name="Google Shape;173;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24"/>
          <p:cNvPicPr preferRelativeResize="0"/>
          <p:nvPr/>
        </p:nvPicPr>
        <p:blipFill>
          <a:blip r:embed="rId3">
            <a:alphaModFix/>
          </a:blip>
          <a:stretch>
            <a:fillRect/>
          </a:stretch>
        </p:blipFill>
        <p:spPr>
          <a:xfrm>
            <a:off x="1415088" y="467138"/>
            <a:ext cx="6313825" cy="420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sz="1600"/>
              <a:t>Column Names &amp; Description</a:t>
            </a:r>
            <a:endParaRPr sz="1600"/>
          </a:p>
          <a:p>
            <a:pPr indent="-330200" lvl="0" marL="457200" rtl="0" algn="l">
              <a:spcBef>
                <a:spcPts val="0"/>
              </a:spcBef>
              <a:spcAft>
                <a:spcPts val="0"/>
              </a:spcAft>
              <a:buSzPts val="1600"/>
              <a:buAutoNum type="arabicPeriod"/>
            </a:pPr>
            <a:r>
              <a:rPr lang="en" sz="1600"/>
              <a:t>Descriptive Statistics</a:t>
            </a:r>
            <a:endParaRPr sz="1600"/>
          </a:p>
          <a:p>
            <a:pPr indent="-330200" lvl="0" marL="457200" rtl="0" algn="l">
              <a:spcBef>
                <a:spcPts val="0"/>
              </a:spcBef>
              <a:spcAft>
                <a:spcPts val="0"/>
              </a:spcAft>
              <a:buSzPts val="1600"/>
              <a:buAutoNum type="arabicPeriod"/>
            </a:pPr>
            <a:r>
              <a:rPr lang="en" sz="1600"/>
              <a:t>Pearson Correlation Analysis</a:t>
            </a:r>
            <a:endParaRPr sz="1600"/>
          </a:p>
          <a:p>
            <a:pPr indent="-330200" lvl="0" marL="457200" rtl="0" algn="l">
              <a:spcBef>
                <a:spcPts val="0"/>
              </a:spcBef>
              <a:spcAft>
                <a:spcPts val="0"/>
              </a:spcAft>
              <a:buSzPts val="1600"/>
              <a:buAutoNum type="arabicPeriod"/>
            </a:pPr>
            <a:r>
              <a:rPr lang="en" sz="1600"/>
              <a:t>Regression</a:t>
            </a:r>
            <a:endParaRPr sz="1600"/>
          </a:p>
          <a:p>
            <a:pPr indent="-330200" lvl="0" marL="457200" rtl="0" algn="l">
              <a:spcBef>
                <a:spcPts val="0"/>
              </a:spcBef>
              <a:spcAft>
                <a:spcPts val="0"/>
              </a:spcAft>
              <a:buSzPts val="1600"/>
              <a:buAutoNum type="arabicPeriod"/>
            </a:pPr>
            <a:r>
              <a:rPr lang="en" sz="1600"/>
              <a:t>Which Industry does this dataset come from?</a:t>
            </a:r>
            <a:endParaRPr sz="1600"/>
          </a:p>
          <a:p>
            <a:pPr indent="-330200" lvl="0" marL="457200" rtl="0" algn="l">
              <a:spcBef>
                <a:spcPts val="0"/>
              </a:spcBef>
              <a:spcAft>
                <a:spcPts val="0"/>
              </a:spcAft>
              <a:buSzPts val="1600"/>
              <a:buAutoNum type="arabicPeriod"/>
            </a:pPr>
            <a:r>
              <a:rPr lang="en" sz="1600"/>
              <a:t>Salary Policy of the company [In Executive Report]</a:t>
            </a:r>
            <a:endParaRPr sz="1600"/>
          </a:p>
          <a:p>
            <a:pPr indent="-330200" lvl="0" marL="457200" rtl="0" algn="l">
              <a:spcBef>
                <a:spcPts val="0"/>
              </a:spcBef>
              <a:spcAft>
                <a:spcPts val="0"/>
              </a:spcAft>
              <a:buSzPts val="1600"/>
              <a:buAutoNum type="arabicPeriod"/>
            </a:pPr>
            <a:r>
              <a:rPr lang="en" sz="1600"/>
              <a:t>Business Recommendations [In Executive Report]</a:t>
            </a:r>
            <a:endParaRPr sz="1600"/>
          </a:p>
          <a:p>
            <a:pPr indent="0" lvl="0" marL="0" rtl="0" algn="l">
              <a:spcBef>
                <a:spcPts val="1200"/>
              </a:spcBef>
              <a:spcAft>
                <a:spcPts val="1200"/>
              </a:spcAft>
              <a:buNone/>
            </a:pPr>
            <a:r>
              <a:rPr b="1" lang="en" sz="1400"/>
              <a:t>Google Collab [Python Workbook]</a:t>
            </a:r>
            <a:r>
              <a:rPr b="1" lang="en" sz="1400"/>
              <a:t> </a:t>
            </a:r>
            <a:r>
              <a:rPr lang="en" sz="1400"/>
              <a:t>https://colab.research.google.com/drive/1x5JmB064js5KVrJEqmhVoqAiX9axe9wu?usp=sharing</a:t>
            </a:r>
            <a:endParaRPr sz="1400"/>
          </a:p>
        </p:txBody>
      </p:sp>
      <p:pic>
        <p:nvPicPr>
          <p:cNvPr id="94" name="Google Shape;94;p14"/>
          <p:cNvPicPr preferRelativeResize="0"/>
          <p:nvPr/>
        </p:nvPicPr>
        <p:blipFill>
          <a:blip r:embed="rId3">
            <a:alphaModFix/>
          </a:blip>
          <a:stretch>
            <a:fillRect/>
          </a:stretch>
        </p:blipFill>
        <p:spPr>
          <a:xfrm>
            <a:off x="7227013" y="410000"/>
            <a:ext cx="1505526" cy="1505526"/>
          </a:xfrm>
          <a:prstGeom prst="rect">
            <a:avLst/>
          </a:prstGeom>
          <a:noFill/>
          <a:ln>
            <a:noFill/>
          </a:ln>
        </p:spPr>
      </p:pic>
      <p:pic>
        <p:nvPicPr>
          <p:cNvPr id="95" name="Google Shape;95;p14"/>
          <p:cNvPicPr preferRelativeResize="0"/>
          <p:nvPr/>
        </p:nvPicPr>
        <p:blipFill>
          <a:blip r:embed="rId4">
            <a:alphaModFix/>
          </a:blip>
          <a:stretch>
            <a:fillRect/>
          </a:stretch>
        </p:blipFill>
        <p:spPr>
          <a:xfrm>
            <a:off x="7003238" y="2241176"/>
            <a:ext cx="1953101" cy="10985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Column Names &amp; Description</a:t>
            </a:r>
            <a:endParaRPr/>
          </a:p>
        </p:txBody>
      </p:sp>
      <p:sp>
        <p:nvSpPr>
          <p:cNvPr id="101" name="Google Shape;101;p15"/>
          <p:cNvSpPr txBox="1"/>
          <p:nvPr>
            <p:ph idx="1" type="body"/>
          </p:nvPr>
        </p:nvSpPr>
        <p:spPr>
          <a:xfrm>
            <a:off x="311700" y="955150"/>
            <a:ext cx="8180100" cy="32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D3B45"/>
                </a:solidFill>
              </a:rPr>
              <a:t>Id - It represents unique identification for each entry in the dataset.</a:t>
            </a:r>
            <a:endParaRPr sz="1200">
              <a:solidFill>
                <a:srgbClr val="2D3B45"/>
              </a:solidFill>
            </a:endParaRPr>
          </a:p>
          <a:p>
            <a:pPr indent="0" lvl="0" marL="0" rtl="0" algn="l">
              <a:spcBef>
                <a:spcPts val="1000"/>
              </a:spcBef>
              <a:spcAft>
                <a:spcPts val="0"/>
              </a:spcAft>
              <a:buNone/>
            </a:pPr>
            <a:r>
              <a:rPr lang="en" sz="1200">
                <a:solidFill>
                  <a:srgbClr val="2D3B45"/>
                </a:solidFill>
              </a:rPr>
              <a:t>Gender - Male/Female</a:t>
            </a:r>
            <a:endParaRPr sz="1200">
              <a:solidFill>
                <a:srgbClr val="2D3B45"/>
              </a:solidFill>
            </a:endParaRPr>
          </a:p>
          <a:p>
            <a:pPr indent="0" lvl="0" marL="0" rtl="0" algn="l">
              <a:spcBef>
                <a:spcPts val="1000"/>
              </a:spcBef>
              <a:spcAft>
                <a:spcPts val="0"/>
              </a:spcAft>
              <a:buNone/>
            </a:pPr>
            <a:r>
              <a:rPr lang="en" sz="1200">
                <a:solidFill>
                  <a:srgbClr val="2D3B45"/>
                </a:solidFill>
              </a:rPr>
              <a:t>Education - No. of years the employee has studied in his life</a:t>
            </a:r>
            <a:endParaRPr sz="1200">
              <a:solidFill>
                <a:srgbClr val="2D3B45"/>
              </a:solidFill>
            </a:endParaRPr>
          </a:p>
          <a:p>
            <a:pPr indent="0" lvl="0" marL="0" rtl="0" algn="l">
              <a:spcBef>
                <a:spcPts val="1000"/>
              </a:spcBef>
              <a:spcAft>
                <a:spcPts val="0"/>
              </a:spcAft>
              <a:buNone/>
            </a:pPr>
            <a:r>
              <a:rPr lang="en" sz="1200">
                <a:solidFill>
                  <a:srgbClr val="2D3B45"/>
                </a:solidFill>
              </a:rPr>
              <a:t>Job_Category - It showcases the categories for 3 different types of jobs within the company (1,2,3)</a:t>
            </a:r>
            <a:endParaRPr sz="1200">
              <a:solidFill>
                <a:srgbClr val="2D3B45"/>
              </a:solidFill>
            </a:endParaRPr>
          </a:p>
          <a:p>
            <a:pPr indent="0" lvl="0" marL="0" rtl="0" algn="l">
              <a:spcBef>
                <a:spcPts val="1000"/>
              </a:spcBef>
              <a:spcAft>
                <a:spcPts val="0"/>
              </a:spcAft>
              <a:buNone/>
            </a:pPr>
            <a:r>
              <a:rPr lang="en" sz="1200">
                <a:solidFill>
                  <a:srgbClr val="2D3B45"/>
                </a:solidFill>
              </a:rPr>
              <a:t>Salary - Current salary of the employee </a:t>
            </a:r>
            <a:endParaRPr sz="1200">
              <a:solidFill>
                <a:srgbClr val="2D3B45"/>
              </a:solidFill>
            </a:endParaRPr>
          </a:p>
          <a:p>
            <a:pPr indent="0" lvl="0" marL="0" rtl="0" algn="l">
              <a:spcBef>
                <a:spcPts val="1000"/>
              </a:spcBef>
              <a:spcAft>
                <a:spcPts val="0"/>
              </a:spcAft>
              <a:buNone/>
            </a:pPr>
            <a:r>
              <a:rPr lang="en" sz="1200">
                <a:solidFill>
                  <a:srgbClr val="2D3B45"/>
                </a:solidFill>
              </a:rPr>
              <a:t>Salary_Beginning - Starting salary at the company when the employee joined</a:t>
            </a:r>
            <a:endParaRPr sz="1200">
              <a:solidFill>
                <a:srgbClr val="2D3B45"/>
              </a:solidFill>
            </a:endParaRPr>
          </a:p>
          <a:p>
            <a:pPr indent="0" lvl="0" marL="0" rtl="0" algn="l">
              <a:spcBef>
                <a:spcPts val="1000"/>
              </a:spcBef>
              <a:spcAft>
                <a:spcPts val="0"/>
              </a:spcAft>
              <a:buNone/>
            </a:pPr>
            <a:r>
              <a:rPr lang="en" sz="1200">
                <a:solidFill>
                  <a:srgbClr val="2D3B45"/>
                </a:solidFill>
              </a:rPr>
              <a:t>JobTime - Time spent in the current job (In months)</a:t>
            </a:r>
            <a:endParaRPr sz="1200">
              <a:solidFill>
                <a:srgbClr val="2D3B45"/>
              </a:solidFill>
            </a:endParaRPr>
          </a:p>
          <a:p>
            <a:pPr indent="0" lvl="0" marL="0" rtl="0" algn="l">
              <a:spcBef>
                <a:spcPts val="1000"/>
              </a:spcBef>
              <a:spcAft>
                <a:spcPts val="0"/>
              </a:spcAft>
              <a:buNone/>
            </a:pPr>
            <a:r>
              <a:rPr lang="en" sz="1200">
                <a:solidFill>
                  <a:srgbClr val="2D3B45"/>
                </a:solidFill>
              </a:rPr>
              <a:t>Previous Experience - Work experience gained (In months)</a:t>
            </a:r>
            <a:endParaRPr sz="1200">
              <a:solidFill>
                <a:srgbClr val="2D3B45"/>
              </a:solidFill>
            </a:endParaRPr>
          </a:p>
          <a:p>
            <a:pPr indent="0" lvl="0" marL="0" rtl="0" algn="l">
              <a:spcBef>
                <a:spcPts val="1000"/>
              </a:spcBef>
              <a:spcAft>
                <a:spcPts val="1000"/>
              </a:spcAft>
              <a:buNone/>
            </a:pPr>
            <a:r>
              <a:rPr lang="en" sz="1200">
                <a:solidFill>
                  <a:srgbClr val="2D3B45"/>
                </a:solidFill>
              </a:rPr>
              <a:t>Minority - </a:t>
            </a:r>
            <a:r>
              <a:rPr lang="en" sz="1200">
                <a:solidFill>
                  <a:srgbClr val="202124"/>
                </a:solidFill>
                <a:highlight>
                  <a:srgbClr val="FFFFFF"/>
                </a:highlight>
              </a:rPr>
              <a:t>usually refers to four major racial and ethnic groups: </a:t>
            </a:r>
            <a:r>
              <a:rPr b="1" lang="en" sz="1200">
                <a:solidFill>
                  <a:srgbClr val="202124"/>
                </a:solidFill>
                <a:highlight>
                  <a:srgbClr val="FFFFFF"/>
                </a:highlight>
              </a:rPr>
              <a:t>African Americans, American Indians and Alaska Natives, Asians and Pacific Islanders, and Hispanics</a:t>
            </a:r>
            <a:r>
              <a:rPr lang="en" sz="1200">
                <a:solidFill>
                  <a:srgbClr val="202124"/>
                </a:solidFill>
                <a:highlight>
                  <a:srgbClr val="FFFFFF"/>
                </a:highlight>
              </a:rPr>
              <a:t>. Minority = 1 signifies </a:t>
            </a:r>
            <a:r>
              <a:rPr lang="en" sz="1200">
                <a:solidFill>
                  <a:srgbClr val="202124"/>
                </a:solidFill>
                <a:highlight>
                  <a:srgbClr val="FFFFFF"/>
                </a:highlight>
              </a:rPr>
              <a:t>belonging</a:t>
            </a:r>
            <a:r>
              <a:rPr lang="en" sz="1200">
                <a:solidFill>
                  <a:srgbClr val="202124"/>
                </a:solidFill>
                <a:highlight>
                  <a:srgbClr val="FFFFFF"/>
                </a:highlight>
              </a:rPr>
              <a:t> to any of these categories.</a:t>
            </a:r>
            <a:endParaRPr sz="1200">
              <a:solidFill>
                <a:srgbClr val="202124"/>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Statistics </a:t>
            </a:r>
            <a:r>
              <a:rPr lang="en"/>
              <a:t>(SPSS and Python)</a:t>
            </a:r>
            <a:endParaRPr/>
          </a:p>
        </p:txBody>
      </p:sp>
      <p:sp>
        <p:nvSpPr>
          <p:cNvPr id="107" name="Google Shape;107;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16"/>
          <p:cNvPicPr preferRelativeResize="0"/>
          <p:nvPr/>
        </p:nvPicPr>
        <p:blipFill>
          <a:blip r:embed="rId3">
            <a:alphaModFix/>
          </a:blip>
          <a:stretch>
            <a:fillRect/>
          </a:stretch>
        </p:blipFill>
        <p:spPr>
          <a:xfrm>
            <a:off x="0" y="1058188"/>
            <a:ext cx="8962698" cy="34079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Statistics</a:t>
            </a:r>
            <a:endParaRPr/>
          </a:p>
          <a:p>
            <a:pPr indent="0" lvl="0" marL="0" rtl="0" algn="l">
              <a:spcBef>
                <a:spcPts val="0"/>
              </a:spcBef>
              <a:spcAft>
                <a:spcPts val="0"/>
              </a:spcAft>
              <a:buNone/>
            </a:pPr>
            <a:r>
              <a:t/>
            </a:r>
            <a:endParaRPr/>
          </a:p>
        </p:txBody>
      </p:sp>
      <p:sp>
        <p:nvSpPr>
          <p:cNvPr id="114" name="Google Shape;114;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There are 258 Male employees &amp; 216 Female employees.</a:t>
            </a:r>
            <a:endParaRPr sz="1200"/>
          </a:p>
          <a:p>
            <a:pPr indent="-304800" lvl="0" marL="457200" rtl="0" algn="l">
              <a:spcBef>
                <a:spcPts val="0"/>
              </a:spcBef>
              <a:spcAft>
                <a:spcPts val="0"/>
              </a:spcAft>
              <a:buSzPts val="1200"/>
              <a:buChar char="●"/>
            </a:pPr>
            <a:r>
              <a:rPr lang="en" sz="1200"/>
              <a:t>Most employees work in the Job Category 1 - 363 employees.</a:t>
            </a:r>
            <a:endParaRPr sz="1200"/>
          </a:p>
          <a:p>
            <a:pPr indent="-304800" lvl="0" marL="457200" rtl="0" algn="l">
              <a:spcBef>
                <a:spcPts val="0"/>
              </a:spcBef>
              <a:spcAft>
                <a:spcPts val="0"/>
              </a:spcAft>
              <a:buSzPts val="1200"/>
              <a:buChar char="●"/>
            </a:pPr>
            <a:r>
              <a:rPr lang="en" sz="1200"/>
              <a:t>104 employees belong to the Minority group. </a:t>
            </a:r>
            <a:endParaRPr sz="1200"/>
          </a:p>
          <a:p>
            <a:pPr indent="-304800" lvl="0" marL="457200" rtl="0" algn="l">
              <a:spcBef>
                <a:spcPts val="0"/>
              </a:spcBef>
              <a:spcAft>
                <a:spcPts val="0"/>
              </a:spcAft>
              <a:buSzPts val="1200"/>
              <a:buChar char="●"/>
            </a:pPr>
            <a:r>
              <a:rPr lang="en" sz="1200"/>
              <a:t>The no. of unique values in each column is shown using .nunique() function in Python.</a:t>
            </a:r>
            <a:endParaRPr sz="1200"/>
          </a:p>
        </p:txBody>
      </p:sp>
      <p:pic>
        <p:nvPicPr>
          <p:cNvPr id="115" name="Google Shape;115;p17"/>
          <p:cNvPicPr preferRelativeResize="0"/>
          <p:nvPr/>
        </p:nvPicPr>
        <p:blipFill>
          <a:blip r:embed="rId3">
            <a:alphaModFix/>
          </a:blip>
          <a:stretch>
            <a:fillRect/>
          </a:stretch>
        </p:blipFill>
        <p:spPr>
          <a:xfrm>
            <a:off x="5113932" y="87900"/>
            <a:ext cx="3961019" cy="1788575"/>
          </a:xfrm>
          <a:prstGeom prst="rect">
            <a:avLst/>
          </a:prstGeom>
          <a:noFill/>
          <a:ln>
            <a:noFill/>
          </a:ln>
        </p:spPr>
      </p:pic>
      <p:pic>
        <p:nvPicPr>
          <p:cNvPr id="116" name="Google Shape;116;p17"/>
          <p:cNvPicPr preferRelativeResize="0"/>
          <p:nvPr/>
        </p:nvPicPr>
        <p:blipFill rotWithShape="1">
          <a:blip r:embed="rId4">
            <a:alphaModFix/>
          </a:blip>
          <a:srcRect b="13451" l="1921" r="7441" t="10247"/>
          <a:stretch/>
        </p:blipFill>
        <p:spPr>
          <a:xfrm>
            <a:off x="610850" y="2571738"/>
            <a:ext cx="5225451" cy="1425875"/>
          </a:xfrm>
          <a:prstGeom prst="rect">
            <a:avLst/>
          </a:prstGeom>
          <a:noFill/>
          <a:ln>
            <a:noFill/>
          </a:ln>
        </p:spPr>
      </p:pic>
      <p:pic>
        <p:nvPicPr>
          <p:cNvPr id="117" name="Google Shape;117;p17"/>
          <p:cNvPicPr preferRelativeResize="0"/>
          <p:nvPr/>
        </p:nvPicPr>
        <p:blipFill>
          <a:blip r:embed="rId5">
            <a:alphaModFix/>
          </a:blip>
          <a:stretch>
            <a:fillRect/>
          </a:stretch>
        </p:blipFill>
        <p:spPr>
          <a:xfrm>
            <a:off x="6218575" y="2264833"/>
            <a:ext cx="2613725" cy="2744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idx="1" type="body"/>
          </p:nvPr>
        </p:nvSpPr>
        <p:spPr>
          <a:xfrm>
            <a:off x="311700" y="216775"/>
            <a:ext cx="8520600" cy="4352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300"/>
              <a:t>Mean Salary is 34419.57 but the max salary is 135000 which is an outlier. On inspecting the data, we find few salaries (5 entries) to be higher than 100000. Similar outliers can be found in Salary_Beginning with mean being 17016.09 but max </a:t>
            </a:r>
            <a:r>
              <a:rPr lang="en" sz="1300"/>
              <a:t>Salary_Beginning is 79980.</a:t>
            </a:r>
            <a:endParaRPr sz="1300"/>
          </a:p>
          <a:p>
            <a:pPr indent="-311150" lvl="0" marL="457200" rtl="0" algn="l">
              <a:spcBef>
                <a:spcPts val="0"/>
              </a:spcBef>
              <a:spcAft>
                <a:spcPts val="0"/>
              </a:spcAft>
              <a:buSzPts val="1300"/>
              <a:buChar char="●"/>
            </a:pPr>
            <a:r>
              <a:rPr lang="en" sz="1300"/>
              <a:t>As shown in graphs, Salary and Salary_Beginning are right-skewed (Positive skewness). </a:t>
            </a:r>
            <a:endParaRPr sz="1300"/>
          </a:p>
          <a:p>
            <a:pPr indent="-311150" lvl="0" marL="457200" rtl="0" algn="l">
              <a:spcBef>
                <a:spcPts val="0"/>
              </a:spcBef>
              <a:spcAft>
                <a:spcPts val="0"/>
              </a:spcAft>
              <a:buSzPts val="1300"/>
              <a:buChar char="●"/>
            </a:pPr>
            <a:r>
              <a:rPr lang="en" sz="1300"/>
              <a:t>Similarly, Previous Experience also shows positive skewness with mean = 95.86 and max = 476 which is an outlier.</a:t>
            </a:r>
            <a:endParaRPr sz="1300"/>
          </a:p>
          <a:p>
            <a:pPr indent="0" lvl="0" marL="0" rtl="0" algn="l">
              <a:spcBef>
                <a:spcPts val="1200"/>
              </a:spcBef>
              <a:spcAft>
                <a:spcPts val="1200"/>
              </a:spcAft>
              <a:buNone/>
            </a:pPr>
            <a:r>
              <a:t/>
            </a:r>
            <a:endParaRPr sz="1300"/>
          </a:p>
        </p:txBody>
      </p:sp>
      <p:pic>
        <p:nvPicPr>
          <p:cNvPr id="123" name="Google Shape;123;p18"/>
          <p:cNvPicPr preferRelativeResize="0"/>
          <p:nvPr/>
        </p:nvPicPr>
        <p:blipFill>
          <a:blip r:embed="rId3">
            <a:alphaModFix/>
          </a:blip>
          <a:stretch>
            <a:fillRect/>
          </a:stretch>
        </p:blipFill>
        <p:spPr>
          <a:xfrm>
            <a:off x="109150" y="1906775"/>
            <a:ext cx="4462849" cy="2816576"/>
          </a:xfrm>
          <a:prstGeom prst="rect">
            <a:avLst/>
          </a:prstGeom>
          <a:noFill/>
          <a:ln>
            <a:noFill/>
          </a:ln>
        </p:spPr>
      </p:pic>
      <p:pic>
        <p:nvPicPr>
          <p:cNvPr id="124" name="Google Shape;124;p18"/>
          <p:cNvPicPr preferRelativeResize="0"/>
          <p:nvPr/>
        </p:nvPicPr>
        <p:blipFill>
          <a:blip r:embed="rId4">
            <a:alphaModFix/>
          </a:blip>
          <a:stretch>
            <a:fillRect/>
          </a:stretch>
        </p:blipFill>
        <p:spPr>
          <a:xfrm>
            <a:off x="4659929" y="1906775"/>
            <a:ext cx="4364272" cy="2816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Pearson Correlation Analysis</a:t>
            </a:r>
            <a:endParaRPr/>
          </a:p>
        </p:txBody>
      </p:sp>
      <p:sp>
        <p:nvSpPr>
          <p:cNvPr id="130" name="Google Shape;130;p19"/>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298450" lvl="0" marL="457200" rtl="0" algn="just">
              <a:spcBef>
                <a:spcPts val="0"/>
              </a:spcBef>
              <a:spcAft>
                <a:spcPts val="0"/>
              </a:spcAft>
              <a:buClr>
                <a:srgbClr val="000000"/>
              </a:buClr>
              <a:buSzPts val="1100"/>
              <a:buChar char="●"/>
            </a:pPr>
            <a:r>
              <a:rPr lang="en" sz="1100">
                <a:solidFill>
                  <a:srgbClr val="000000"/>
                </a:solidFill>
              </a:rPr>
              <a:t>Job_Category, Education, Salary_Beginning are highly correlated (positive) with Salary. The correlation is significant at the 0.01 level (2-tailed)</a:t>
            </a:r>
            <a:endParaRPr sz="1100">
              <a:solidFill>
                <a:srgbClr val="000000"/>
              </a:solidFill>
            </a:endParaRPr>
          </a:p>
          <a:p>
            <a:pPr indent="-298450" lvl="0" marL="457200" rtl="0" algn="just">
              <a:spcBef>
                <a:spcPts val="0"/>
              </a:spcBef>
              <a:spcAft>
                <a:spcPts val="0"/>
              </a:spcAft>
              <a:buClr>
                <a:srgbClr val="000000"/>
              </a:buClr>
              <a:buSzPts val="1100"/>
              <a:buChar char="●"/>
            </a:pPr>
            <a:r>
              <a:rPr lang="en" sz="1100">
                <a:solidFill>
                  <a:srgbClr val="000000"/>
                </a:solidFill>
              </a:rPr>
              <a:t>Salary vs Gender is negatively correlated. The correlation is significant at the 0.01 level (2-tailed) [</a:t>
            </a:r>
            <a:r>
              <a:rPr lang="en" sz="1100">
                <a:solidFill>
                  <a:srgbClr val="000000"/>
                </a:solidFill>
              </a:rPr>
              <a:t>Gender - Male (0) and Female (1) were recoded into binary values and converted from String to Numeric to conduct correlation and regression analysis. ]</a:t>
            </a:r>
            <a:endParaRPr sz="1100">
              <a:solidFill>
                <a:srgbClr val="000000"/>
              </a:solidFill>
            </a:endParaRPr>
          </a:p>
          <a:p>
            <a:pPr indent="-298450" lvl="0" marL="457200" rtl="0" algn="just">
              <a:spcBef>
                <a:spcPts val="0"/>
              </a:spcBef>
              <a:spcAft>
                <a:spcPts val="0"/>
              </a:spcAft>
              <a:buClr>
                <a:srgbClr val="000000"/>
              </a:buClr>
              <a:buSzPts val="1100"/>
              <a:buChar char="●"/>
            </a:pPr>
            <a:r>
              <a:rPr lang="en" sz="1100">
                <a:solidFill>
                  <a:srgbClr val="000000"/>
                </a:solidFill>
              </a:rPr>
              <a:t>There are other correlations also but are not highly correlated with salary in a positive or negative way. </a:t>
            </a:r>
            <a:endParaRPr sz="1100">
              <a:solidFill>
                <a:srgbClr val="000000"/>
              </a:solidFill>
            </a:endParaRPr>
          </a:p>
          <a:p>
            <a:pPr indent="0" lvl="0" marL="457200" rtl="0" algn="just">
              <a:spcBef>
                <a:spcPts val="1200"/>
              </a:spcBef>
              <a:spcAft>
                <a:spcPts val="0"/>
              </a:spcAft>
              <a:buNone/>
            </a:pPr>
            <a:r>
              <a:rPr lang="en" sz="1100">
                <a:solidFill>
                  <a:srgbClr val="000000"/>
                </a:solidFill>
              </a:rPr>
              <a:t>For example, Salary vs minority correlation is significant at the 0.01 level (2-tailed) but the Pearson Correlation value is just -1.77 which is not significant. Also, running the regression analysis between Salary and minority, the R-square value came up to be .031 which is just 3% and thus, we can say that minority doesn’t predict Salary much and should not be considered. Similarly, Salary vs Previous Experience is significant at the 0.05 level (2-tailed) but the Pearson Correlation value is just -0.97 which is not significant. Also, on doing regression analysis between Salary and Previous experience, the R-square value is just .009 which is insignificant. </a:t>
            </a:r>
            <a:r>
              <a:rPr lang="en" sz="1100">
                <a:solidFill>
                  <a:srgbClr val="000000"/>
                </a:solidFill>
              </a:rPr>
              <a:t>[Slide 8] </a:t>
            </a:r>
            <a:endParaRPr sz="1100">
              <a:solidFill>
                <a:srgbClr val="000000"/>
              </a:solidFill>
            </a:endParaRPr>
          </a:p>
        </p:txBody>
      </p:sp>
      <p:pic>
        <p:nvPicPr>
          <p:cNvPr id="131" name="Google Shape;131;p19"/>
          <p:cNvPicPr preferRelativeResize="0"/>
          <p:nvPr/>
        </p:nvPicPr>
        <p:blipFill rotWithShape="1">
          <a:blip r:embed="rId3">
            <a:alphaModFix/>
          </a:blip>
          <a:srcRect b="0" l="0" r="0" t="27641"/>
          <a:stretch/>
        </p:blipFill>
        <p:spPr>
          <a:xfrm>
            <a:off x="0" y="3616072"/>
            <a:ext cx="9144000" cy="1276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11700" y="3204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00"/>
              <a:t>Correlation &amp; Regression: Salary - Minority, Previous Experience (Insignificant)</a:t>
            </a:r>
            <a:endParaRPr sz="1800"/>
          </a:p>
        </p:txBody>
      </p:sp>
      <p:pic>
        <p:nvPicPr>
          <p:cNvPr id="137" name="Google Shape;137;p20"/>
          <p:cNvPicPr preferRelativeResize="0"/>
          <p:nvPr/>
        </p:nvPicPr>
        <p:blipFill>
          <a:blip r:embed="rId3">
            <a:alphaModFix/>
          </a:blip>
          <a:stretch>
            <a:fillRect/>
          </a:stretch>
        </p:blipFill>
        <p:spPr>
          <a:xfrm>
            <a:off x="1454787" y="2764025"/>
            <a:ext cx="6234426" cy="1687975"/>
          </a:xfrm>
          <a:prstGeom prst="rect">
            <a:avLst/>
          </a:prstGeom>
          <a:noFill/>
          <a:ln>
            <a:noFill/>
          </a:ln>
        </p:spPr>
      </p:pic>
      <p:pic>
        <p:nvPicPr>
          <p:cNvPr id="138" name="Google Shape;138;p20"/>
          <p:cNvPicPr preferRelativeResize="0"/>
          <p:nvPr/>
        </p:nvPicPr>
        <p:blipFill>
          <a:blip r:embed="rId4">
            <a:alphaModFix/>
          </a:blip>
          <a:stretch>
            <a:fillRect/>
          </a:stretch>
        </p:blipFill>
        <p:spPr>
          <a:xfrm>
            <a:off x="551375" y="1377500"/>
            <a:ext cx="4020636" cy="1194250"/>
          </a:xfrm>
          <a:prstGeom prst="rect">
            <a:avLst/>
          </a:prstGeom>
          <a:noFill/>
          <a:ln>
            <a:noFill/>
          </a:ln>
        </p:spPr>
      </p:pic>
      <p:pic>
        <p:nvPicPr>
          <p:cNvPr id="139" name="Google Shape;139;p20"/>
          <p:cNvPicPr preferRelativeResize="0"/>
          <p:nvPr/>
        </p:nvPicPr>
        <p:blipFill>
          <a:blip r:embed="rId5">
            <a:alphaModFix/>
          </a:blip>
          <a:stretch>
            <a:fillRect/>
          </a:stretch>
        </p:blipFill>
        <p:spPr>
          <a:xfrm>
            <a:off x="4811675" y="1377500"/>
            <a:ext cx="4020625" cy="1194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020"/>
              <a:t>Regression (Significant) - Salary vs Education, Job_Category, Salary_Beginning, Gender</a:t>
            </a:r>
            <a:endParaRPr sz="2020"/>
          </a:p>
        </p:txBody>
      </p:sp>
      <p:sp>
        <p:nvSpPr>
          <p:cNvPr id="145" name="Google Shape;145;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Based on the R-square value, we can conclude that Salary_Beginning has the most impact on Salary followed by Job Category, Education, Gender.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46" name="Google Shape;146;p21"/>
          <p:cNvPicPr preferRelativeResize="0"/>
          <p:nvPr/>
        </p:nvPicPr>
        <p:blipFill>
          <a:blip r:embed="rId3">
            <a:alphaModFix/>
          </a:blip>
          <a:stretch>
            <a:fillRect/>
          </a:stretch>
        </p:blipFill>
        <p:spPr>
          <a:xfrm>
            <a:off x="529363" y="2081725"/>
            <a:ext cx="4166500" cy="1246825"/>
          </a:xfrm>
          <a:prstGeom prst="rect">
            <a:avLst/>
          </a:prstGeom>
          <a:noFill/>
          <a:ln>
            <a:noFill/>
          </a:ln>
        </p:spPr>
      </p:pic>
      <p:pic>
        <p:nvPicPr>
          <p:cNvPr id="147" name="Google Shape;147;p21"/>
          <p:cNvPicPr preferRelativeResize="0"/>
          <p:nvPr/>
        </p:nvPicPr>
        <p:blipFill>
          <a:blip r:embed="rId4">
            <a:alphaModFix/>
          </a:blip>
          <a:stretch>
            <a:fillRect/>
          </a:stretch>
        </p:blipFill>
        <p:spPr>
          <a:xfrm>
            <a:off x="4694262" y="1922613"/>
            <a:ext cx="4253651" cy="1298250"/>
          </a:xfrm>
          <a:prstGeom prst="rect">
            <a:avLst/>
          </a:prstGeom>
          <a:noFill/>
          <a:ln>
            <a:noFill/>
          </a:ln>
        </p:spPr>
      </p:pic>
      <p:pic>
        <p:nvPicPr>
          <p:cNvPr id="148" name="Google Shape;148;p21"/>
          <p:cNvPicPr preferRelativeResize="0"/>
          <p:nvPr/>
        </p:nvPicPr>
        <p:blipFill>
          <a:blip r:embed="rId5">
            <a:alphaModFix/>
          </a:blip>
          <a:stretch>
            <a:fillRect/>
          </a:stretch>
        </p:blipFill>
        <p:spPr>
          <a:xfrm>
            <a:off x="311700" y="3328525"/>
            <a:ext cx="4601833" cy="1298250"/>
          </a:xfrm>
          <a:prstGeom prst="rect">
            <a:avLst/>
          </a:prstGeom>
          <a:noFill/>
          <a:ln>
            <a:noFill/>
          </a:ln>
        </p:spPr>
      </p:pic>
      <p:pic>
        <p:nvPicPr>
          <p:cNvPr id="149" name="Google Shape;149;p21"/>
          <p:cNvPicPr preferRelativeResize="0"/>
          <p:nvPr/>
        </p:nvPicPr>
        <p:blipFill>
          <a:blip r:embed="rId6">
            <a:alphaModFix/>
          </a:blip>
          <a:stretch>
            <a:fillRect/>
          </a:stretch>
        </p:blipFill>
        <p:spPr>
          <a:xfrm>
            <a:off x="4836775" y="3328525"/>
            <a:ext cx="3995526" cy="1150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