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8" r:id="rId2"/>
    <p:sldId id="264" r:id="rId3"/>
    <p:sldId id="267" r:id="rId4"/>
    <p:sldId id="278" r:id="rId5"/>
    <p:sldId id="306" r:id="rId6"/>
    <p:sldId id="307" r:id="rId7"/>
    <p:sldId id="316" r:id="rId8"/>
    <p:sldId id="317" r:id="rId9"/>
    <p:sldId id="318" r:id="rId10"/>
    <p:sldId id="319" r:id="rId11"/>
    <p:sldId id="272" r:id="rId12"/>
    <p:sldId id="310" r:id="rId13"/>
    <p:sldId id="311" r:id="rId14"/>
    <p:sldId id="309" r:id="rId15"/>
    <p:sldId id="320" r:id="rId16"/>
    <p:sldId id="314" r:id="rId17"/>
    <p:sldId id="315" r:id="rId18"/>
    <p:sldId id="32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jke Broekhuis" initials="MB" lastIdx="2" clrIdx="0">
    <p:extLst>
      <p:ext uri="{19B8F6BF-5375-455C-9EA6-DF929625EA0E}">
        <p15:presenceInfo xmlns:p15="http://schemas.microsoft.com/office/powerpoint/2012/main" userId="S-1-5-21-780948974-3657715312-2993414799-13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644"/>
    <a:srgbClr val="6EE7B0"/>
    <a:srgbClr val="7AC8CE"/>
    <a:srgbClr val="FFB42C"/>
    <a:srgbClr val="A37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5945" autoAdjust="0"/>
  </p:normalViewPr>
  <p:slideViewPr>
    <p:cSldViewPr snapToGrid="0">
      <p:cViewPr varScale="1">
        <p:scale>
          <a:sx n="74" d="100"/>
          <a:sy n="74" d="100"/>
        </p:scale>
        <p:origin x="97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A214-AC72-4D4C-B38E-8E537547C17A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33E2C-5674-4281-8FEA-9D411166B1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33E2C-5674-4281-8FEA-9D411166B1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7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33E2C-5674-4281-8FEA-9D411166B1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33E2C-5674-4281-8FEA-9D411166B13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8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33E2C-5674-4281-8FEA-9D411166B1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8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33E2C-5674-4281-8FEA-9D411166B13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5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type of design process is iterative: if the evaluation at the end is not optimal, you can start a new cycle. This you do over and over again until your product satisfies user and organizational requirements.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33E2C-5674-4281-8FEA-9D411166B13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6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is </a:t>
            </a:r>
            <a:r>
              <a:rPr lang="en-US" b="1" dirty="0"/>
              <a:t>NOT</a:t>
            </a:r>
            <a:r>
              <a:rPr lang="en-US" dirty="0"/>
              <a:t> based on actual user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33E2C-5674-4281-8FEA-9D411166B13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8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66153"/>
            <a:ext cx="9144000" cy="908089"/>
          </a:xfrm>
        </p:spPr>
        <p:txBody>
          <a:bodyPr anchor="b">
            <a:normAutofit/>
          </a:bodyPr>
          <a:lstStyle>
            <a:lvl1pPr algn="ctr">
              <a:defRPr sz="36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3882"/>
            <a:ext cx="9144000" cy="64497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Comfortaa" panose="020F0603070200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15" y="1142297"/>
            <a:ext cx="10058400" cy="254642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0" y="6262910"/>
            <a:ext cx="11869783" cy="580725"/>
            <a:chOff x="0" y="6262910"/>
            <a:chExt cx="11869783" cy="5807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0" y="6262910"/>
              <a:ext cx="3712138" cy="5807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27314" y="6262910"/>
              <a:ext cx="110424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project has received funding from the European Union's Horizon 2020 research and innovation programme under Grant Agreement #769553. This result only reflects the author's view and the EU is not responsible for any use that may be made of the information it contains.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6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 b="1">
                <a:latin typeface="Comfortaa" panose="020F0603070200060003" pitchFamily="34" charset="0"/>
              </a:defRPr>
            </a:lvl1pPr>
            <a:lvl2pPr>
              <a:defRPr sz="2000">
                <a:latin typeface="Comfortaa" panose="020F0603070200060003" pitchFamily="34" charset="0"/>
              </a:defRPr>
            </a:lvl2pPr>
            <a:lvl3pPr>
              <a:defRPr sz="1800">
                <a:latin typeface="Comfortaa" panose="020F0603070200060003" pitchFamily="34" charset="0"/>
              </a:defRPr>
            </a:lvl3pPr>
            <a:lvl4pPr>
              <a:defRPr sz="1600">
                <a:latin typeface="Comfortaa" panose="020F0603070200060003" pitchFamily="34" charset="0"/>
              </a:defRPr>
            </a:lvl4pPr>
            <a:lvl5pPr>
              <a:defRPr sz="1600">
                <a:latin typeface="Comfortaa" panose="020F0603070200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 b="1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 b="1">
                <a:latin typeface="Comfortaa" panose="020F0603070200060003" pitchFamily="34" charset="0"/>
              </a:defRPr>
            </a:lvl1pPr>
            <a:lvl2pPr>
              <a:defRPr sz="2000">
                <a:latin typeface="Comfortaa" panose="020F0603070200060003" pitchFamily="34" charset="0"/>
              </a:defRPr>
            </a:lvl2pPr>
            <a:lvl3pPr>
              <a:defRPr sz="1800">
                <a:latin typeface="Comfortaa" panose="020F0603070200060003" pitchFamily="34" charset="0"/>
              </a:defRPr>
            </a:lvl3pPr>
            <a:lvl4pPr>
              <a:defRPr sz="1600">
                <a:latin typeface="Comfortaa" panose="020F0603070200060003" pitchFamily="34" charset="0"/>
              </a:defRPr>
            </a:lvl4pPr>
            <a:lvl5pPr>
              <a:defRPr sz="1600">
                <a:latin typeface="Comfortaa" panose="020F0603070200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Comfortaa" panose="020F0603070200060003" pitchFamily="34" charset="0"/>
              </a:defRPr>
            </a:lvl1pPr>
            <a:lvl2pPr>
              <a:defRPr sz="2000">
                <a:latin typeface="Comfortaa" panose="020F0603070200060003" pitchFamily="34" charset="0"/>
              </a:defRPr>
            </a:lvl2pPr>
            <a:lvl3pPr>
              <a:defRPr sz="1800">
                <a:latin typeface="Comfortaa" panose="020F0603070200060003" pitchFamily="34" charset="0"/>
              </a:defRPr>
            </a:lvl3pPr>
            <a:lvl4pPr>
              <a:defRPr sz="1600">
                <a:latin typeface="Comfortaa" panose="020F0603070200060003" pitchFamily="34" charset="0"/>
              </a:defRPr>
            </a:lvl4pPr>
            <a:lvl5pPr>
              <a:defRPr sz="1600">
                <a:latin typeface="Comfortaa" panose="020F0603070200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7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b="1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fortaa" panose="020F06030702000600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 b="1">
                <a:latin typeface="Comfortaa" panose="020F0603070200060003" pitchFamily="34" charset="0"/>
              </a:defRPr>
            </a:lvl1pPr>
            <a:lvl2pPr>
              <a:defRPr sz="2000">
                <a:latin typeface="Comfortaa" panose="020F0603070200060003" pitchFamily="34" charset="0"/>
              </a:defRPr>
            </a:lvl2pPr>
            <a:lvl3pPr>
              <a:defRPr sz="1800">
                <a:latin typeface="Comfortaa" panose="020F0603070200060003" pitchFamily="34" charset="0"/>
              </a:defRPr>
            </a:lvl3pPr>
            <a:lvl4pPr>
              <a:defRPr sz="1600">
                <a:latin typeface="Comfortaa" panose="020F0603070200060003" pitchFamily="34" charset="0"/>
              </a:defRPr>
            </a:lvl4pPr>
            <a:lvl5pPr>
              <a:defRPr sz="1600">
                <a:latin typeface="Comfortaa" panose="020F0603070200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 b="1">
                <a:latin typeface="Comfortaa" panose="020F0603070200060003" pitchFamily="34" charset="0"/>
              </a:defRPr>
            </a:lvl1pPr>
            <a:lvl2pPr>
              <a:defRPr sz="2000">
                <a:latin typeface="Comfortaa" panose="020F0603070200060003" pitchFamily="34" charset="0"/>
              </a:defRPr>
            </a:lvl2pPr>
            <a:lvl3pPr>
              <a:defRPr sz="1800">
                <a:latin typeface="Comfortaa" panose="020F0603070200060003" pitchFamily="34" charset="0"/>
              </a:defRPr>
            </a:lvl3pPr>
            <a:lvl4pPr>
              <a:defRPr sz="1600">
                <a:latin typeface="Comfortaa" panose="020F0603070200060003" pitchFamily="34" charset="0"/>
              </a:defRPr>
            </a:lvl4pPr>
            <a:lvl5pPr>
              <a:defRPr sz="1600">
                <a:latin typeface="Comfortaa" panose="020F0603070200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anose="020F0603070200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 b="1">
                <a:latin typeface="Comfortaa" panose="020F0603070200060003" pitchFamily="34" charset="0"/>
              </a:defRPr>
            </a:lvl1pPr>
            <a:lvl2pPr>
              <a:defRPr sz="2000">
                <a:latin typeface="Comfortaa" panose="020F0603070200060003" pitchFamily="34" charset="0"/>
              </a:defRPr>
            </a:lvl2pPr>
            <a:lvl3pPr>
              <a:defRPr sz="1800">
                <a:latin typeface="Comfortaa" panose="020F0603070200060003" pitchFamily="34" charset="0"/>
              </a:defRPr>
            </a:lvl3pPr>
            <a:lvl4pPr>
              <a:defRPr sz="1600">
                <a:latin typeface="Comfortaa" panose="020F0603070200060003" pitchFamily="34" charset="0"/>
              </a:defRPr>
            </a:lvl4pPr>
            <a:lvl5pPr>
              <a:defRPr sz="1600">
                <a:latin typeface="Comfortaa" panose="020F0603070200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anose="020F0603070200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 b="1">
                <a:latin typeface="Comfortaa" panose="020F0603070200060003" pitchFamily="34" charset="0"/>
              </a:defRPr>
            </a:lvl1pPr>
            <a:lvl2pPr>
              <a:defRPr sz="2000">
                <a:latin typeface="Comfortaa" panose="020F0603070200060003" pitchFamily="34" charset="0"/>
              </a:defRPr>
            </a:lvl2pPr>
            <a:lvl3pPr>
              <a:defRPr sz="1800">
                <a:latin typeface="Comfortaa" panose="020F0603070200060003" pitchFamily="34" charset="0"/>
              </a:defRPr>
            </a:lvl3pPr>
            <a:lvl4pPr>
              <a:defRPr sz="1600">
                <a:latin typeface="Comfortaa" panose="020F0603070200060003" pitchFamily="34" charset="0"/>
              </a:defRPr>
            </a:lvl4pPr>
            <a:lvl5pPr>
              <a:defRPr sz="1600">
                <a:latin typeface="Comfortaa" panose="020F0603070200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9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 b="1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 b="1">
                <a:latin typeface="Comfortaa" panose="020F0603070200060003" pitchFamily="34" charset="0"/>
              </a:defRPr>
            </a:lvl1pPr>
            <a:lvl2pPr>
              <a:defRPr sz="2000">
                <a:latin typeface="Comfortaa" panose="020F0603070200060003" pitchFamily="34" charset="0"/>
              </a:defRPr>
            </a:lvl2pPr>
            <a:lvl3pPr>
              <a:defRPr sz="1800">
                <a:latin typeface="Comfortaa" panose="020F0603070200060003" pitchFamily="34" charset="0"/>
              </a:defRPr>
            </a:lvl3pPr>
            <a:lvl4pPr>
              <a:defRPr sz="1600">
                <a:latin typeface="Comfortaa" panose="020F0603070200060003" pitchFamily="34" charset="0"/>
              </a:defRPr>
            </a:lvl4pPr>
            <a:lvl5pPr>
              <a:defRPr sz="1600">
                <a:latin typeface="Comfortaa" panose="020F06030702000600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mfortaa" panose="020F06030702000600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9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 b="1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mfortaa" panose="020F06030702000600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7792" y="6356349"/>
            <a:ext cx="4652879" cy="365125"/>
          </a:xfrm>
        </p:spPr>
        <p:txBody>
          <a:bodyPr/>
          <a:lstStyle>
            <a:lvl1pPr>
              <a:defRPr sz="1000">
                <a:latin typeface="Comfortaa" panose="020F0603070200060003" pitchFamily="34" charset="0"/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5" y="6088807"/>
            <a:ext cx="2843112" cy="630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1" y="6057753"/>
            <a:ext cx="2358899" cy="5971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136" y="5533414"/>
            <a:ext cx="1611284" cy="147719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5472" y="5781106"/>
            <a:ext cx="685800" cy="365125"/>
          </a:xfrm>
        </p:spPr>
        <p:txBody>
          <a:bodyPr/>
          <a:lstStyle>
            <a:lvl1pPr>
              <a:defRPr sz="1800" b="1">
                <a:latin typeface="Comfortaa" panose="020F0603070200060003" pitchFamily="34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4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19-09-2017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Council of Coaches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B7B44A-A534-4776-A0EE-2FB76C871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omfortaa" panose="020F0603070200060003" pitchFamily="34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Comfortaa" panose="020F0603070200060003" pitchFamily="34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anose="020F0603070200060003" pitchFamily="34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anose="020F0603070200060003" pitchFamily="34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omfortaa" panose="020F0603070200060003" pitchFamily="34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omfortaa" panose="020F0603070200060003" pitchFamily="34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sz="3200" dirty="0"/>
              <a:t>Post-study workshop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i="1" dirty="0"/>
              <a:t>Dominic De Franco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776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Virtual Employee Iris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/>
              <a:t>Ask questions on a website to Iris about insurance and other services of the ANWB (National Dutch Tourist Association).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31" y="3379199"/>
            <a:ext cx="7188569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Discussion: Virtual coaches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 sz="2000" b="0" dirty="0"/>
          </a:p>
          <a:p>
            <a:pPr marL="0" lvl="0" indent="0">
              <a:buNone/>
            </a:pPr>
            <a:r>
              <a:rPr lang="en-GB" sz="2000" b="0" dirty="0"/>
              <a:t>Where could or should virtual coaches play a role in healthcare? Please mark these places with an X on the section ‘1-Role of virtual coaches’.</a:t>
            </a:r>
          </a:p>
          <a:p>
            <a:pPr marL="0" lvl="0" indent="0">
              <a:buNone/>
            </a:pPr>
            <a:endParaRPr lang="en-GB" sz="1600" b="0" dirty="0"/>
          </a:p>
          <a:p>
            <a:pPr marL="457200" lvl="0" indent="-457200">
              <a:buFont typeface="+mj-lt"/>
              <a:buAutoNum type="arabicParenR"/>
            </a:pPr>
            <a:endParaRPr lang="en-GB" sz="2000" b="0" dirty="0"/>
          </a:p>
          <a:p>
            <a:pPr marL="0" indent="0">
              <a:buNone/>
            </a:pPr>
            <a:endParaRPr lang="nl-NL" b="0" dirty="0"/>
          </a:p>
          <a:p>
            <a:pPr marL="0" indent="0">
              <a:buNone/>
            </a:pPr>
            <a:endParaRPr lang="nl-NL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Discussion: Virtual coaches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 sz="2000" b="0" dirty="0"/>
          </a:p>
          <a:p>
            <a:pPr marL="0" lvl="0" indent="0">
              <a:buNone/>
            </a:pPr>
            <a:r>
              <a:rPr lang="en-GB" sz="2000" b="0" dirty="0"/>
              <a:t>Where could or should virtual coaches play a role in healthcare? Please mark these places with an X on the section ‘1-Role of virtual coaches’.</a:t>
            </a:r>
          </a:p>
          <a:p>
            <a:pPr marL="0" lvl="0" indent="0">
              <a:buNone/>
            </a:pPr>
            <a:endParaRPr lang="en-GB" sz="1600" b="0" dirty="0"/>
          </a:p>
          <a:p>
            <a:pPr marL="457200" lvl="0" indent="-457200">
              <a:buFont typeface="+mj-lt"/>
              <a:buAutoNum type="arabicParenR"/>
            </a:pPr>
            <a:r>
              <a:rPr lang="en-GB" sz="2000" b="0" dirty="0"/>
              <a:t>For each X, please write down what the virtual coaches should do.</a:t>
            </a:r>
          </a:p>
          <a:p>
            <a:pPr marL="0" indent="0">
              <a:buNone/>
            </a:pPr>
            <a:endParaRPr lang="nl-NL" b="0" dirty="0"/>
          </a:p>
          <a:p>
            <a:pPr marL="0" indent="0">
              <a:buNone/>
            </a:pPr>
            <a:endParaRPr lang="nl-NL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3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Discussion: Virtual coaches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 sz="2000" b="0" dirty="0"/>
          </a:p>
          <a:p>
            <a:pPr marL="0" lvl="0" indent="0">
              <a:buNone/>
            </a:pPr>
            <a:r>
              <a:rPr lang="en-GB" sz="2000" b="0" dirty="0"/>
              <a:t>Where could or should virtual coaches play a role in healthcare? Please mark these places with an X on the section ‘1-Role of virtual coaches’.</a:t>
            </a:r>
          </a:p>
          <a:p>
            <a:pPr marL="0" lvl="0" indent="0">
              <a:buNone/>
            </a:pPr>
            <a:endParaRPr lang="en-GB" sz="1600" b="0" dirty="0"/>
          </a:p>
          <a:p>
            <a:pPr marL="457200" lvl="0" indent="-457200">
              <a:buFont typeface="+mj-lt"/>
              <a:buAutoNum type="arabicParenR"/>
            </a:pPr>
            <a:r>
              <a:rPr lang="en-GB" sz="2000" b="0" dirty="0"/>
              <a:t>For each X, please write down what the virtual coaches should do.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GB" sz="2000" b="0" dirty="0"/>
              <a:t>For each X, please write down what type of information you would need.</a:t>
            </a:r>
          </a:p>
          <a:p>
            <a:pPr marL="0" indent="0">
              <a:buNone/>
            </a:pPr>
            <a:endParaRPr lang="nl-NL" b="0" dirty="0"/>
          </a:p>
          <a:p>
            <a:pPr marL="0" indent="0">
              <a:buNone/>
            </a:pPr>
            <a:endParaRPr lang="nl-NL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9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Discussion: Virtual coaches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/>
              <a:t>What type of virtual coaches do you believe we should develop for this case? (e.g. physical activity coach, spiritual coach, etc.)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1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0036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These were the topics in the diary forms:</a:t>
            </a:r>
            <a:br>
              <a:rPr lang="en-GB" dirty="0"/>
            </a:br>
            <a:endParaRPr lang="en-GB" dirty="0"/>
          </a:p>
          <a:p>
            <a:r>
              <a:rPr lang="en-GB" b="0" dirty="0"/>
              <a:t>Situation description</a:t>
            </a:r>
          </a:p>
          <a:p>
            <a:r>
              <a:rPr lang="en-GB" b="0" dirty="0"/>
              <a:t>Situation characteristics</a:t>
            </a:r>
          </a:p>
          <a:p>
            <a:r>
              <a:rPr lang="en-GB" b="0" dirty="0"/>
              <a:t>Medium (website, book, etc.)</a:t>
            </a:r>
          </a:p>
          <a:p>
            <a:r>
              <a:rPr lang="en-GB" b="0" dirty="0"/>
              <a:t>Satisfaction</a:t>
            </a:r>
          </a:p>
          <a:p>
            <a:r>
              <a:rPr lang="en-GB" b="0" dirty="0"/>
              <a:t>Trust</a:t>
            </a:r>
          </a:p>
          <a:p>
            <a:r>
              <a:rPr lang="en-GB" b="0" dirty="0"/>
              <a:t>Actions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17792" y="3063239"/>
            <a:ext cx="2209746" cy="75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15104" y="2841943"/>
            <a:ext cx="3206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omfortaa" panose="020F0603070200060003"/>
              </a:rPr>
              <a:t>How do we use this information for the creation &amp; design of the Council of Coaches?</a:t>
            </a:r>
          </a:p>
        </p:txBody>
      </p:sp>
    </p:spTree>
    <p:extLst>
      <p:ext uri="{BB962C8B-B14F-4D97-AF65-F5344CB8AC3E}">
        <p14:creationId xmlns:p14="http://schemas.microsoft.com/office/powerpoint/2010/main" val="185405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716798" y="4580298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860370" y="3033901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405775" y="3035586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75909" y="1544614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4935"/>
            <a:ext cx="1229070" cy="614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4" y="5204746"/>
            <a:ext cx="963411" cy="623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34" y="3349476"/>
            <a:ext cx="1397926" cy="9061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57687" y="1604297"/>
            <a:ext cx="2648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Specify the context in which the technology is to be used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5775" y="3087853"/>
            <a:ext cx="2729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user criteria for the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75909" y="4580124"/>
            <a:ext cx="2729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these criteria, designs for the prototype will be made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60370" y="3040434"/>
            <a:ext cx="3007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Evaluate prototype; is it usable, user-friendly, etc. </a:t>
            </a:r>
          </a:p>
        </p:txBody>
      </p:sp>
      <p:cxnSp>
        <p:nvCxnSpPr>
          <p:cNvPr id="23" name="Curved Connector 22"/>
          <p:cNvCxnSpPr>
            <a:stCxn id="25" idx="0"/>
            <a:endCxn id="3" idx="1"/>
          </p:cNvCxnSpPr>
          <p:nvPr/>
        </p:nvCxnSpPr>
        <p:spPr>
          <a:xfrm rot="5400000" flipH="1" flipV="1">
            <a:off x="3517826" y="1875818"/>
            <a:ext cx="865560" cy="1450606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3"/>
            <a:endCxn id="19" idx="0"/>
          </p:cNvCxnSpPr>
          <p:nvPr/>
        </p:nvCxnSpPr>
        <p:spPr>
          <a:xfrm>
            <a:off x="7405775" y="2065962"/>
            <a:ext cx="1364933" cy="1021891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4" idx="2"/>
            <a:endCxn id="32" idx="3"/>
          </p:cNvCxnSpPr>
          <p:nvPr/>
        </p:nvCxnSpPr>
        <p:spPr>
          <a:xfrm rot="5400000">
            <a:off x="7648194" y="4081510"/>
            <a:ext cx="920985" cy="1324044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2" idx="1"/>
            <a:endCxn id="25" idx="2"/>
          </p:cNvCxnSpPr>
          <p:nvPr/>
        </p:nvCxnSpPr>
        <p:spPr>
          <a:xfrm rot="10800000">
            <a:off x="3225304" y="4281355"/>
            <a:ext cx="1491495" cy="922670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7" t="9239"/>
          <a:stretch/>
        </p:blipFill>
        <p:spPr>
          <a:xfrm>
            <a:off x="3408219" y="3630778"/>
            <a:ext cx="1116346" cy="6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1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716798" y="4580298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860370" y="3033901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405775" y="3035586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75909" y="1544614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4935"/>
            <a:ext cx="1229070" cy="614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4" y="5204746"/>
            <a:ext cx="963411" cy="623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34" y="3349476"/>
            <a:ext cx="1397926" cy="9061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57687" y="1604297"/>
            <a:ext cx="2648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Specify the context in which the technology is to be used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5775" y="3087853"/>
            <a:ext cx="2729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user criteria for the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75909" y="4580124"/>
            <a:ext cx="2729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these criteria, designs for the prototype will be made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60370" y="3040434"/>
            <a:ext cx="3007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Evaluate prototype; is it usable, user-friendly, etc. </a:t>
            </a:r>
          </a:p>
        </p:txBody>
      </p:sp>
      <p:cxnSp>
        <p:nvCxnSpPr>
          <p:cNvPr id="23" name="Curved Connector 22"/>
          <p:cNvCxnSpPr>
            <a:stCxn id="25" idx="0"/>
            <a:endCxn id="3" idx="1"/>
          </p:cNvCxnSpPr>
          <p:nvPr/>
        </p:nvCxnSpPr>
        <p:spPr>
          <a:xfrm rot="5400000" flipH="1" flipV="1">
            <a:off x="3517826" y="1875818"/>
            <a:ext cx="865560" cy="1450606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3"/>
            <a:endCxn id="19" idx="0"/>
          </p:cNvCxnSpPr>
          <p:nvPr/>
        </p:nvCxnSpPr>
        <p:spPr>
          <a:xfrm>
            <a:off x="7405775" y="2065962"/>
            <a:ext cx="1364933" cy="1021891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4" idx="2"/>
            <a:endCxn id="32" idx="3"/>
          </p:cNvCxnSpPr>
          <p:nvPr/>
        </p:nvCxnSpPr>
        <p:spPr>
          <a:xfrm rot="5400000">
            <a:off x="7648194" y="4081510"/>
            <a:ext cx="920985" cy="1324044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2" idx="1"/>
            <a:endCxn id="25" idx="2"/>
          </p:cNvCxnSpPr>
          <p:nvPr/>
        </p:nvCxnSpPr>
        <p:spPr>
          <a:xfrm rot="10800000">
            <a:off x="3225304" y="4281355"/>
            <a:ext cx="1491495" cy="922670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7" t="9239"/>
          <a:stretch/>
        </p:blipFill>
        <p:spPr>
          <a:xfrm>
            <a:off x="3408219" y="3630778"/>
            <a:ext cx="1116346" cy="6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10457" y="883064"/>
            <a:ext cx="3153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Diary study</a:t>
            </a:r>
            <a:r>
              <a:rPr lang="en-US" i="1" dirty="0"/>
              <a:t>: this study is conducted to get insights from potential user groups to know more on how eHealth technology could assist in different situations in daily life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97957" y="1858140"/>
            <a:ext cx="1658424" cy="2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638481" y="2527627"/>
            <a:ext cx="25064" cy="590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3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716798" y="4580298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860370" y="3033901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405775" y="3035586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75909" y="1544614"/>
            <a:ext cx="2729866" cy="1247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4935"/>
            <a:ext cx="1229070" cy="614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4" y="5204746"/>
            <a:ext cx="963411" cy="623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34" y="3349476"/>
            <a:ext cx="1397926" cy="9061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57687" y="1604297"/>
            <a:ext cx="2648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Specify the context in which the technology is to be used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5775" y="3087853"/>
            <a:ext cx="2729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user criteria for the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75909" y="4580124"/>
            <a:ext cx="2729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these criteria, designs for the prototype will be made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60370" y="3040434"/>
            <a:ext cx="3007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Evaluate prototype; is it usable, user-friendly, etc. </a:t>
            </a:r>
          </a:p>
        </p:txBody>
      </p:sp>
      <p:cxnSp>
        <p:nvCxnSpPr>
          <p:cNvPr id="23" name="Curved Connector 22"/>
          <p:cNvCxnSpPr>
            <a:stCxn id="25" idx="0"/>
            <a:endCxn id="3" idx="1"/>
          </p:cNvCxnSpPr>
          <p:nvPr/>
        </p:nvCxnSpPr>
        <p:spPr>
          <a:xfrm rot="5400000" flipH="1" flipV="1">
            <a:off x="3517826" y="1875818"/>
            <a:ext cx="865560" cy="1450606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3"/>
            <a:endCxn id="19" idx="0"/>
          </p:cNvCxnSpPr>
          <p:nvPr/>
        </p:nvCxnSpPr>
        <p:spPr>
          <a:xfrm>
            <a:off x="7405775" y="2065962"/>
            <a:ext cx="1364933" cy="1021891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4" idx="2"/>
            <a:endCxn id="32" idx="3"/>
          </p:cNvCxnSpPr>
          <p:nvPr/>
        </p:nvCxnSpPr>
        <p:spPr>
          <a:xfrm rot="5400000">
            <a:off x="7648194" y="4081510"/>
            <a:ext cx="920985" cy="1324044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2" idx="1"/>
            <a:endCxn id="25" idx="2"/>
          </p:cNvCxnSpPr>
          <p:nvPr/>
        </p:nvCxnSpPr>
        <p:spPr>
          <a:xfrm rot="10800000">
            <a:off x="3225304" y="4281355"/>
            <a:ext cx="1491495" cy="922670"/>
          </a:xfrm>
          <a:prstGeom prst="curved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7" t="9239"/>
          <a:stretch/>
        </p:blipFill>
        <p:spPr>
          <a:xfrm>
            <a:off x="3408219" y="3630778"/>
            <a:ext cx="1116346" cy="6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0765" y="761919"/>
            <a:ext cx="488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95644"/>
                </a:solidFill>
              </a:rPr>
              <a:t>User study indicates that people often forget to do the exercises of their physiotherapist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99368" y="2887166"/>
            <a:ext cx="209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95644"/>
                </a:solidFill>
              </a:rPr>
              <a:t>E-Health technology should include an option to send reminders to users to do their exercises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6797" y="5732622"/>
            <a:ext cx="482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95644"/>
                </a:solidFill>
              </a:rPr>
              <a:t>Design ideas are made how this reminder option should look like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295" y="3033901"/>
            <a:ext cx="1800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95644"/>
                </a:solidFill>
              </a:rPr>
              <a:t>A prototype is made and evaluated among potential user groups</a:t>
            </a:r>
          </a:p>
        </p:txBody>
      </p:sp>
      <p:cxnSp>
        <p:nvCxnSpPr>
          <p:cNvPr id="33" name="Curved Connector 32"/>
          <p:cNvCxnSpPr>
            <a:stCxn id="21" idx="0"/>
            <a:endCxn id="35" idx="0"/>
          </p:cNvCxnSpPr>
          <p:nvPr/>
        </p:nvCxnSpPr>
        <p:spPr>
          <a:xfrm rot="16200000" flipH="1">
            <a:off x="4673417" y="1731002"/>
            <a:ext cx="43333" cy="2662196"/>
          </a:xfrm>
          <a:prstGeom prst="curvedConnector3">
            <a:avLst>
              <a:gd name="adj1" fmla="val -527543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8941" y="3083767"/>
            <a:ext cx="273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95644"/>
                </a:solidFill>
              </a:rPr>
              <a:t>People find the reminder option very handy to use. No or minor changes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04397" y="1315447"/>
            <a:ext cx="355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95644"/>
                </a:solidFill>
              </a:rPr>
              <a:t>Users find the reminder option is difficult to use. More information is needed how to incorporate this function in the system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65" y="3660044"/>
            <a:ext cx="640150" cy="6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4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84" y="1656181"/>
            <a:ext cx="3033528" cy="2756921"/>
          </a:xfrm>
        </p:spPr>
      </p:pic>
    </p:spTree>
    <p:extLst>
      <p:ext uri="{BB962C8B-B14F-4D97-AF65-F5344CB8AC3E}">
        <p14:creationId xmlns:p14="http://schemas.microsoft.com/office/powerpoint/2010/main" val="13393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Outline of 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b="0" dirty="0"/>
              <a:t>Discussion: Evaluation of the diary study</a:t>
            </a:r>
          </a:p>
          <a:p>
            <a:r>
              <a:rPr lang="nl-NL" sz="2000" b="0" i="1" dirty="0"/>
              <a:t>Short break</a:t>
            </a:r>
          </a:p>
          <a:p>
            <a:r>
              <a:rPr lang="nl-NL" sz="2000" b="0" dirty="0"/>
              <a:t>Discussion : Health information situations</a:t>
            </a:r>
          </a:p>
          <a:p>
            <a:r>
              <a:rPr lang="nl-NL" sz="2000" b="0" i="1" dirty="0"/>
              <a:t>Short break</a:t>
            </a:r>
          </a:p>
          <a:p>
            <a:r>
              <a:rPr lang="nl-NL" sz="2000" b="0" dirty="0"/>
              <a:t>Discussion: patient journey</a:t>
            </a:r>
          </a:p>
          <a:p>
            <a:r>
              <a:rPr lang="nl-NL" sz="2000" b="0" dirty="0"/>
              <a:t>Discussion : Virtual coaches in your patient journey</a:t>
            </a:r>
          </a:p>
          <a:p>
            <a:r>
              <a:rPr lang="nl-NL" sz="2000" b="0" dirty="0"/>
              <a:t>Next steps</a:t>
            </a:r>
          </a:p>
          <a:p>
            <a:r>
              <a:rPr lang="nl-NL" sz="2000" b="0" dirty="0"/>
              <a:t>Closure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4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Discussion: Evaluation of the diary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/>
            </a:pPr>
            <a:r>
              <a:rPr lang="en-GB" sz="2000" b="0" dirty="0"/>
              <a:t>Could you explain how you thought the study went? What went well, what went wrong?</a:t>
            </a:r>
          </a:p>
          <a:p>
            <a:pPr marL="457200" lvl="0" indent="-457200">
              <a:buFont typeface="+mj-lt"/>
              <a:buAutoNum type="arabicParenR"/>
            </a:pPr>
            <a:endParaRPr lang="en-US" sz="2000" b="0" dirty="0"/>
          </a:p>
          <a:p>
            <a:pPr marL="457200" lvl="0" indent="-457200">
              <a:buFont typeface="+mj-lt"/>
              <a:buAutoNum type="arabicParenR"/>
            </a:pPr>
            <a:r>
              <a:rPr lang="en-GB" sz="2000" b="0" dirty="0"/>
              <a:t>How easy or difficult was it to filling out the diary forms?</a:t>
            </a:r>
          </a:p>
          <a:p>
            <a:pPr marL="457200" lvl="0" indent="-457200">
              <a:buFont typeface="+mj-lt"/>
              <a:buAutoNum type="arabicParenR"/>
            </a:pPr>
            <a:endParaRPr lang="en-US" sz="2000" b="0" dirty="0"/>
          </a:p>
          <a:p>
            <a:pPr marL="457200" indent="-457200">
              <a:buFont typeface="+mj-lt"/>
              <a:buAutoNum type="arabicParenR"/>
            </a:pPr>
            <a:r>
              <a:rPr lang="en-GB" sz="2000" b="0" dirty="0"/>
              <a:t>How could this study be improved?</a:t>
            </a:r>
            <a:endParaRPr lang="nl-NL" sz="2000" b="0" dirty="0"/>
          </a:p>
          <a:p>
            <a:pPr marL="0" indent="0">
              <a:buNone/>
            </a:pPr>
            <a:endParaRPr lang="nl-NL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9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break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677" y="1690688"/>
            <a:ext cx="3689838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Discussion: Health information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/>
            </a:pPr>
            <a:r>
              <a:rPr lang="en-GB" sz="2000" b="0" dirty="0"/>
              <a:t>What were for you the most important health information situations you encountered?</a:t>
            </a:r>
          </a:p>
          <a:p>
            <a:pPr marL="457200" lvl="0" indent="-457200">
              <a:buFont typeface="+mj-lt"/>
              <a:buAutoNum type="arabicParenR"/>
            </a:pPr>
            <a:endParaRPr lang="en-GB" sz="2000" b="0" dirty="0"/>
          </a:p>
          <a:p>
            <a:pPr marL="457200" lvl="0" indent="-457200">
              <a:buFont typeface="+mj-lt"/>
              <a:buAutoNum type="arabicParenR"/>
            </a:pPr>
            <a:r>
              <a:rPr lang="en-GB" sz="2000" b="0" dirty="0"/>
              <a:t>How did these situations affect your health (positive or negative)?</a:t>
            </a:r>
          </a:p>
          <a:p>
            <a:pPr marL="457200" lvl="0" indent="-457200">
              <a:buFont typeface="+mj-lt"/>
              <a:buAutoNum type="arabicParenR"/>
            </a:pPr>
            <a:endParaRPr lang="en-GB" sz="2000" b="0" dirty="0"/>
          </a:p>
          <a:p>
            <a:pPr marL="457200" lvl="0" indent="-457200">
              <a:buFont typeface="+mj-lt"/>
              <a:buAutoNum type="arabicParenR"/>
            </a:pPr>
            <a:r>
              <a:rPr lang="en-GB" sz="2000" b="0" dirty="0"/>
              <a:t>Health has several aspects, such as physical health, mental health, social health, quality of life, etc. How did these health information situations affect these different aspects of your health?</a:t>
            </a:r>
          </a:p>
          <a:p>
            <a:pPr marL="0" indent="0">
              <a:buNone/>
            </a:pPr>
            <a:endParaRPr lang="nl-NL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break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677" y="1690688"/>
            <a:ext cx="3689838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2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virtual coaches?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We define a virtual coach as:</a:t>
            </a:r>
            <a:endParaRPr lang="en-GB" b="0" dirty="0"/>
          </a:p>
          <a:p>
            <a:pPr marL="0" indent="0">
              <a:buNone/>
            </a:pPr>
            <a:r>
              <a:rPr lang="en-GB" b="0" dirty="0"/>
              <a:t>A </a:t>
            </a:r>
            <a:r>
              <a:rPr lang="en-GB" dirty="0"/>
              <a:t>virtual or robotic human-like character </a:t>
            </a:r>
            <a:r>
              <a:rPr lang="en-GB" b="0" dirty="0"/>
              <a:t>that demonstrates many of the same properties as humans in face-to-face conversation, including the </a:t>
            </a:r>
            <a:r>
              <a:rPr lang="en-GB" dirty="0"/>
              <a:t>ability to produce and respond to verbal and nonverbal communication </a:t>
            </a:r>
            <a:r>
              <a:rPr lang="en-GB" b="0" dirty="0"/>
              <a:t>and takes on the </a:t>
            </a:r>
            <a:r>
              <a:rPr lang="en-GB" dirty="0"/>
              <a:t>role of a coach.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5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Virtual Discharge Nurse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virtual nurse agent </a:t>
            </a:r>
            <a:r>
              <a:rPr lang="en-GB" b="0" dirty="0"/>
              <a:t>that conducts a bedside dialogue with patients immediately prior to hospital discharge.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43" y="2855903"/>
            <a:ext cx="4276019" cy="2874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6"/>
          <a:stretch/>
        </p:blipFill>
        <p:spPr>
          <a:xfrm>
            <a:off x="5406389" y="2855903"/>
            <a:ext cx="4186497" cy="28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Physical Exercise Coach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/>
              <a:t>Motivate users to do the exercises and provides them with clarification as to which movements the user must change in order to correctly perform the exercise.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Council of Coaches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B44A-A534-4776-A0EE-2FB76C871BE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74" y="2763193"/>
            <a:ext cx="5638397" cy="33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859</Words>
  <Application>Microsoft Office PowerPoint</Application>
  <PresentationFormat>Widescreen</PresentationFormat>
  <Paragraphs>128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Comfortaa</vt:lpstr>
      <vt:lpstr>Roboto Condensed</vt:lpstr>
      <vt:lpstr>Office Theme</vt:lpstr>
      <vt:lpstr>Post-study workshop</vt:lpstr>
      <vt:lpstr>Outline of this workshop</vt:lpstr>
      <vt:lpstr>Discussion: Evaluation of the diary study </vt:lpstr>
      <vt:lpstr>Coffee break </vt:lpstr>
      <vt:lpstr>Discussion: Health information situations</vt:lpstr>
      <vt:lpstr>Coffee break </vt:lpstr>
      <vt:lpstr>What are virtual coaches?</vt:lpstr>
      <vt:lpstr>Example: The Virtual Discharge Nurse</vt:lpstr>
      <vt:lpstr>Example: a Physical Exercise Coach</vt:lpstr>
      <vt:lpstr>Example: Virtual Employee Iris</vt:lpstr>
      <vt:lpstr>Discussion: Virtual coaches</vt:lpstr>
      <vt:lpstr>Discussion: Virtual coaches</vt:lpstr>
      <vt:lpstr>Discussion: Virtual coaches</vt:lpstr>
      <vt:lpstr>Discussion: Virtual coaches</vt:lpstr>
      <vt:lpstr>Next steps</vt:lpstr>
      <vt:lpstr>Next steps</vt:lpstr>
      <vt:lpstr>Next steps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 op den Akker</dc:creator>
  <cp:lastModifiedBy>Dominic De Franco</cp:lastModifiedBy>
  <cp:revision>108</cp:revision>
  <dcterms:created xsi:type="dcterms:W3CDTF">2017-09-15T10:27:00Z</dcterms:created>
  <dcterms:modified xsi:type="dcterms:W3CDTF">2018-08-13T11:00:04Z</dcterms:modified>
</cp:coreProperties>
</file>