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3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64" r:id="rId11"/>
    <p:sldId id="265" r:id="rId12"/>
    <p:sldId id="266" r:id="rId13"/>
    <p:sldId id="267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86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8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2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0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722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4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5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8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4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7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6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https://www.linkedin.com/in/abhishek-singh-50506329a/" TargetMode="External"/><Relationship Id="rId2" Type="http://schemas.openxmlformats.org/officeDocument/2006/relationships/hyperlink" Target="https://github.com/abhiishek04/blinkit-Retail-Forecast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mailto:info.abhisheksingh004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01EA6F-D957-DB94-9433-5155495806D0}"/>
              </a:ext>
            </a:extLst>
          </p:cNvPr>
          <p:cNvSpPr txBox="1"/>
          <p:nvPr/>
        </p:nvSpPr>
        <p:spPr>
          <a:xfrm>
            <a:off x="432619" y="2674374"/>
            <a:ext cx="7905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US" sz="5400" dirty="0" err="1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US" sz="5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Retail Forecasting</a:t>
            </a:r>
            <a:endParaRPr lang="en-IN" sz="5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60F66-4509-C892-ECA1-B45230BD0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19" y="1140541"/>
            <a:ext cx="1661652" cy="15338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8C3107-DA29-F8E9-07B4-F119862566DA}"/>
              </a:ext>
            </a:extLst>
          </p:cNvPr>
          <p:cNvSpPr txBox="1"/>
          <p:nvPr/>
        </p:nvSpPr>
        <p:spPr>
          <a:xfrm>
            <a:off x="432619" y="4428700"/>
            <a:ext cx="763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Predictive Sales Analytics for Strategic Planning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E72D62-65C2-DE59-CFA4-4010C01174C7}"/>
              </a:ext>
            </a:extLst>
          </p:cNvPr>
          <p:cNvSpPr txBox="1"/>
          <p:nvPr/>
        </p:nvSpPr>
        <p:spPr>
          <a:xfrm>
            <a:off x="432619" y="4798032"/>
            <a:ext cx="5742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Data Analysis | Forecasting Model |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Dashborad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By: Abhishek Singh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473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835742"/>
            <a:ext cx="7269480" cy="855580"/>
          </a:xfrm>
        </p:spPr>
        <p:txBody>
          <a:bodyPr/>
          <a:lstStyle/>
          <a:p>
            <a:r>
              <a:rPr dirty="0">
                <a:latin typeface="Segoe UI Black" panose="020B0A02040204020203" pitchFamily="34" charset="0"/>
                <a:ea typeface="Segoe UI Black" panose="020B0A02040204020203" pitchFamily="34" charset="0"/>
              </a:rPr>
              <a:t>Technologies &amp;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7076719" cy="4351337"/>
          </a:xfrm>
        </p:spPr>
        <p:txBody>
          <a:bodyPr/>
          <a:lstStyle/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SQL → Data Profiling &amp; Business Insights</a:t>
            </a: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Python (Pandas, NumPy, </a:t>
            </a:r>
            <a:r>
              <a:rPr b="1" dirty="0" err="1">
                <a:latin typeface="Segoe UI" panose="020B0502040204020203" pitchFamily="34" charset="0"/>
                <a:cs typeface="Segoe UI" panose="020B0502040204020203" pitchFamily="34" charset="0"/>
              </a:rPr>
              <a:t>Statsmodels</a:t>
            </a: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, Prophet, Matplotlib) → Forecasting</a:t>
            </a: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Power BI → Visualization &amp; Dashboarding</a:t>
            </a: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Excel/CSV → Raw Data Storage</a:t>
            </a: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b="1" dirty="0" err="1">
                <a:latin typeface="Segoe UI" panose="020B0502040204020203" pitchFamily="34" charset="0"/>
                <a:cs typeface="Segoe UI" panose="020B0502040204020203" pitchFamily="34" charset="0"/>
              </a:rPr>
              <a:t>Jupyter</a:t>
            </a: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 Notebook → Experimentation &amp; EDA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F509CA-9701-41B3-4E65-E7B4E9765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899" y="5234400"/>
            <a:ext cx="1623600" cy="1623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86580"/>
            <a:ext cx="7269480" cy="904741"/>
          </a:xfrm>
        </p:spPr>
        <p:txBody>
          <a:bodyPr/>
          <a:lstStyle/>
          <a:p>
            <a:r>
              <a:rPr dirty="0">
                <a:latin typeface="Segoe UI Black" panose="020B0A02040204020203" pitchFamily="34" charset="0"/>
                <a:ea typeface="Segoe UI Black" panose="020B0A02040204020203" pitchFamily="34" charset="0"/>
              </a:rPr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2"/>
            <a:ext cx="7184873" cy="3372464"/>
          </a:xfrm>
        </p:spPr>
        <p:txBody>
          <a:bodyPr/>
          <a:lstStyle/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Accurate demand forecasting reduces stockouts &amp; overstock</a:t>
            </a: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Improved supply chain efficiency</a:t>
            </a: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Data-driven decisions on pricing &amp; promotions</a:t>
            </a: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Customer retention via segmentation insights</a:t>
            </a: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Better revenue planning across regions &amp; seasons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311524-1964-CF90-B63A-78445BA3D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4424" y="5259620"/>
            <a:ext cx="1623600" cy="1623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677862"/>
            <a:ext cx="7269480" cy="1013460"/>
          </a:xfrm>
        </p:spPr>
        <p:txBody>
          <a:bodyPr/>
          <a:lstStyle/>
          <a:p>
            <a:r>
              <a:rPr dirty="0">
                <a:latin typeface="Segoe UI Black" panose="020B0A02040204020203" pitchFamily="34" charset="0"/>
                <a:ea typeface="Segoe UI Black" panose="020B0A02040204020203" pitchFamily="34" charset="0"/>
              </a:rP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269480" cy="4351337"/>
          </a:xfrm>
        </p:spPr>
        <p:txBody>
          <a:bodyPr/>
          <a:lstStyle/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Automating ETL pipelines for real-time dashboards</a:t>
            </a: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Incorporating external data (weather, festivals, inflation)</a:t>
            </a: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Advanced ML models (</a:t>
            </a:r>
            <a:r>
              <a:rPr b="1" dirty="0" err="1">
                <a:latin typeface="Segoe UI" panose="020B0502040204020203" pitchFamily="34" charset="0"/>
                <a:cs typeface="Segoe UI" panose="020B0502040204020203" pitchFamily="34" charset="0"/>
              </a:rPr>
              <a:t>XGBoost</a:t>
            </a: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, LSTMs)</a:t>
            </a: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AI-driven recommendation system for customers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023603-746B-0B68-C4BA-5CEDB1BF7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246" y="5234400"/>
            <a:ext cx="1623600" cy="1623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875072"/>
            <a:ext cx="7269480" cy="865412"/>
          </a:xfrm>
        </p:spPr>
        <p:txBody>
          <a:bodyPr/>
          <a:lstStyle/>
          <a:p>
            <a:r>
              <a:rPr dirty="0">
                <a:latin typeface="Segoe UI Black" panose="020B0A02040204020203" pitchFamily="34" charset="0"/>
                <a:ea typeface="Segoe UI Black" panose="020B0A02040204020203" pitchFamily="34" charset="0"/>
              </a:rPr>
              <a:t>Conclusion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6929235" cy="4351337"/>
          </a:xfrm>
        </p:spPr>
        <p:txBody>
          <a:bodyPr/>
          <a:lstStyle/>
          <a:p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b="1" dirty="0" err="1">
                <a:latin typeface="Segoe UI" panose="020B0502040204020203" pitchFamily="34" charset="0"/>
                <a:cs typeface="Segoe UI" panose="020B0502040204020203" pitchFamily="34" charset="0"/>
              </a:rPr>
              <a:t>Blinkit</a:t>
            </a: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 Retail Forecasting Model &amp; Dashboard provide a comprehensive solution for demand prediction, customer insights, and business optimization.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With SQL, Python, and Power BI integration, this project demonstrates the end-to-end data analytics capability expected at Big 4 firms.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336737-6075-2FA8-28B1-CF22B2544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407" y="5234400"/>
            <a:ext cx="1623600" cy="1623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709F-1306-812C-C686-13B6BDDD9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GitHub &amp; Contact</a:t>
            </a:r>
            <a:endParaRPr lang="en-IN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85685-153F-DA08-B542-A6E7E8630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1"/>
            <a:ext cx="7578164" cy="4351337"/>
          </a:xfrm>
        </p:spPr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GitHub Repo: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https://github.com/abhiishek04/blinkit-Retail-Forecasting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Linkedin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/ Portfolio: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https://www.linkedin.com/in/abhishek-singh-50506329a/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Conatct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info.abhisheksingh004@gmail.com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85027-01CA-701D-92CE-7CDE6E142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4588" y="5234400"/>
            <a:ext cx="1623600" cy="162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8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1140542"/>
            <a:ext cx="7269480" cy="835916"/>
          </a:xfrm>
        </p:spPr>
        <p:txBody>
          <a:bodyPr/>
          <a:lstStyle/>
          <a:p>
            <a:r>
              <a:rPr dirty="0">
                <a:latin typeface="Segoe UI Black" panose="020B0A02040204020203" pitchFamily="34" charset="0"/>
                <a:ea typeface="Segoe UI Black" panose="020B0A02040204020203" pitchFamily="34" charset="0"/>
              </a:rPr>
              <a:t>Problem Statement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269480" cy="2369573"/>
          </a:xfrm>
        </p:spPr>
        <p:txBody>
          <a:bodyPr anchor="ctr"/>
          <a:lstStyle/>
          <a:p>
            <a:r>
              <a:rPr b="1" dirty="0" err="1">
                <a:latin typeface="Segoe UI" panose="020B0502040204020203" pitchFamily="34" charset="0"/>
                <a:cs typeface="Segoe UI" panose="020B0502040204020203" pitchFamily="34" charset="0"/>
              </a:rPr>
              <a:t>Blinkit</a:t>
            </a: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 faces challenges in accurately forecasting retail demand</a:t>
            </a: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due to seasonality, customer behavior variations, and regional sales distribution.</a:t>
            </a:r>
          </a:p>
          <a:p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The goal is to build a data-driven forecasting and visualization</a:t>
            </a: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solution to optimize inventory, enhance customer satisfaction, and support business decisions.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5E1CE-0746-2129-E282-D5823CDD5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587" y="5235983"/>
            <a:ext cx="1622017" cy="16220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916858"/>
            <a:ext cx="7269480" cy="853122"/>
          </a:xfrm>
        </p:spPr>
        <p:txBody>
          <a:bodyPr/>
          <a:lstStyle/>
          <a:p>
            <a:r>
              <a:rPr dirty="0">
                <a:latin typeface="Segoe UI Black" panose="020B0A02040204020203" pitchFamily="34" charset="0"/>
                <a:ea typeface="Segoe UI Black" panose="020B0A02040204020203" pitchFamily="34" charset="0"/>
              </a:rPr>
              <a:t>Data Collection &amp;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1889432"/>
            <a:ext cx="7788005" cy="3530600"/>
          </a:xfrm>
        </p:spPr>
        <p:txBody>
          <a:bodyPr/>
          <a:lstStyle/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</a:t>
            </a:r>
            <a:r>
              <a:rPr b="1" dirty="0" err="1">
                <a:latin typeface="Segoe UI" panose="020B0502040204020203" pitchFamily="34" charset="0"/>
                <a:cs typeface="Segoe UI" panose="020B0502040204020203" pitchFamily="34" charset="0"/>
              </a:rPr>
              <a:t>Blinkit</a:t>
            </a: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 retail sales data (CSV)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SQL analysis for data profiling &amp; insights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Python (</a:t>
            </a:r>
            <a:r>
              <a:rPr b="1" dirty="0" err="1">
                <a:latin typeface="Segoe UI" panose="020B0502040204020203" pitchFamily="34" charset="0"/>
                <a:cs typeface="Segoe UI" panose="020B0502040204020203" pitchFamily="34" charset="0"/>
              </a:rPr>
              <a:t>Jupyter</a:t>
            </a: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 Notebook) for forecasting model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Power BI for interactive dashboards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Data covers order-level details: </a:t>
            </a:r>
            <a:r>
              <a:rPr b="1" dirty="0" err="1">
                <a:latin typeface="Segoe UI" panose="020B0502040204020203" pitchFamily="34" charset="0"/>
                <a:cs typeface="Segoe UI" panose="020B0502040204020203" pitchFamily="34" charset="0"/>
              </a:rPr>
              <a:t>order_id</a:t>
            </a: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b="1" dirty="0" err="1">
                <a:latin typeface="Segoe UI" panose="020B0502040204020203" pitchFamily="34" charset="0"/>
                <a:cs typeface="Segoe UI" panose="020B0502040204020203" pitchFamily="34" charset="0"/>
              </a:rPr>
              <a:t>customer_id</a:t>
            </a: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b="1" dirty="0" err="1">
                <a:latin typeface="Segoe UI" panose="020B0502040204020203" pitchFamily="34" charset="0"/>
                <a:cs typeface="Segoe UI" panose="020B0502040204020203" pitchFamily="34" charset="0"/>
              </a:rPr>
              <a:t>order_date</a:t>
            </a: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b="1" dirty="0" err="1">
                <a:latin typeface="Segoe UI" panose="020B0502040204020203" pitchFamily="34" charset="0"/>
                <a:cs typeface="Segoe UI" panose="020B0502040204020203" pitchFamily="34" charset="0"/>
              </a:rPr>
              <a:t>order_total</a:t>
            </a: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, area, segment,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CB9F0-DC69-0D42-2088-8A90894AC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401" y="5234400"/>
            <a:ext cx="1623600" cy="1623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7084"/>
            <a:ext cx="7269480" cy="934238"/>
          </a:xfrm>
        </p:spPr>
        <p:txBody>
          <a:bodyPr/>
          <a:lstStyle/>
          <a:p>
            <a:r>
              <a:rPr dirty="0">
                <a:latin typeface="Segoe UI Black" panose="020B0A02040204020203" pitchFamily="34" charset="0"/>
                <a:ea typeface="Segoe UI Black" panose="020B0A02040204020203" pitchFamily="34" charset="0"/>
              </a:rPr>
              <a:t>Data Analysis Using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7165209" cy="4351337"/>
          </a:xfrm>
        </p:spPr>
        <p:txBody>
          <a:bodyPr/>
          <a:lstStyle/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Total Orders, Revenue &amp; Average Order Value calculated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Monthly Sales Trends extracted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Customer segmentation analysis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Seasonal impact on sales identified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Area-wise sales distribution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Order frequency &amp; top customers by revenue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D40DB0-1D4E-6D44-8D0E-6AB89D139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837" y="5234400"/>
            <a:ext cx="1623600" cy="1623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865238"/>
            <a:ext cx="7269480" cy="826083"/>
          </a:xfrm>
        </p:spPr>
        <p:txBody>
          <a:bodyPr/>
          <a:lstStyle/>
          <a:p>
            <a:r>
              <a:rPr dirty="0">
                <a:latin typeface="Segoe UI Black" panose="020B0A02040204020203" pitchFamily="34" charset="0"/>
                <a:ea typeface="Segoe UI Black" panose="020B0A02040204020203" pitchFamily="34" charset="0"/>
              </a:rPr>
              <a:t>Numerical Insights (SQL)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3431457"/>
          </a:xfrm>
        </p:spPr>
        <p:txBody>
          <a:bodyPr/>
          <a:lstStyle/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Total Orders: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5,000+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- Total Revenue: ₹11,009,308.50</a:t>
            </a: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Avg Order Value: ₹2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201.868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Premium customers drive ~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5% of total revenue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Top 10 customers contributed ~8% of sales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Sales peak observed in festive seasons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A78CF-35BA-EBC9-B5D9-2C8C7A871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652" y="5260258"/>
            <a:ext cx="1623600" cy="1623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677862"/>
            <a:ext cx="7269480" cy="1013460"/>
          </a:xfrm>
        </p:spPr>
        <p:txBody>
          <a:bodyPr/>
          <a:lstStyle/>
          <a:p>
            <a:r>
              <a:rPr dirty="0">
                <a:latin typeface="Segoe UI Black" panose="020B0A02040204020203" pitchFamily="34" charset="0"/>
                <a:ea typeface="Segoe UI Black" panose="020B0A02040204020203" pitchFamily="34" charset="0"/>
              </a:rPr>
              <a:t>Forecasting Model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3136489"/>
          </a:xfrm>
        </p:spPr>
        <p:txBody>
          <a:bodyPr/>
          <a:lstStyle/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Built using Python (SARIMAX / Prophet tested)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Daily sales aggregated &amp; resampled to monthly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Data split into train/test for evaluation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Forecast horizon: up to Dec 2025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Evaluation metrics: MAE, RMSE, MAPE, SMAPE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E16380-D670-0A87-7B31-D5A48F680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917" y="5234400"/>
            <a:ext cx="1623600" cy="1623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Segoe UI Black" panose="020B0A02040204020203" pitchFamily="34" charset="0"/>
                <a:ea typeface="Segoe UI Black" panose="020B0A02040204020203" pitchFamily="34" charset="0"/>
              </a:rPr>
              <a:t>Forecasting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MAE: 1079.78</a:t>
            </a: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RMSE: 1303.04</a:t>
            </a: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MAPE: 28.69%</a:t>
            </a: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SMAPE: 55.16%</a:t>
            </a: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Average Daily Sales: ~18,348</a:t>
            </a: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Forecast highlights demand spikes during festivals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54182-2EA3-81CC-DBC3-98BC0997F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917" y="5234400"/>
            <a:ext cx="1623600" cy="162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0D1EF7-86D1-8D94-E02C-F008B7B9F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783" y="1981079"/>
            <a:ext cx="3089365" cy="177484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904568"/>
            <a:ext cx="7269480" cy="786754"/>
          </a:xfrm>
        </p:spPr>
        <p:txBody>
          <a:bodyPr/>
          <a:lstStyle/>
          <a:p>
            <a:r>
              <a:rPr dirty="0">
                <a:latin typeface="Segoe UI Black" panose="020B0A02040204020203" pitchFamily="34" charset="0"/>
                <a:ea typeface="Segoe UI Black" panose="020B0A02040204020203" pitchFamily="34" charset="0"/>
              </a:rPr>
              <a:t>Power BI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3342967"/>
          </a:xfrm>
        </p:spPr>
        <p:txBody>
          <a:bodyPr/>
          <a:lstStyle/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Sales Overview: Revenue, Orders, Avg Order Value</a:t>
            </a: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Time-Series Trends: Monthly &amp; Seasonal</a:t>
            </a: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Customer Segmentation &amp; Revenue Contribution</a:t>
            </a: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Geographical Sales Distribution</a:t>
            </a: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Forecast Line Charts integrated</a:t>
            </a:r>
          </a:p>
          <a:p>
            <a:pPr marL="0" indent="0">
              <a:buNone/>
            </a:pPr>
            <a:r>
              <a:rPr b="1" dirty="0">
                <a:latin typeface="Segoe UI" panose="020B0502040204020203" pitchFamily="34" charset="0"/>
                <a:cs typeface="Segoe UI" panose="020B0502040204020203" pitchFamily="34" charset="0"/>
              </a:rPr>
              <a:t>- Interactive filters for recruiter demonstration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CF4DB-05C0-E240-5491-A05E43938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753" y="5309247"/>
            <a:ext cx="1623600" cy="1623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4916-4EFB-2E6A-5CAA-433B82806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988" y="722946"/>
            <a:ext cx="6184489" cy="786375"/>
          </a:xfrm>
        </p:spPr>
        <p:txBody>
          <a:bodyPr anchor="ctr"/>
          <a:lstStyle/>
          <a:p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PowerBI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Dashboard</a:t>
            </a:r>
            <a:endParaRPr lang="en-IN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0B84A-E618-B10C-DBEA-6AF4A7A74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10" y="1553671"/>
            <a:ext cx="8136151" cy="481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8634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7">
      <a:dk1>
        <a:sysClr val="windowText" lastClr="000000"/>
      </a:dk1>
      <a:lt1>
        <a:srgbClr val="F3C623"/>
      </a:lt1>
      <a:dk2>
        <a:srgbClr val="0C831F"/>
      </a:dk2>
      <a:lt2>
        <a:srgbClr val="FFC000"/>
      </a:lt2>
      <a:accent1>
        <a:srgbClr val="0C831F"/>
      </a:accent1>
      <a:accent2>
        <a:srgbClr val="FFC00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1049</TotalTime>
  <Words>580</Words>
  <Application>Microsoft Office PowerPoint</Application>
  <PresentationFormat>On-screen Show (4:3)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Schoolbook</vt:lpstr>
      <vt:lpstr>Segoe UI</vt:lpstr>
      <vt:lpstr>Segoe UI Black</vt:lpstr>
      <vt:lpstr>Wingdings 2</vt:lpstr>
      <vt:lpstr>View</vt:lpstr>
      <vt:lpstr>PowerPoint Presentation</vt:lpstr>
      <vt:lpstr>Problem Statement:</vt:lpstr>
      <vt:lpstr>Data Collection &amp; Sources</vt:lpstr>
      <vt:lpstr>Data Analysis Using SQL</vt:lpstr>
      <vt:lpstr>Numerical Insights (SQL)</vt:lpstr>
      <vt:lpstr>Forecasting Model Approach</vt:lpstr>
      <vt:lpstr>Forecasting Model Results</vt:lpstr>
      <vt:lpstr>Power BI Dashboard</vt:lpstr>
      <vt:lpstr>PowerBI Dashboard</vt:lpstr>
      <vt:lpstr>Technologies &amp; Tools Used</vt:lpstr>
      <vt:lpstr>Business Impact</vt:lpstr>
      <vt:lpstr>Future Enhancements</vt:lpstr>
      <vt:lpstr>Conclusion:</vt:lpstr>
      <vt:lpstr>GitHub &amp; Contact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Abhishek Singh</cp:lastModifiedBy>
  <cp:revision>7</cp:revision>
  <dcterms:created xsi:type="dcterms:W3CDTF">2013-01-27T09:14:16Z</dcterms:created>
  <dcterms:modified xsi:type="dcterms:W3CDTF">2025-08-30T10:34:09Z</dcterms:modified>
  <cp:category/>
</cp:coreProperties>
</file>