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30" r:id="rId6"/>
    <p:sldId id="304" r:id="rId7"/>
    <p:sldId id="323" r:id="rId8"/>
    <p:sldId id="281" r:id="rId9"/>
    <p:sldId id="282" r:id="rId10"/>
    <p:sldId id="314" r:id="rId11"/>
    <p:sldId id="324" r:id="rId12"/>
    <p:sldId id="325" r:id="rId13"/>
    <p:sldId id="326" r:id="rId14"/>
    <p:sldId id="327" r:id="rId15"/>
    <p:sldId id="328" r:id="rId16"/>
    <p:sldId id="329"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5388" autoAdjust="0"/>
  </p:normalViewPr>
  <p:slideViewPr>
    <p:cSldViewPr snapToGrid="0" snapToObjects="1">
      <p:cViewPr varScale="1">
        <p:scale>
          <a:sx n="62" d="100"/>
          <a:sy n="62" d="100"/>
        </p:scale>
        <p:origin x="704"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4AF24-B1A0-0868-8C1B-E47C5C3CDB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2740B4-A78C-6F35-165B-5DCA7020877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A6A59BD-37EC-8A90-02BA-DD1D0B3D77E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06112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245C5-05B4-C8F5-8E1F-E4C3D31830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CC5061-8447-71DF-6EE5-CC1D63BC152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5877822-4610-1426-172F-1DA3DBC9825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91604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CA9A6-CD72-8848-93B2-B0E617845A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8B6E2E-208F-AD28-4E53-7B3E66B30AD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FB419A3-4FB4-8249-BBA8-845B74301D2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09532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101B3-53D1-C587-DFC5-F36E9E93AE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1C5E3-ABB6-A25B-F5B4-AD0B1272F30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2BA4714-9AD4-8514-019A-81122478A53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6056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ABB60-6DFC-7267-01BE-75A8C8EA67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75BA03-ACD9-9AED-33A1-3910ACC5814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8B1649E-6960-2006-C95D-DCE03823D5E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37616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62FD5-F091-63DB-D665-E59F59CD4D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157872-6044-30AB-2D86-369CA6E6E99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B79711F-97DB-72A7-52F1-DE9E60EBAA4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27842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E8E03-E53F-8206-692D-C2C707C0DA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B3A01D-7E2F-5FA0-2F7B-693F400FB6E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52A09A5-4A61-1B0A-765F-01CD932B7B6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7144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title"/>
          </p:nvPr>
        </p:nvSpPr>
        <p:spPr/>
        <p:txBody>
          <a:bodyPr anchor="ctr"/>
          <a:lstStyle/>
          <a:p>
            <a:r>
              <a:rPr lang="en-US" dirty="0"/>
              <a:t> </a:t>
            </a:r>
          </a:p>
        </p:txBody>
      </p:sp>
      <p:sp>
        <p:nvSpPr>
          <p:cNvPr id="3" name="Content Placeholder 2">
            <a:extLst>
              <a:ext uri="{FF2B5EF4-FFF2-40B4-BE49-F238E27FC236}">
                <a16:creationId xmlns:a16="http://schemas.microsoft.com/office/drawing/2014/main" id="{1029DF4A-77C2-88E2-2298-200E970C37A9}"/>
              </a:ext>
            </a:extLst>
          </p:cNvPr>
          <p:cNvSpPr>
            <a:spLocks noGrp="1"/>
          </p:cNvSpPr>
          <p:nvPr>
            <p:ph idx="1"/>
          </p:nvPr>
        </p:nvSpPr>
        <p:spPr>
          <a:xfrm>
            <a:off x="461909" y="1551398"/>
            <a:ext cx="7036171" cy="4490586"/>
          </a:xfrm>
        </p:spPr>
        <p:txBody>
          <a:bodyPr/>
          <a:lstStyle/>
          <a:p>
            <a:r>
              <a:rPr lang="en-IN" dirty="0"/>
              <a:t>Angelina -2024011003000412</a:t>
            </a:r>
          </a:p>
          <a:p>
            <a:r>
              <a:rPr lang="en-IN" dirty="0"/>
              <a:t>Aditya </a:t>
            </a:r>
            <a:r>
              <a:rPr lang="en-IN" dirty="0" err="1"/>
              <a:t>Shivhare</a:t>
            </a:r>
            <a:r>
              <a:rPr lang="en-IN" dirty="0"/>
              <a:t> - 202401100300018   </a:t>
            </a:r>
          </a:p>
          <a:p>
            <a:r>
              <a:rPr lang="en-IN" dirty="0"/>
              <a:t>Anish Chaudhary- 202401100300046                              Abhishek Kumar - 2024011003000075</a:t>
            </a:r>
          </a:p>
          <a:p>
            <a:r>
              <a:rPr lang="en-IN" dirty="0"/>
              <a:t>Amarjeet Yadav- 202401100300033</a:t>
            </a:r>
          </a:p>
        </p:txBody>
      </p:sp>
      <p:pic>
        <p:nvPicPr>
          <p:cNvPr id="1026" name="Picture 2" descr="KIET Logo">
            <a:extLst>
              <a:ext uri="{FF2B5EF4-FFF2-40B4-BE49-F238E27FC236}">
                <a16:creationId xmlns:a16="http://schemas.microsoft.com/office/drawing/2014/main" id="{D6C2DBE7-F5D1-DA46-D47B-A4FCC23BC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09" y="171878"/>
            <a:ext cx="3886200" cy="1104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r">
            <a:extLst>
              <a:ext uri="{FF2B5EF4-FFF2-40B4-BE49-F238E27FC236}">
                <a16:creationId xmlns:a16="http://schemas.microsoft.com/office/drawing/2014/main" id="{A6BC6ED3-6A98-22DD-7FE2-29E01BA348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9909" y="105203"/>
            <a:ext cx="1171575"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1B318-2564-5224-8362-F2A70ED1F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EB6BC6-F11A-9474-0211-D68A1FE7468A}"/>
              </a:ext>
            </a:extLst>
          </p:cNvPr>
          <p:cNvSpPr>
            <a:spLocks noGrp="1"/>
          </p:cNvSpPr>
          <p:nvPr>
            <p:ph type="title"/>
          </p:nvPr>
        </p:nvSpPr>
        <p:spPr>
          <a:xfrm>
            <a:off x="169099" y="143728"/>
            <a:ext cx="6583680" cy="682521"/>
          </a:xfrm>
        </p:spPr>
        <p:txBody>
          <a:bodyPr/>
          <a:lstStyle/>
          <a:p>
            <a:r>
              <a:rPr lang="en-US" dirty="0"/>
              <a:t>OUTPUT</a:t>
            </a:r>
          </a:p>
        </p:txBody>
      </p:sp>
      <p:pic>
        <p:nvPicPr>
          <p:cNvPr id="21" name="Content Placeholder 20">
            <a:extLst>
              <a:ext uri="{FF2B5EF4-FFF2-40B4-BE49-F238E27FC236}">
                <a16:creationId xmlns:a16="http://schemas.microsoft.com/office/drawing/2014/main" id="{F76292BE-24A6-E1E1-35E8-A15CE7FAA969}"/>
              </a:ext>
            </a:extLst>
          </p:cNvPr>
          <p:cNvPicPr>
            <a:picLocks noGrp="1" noChangeAspect="1"/>
          </p:cNvPicPr>
          <p:nvPr>
            <p:ph idx="1"/>
          </p:nvPr>
        </p:nvPicPr>
        <p:blipFill>
          <a:blip r:embed="rId3"/>
          <a:srcRect/>
          <a:stretch/>
        </p:blipFill>
        <p:spPr>
          <a:xfrm>
            <a:off x="169099" y="1006867"/>
            <a:ext cx="9698803" cy="5455578"/>
          </a:xfrm>
        </p:spPr>
      </p:pic>
      <p:sp>
        <p:nvSpPr>
          <p:cNvPr id="3" name="Slide Number Placeholder 2">
            <a:extLst>
              <a:ext uri="{FF2B5EF4-FFF2-40B4-BE49-F238E27FC236}">
                <a16:creationId xmlns:a16="http://schemas.microsoft.com/office/drawing/2014/main" id="{EB41D1C8-20E1-1B06-6261-280776B7C83E}"/>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762301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B212A-C24C-338A-6DE3-2BA260400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B7DFD-80A6-67FC-0C15-13DF68DB52F5}"/>
              </a:ext>
            </a:extLst>
          </p:cNvPr>
          <p:cNvSpPr>
            <a:spLocks noGrp="1"/>
          </p:cNvSpPr>
          <p:nvPr>
            <p:ph type="title"/>
          </p:nvPr>
        </p:nvSpPr>
        <p:spPr>
          <a:xfrm>
            <a:off x="169099" y="143728"/>
            <a:ext cx="6583680" cy="682521"/>
          </a:xfrm>
        </p:spPr>
        <p:txBody>
          <a:bodyPr/>
          <a:lstStyle/>
          <a:p>
            <a:r>
              <a:rPr lang="en-US" dirty="0"/>
              <a:t>OUTPUT</a:t>
            </a:r>
          </a:p>
        </p:txBody>
      </p:sp>
      <p:pic>
        <p:nvPicPr>
          <p:cNvPr id="21" name="Content Placeholder 20">
            <a:extLst>
              <a:ext uri="{FF2B5EF4-FFF2-40B4-BE49-F238E27FC236}">
                <a16:creationId xmlns:a16="http://schemas.microsoft.com/office/drawing/2014/main" id="{D958384C-7C0B-06BD-AD31-30A09E6BD5EE}"/>
              </a:ext>
            </a:extLst>
          </p:cNvPr>
          <p:cNvPicPr>
            <a:picLocks noGrp="1" noChangeAspect="1"/>
          </p:cNvPicPr>
          <p:nvPr>
            <p:ph idx="1"/>
          </p:nvPr>
        </p:nvPicPr>
        <p:blipFill>
          <a:blip r:embed="rId3"/>
          <a:srcRect/>
          <a:stretch/>
        </p:blipFill>
        <p:spPr>
          <a:xfrm>
            <a:off x="169099" y="1006867"/>
            <a:ext cx="9698803" cy="5455578"/>
          </a:xfrm>
        </p:spPr>
      </p:pic>
      <p:sp>
        <p:nvSpPr>
          <p:cNvPr id="3" name="Slide Number Placeholder 2">
            <a:extLst>
              <a:ext uri="{FF2B5EF4-FFF2-40B4-BE49-F238E27FC236}">
                <a16:creationId xmlns:a16="http://schemas.microsoft.com/office/drawing/2014/main" id="{911A71F3-59EA-D9D7-E94D-8183F1383AEB}"/>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2579811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E1176-808F-8FA8-F8E7-C027D5CDD9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C36D7-AF4E-A3CC-94A5-749D38AD5D1E}"/>
              </a:ext>
            </a:extLst>
          </p:cNvPr>
          <p:cNvSpPr>
            <a:spLocks noGrp="1"/>
          </p:cNvSpPr>
          <p:nvPr>
            <p:ph type="title"/>
          </p:nvPr>
        </p:nvSpPr>
        <p:spPr>
          <a:xfrm>
            <a:off x="169099" y="143728"/>
            <a:ext cx="6583680" cy="682521"/>
          </a:xfrm>
        </p:spPr>
        <p:txBody>
          <a:bodyPr/>
          <a:lstStyle/>
          <a:p>
            <a:r>
              <a:rPr lang="en-US" dirty="0"/>
              <a:t>OUTPUT</a:t>
            </a:r>
          </a:p>
        </p:txBody>
      </p:sp>
      <p:pic>
        <p:nvPicPr>
          <p:cNvPr id="21" name="Content Placeholder 20">
            <a:extLst>
              <a:ext uri="{FF2B5EF4-FFF2-40B4-BE49-F238E27FC236}">
                <a16:creationId xmlns:a16="http://schemas.microsoft.com/office/drawing/2014/main" id="{809E8194-2255-DE29-6195-040F5CCCD085}"/>
              </a:ext>
            </a:extLst>
          </p:cNvPr>
          <p:cNvPicPr>
            <a:picLocks noGrp="1" noChangeAspect="1"/>
          </p:cNvPicPr>
          <p:nvPr>
            <p:ph idx="1"/>
          </p:nvPr>
        </p:nvPicPr>
        <p:blipFill>
          <a:blip r:embed="rId3"/>
          <a:srcRect/>
          <a:stretch/>
        </p:blipFill>
        <p:spPr>
          <a:xfrm>
            <a:off x="169099" y="1006867"/>
            <a:ext cx="9698803" cy="5455578"/>
          </a:xfrm>
        </p:spPr>
      </p:pic>
      <p:sp>
        <p:nvSpPr>
          <p:cNvPr id="3" name="Slide Number Placeholder 2">
            <a:extLst>
              <a:ext uri="{FF2B5EF4-FFF2-40B4-BE49-F238E27FC236}">
                <a16:creationId xmlns:a16="http://schemas.microsoft.com/office/drawing/2014/main" id="{DCD03817-4626-CA70-9AA8-DD231BE31259}"/>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050154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BB5DB-48DD-6C6B-4DBD-BF1ABD2E6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10E23F-E8B2-09BA-63AA-10E2BBD4B5B8}"/>
              </a:ext>
            </a:extLst>
          </p:cNvPr>
          <p:cNvSpPr>
            <a:spLocks noGrp="1"/>
          </p:cNvSpPr>
          <p:nvPr>
            <p:ph type="title"/>
          </p:nvPr>
        </p:nvSpPr>
        <p:spPr>
          <a:xfrm>
            <a:off x="169099" y="143728"/>
            <a:ext cx="6583680" cy="682521"/>
          </a:xfrm>
        </p:spPr>
        <p:txBody>
          <a:bodyPr/>
          <a:lstStyle/>
          <a:p>
            <a:r>
              <a:rPr lang="en-US" dirty="0"/>
              <a:t>OUTPUT</a:t>
            </a:r>
          </a:p>
        </p:txBody>
      </p:sp>
      <p:pic>
        <p:nvPicPr>
          <p:cNvPr id="21" name="Content Placeholder 20">
            <a:extLst>
              <a:ext uri="{FF2B5EF4-FFF2-40B4-BE49-F238E27FC236}">
                <a16:creationId xmlns:a16="http://schemas.microsoft.com/office/drawing/2014/main" id="{65D57B76-9B25-0E32-62CC-C28A24247950}"/>
              </a:ext>
            </a:extLst>
          </p:cNvPr>
          <p:cNvPicPr>
            <a:picLocks noGrp="1" noChangeAspect="1"/>
          </p:cNvPicPr>
          <p:nvPr>
            <p:ph idx="1"/>
          </p:nvPr>
        </p:nvPicPr>
        <p:blipFill>
          <a:blip r:embed="rId3"/>
          <a:srcRect/>
          <a:stretch/>
        </p:blipFill>
        <p:spPr>
          <a:xfrm>
            <a:off x="169099" y="1006867"/>
            <a:ext cx="9698803" cy="5455578"/>
          </a:xfrm>
        </p:spPr>
      </p:pic>
      <p:sp>
        <p:nvSpPr>
          <p:cNvPr id="3" name="Slide Number Placeholder 2">
            <a:extLst>
              <a:ext uri="{FF2B5EF4-FFF2-40B4-BE49-F238E27FC236}">
                <a16:creationId xmlns:a16="http://schemas.microsoft.com/office/drawing/2014/main" id="{E68E5019-B271-E560-8F33-4B08E8535766}"/>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41034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534258" y="102742"/>
            <a:ext cx="5715000" cy="793194"/>
          </a:xfrm>
        </p:spPr>
        <p:txBody>
          <a:bodyPr/>
          <a:lstStyle/>
          <a:p>
            <a:r>
              <a:rPr lang="en-US" dirty="0"/>
              <a:t>REFRENCES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708917" y="1037690"/>
            <a:ext cx="5920484" cy="5010558"/>
          </a:xfrm>
        </p:spPr>
        <p:txBody>
          <a:bodyPr/>
          <a:lstStyle/>
          <a:p>
            <a:r>
              <a:rPr lang="en-US" sz="1800" dirty="0">
                <a:effectLst/>
                <a:latin typeface="Cambria" panose="02040503050406030204" pitchFamily="18" charset="0"/>
                <a:ea typeface="MS Mincho" panose="02020609040205080304" pitchFamily="49" charset="-128"/>
                <a:cs typeface="Mangal" panose="02040503050203030202" pitchFamily="18" charset="0"/>
              </a:rPr>
              <a:t>- Dataset: Pima Indians Diabetes Dataset - https://www.kaggle.com/datasets/uciml/pima-indians-diabetes-database</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CAF2F-4A32-D205-8D4B-DE6B241A74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B67686-D89F-C60F-093A-5615D6126CB7}"/>
              </a:ext>
            </a:extLst>
          </p:cNvPr>
          <p:cNvSpPr>
            <a:spLocks noGrp="1"/>
          </p:cNvSpPr>
          <p:nvPr>
            <p:ph type="ctrTitle"/>
          </p:nvPr>
        </p:nvSpPr>
        <p:spPr>
          <a:xfrm>
            <a:off x="2899790" y="810227"/>
            <a:ext cx="6392421" cy="3831221"/>
          </a:xfrm>
        </p:spPr>
        <p:txBody>
          <a:bodyPr anchor="ctr"/>
          <a:lstStyle/>
          <a:p>
            <a:r>
              <a:rPr lang="en-US" dirty="0"/>
              <a:t> Diabetes Prediction</a:t>
            </a:r>
          </a:p>
        </p:txBody>
      </p:sp>
    </p:spTree>
    <p:extLst>
      <p:ext uri="{BB962C8B-B14F-4D97-AF65-F5344CB8AC3E}">
        <p14:creationId xmlns:p14="http://schemas.microsoft.com/office/powerpoint/2010/main" val="217375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INDEX</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 Problem Statement</a:t>
            </a:r>
          </a:p>
          <a:p>
            <a:r>
              <a:rPr lang="en-US" dirty="0"/>
              <a:t> Introduction</a:t>
            </a:r>
          </a:p>
          <a:p>
            <a:r>
              <a:rPr lang="en-US" dirty="0"/>
              <a:t> Methodology </a:t>
            </a:r>
          </a:p>
          <a:p>
            <a:r>
              <a:rPr lang="en-US" dirty="0"/>
              <a:t> Output/Result (performance metrics) </a:t>
            </a:r>
          </a:p>
          <a:p>
            <a:r>
              <a:rPr lang="en-US" dirty="0"/>
              <a:t> References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278A-63B1-65A2-62E4-16648CF0BA44}"/>
              </a:ext>
            </a:extLst>
          </p:cNvPr>
          <p:cNvSpPr>
            <a:spLocks noGrp="1"/>
          </p:cNvSpPr>
          <p:nvPr>
            <p:ph type="title"/>
          </p:nvPr>
        </p:nvSpPr>
        <p:spPr>
          <a:xfrm>
            <a:off x="765974" y="50337"/>
            <a:ext cx="6583680" cy="1531357"/>
          </a:xfrm>
        </p:spPr>
        <p:txBody>
          <a:bodyPr/>
          <a:lstStyle/>
          <a:p>
            <a:r>
              <a:rPr lang="en-IN" dirty="0"/>
              <a:t>PROBLEM STATEMENT</a:t>
            </a:r>
          </a:p>
        </p:txBody>
      </p:sp>
      <p:sp>
        <p:nvSpPr>
          <p:cNvPr id="3" name="Content Placeholder 2">
            <a:extLst>
              <a:ext uri="{FF2B5EF4-FFF2-40B4-BE49-F238E27FC236}">
                <a16:creationId xmlns:a16="http://schemas.microsoft.com/office/drawing/2014/main" id="{296ABFA9-33FC-1DC5-B676-A9381A614A92}"/>
              </a:ext>
            </a:extLst>
          </p:cNvPr>
          <p:cNvSpPr>
            <a:spLocks noGrp="1"/>
          </p:cNvSpPr>
          <p:nvPr>
            <p:ph idx="1"/>
          </p:nvPr>
        </p:nvSpPr>
        <p:spPr>
          <a:xfrm>
            <a:off x="914400" y="1722474"/>
            <a:ext cx="6583680" cy="4912242"/>
          </a:xfrm>
        </p:spPr>
        <p:txBody>
          <a:bodyPr/>
          <a:lstStyle/>
          <a:p>
            <a:r>
              <a:rPr lang="en-US" sz="1800" dirty="0">
                <a:effectLst/>
                <a:latin typeface="Cambria" panose="02040503050406030204" pitchFamily="18" charset="0"/>
                <a:ea typeface="MS Mincho" panose="02020609040205080304" pitchFamily="49" charset="-128"/>
                <a:cs typeface="Mangal" panose="02040503050203030202" pitchFamily="18" charset="0"/>
              </a:rPr>
              <a:t>To predict whether a person is likely to have diabetes based on various medical features using machine learning techniques.</a:t>
            </a:r>
            <a:endParaRPr lang="en-IN" dirty="0"/>
          </a:p>
        </p:txBody>
      </p:sp>
      <p:sp>
        <p:nvSpPr>
          <p:cNvPr id="4" name="Slide Number Placeholder 3">
            <a:extLst>
              <a:ext uri="{FF2B5EF4-FFF2-40B4-BE49-F238E27FC236}">
                <a16:creationId xmlns:a16="http://schemas.microsoft.com/office/drawing/2014/main" id="{42FF0DCC-9850-B3C6-C911-8C45B47EA888}"/>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20717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809886" y="20548"/>
            <a:ext cx="7965461" cy="994164"/>
          </a:xfrm>
        </p:spPr>
        <p:txBody>
          <a:bodyPr/>
          <a:lstStyle/>
          <a:p>
            <a:r>
              <a:rPr lang="en-US" dirty="0"/>
              <a:t>INTRODUCTION</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2"/>
          </p:nvPr>
        </p:nvSpPr>
        <p:spPr>
          <a:xfrm>
            <a:off x="3460565" y="1078786"/>
            <a:ext cx="7965460" cy="5568593"/>
          </a:xfrm>
        </p:spPr>
        <p:txBody>
          <a:bodyPr>
            <a:normAutofit fontScale="77500" lnSpcReduction="20000"/>
          </a:bodyPr>
          <a:lstStyle/>
          <a:p>
            <a:pPr>
              <a:lnSpc>
                <a:spcPct val="115000"/>
              </a:lnSpc>
              <a:spcAft>
                <a:spcPts val="1000"/>
              </a:spcAft>
              <a:buNone/>
            </a:pPr>
            <a:r>
              <a:rPr lang="en-US" sz="2100" dirty="0">
                <a:effectLst/>
                <a:latin typeface="Cambria" panose="02040503050406030204" pitchFamily="18" charset="0"/>
                <a:ea typeface="MS Mincho" panose="02020609040205080304" pitchFamily="49" charset="-128"/>
                <a:cs typeface="Mangal" panose="02040503050203030202" pitchFamily="18" charset="0"/>
              </a:rPr>
              <a:t>        Diabetes is one of the most prevalent chronic diseases in the world, affecting millions globally. Early prediction can lead to better treatment and management. This project aims to predict diabetes using a supervised machine learning classification model trained on a medical dataset.</a:t>
            </a:r>
            <a:br>
              <a:rPr lang="en-US" sz="2100" dirty="0">
                <a:effectLst/>
                <a:latin typeface="Cambria" panose="02040503050406030204" pitchFamily="18" charset="0"/>
                <a:ea typeface="MS Mincho" panose="02020609040205080304" pitchFamily="49" charset="-128"/>
                <a:cs typeface="Mangal" panose="02040503050203030202" pitchFamily="18" charset="0"/>
              </a:rPr>
            </a:b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Dataset Used: The Pima Indians Diabetes Database from Kaggle/UCI, which includes medical diagnostic measurements of women aged 21 years and above.</a:t>
            </a:r>
            <a:br>
              <a:rPr lang="en-US" sz="2100" dirty="0">
                <a:effectLst/>
                <a:latin typeface="Cambria" panose="02040503050406030204" pitchFamily="18" charset="0"/>
                <a:ea typeface="MS Mincho" panose="02020609040205080304" pitchFamily="49" charset="-128"/>
                <a:cs typeface="Mangal" panose="02040503050203030202" pitchFamily="18" charset="0"/>
              </a:rPr>
            </a:b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Features Include:</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Pregnancies</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Glucose</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Blood Pressure</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Skin Thickness</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Insulin</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BMI</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Diabetes Pedigree Function</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Age</a:t>
            </a:r>
            <a:br>
              <a:rPr lang="en-US" sz="2100" dirty="0">
                <a:effectLst/>
                <a:latin typeface="Cambria" panose="02040503050406030204" pitchFamily="18" charset="0"/>
                <a:ea typeface="MS Mincho" panose="02020609040205080304" pitchFamily="49" charset="-128"/>
                <a:cs typeface="Mangal" panose="02040503050203030202" pitchFamily="18" charset="0"/>
              </a:rPr>
            </a:b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Target:</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- 0: Non-diabetic</a:t>
            </a:r>
            <a:br>
              <a:rPr lang="en-US" sz="2100" dirty="0">
                <a:effectLst/>
                <a:latin typeface="Cambria" panose="02040503050406030204" pitchFamily="18" charset="0"/>
                <a:ea typeface="MS Mincho" panose="02020609040205080304" pitchFamily="49" charset="-128"/>
                <a:cs typeface="Mangal" panose="02040503050203030202" pitchFamily="18" charset="0"/>
              </a:rPr>
            </a:br>
            <a:r>
              <a:rPr lang="en-US" sz="2100" dirty="0">
                <a:effectLst/>
                <a:latin typeface="Cambria" panose="02040503050406030204" pitchFamily="18" charset="0"/>
                <a:ea typeface="MS Mincho" panose="02020609040205080304" pitchFamily="49" charset="-128"/>
                <a:cs typeface="Mangal" panose="02040503050203030202" pitchFamily="18" charset="0"/>
              </a:rPr>
              <a:t>- 1: Diabetic</a:t>
            </a:r>
            <a:endParaRPr lang="en-IN" sz="2100" dirty="0">
              <a:effectLst/>
              <a:latin typeface="Cambria" panose="02040503050406030204" pitchFamily="18" charset="0"/>
              <a:ea typeface="MS Mincho" panose="02020609040205080304" pitchFamily="49" charset="-128"/>
              <a:cs typeface="Mangal" panose="02040503050203030202" pitchFamily="18" charset="0"/>
            </a:endParaRPr>
          </a:p>
          <a:p>
            <a:pPr>
              <a:buNone/>
            </a:pPr>
            <a:br>
              <a:rPr lang="en-US" sz="1800" dirty="0">
                <a:effectLst/>
                <a:latin typeface="Cambria" panose="02040503050406030204" pitchFamily="18" charset="0"/>
                <a:ea typeface="MS Mincho" panose="02020609040205080304" pitchFamily="49" charset="-128"/>
                <a:cs typeface="Mangal" panose="02040503050203030202" pitchFamily="18" charset="0"/>
              </a:rPr>
            </a:br>
            <a:endParaRPr lang="en-US" dirty="0"/>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96178" y="63110"/>
            <a:ext cx="7965461" cy="994164"/>
          </a:xfrm>
        </p:spPr>
        <p:txBody>
          <a:bodyPr/>
          <a:lstStyle/>
          <a:p>
            <a:r>
              <a:rPr lang="en-US" dirty="0"/>
              <a:t>METHODLOGY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1191802"/>
            <a:ext cx="7965460" cy="5424755"/>
          </a:xfrm>
        </p:spPr>
        <p:txBody>
          <a:bodyPr/>
          <a:lstStyle/>
          <a:p>
            <a:pPr marL="0" indent="0">
              <a:buNone/>
            </a:pPr>
            <a:r>
              <a:rPr lang="en-US" sz="1800" dirty="0">
                <a:effectLst/>
                <a:latin typeface="Cambria" panose="02040503050406030204" pitchFamily="18" charset="0"/>
                <a:ea typeface="MS Mincho" panose="02020609040205080304" pitchFamily="49" charset="-128"/>
                <a:cs typeface="Mangal" panose="02040503050203030202" pitchFamily="18" charset="0"/>
              </a:rPr>
              <a:t>Approach:</a:t>
            </a:r>
            <a:br>
              <a:rPr lang="en-US" sz="1800" dirty="0">
                <a:effectLst/>
                <a:latin typeface="Cambria" panose="02040503050406030204" pitchFamily="18" charset="0"/>
                <a:ea typeface="MS Mincho" panose="02020609040205080304" pitchFamily="49" charset="-128"/>
                <a:cs typeface="Mangal" panose="02040503050203030202" pitchFamily="18" charset="0"/>
              </a:rPr>
            </a:b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1. Data Preprocessing:</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Handle missing values (e.g., zeros in blood pressure).</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Normalize the features.</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Split the data into training and test sets.</a:t>
            </a:r>
            <a:br>
              <a:rPr lang="en-US" sz="1800" dirty="0">
                <a:effectLst/>
                <a:latin typeface="Cambria" panose="02040503050406030204" pitchFamily="18" charset="0"/>
                <a:ea typeface="MS Mincho" panose="02020609040205080304" pitchFamily="49" charset="-128"/>
                <a:cs typeface="Mangal" panose="02040503050203030202" pitchFamily="18" charset="0"/>
              </a:rPr>
            </a:b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2. Model Selection: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Logistic Regression (for baseline)</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Random Forest Classifier</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Support Vector Machine (SVM)</a:t>
            </a:r>
            <a:br>
              <a:rPr lang="en-US" sz="1800" dirty="0">
                <a:effectLst/>
                <a:latin typeface="Cambria" panose="02040503050406030204" pitchFamily="18" charset="0"/>
                <a:ea typeface="MS Mincho" panose="02020609040205080304" pitchFamily="49" charset="-128"/>
                <a:cs typeface="Mangal" panose="02040503050203030202" pitchFamily="18" charset="0"/>
              </a:rPr>
            </a:b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3. Model Training &amp; Evaluation: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Evaluate models using accuracy, precision, recall, and F1-score.</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Use confusion matrix and ROC curves for analysis.</a:t>
            </a:r>
            <a:br>
              <a:rPr lang="en-US" sz="1800" dirty="0">
                <a:effectLst/>
                <a:latin typeface="Cambria" panose="02040503050406030204" pitchFamily="18" charset="0"/>
                <a:ea typeface="MS Mincho" panose="02020609040205080304" pitchFamily="49" charset="-128"/>
                <a:cs typeface="Mangal" panose="02040503050203030202" pitchFamily="18" charset="0"/>
              </a:rPr>
            </a:b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4. Prediction:</a:t>
            </a:r>
            <a:br>
              <a:rPr lang="en-US" sz="1800" dirty="0">
                <a:effectLst/>
                <a:latin typeface="Cambria" panose="02040503050406030204" pitchFamily="18" charset="0"/>
                <a:ea typeface="MS Mincho" panose="02020609040205080304" pitchFamily="49" charset="-128"/>
                <a:cs typeface="Mangal" panose="02040503050203030202" pitchFamily="18" charset="0"/>
              </a:rPr>
            </a:br>
            <a:r>
              <a:rPr lang="en-US" sz="1800" dirty="0">
                <a:effectLst/>
                <a:latin typeface="Cambria" panose="02040503050406030204" pitchFamily="18" charset="0"/>
                <a:ea typeface="MS Mincho" panose="02020609040205080304" pitchFamily="49" charset="-128"/>
                <a:cs typeface="Mangal" panose="02040503050203030202" pitchFamily="18" charset="0"/>
              </a:rPr>
              <a:t>   - Use the best-performing model to predict diabetes on new data.</a:t>
            </a:r>
            <a:endParaRPr lang="en-IN" sz="1800" dirty="0">
              <a:effectLst/>
              <a:latin typeface="Cambria" panose="02040503050406030204" pitchFamily="18" charset="0"/>
              <a:ea typeface="MS Mincho" panose="02020609040205080304" pitchFamily="49" charset="-128"/>
              <a:cs typeface="Mangal" panose="02040503050203030202" pitchFamily="18" charset="0"/>
            </a:endParaRP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169099" y="143728"/>
            <a:ext cx="6583680" cy="682521"/>
          </a:xfrm>
        </p:spPr>
        <p:txBody>
          <a:bodyPr/>
          <a:lstStyle/>
          <a:p>
            <a:r>
              <a:rPr lang="en-US" dirty="0"/>
              <a:t>OUTPUT</a:t>
            </a:r>
          </a:p>
        </p:txBody>
      </p:sp>
      <p:pic>
        <p:nvPicPr>
          <p:cNvPr id="21" name="Content Placeholder 20">
            <a:extLst>
              <a:ext uri="{FF2B5EF4-FFF2-40B4-BE49-F238E27FC236}">
                <a16:creationId xmlns:a16="http://schemas.microsoft.com/office/drawing/2014/main" id="{E515BAA6-8FDC-5B0C-304C-BB640BE15AEA}"/>
              </a:ext>
            </a:extLst>
          </p:cNvPr>
          <p:cNvPicPr>
            <a:picLocks noGrp="1" noChangeAspect="1"/>
          </p:cNvPicPr>
          <p:nvPr>
            <p:ph idx="1"/>
          </p:nvPr>
        </p:nvPicPr>
        <p:blipFill>
          <a:blip r:embed="rId3"/>
          <a:stretch>
            <a:fillRect/>
          </a:stretch>
        </p:blipFill>
        <p:spPr>
          <a:xfrm>
            <a:off x="169099" y="1006867"/>
            <a:ext cx="9698803" cy="5455578"/>
          </a:xfrm>
        </p:spPr>
      </p:pic>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00DDD-6831-2A77-6CEB-806007A768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79902-E369-72F1-BDCE-E330A53A04C0}"/>
              </a:ext>
            </a:extLst>
          </p:cNvPr>
          <p:cNvSpPr>
            <a:spLocks noGrp="1"/>
          </p:cNvSpPr>
          <p:nvPr>
            <p:ph type="title"/>
          </p:nvPr>
        </p:nvSpPr>
        <p:spPr>
          <a:xfrm>
            <a:off x="169099" y="143728"/>
            <a:ext cx="6583680" cy="682521"/>
          </a:xfrm>
        </p:spPr>
        <p:txBody>
          <a:bodyPr/>
          <a:lstStyle/>
          <a:p>
            <a:r>
              <a:rPr lang="en-US" dirty="0"/>
              <a:t>OUTPUT</a:t>
            </a:r>
          </a:p>
        </p:txBody>
      </p:sp>
      <p:pic>
        <p:nvPicPr>
          <p:cNvPr id="21" name="Content Placeholder 20">
            <a:extLst>
              <a:ext uri="{FF2B5EF4-FFF2-40B4-BE49-F238E27FC236}">
                <a16:creationId xmlns:a16="http://schemas.microsoft.com/office/drawing/2014/main" id="{25A86CF3-2F57-0B80-8CDC-79184B697202}"/>
              </a:ext>
            </a:extLst>
          </p:cNvPr>
          <p:cNvPicPr>
            <a:picLocks noGrp="1" noChangeAspect="1"/>
          </p:cNvPicPr>
          <p:nvPr>
            <p:ph idx="1"/>
          </p:nvPr>
        </p:nvPicPr>
        <p:blipFill>
          <a:blip r:embed="rId3"/>
          <a:srcRect/>
          <a:stretch/>
        </p:blipFill>
        <p:spPr>
          <a:xfrm>
            <a:off x="169099" y="1006867"/>
            <a:ext cx="9698803" cy="5455578"/>
          </a:xfrm>
        </p:spPr>
      </p:pic>
      <p:sp>
        <p:nvSpPr>
          <p:cNvPr id="3" name="Slide Number Placeholder 2">
            <a:extLst>
              <a:ext uri="{FF2B5EF4-FFF2-40B4-BE49-F238E27FC236}">
                <a16:creationId xmlns:a16="http://schemas.microsoft.com/office/drawing/2014/main" id="{E5C69192-1F7E-5EE2-DFEF-437127589420}"/>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427899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A3275-669E-D78F-F7E8-87366093B2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CA3A4-37AD-01DE-3496-5438DF7CBD76}"/>
              </a:ext>
            </a:extLst>
          </p:cNvPr>
          <p:cNvSpPr>
            <a:spLocks noGrp="1"/>
          </p:cNvSpPr>
          <p:nvPr>
            <p:ph type="title"/>
          </p:nvPr>
        </p:nvSpPr>
        <p:spPr>
          <a:xfrm>
            <a:off x="169099" y="143728"/>
            <a:ext cx="6583680" cy="682521"/>
          </a:xfrm>
        </p:spPr>
        <p:txBody>
          <a:bodyPr/>
          <a:lstStyle/>
          <a:p>
            <a:r>
              <a:rPr lang="en-US" dirty="0"/>
              <a:t>OUTPUT</a:t>
            </a:r>
          </a:p>
        </p:txBody>
      </p:sp>
      <p:pic>
        <p:nvPicPr>
          <p:cNvPr id="21" name="Content Placeholder 20">
            <a:extLst>
              <a:ext uri="{FF2B5EF4-FFF2-40B4-BE49-F238E27FC236}">
                <a16:creationId xmlns:a16="http://schemas.microsoft.com/office/drawing/2014/main" id="{865EFC4B-6A0C-B215-94B2-257B1052031A}"/>
              </a:ext>
            </a:extLst>
          </p:cNvPr>
          <p:cNvPicPr>
            <a:picLocks noGrp="1" noChangeAspect="1"/>
          </p:cNvPicPr>
          <p:nvPr>
            <p:ph idx="1"/>
          </p:nvPr>
        </p:nvPicPr>
        <p:blipFill>
          <a:blip r:embed="rId3"/>
          <a:srcRect/>
          <a:stretch/>
        </p:blipFill>
        <p:spPr>
          <a:xfrm>
            <a:off x="169099" y="1006867"/>
            <a:ext cx="9698803" cy="5455578"/>
          </a:xfrm>
        </p:spPr>
      </p:pic>
      <p:sp>
        <p:nvSpPr>
          <p:cNvPr id="3" name="Slide Number Placeholder 2">
            <a:extLst>
              <a:ext uri="{FF2B5EF4-FFF2-40B4-BE49-F238E27FC236}">
                <a16:creationId xmlns:a16="http://schemas.microsoft.com/office/drawing/2014/main" id="{7B876243-5197-C783-EBCD-4B525279CB55}"/>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79617531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{7542CFD9-13F4-46B5-A9AA-A2E77FC217D5}tf78438558_win32</Template>
  <TotalTime>31</TotalTime>
  <Words>356</Words>
  <Application>Microsoft Office PowerPoint</Application>
  <PresentationFormat>Widescreen</PresentationFormat>
  <Paragraphs>38</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Arial Black</vt:lpstr>
      <vt:lpstr>Calibri</vt:lpstr>
      <vt:lpstr>Cambria</vt:lpstr>
      <vt:lpstr>Sabon Next LT</vt:lpstr>
      <vt:lpstr>Custom</vt:lpstr>
      <vt:lpstr> </vt:lpstr>
      <vt:lpstr> Diabetes Prediction</vt:lpstr>
      <vt:lpstr>INDEX</vt:lpstr>
      <vt:lpstr>PROBLEM STATEMENT</vt:lpstr>
      <vt:lpstr>INTRODUCTION</vt:lpstr>
      <vt:lpstr>METHODLOGY</vt:lpstr>
      <vt:lpstr>OUTPUT</vt:lpstr>
      <vt:lpstr>OUTPUT</vt:lpstr>
      <vt:lpstr>OUTPUT</vt:lpstr>
      <vt:lpstr>OUTPUT</vt:lpstr>
      <vt:lpstr>OUTPUT</vt:lpstr>
      <vt:lpstr>OUTPUT</vt:lpstr>
      <vt:lpstr>OUTPUT</vt:lpstr>
      <vt:lpstr>REFRENCES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gajender singh</dc:creator>
  <cp:lastModifiedBy>gajender singh</cp:lastModifiedBy>
  <cp:revision>1</cp:revision>
  <dcterms:created xsi:type="dcterms:W3CDTF">2025-05-27T05:39:26Z</dcterms:created>
  <dcterms:modified xsi:type="dcterms:W3CDTF">2025-05-27T06:10:51Z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