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64" r:id="rId4"/>
    <p:sldId id="261" r:id="rId5"/>
    <p:sldId id="263" r:id="rId6"/>
    <p:sldId id="265" r:id="rId7"/>
  </p:sldIdLst>
  <p:sldSz cx="18288000" cy="10287000"/>
  <p:notesSz cx="6858000" cy="9144000"/>
  <p:embeddedFontLst>
    <p:embeddedFont>
      <p:font typeface="Assistant" pitchFamily="2" charset="-79"/>
      <p:regular r:id="rId8"/>
      <p:bold r:id="rId9"/>
    </p:embeddedFont>
    <p:embeddedFont>
      <p:font typeface="Assistant Semi-Bold" panose="020B0604020202020204" charset="-79"/>
      <p:regular r:id="rId10"/>
    </p:embeddedFont>
    <p:embeddedFont>
      <p:font typeface="Bahnschrift" panose="020B0502040204020203" pitchFamily="34" charset="0"/>
      <p:regular r:id="rId11"/>
      <p:bold r:id="rId12"/>
    </p:embeddedFont>
    <p:embeddedFont>
      <p:font typeface="Segoe UI Black" panose="020B0A02040204020203" pitchFamily="34" charset="0"/>
      <p:bold r:id="rId13"/>
      <p:bold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6735"/>
    <a:srgbClr val="DCB07B"/>
    <a:srgbClr val="F6F4EF"/>
    <a:srgbClr val="243E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737" autoAdjust="0"/>
  </p:normalViewPr>
  <p:slideViewPr>
    <p:cSldViewPr>
      <p:cViewPr varScale="1">
        <p:scale>
          <a:sx n="52" d="100"/>
          <a:sy n="52" d="100"/>
        </p:scale>
        <p:origin x="82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D7FFDB7-AE8C-FEFE-C221-E785CBA2AEA2}"/>
              </a:ext>
            </a:extLst>
          </p:cNvPr>
          <p:cNvSpPr/>
          <p:nvPr/>
        </p:nvSpPr>
        <p:spPr>
          <a:xfrm>
            <a:off x="15011400" y="419100"/>
            <a:ext cx="2886450" cy="9395352"/>
          </a:xfrm>
          <a:prstGeom prst="rect">
            <a:avLst/>
          </a:prstGeom>
          <a:solidFill>
            <a:srgbClr val="F6F4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8"/>
          <p:cNvSpPr/>
          <p:nvPr/>
        </p:nvSpPr>
        <p:spPr>
          <a:xfrm>
            <a:off x="17637160" y="5181600"/>
            <a:ext cx="272980" cy="272980"/>
          </a:xfrm>
          <a:custGeom>
            <a:avLst/>
            <a:gdLst/>
            <a:ahLst/>
            <a:cxnLst/>
            <a:rect l="l" t="t" r="r" b="b"/>
            <a:pathLst>
              <a:path w="272980" h="272980">
                <a:moveTo>
                  <a:pt x="0" y="0"/>
                </a:moveTo>
                <a:lnTo>
                  <a:pt x="272980" y="0"/>
                </a:lnTo>
                <a:lnTo>
                  <a:pt x="272980" y="272980"/>
                </a:lnTo>
                <a:lnTo>
                  <a:pt x="0" y="2729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9458338" y="4892149"/>
            <a:ext cx="8133674" cy="4866387"/>
          </a:xfrm>
          <a:custGeom>
            <a:avLst/>
            <a:gdLst/>
            <a:ahLst/>
            <a:cxnLst/>
            <a:rect l="l" t="t" r="r" b="b"/>
            <a:pathLst>
              <a:path w="8125078" h="4801183">
                <a:moveTo>
                  <a:pt x="0" y="0"/>
                </a:moveTo>
                <a:lnTo>
                  <a:pt x="8125079" y="0"/>
                </a:lnTo>
                <a:lnTo>
                  <a:pt x="8125079" y="4801182"/>
                </a:lnTo>
                <a:lnTo>
                  <a:pt x="0" y="48011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1152992" y="432914"/>
            <a:ext cx="12268200" cy="1804533"/>
          </a:xfrm>
          <a:prstGeom prst="rect">
            <a:avLst/>
          </a:prstGeom>
        </p:spPr>
        <p:txBody>
          <a:bodyPr wrap="square" lIns="0" tIns="0" rIns="0" bIns="0" rtlCol="0" anchor="t">
            <a:spAutoFit/>
          </a:bodyPr>
          <a:lstStyle/>
          <a:p>
            <a:pPr>
              <a:lnSpc>
                <a:spcPts val="15219"/>
              </a:lnSpc>
            </a:pPr>
            <a:r>
              <a:rPr lang="en-US" sz="11797" dirty="0">
                <a:solidFill>
                  <a:srgbClr val="243E4D"/>
                </a:solidFill>
                <a:latin typeface="Segoe UI Black" panose="020B0A02040204020203" pitchFamily="34" charset="0"/>
                <a:ea typeface="Segoe UI Black" panose="020B0A02040204020203" pitchFamily="34" charset="0"/>
              </a:rPr>
              <a:t>Hack o’ fest</a:t>
            </a:r>
          </a:p>
        </p:txBody>
      </p:sp>
      <p:sp>
        <p:nvSpPr>
          <p:cNvPr id="11" name="TextBox 11"/>
          <p:cNvSpPr txBox="1"/>
          <p:nvPr/>
        </p:nvSpPr>
        <p:spPr>
          <a:xfrm>
            <a:off x="1170198" y="3238500"/>
            <a:ext cx="8242992" cy="6127318"/>
          </a:xfrm>
          <a:prstGeom prst="rect">
            <a:avLst/>
          </a:prstGeom>
        </p:spPr>
        <p:txBody>
          <a:bodyPr wrap="square" lIns="0" tIns="0" rIns="0" bIns="0" rtlCol="0" anchor="t">
            <a:spAutoFit/>
          </a:bodyPr>
          <a:lstStyle/>
          <a:p>
            <a:pPr>
              <a:lnSpc>
                <a:spcPts val="2940"/>
              </a:lnSpc>
            </a:pPr>
            <a:r>
              <a:rPr lang="en-US" sz="2800" u="sng" dirty="0">
                <a:latin typeface="Bahnschrift" panose="020B0502040204020203" pitchFamily="34" charset="0"/>
              </a:rPr>
              <a:t>Theme</a:t>
            </a:r>
            <a:r>
              <a:rPr lang="en-US" sz="2800" dirty="0">
                <a:latin typeface="Bahnschrift" panose="020B0502040204020203" pitchFamily="34" charset="0"/>
              </a:rPr>
              <a:t>: Law &amp; Justice </a:t>
            </a:r>
          </a:p>
          <a:p>
            <a:pPr>
              <a:lnSpc>
                <a:spcPts val="2940"/>
              </a:lnSpc>
            </a:pPr>
            <a:endParaRPr lang="en-US" sz="2800" dirty="0">
              <a:solidFill>
                <a:srgbClr val="DCB07B"/>
              </a:solidFill>
              <a:latin typeface="Bahnschrift" panose="020B0502040204020203" pitchFamily="34" charset="0"/>
            </a:endParaRPr>
          </a:p>
          <a:p>
            <a:pPr>
              <a:lnSpc>
                <a:spcPts val="2940"/>
              </a:lnSpc>
            </a:pPr>
            <a:r>
              <a:rPr lang="en-US" sz="2800" u="sng" dirty="0">
                <a:latin typeface="Bahnschrift" panose="020B0502040204020203" pitchFamily="34" charset="0"/>
              </a:rPr>
              <a:t>Idea description </a:t>
            </a:r>
            <a:r>
              <a:rPr lang="en-US" sz="2800" dirty="0">
                <a:latin typeface="Bahnschrift" panose="020B0502040204020203" pitchFamily="34" charset="0"/>
              </a:rPr>
              <a:t>:</a:t>
            </a:r>
            <a:r>
              <a:rPr lang="en-US" sz="2800" dirty="0">
                <a:effectLst/>
                <a:latin typeface="Bahnschrift" panose="020B0502040204020203" pitchFamily="34" charset="0"/>
                <a:ea typeface="Calibri" panose="020F0502020204030204" pitchFamily="34" charset="0"/>
              </a:rPr>
              <a:t>Develop a digital platform that can help people to get </a:t>
            </a:r>
            <a:r>
              <a:rPr lang="en-US" sz="2800" dirty="0">
                <a:solidFill>
                  <a:srgbClr val="A66735"/>
                </a:solidFill>
                <a:effectLst/>
                <a:latin typeface="Bahnschrift" panose="020B0502040204020203" pitchFamily="34" charset="0"/>
                <a:ea typeface="Calibri" panose="020F0502020204030204" pitchFamily="34" charset="0"/>
              </a:rPr>
              <a:t>legal help</a:t>
            </a:r>
            <a:r>
              <a:rPr lang="en-US" sz="2800" dirty="0">
                <a:effectLst/>
                <a:latin typeface="Bahnschrift" panose="020B0502040204020203" pitchFamily="34" charset="0"/>
                <a:ea typeface="Calibri" panose="020F0502020204030204" pitchFamily="34" charset="0"/>
              </a:rPr>
              <a:t> </a:t>
            </a:r>
            <a:r>
              <a:rPr lang="en-US" sz="2800" dirty="0">
                <a:latin typeface="Bahnschrift" panose="020B0502040204020203" pitchFamily="34" charset="0"/>
                <a:ea typeface="Calibri" panose="020F0502020204030204" pitchFamily="34" charset="0"/>
              </a:rPr>
              <a:t>at their own convenience</a:t>
            </a:r>
            <a:endParaRPr lang="en-US" sz="2800" dirty="0">
              <a:effectLst/>
              <a:latin typeface="Bahnschrift" panose="020B0502040204020203" pitchFamily="34" charset="0"/>
              <a:ea typeface="Calibri" panose="020F0502020204030204" pitchFamily="34" charset="0"/>
            </a:endParaRPr>
          </a:p>
          <a:p>
            <a:pPr>
              <a:lnSpc>
                <a:spcPts val="2940"/>
              </a:lnSpc>
            </a:pPr>
            <a:endParaRPr lang="en-US" sz="2800" u="sng" dirty="0">
              <a:latin typeface="Bahnschrift" panose="020B0502040204020203" pitchFamily="34" charset="0"/>
            </a:endParaRPr>
          </a:p>
          <a:p>
            <a:pPr>
              <a:lnSpc>
                <a:spcPts val="2940"/>
              </a:lnSpc>
            </a:pPr>
            <a:r>
              <a:rPr lang="en-US" sz="2800" u="sng" dirty="0">
                <a:latin typeface="Bahnschrift" panose="020B0502040204020203" pitchFamily="34" charset="0"/>
              </a:rPr>
              <a:t>Team Name</a:t>
            </a:r>
            <a:r>
              <a:rPr lang="en-US" sz="2800" dirty="0">
                <a:latin typeface="Bahnschrift" panose="020B0502040204020203" pitchFamily="34" charset="0"/>
              </a:rPr>
              <a:t>: </a:t>
            </a:r>
            <a:r>
              <a:rPr lang="en-US" sz="2800" dirty="0">
                <a:solidFill>
                  <a:srgbClr val="A66735"/>
                </a:solidFill>
                <a:latin typeface="Bahnschrift" panose="020B0502040204020203" pitchFamily="34" charset="0"/>
              </a:rPr>
              <a:t>BINARY </a:t>
            </a:r>
            <a:r>
              <a:rPr lang="en-US" sz="2800" dirty="0">
                <a:latin typeface="Bahnschrift" panose="020B0502040204020203" pitchFamily="34" charset="0"/>
              </a:rPr>
              <a:t>(4 members)</a:t>
            </a:r>
          </a:p>
          <a:p>
            <a:pPr>
              <a:lnSpc>
                <a:spcPts val="2940"/>
              </a:lnSpc>
            </a:pPr>
            <a:endParaRPr lang="en-US" sz="2800" dirty="0">
              <a:latin typeface="Bahnschrift" panose="020B0502040204020203" pitchFamily="34" charset="0"/>
            </a:endParaRPr>
          </a:p>
          <a:p>
            <a:pPr>
              <a:lnSpc>
                <a:spcPts val="2940"/>
              </a:lnSpc>
            </a:pPr>
            <a:r>
              <a:rPr lang="en-US" sz="2800" u="sng" dirty="0">
                <a:latin typeface="Bahnschrift" panose="020B0502040204020203" pitchFamily="34" charset="0"/>
              </a:rPr>
              <a:t>Institute Name</a:t>
            </a:r>
            <a:r>
              <a:rPr lang="en-US" sz="2800" dirty="0">
                <a:latin typeface="Bahnschrift" panose="020B0502040204020203" pitchFamily="34" charset="0"/>
              </a:rPr>
              <a:t>: National Institute of Technology Patna (</a:t>
            </a:r>
            <a:r>
              <a:rPr lang="en-US" sz="2800" dirty="0">
                <a:solidFill>
                  <a:srgbClr val="A66735"/>
                </a:solidFill>
                <a:latin typeface="Bahnschrift" panose="020B0502040204020203" pitchFamily="34" charset="0"/>
              </a:rPr>
              <a:t>NITP</a:t>
            </a:r>
            <a:r>
              <a:rPr lang="en-US" sz="2800" dirty="0">
                <a:latin typeface="Bahnschrift" panose="020B0502040204020203" pitchFamily="34" charset="0"/>
              </a:rPr>
              <a:t>)</a:t>
            </a:r>
          </a:p>
          <a:p>
            <a:pPr>
              <a:lnSpc>
                <a:spcPts val="2940"/>
              </a:lnSpc>
            </a:pPr>
            <a:endParaRPr lang="en-US" sz="2800" dirty="0">
              <a:latin typeface="Bahnschrift" panose="020B0502040204020203" pitchFamily="34" charset="0"/>
            </a:endParaRPr>
          </a:p>
          <a:p>
            <a:pPr>
              <a:lnSpc>
                <a:spcPts val="2940"/>
              </a:lnSpc>
            </a:pPr>
            <a:r>
              <a:rPr lang="en-US" sz="2800" u="sng" dirty="0">
                <a:latin typeface="Bahnschrift" panose="020B0502040204020203" pitchFamily="34" charset="0"/>
              </a:rPr>
              <a:t>Domain</a:t>
            </a:r>
            <a:r>
              <a:rPr lang="en-US" sz="2800" dirty="0">
                <a:latin typeface="Bahnschrift" panose="020B0502040204020203" pitchFamily="34" charset="0"/>
              </a:rPr>
              <a:t>: Software</a:t>
            </a:r>
          </a:p>
          <a:p>
            <a:endParaRPr lang="en-US" sz="2800" dirty="0">
              <a:latin typeface="Bahnschrift" panose="020B0502040204020203" pitchFamily="34" charset="0"/>
            </a:endParaRPr>
          </a:p>
          <a:p>
            <a:r>
              <a:rPr lang="en-US" sz="2800" u="sng" dirty="0">
                <a:latin typeface="Bahnschrift" panose="020B0502040204020203" pitchFamily="34" charset="0"/>
              </a:rPr>
              <a:t>Team members </a:t>
            </a:r>
            <a:r>
              <a:rPr lang="en-US" sz="2800" dirty="0">
                <a:latin typeface="Bahnschrift" panose="020B0502040204020203" pitchFamily="34" charset="0"/>
              </a:rPr>
              <a:t>: 1.Abhijaat Krishna  2.Snehal Prakash 3.Naman Mishra 4.Vansh Jaiswal </a:t>
            </a:r>
          </a:p>
          <a:p>
            <a:pPr>
              <a:lnSpc>
                <a:spcPts val="2940"/>
              </a:lnSpc>
            </a:pPr>
            <a:r>
              <a:rPr lang="en-US" sz="2800" dirty="0">
                <a:latin typeface="Bahnschrift" panose="020B0502040204020203" pitchFamily="34" charset="0"/>
              </a:rPr>
              <a:t> </a:t>
            </a:r>
            <a:endParaRPr lang="en-US" sz="2800" dirty="0">
              <a:solidFill>
                <a:srgbClr val="000000"/>
              </a:solidFill>
              <a:latin typeface="Bahnschrift" panose="020B0502040204020203" pitchFamily="34" charset="0"/>
            </a:endParaRPr>
          </a:p>
        </p:txBody>
      </p:sp>
      <p:sp>
        <p:nvSpPr>
          <p:cNvPr id="12" name="TextBox 12"/>
          <p:cNvSpPr txBox="1"/>
          <p:nvPr/>
        </p:nvSpPr>
        <p:spPr>
          <a:xfrm>
            <a:off x="1175114" y="1978562"/>
            <a:ext cx="4930587" cy="517770"/>
          </a:xfrm>
          <a:prstGeom prst="rect">
            <a:avLst/>
          </a:prstGeom>
        </p:spPr>
        <p:txBody>
          <a:bodyPr wrap="square" lIns="0" tIns="0" rIns="0" bIns="0" rtlCol="0" anchor="t">
            <a:spAutoFit/>
          </a:bodyPr>
          <a:lstStyle/>
          <a:p>
            <a:pPr>
              <a:lnSpc>
                <a:spcPts val="4501"/>
              </a:lnSpc>
            </a:pPr>
            <a:r>
              <a:rPr lang="en-US" sz="3215" b="1" dirty="0">
                <a:solidFill>
                  <a:srgbClr val="A66735"/>
                </a:solidFill>
                <a:latin typeface="Bahnschrift" panose="020B0502040204020203" pitchFamily="34" charset="0"/>
              </a:rPr>
              <a:t>Team &amp; Idea description</a:t>
            </a:r>
          </a:p>
        </p:txBody>
      </p:sp>
      <p:sp>
        <p:nvSpPr>
          <p:cNvPr id="13" name="AutoShape 13"/>
          <p:cNvSpPr/>
          <p:nvPr/>
        </p:nvSpPr>
        <p:spPr>
          <a:xfrm rot="3487" flipV="1">
            <a:off x="9462639" y="9809670"/>
            <a:ext cx="8133668" cy="9564"/>
          </a:xfrm>
          <a:prstGeom prst="line">
            <a:avLst/>
          </a:prstGeom>
          <a:ln w="38100" cap="flat">
            <a:solidFill>
              <a:srgbClr val="A66735"/>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544800" y="152400"/>
            <a:ext cx="2590800" cy="9982200"/>
            <a:chOff x="0" y="0"/>
            <a:chExt cx="4995233" cy="1946999"/>
          </a:xfrm>
        </p:grpSpPr>
        <p:sp>
          <p:nvSpPr>
            <p:cNvPr id="3" name="Freeform 3"/>
            <p:cNvSpPr/>
            <p:nvPr/>
          </p:nvSpPr>
          <p:spPr>
            <a:xfrm>
              <a:off x="0" y="0"/>
              <a:ext cx="4995233" cy="1946999"/>
            </a:xfrm>
            <a:custGeom>
              <a:avLst/>
              <a:gdLst/>
              <a:ahLst/>
              <a:cxnLst/>
              <a:rect l="l" t="t" r="r" b="b"/>
              <a:pathLst>
                <a:path w="4995233" h="1946999">
                  <a:moveTo>
                    <a:pt x="0" y="0"/>
                  </a:moveTo>
                  <a:lnTo>
                    <a:pt x="4995233" y="0"/>
                  </a:lnTo>
                  <a:lnTo>
                    <a:pt x="4995233" y="1946999"/>
                  </a:lnTo>
                  <a:lnTo>
                    <a:pt x="0" y="1946999"/>
                  </a:lnTo>
                  <a:close/>
                </a:path>
              </a:pathLst>
            </a:custGeom>
            <a:solidFill>
              <a:srgbClr val="F6F4EF"/>
            </a:solidFill>
          </p:spPr>
        </p:sp>
        <p:sp>
          <p:nvSpPr>
            <p:cNvPr id="4" name="TextBox 4"/>
            <p:cNvSpPr txBox="1"/>
            <p:nvPr/>
          </p:nvSpPr>
          <p:spPr>
            <a:xfrm>
              <a:off x="0" y="-38100"/>
              <a:ext cx="4995233" cy="1985099"/>
            </a:xfrm>
            <a:prstGeom prst="rect">
              <a:avLst/>
            </a:prstGeom>
          </p:spPr>
          <p:txBody>
            <a:bodyPr lIns="50800" tIns="50800" rIns="50800" bIns="50800" rtlCol="0" anchor="ctr"/>
            <a:lstStyle/>
            <a:p>
              <a:pPr algn="ctr">
                <a:lnSpc>
                  <a:spcPts val="2940"/>
                </a:lnSpc>
              </a:pPr>
              <a:endParaRPr/>
            </a:p>
          </p:txBody>
        </p:sp>
      </p:grpSp>
      <p:sp>
        <p:nvSpPr>
          <p:cNvPr id="6" name="TextBox 6"/>
          <p:cNvSpPr txBox="1"/>
          <p:nvPr/>
        </p:nvSpPr>
        <p:spPr>
          <a:xfrm>
            <a:off x="1295401" y="252452"/>
            <a:ext cx="12013551" cy="1183850"/>
          </a:xfrm>
          <a:prstGeom prst="rect">
            <a:avLst/>
          </a:prstGeom>
        </p:spPr>
        <p:txBody>
          <a:bodyPr wrap="square" lIns="0" tIns="0" rIns="0" bIns="0" rtlCol="0" anchor="t">
            <a:spAutoFit/>
          </a:bodyPr>
          <a:lstStyle/>
          <a:p>
            <a:pPr>
              <a:lnSpc>
                <a:spcPts val="11064"/>
              </a:lnSpc>
            </a:pPr>
            <a:r>
              <a:rPr lang="en-US" sz="4400" b="1" dirty="0">
                <a:solidFill>
                  <a:srgbClr val="A66735"/>
                </a:solidFill>
                <a:latin typeface="Bahnschrift" panose="020B0502040204020203" pitchFamily="34" charset="0"/>
                <a:ea typeface="Segoe UI Black" panose="020B0A02040204020203" pitchFamily="34" charset="0"/>
              </a:rPr>
              <a:t>IDEA DESCRIPTION :</a:t>
            </a:r>
          </a:p>
        </p:txBody>
      </p:sp>
      <p:sp>
        <p:nvSpPr>
          <p:cNvPr id="10" name="TextBox 10"/>
          <p:cNvSpPr txBox="1"/>
          <p:nvPr/>
        </p:nvSpPr>
        <p:spPr>
          <a:xfrm>
            <a:off x="1310149" y="1675919"/>
            <a:ext cx="15834851" cy="9081973"/>
          </a:xfrm>
          <a:prstGeom prst="rect">
            <a:avLst/>
          </a:prstGeom>
        </p:spPr>
        <p:txBody>
          <a:bodyPr wrap="square" lIns="0" tIns="0" rIns="0" bIns="0" rtlCol="0" anchor="t">
            <a:spAutoFit/>
          </a:bodyPr>
          <a:lstStyle/>
          <a:p>
            <a:pPr marL="0" marR="0" algn="just">
              <a:lnSpc>
                <a:spcPct val="107000"/>
              </a:lnSpc>
              <a:spcBef>
                <a:spcPts val="0"/>
              </a:spcBef>
              <a:spcAft>
                <a:spcPts val="800"/>
              </a:spcAft>
            </a:pPr>
            <a:r>
              <a:rPr lang="en-US" sz="2800" kern="100" dirty="0">
                <a:effectLst/>
                <a:latin typeface="Bahnschrift" panose="020B0502040204020203" pitchFamily="34" charset="0"/>
                <a:ea typeface="Calibri" panose="020F0502020204030204" pitchFamily="34" charset="0"/>
                <a:cs typeface="Times New Roman" panose="02020603050405020304" pitchFamily="18" charset="0"/>
              </a:rPr>
              <a:t>Access to </a:t>
            </a:r>
            <a:r>
              <a:rPr lang="en-US" sz="2800" kern="100" dirty="0">
                <a:solidFill>
                  <a:srgbClr val="DCB07B"/>
                </a:solidFill>
                <a:effectLst/>
                <a:latin typeface="Bahnschrift" panose="020B0502040204020203" pitchFamily="34" charset="0"/>
                <a:ea typeface="Calibri" panose="020F0502020204030204" pitchFamily="34" charset="0"/>
                <a:cs typeface="Times New Roman" panose="02020603050405020304" pitchFamily="18" charset="0"/>
              </a:rPr>
              <a:t>legal information </a:t>
            </a:r>
            <a:r>
              <a:rPr lang="en-US" sz="2800" kern="100" dirty="0">
                <a:effectLst/>
                <a:latin typeface="Bahnschrift" panose="020B0502040204020203" pitchFamily="34" charset="0"/>
                <a:ea typeface="Calibri" panose="020F0502020204030204" pitchFamily="34" charset="0"/>
                <a:cs typeface="Times New Roman" panose="02020603050405020304" pitchFamily="18" charset="0"/>
              </a:rPr>
              <a:t>and consult</a:t>
            </a:r>
            <a:r>
              <a:rPr lang="en-US" sz="2800" kern="100" dirty="0">
                <a:latin typeface="Bahnschrift" panose="020B0502040204020203" pitchFamily="34" charset="0"/>
                <a:ea typeface="Calibri" panose="020F0502020204030204" pitchFamily="34" charset="0"/>
                <a:cs typeface="Times New Roman" panose="02020603050405020304" pitchFamily="18" charset="0"/>
              </a:rPr>
              <a:t>ation is a big problem in India because of high legal fees and unavailability of legal services in tier 3 and tier 4 cities</a:t>
            </a:r>
            <a:r>
              <a:rPr lang="en-US" sz="2800" kern="100" dirty="0">
                <a:effectLst/>
                <a:latin typeface="Bahnschrift" panose="020B0502040204020203" pitchFamily="34"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2800" kern="100" dirty="0">
                <a:effectLst/>
                <a:latin typeface="Bahnschrift" panose="020B0502040204020203" pitchFamily="34"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2800" kern="100" dirty="0">
                <a:effectLst/>
                <a:latin typeface="Bahnschrift" panose="020B0502040204020203" pitchFamily="34" charset="0"/>
                <a:ea typeface="Calibri" panose="020F0502020204030204" pitchFamily="34" charset="0"/>
                <a:cs typeface="Times New Roman" panose="02020603050405020304" pitchFamily="18" charset="0"/>
              </a:rPr>
              <a:t>There is a need to provide a</a:t>
            </a:r>
            <a:r>
              <a:rPr lang="en-US" sz="2800" kern="100" dirty="0">
                <a:solidFill>
                  <a:srgbClr val="A66735"/>
                </a:solidFill>
                <a:effectLst/>
                <a:latin typeface="Bahnschrift" panose="020B0502040204020203" pitchFamily="34" charset="0"/>
                <a:ea typeface="Calibri" panose="020F0502020204030204" pitchFamily="34" charset="0"/>
                <a:cs typeface="Times New Roman" panose="02020603050405020304" pitchFamily="18" charset="0"/>
              </a:rPr>
              <a:t> </a:t>
            </a:r>
            <a:r>
              <a:rPr lang="en-US" sz="2800" kern="100" dirty="0">
                <a:solidFill>
                  <a:srgbClr val="DCB07B"/>
                </a:solidFill>
                <a:effectLst/>
                <a:latin typeface="Bahnschrift" panose="020B0502040204020203" pitchFamily="34" charset="0"/>
                <a:ea typeface="Calibri" panose="020F0502020204030204" pitchFamily="34" charset="0"/>
                <a:cs typeface="Times New Roman" panose="02020603050405020304" pitchFamily="18" charset="0"/>
              </a:rPr>
              <a:t>user-friendly</a:t>
            </a:r>
            <a:r>
              <a:rPr lang="en-US" sz="2800" kern="100" dirty="0">
                <a:solidFill>
                  <a:srgbClr val="A66735"/>
                </a:solidFill>
                <a:effectLst/>
                <a:latin typeface="Bahnschrift" panose="020B0502040204020203" pitchFamily="34" charset="0"/>
                <a:ea typeface="Calibri" panose="020F0502020204030204" pitchFamily="34" charset="0"/>
                <a:cs typeface="Times New Roman" panose="02020603050405020304" pitchFamily="18" charset="0"/>
              </a:rPr>
              <a:t> </a:t>
            </a:r>
            <a:r>
              <a:rPr lang="en-US" sz="2800" kern="100" dirty="0">
                <a:effectLst/>
                <a:latin typeface="Bahnschrift" panose="020B0502040204020203" pitchFamily="34" charset="0"/>
                <a:ea typeface="Calibri" panose="020F0502020204030204" pitchFamily="34" charset="0"/>
                <a:cs typeface="Times New Roman" panose="02020603050405020304" pitchFamily="18" charset="0"/>
              </a:rPr>
              <a:t>and easily </a:t>
            </a:r>
            <a:r>
              <a:rPr lang="en-US" sz="2800" kern="100" dirty="0">
                <a:solidFill>
                  <a:srgbClr val="DCB07B"/>
                </a:solidFill>
                <a:effectLst/>
                <a:latin typeface="Bahnschrift" panose="020B0502040204020203" pitchFamily="34" charset="0"/>
                <a:ea typeface="Calibri" panose="020F0502020204030204" pitchFamily="34" charset="0"/>
                <a:cs typeface="Times New Roman" panose="02020603050405020304" pitchFamily="18" charset="0"/>
              </a:rPr>
              <a:t>accessible platform </a:t>
            </a:r>
            <a:r>
              <a:rPr lang="en-US" sz="2800" kern="100" dirty="0">
                <a:effectLst/>
                <a:latin typeface="Bahnschrift" panose="020B0502040204020203" pitchFamily="34" charset="0"/>
                <a:ea typeface="Calibri" panose="020F0502020204030204" pitchFamily="34" charset="0"/>
                <a:cs typeface="Times New Roman" panose="02020603050405020304" pitchFamily="18" charset="0"/>
              </a:rPr>
              <a:t>for legal </a:t>
            </a:r>
            <a:r>
              <a:rPr lang="en-US" sz="2800" kern="100" dirty="0">
                <a:latin typeface="Bahnschrift" panose="020B0502040204020203" pitchFamily="34" charset="0"/>
                <a:ea typeface="Calibri" panose="020F0502020204030204" pitchFamily="34" charset="0"/>
                <a:cs typeface="Times New Roman" panose="02020603050405020304" pitchFamily="18" charset="0"/>
              </a:rPr>
              <a:t>advice and consultation.</a:t>
            </a:r>
            <a:r>
              <a:rPr lang="en-US" sz="2800" kern="100" dirty="0">
                <a:effectLst/>
                <a:latin typeface="Bahnschrift" panose="020B0502040204020203" pitchFamily="34"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endParaRPr lang="en-US" sz="2800" kern="100" dirty="0">
              <a:latin typeface="Bahnschrift" panose="020B0502040204020203"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kern="100" dirty="0">
                <a:effectLst/>
                <a:latin typeface="Bahnschrift" panose="020B0502040204020203" pitchFamily="34" charset="0"/>
                <a:ea typeface="Calibri" panose="020F0502020204030204" pitchFamily="34" charset="0"/>
                <a:cs typeface="Times New Roman" panose="02020603050405020304" pitchFamily="18" charset="0"/>
              </a:rPr>
              <a:t>The digital platform should be able </a:t>
            </a:r>
            <a:r>
              <a:rPr lang="en-US" sz="2800" kern="100" dirty="0">
                <a:solidFill>
                  <a:srgbClr val="DCB07B"/>
                </a:solidFill>
                <a:effectLst/>
                <a:latin typeface="Bahnschrift" panose="020B0502040204020203" pitchFamily="34" charset="0"/>
                <a:ea typeface="Calibri" panose="020F0502020204030204" pitchFamily="34" charset="0"/>
                <a:cs typeface="Times New Roman" panose="02020603050405020304" pitchFamily="18" charset="0"/>
              </a:rPr>
              <a:t>to address common legal queries</a:t>
            </a:r>
            <a:r>
              <a:rPr lang="en-US" sz="2800" kern="100" dirty="0">
                <a:effectLst/>
                <a:latin typeface="Bahnschrift" panose="020B0502040204020203" pitchFamily="34" charset="0"/>
                <a:ea typeface="Calibri" panose="020F0502020204030204" pitchFamily="34" charset="0"/>
                <a:cs typeface="Times New Roman" panose="02020603050405020304" pitchFamily="18" charset="0"/>
              </a:rPr>
              <a:t>, such as: </a:t>
            </a:r>
          </a:p>
          <a:p>
            <a:pPr marL="0" marR="0" algn="just">
              <a:lnSpc>
                <a:spcPct val="107000"/>
              </a:lnSpc>
              <a:spcBef>
                <a:spcPts val="0"/>
              </a:spcBef>
              <a:spcAft>
                <a:spcPts val="800"/>
              </a:spcAft>
            </a:pPr>
            <a:r>
              <a:rPr lang="en-US" sz="2800" kern="100" dirty="0">
                <a:effectLst/>
                <a:latin typeface="Bahnschrift" panose="020B0502040204020203" pitchFamily="34" charset="0"/>
                <a:ea typeface="Calibri" panose="020F0502020204030204" pitchFamily="34" charset="0"/>
                <a:cs typeface="Times New Roman" panose="02020603050405020304" pitchFamily="18" charset="0"/>
              </a:rPr>
              <a:t>1. What are my rights as a citizen?</a:t>
            </a:r>
          </a:p>
          <a:p>
            <a:pPr marL="0" marR="0" algn="just">
              <a:lnSpc>
                <a:spcPct val="107000"/>
              </a:lnSpc>
              <a:spcBef>
                <a:spcPts val="0"/>
              </a:spcBef>
              <a:spcAft>
                <a:spcPts val="800"/>
              </a:spcAft>
            </a:pPr>
            <a:r>
              <a:rPr lang="en-US" sz="2800" kern="100" dirty="0">
                <a:effectLst/>
                <a:latin typeface="Bahnschrift" panose="020B0502040204020203" pitchFamily="34" charset="0"/>
                <a:ea typeface="Calibri" panose="020F0502020204030204" pitchFamily="34" charset="0"/>
                <a:cs typeface="Times New Roman" panose="02020603050405020304" pitchFamily="18" charset="0"/>
              </a:rPr>
              <a:t>2. How can I file a complaint? </a:t>
            </a:r>
          </a:p>
          <a:p>
            <a:pPr marL="0" marR="0" algn="just">
              <a:lnSpc>
                <a:spcPct val="107000"/>
              </a:lnSpc>
              <a:spcBef>
                <a:spcPts val="0"/>
              </a:spcBef>
              <a:spcAft>
                <a:spcPts val="800"/>
              </a:spcAft>
            </a:pPr>
            <a:r>
              <a:rPr lang="en-US" sz="2800" kern="100" dirty="0">
                <a:effectLst/>
                <a:latin typeface="Bahnschrift" panose="020B0502040204020203" pitchFamily="34" charset="0"/>
                <a:ea typeface="Calibri" panose="020F0502020204030204" pitchFamily="34" charset="0"/>
                <a:cs typeface="Times New Roman" panose="02020603050405020304" pitchFamily="18" charset="0"/>
              </a:rPr>
              <a:t>3. How can I access legal aid services? </a:t>
            </a:r>
          </a:p>
          <a:p>
            <a:pPr marL="0" marR="0" algn="just">
              <a:lnSpc>
                <a:spcPct val="107000"/>
              </a:lnSpc>
              <a:spcBef>
                <a:spcPts val="0"/>
              </a:spcBef>
              <a:spcAft>
                <a:spcPts val="800"/>
              </a:spcAft>
            </a:pPr>
            <a:r>
              <a:rPr lang="en-US" sz="2800" kern="100" dirty="0">
                <a:effectLst/>
                <a:latin typeface="Bahnschrift" panose="020B0502040204020203" pitchFamily="34" charset="0"/>
                <a:ea typeface="Calibri" panose="020F0502020204030204" pitchFamily="34" charset="0"/>
                <a:cs typeface="Times New Roman" panose="02020603050405020304" pitchFamily="18" charset="0"/>
              </a:rPr>
              <a:t>4. How can I obtain legal documents? </a:t>
            </a:r>
          </a:p>
          <a:p>
            <a:pPr marL="0" marR="0" algn="just">
              <a:lnSpc>
                <a:spcPct val="107000"/>
              </a:lnSpc>
              <a:spcBef>
                <a:spcPts val="0"/>
              </a:spcBef>
              <a:spcAft>
                <a:spcPts val="800"/>
              </a:spcAft>
            </a:pPr>
            <a:r>
              <a:rPr lang="en-US" sz="2800" kern="100" dirty="0">
                <a:effectLst/>
                <a:latin typeface="Bahnschrift" panose="020B0502040204020203" pitchFamily="34" charset="0"/>
                <a:ea typeface="Calibri" panose="020F0502020204030204" pitchFamily="34" charset="0"/>
                <a:cs typeface="Times New Roman" panose="02020603050405020304" pitchFamily="18" charset="0"/>
              </a:rPr>
              <a:t>5. What are the legal implications of a particular action? </a:t>
            </a:r>
          </a:p>
          <a:p>
            <a:pPr marL="0" marR="0" algn="just">
              <a:lnSpc>
                <a:spcPct val="107000"/>
              </a:lnSpc>
              <a:spcBef>
                <a:spcPts val="0"/>
              </a:spcBef>
              <a:spcAft>
                <a:spcPts val="800"/>
              </a:spcAft>
            </a:pPr>
            <a:endParaRPr lang="en-US" sz="2800" kern="100" dirty="0">
              <a:effectLst/>
              <a:latin typeface="Bahnschrift" panose="020B0502040204020203"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kern="100" dirty="0">
                <a:effectLst/>
                <a:latin typeface="Bahnschrift" panose="020B0502040204020203" pitchFamily="34" charset="0"/>
                <a:ea typeface="Calibri" panose="020F0502020204030204" pitchFamily="34" charset="0"/>
                <a:cs typeface="Times New Roman" panose="02020603050405020304" pitchFamily="18" charset="0"/>
              </a:rPr>
              <a:t>The digital platform should be able to connect to lawyers who can </a:t>
            </a:r>
            <a:r>
              <a:rPr lang="en-US" sz="2800" kern="100" dirty="0">
                <a:solidFill>
                  <a:srgbClr val="DCB07B"/>
                </a:solidFill>
                <a:effectLst/>
                <a:latin typeface="Bahnschrift" panose="020B0502040204020203" pitchFamily="34" charset="0"/>
                <a:ea typeface="Calibri" panose="020F0502020204030204" pitchFamily="34" charset="0"/>
                <a:cs typeface="Times New Roman" panose="02020603050405020304" pitchFamily="18" charset="0"/>
              </a:rPr>
              <a:t>provide information on various legal topics</a:t>
            </a:r>
            <a:r>
              <a:rPr lang="en-US" sz="2800" kern="100" dirty="0">
                <a:effectLst/>
                <a:latin typeface="Bahnschrift" panose="020B0502040204020203" pitchFamily="34" charset="0"/>
                <a:ea typeface="Calibri" panose="020F0502020204030204" pitchFamily="34" charset="0"/>
                <a:cs typeface="Times New Roman" panose="02020603050405020304" pitchFamily="18" charset="0"/>
              </a:rPr>
              <a:t>, such as family law, property law, labor law, and criminal law. </a:t>
            </a:r>
          </a:p>
          <a:p>
            <a:pPr marL="0" marR="0" algn="just">
              <a:lnSpc>
                <a:spcPct val="107000"/>
              </a:lnSpc>
              <a:spcBef>
                <a:spcPts val="0"/>
              </a:spcBef>
              <a:spcAft>
                <a:spcPts val="800"/>
              </a:spcAft>
            </a:pPr>
            <a:endParaRPr lang="en-US" sz="2800" kern="100" dirty="0">
              <a:effectLst/>
              <a:latin typeface="Bahnschrift" panose="020B0502040204020203" pitchFamily="34" charset="0"/>
              <a:ea typeface="Calibri" panose="020F0502020204030204" pitchFamily="34" charset="0"/>
              <a:cs typeface="Times New Roman" panose="02020603050405020304" pitchFamily="18" charset="0"/>
            </a:endParaRPr>
          </a:p>
          <a:p>
            <a:pPr algn="just">
              <a:lnSpc>
                <a:spcPts val="2940"/>
              </a:lnSpc>
            </a:pPr>
            <a:endParaRPr lang="en-US" sz="2800" dirty="0">
              <a:solidFill>
                <a:srgbClr val="000000"/>
              </a:solidFill>
              <a:latin typeface="Bahnschrift"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994445"/>
            <a:ext cx="9258300" cy="2109177"/>
            <a:chOff x="0" y="0"/>
            <a:chExt cx="2562838" cy="476586"/>
          </a:xfrm>
        </p:grpSpPr>
        <p:sp>
          <p:nvSpPr>
            <p:cNvPr id="3" name="Freeform 3"/>
            <p:cNvSpPr/>
            <p:nvPr/>
          </p:nvSpPr>
          <p:spPr>
            <a:xfrm>
              <a:off x="0" y="0"/>
              <a:ext cx="2562838" cy="476586"/>
            </a:xfrm>
            <a:custGeom>
              <a:avLst/>
              <a:gdLst/>
              <a:ahLst/>
              <a:cxnLst/>
              <a:rect l="l" t="t" r="r" b="b"/>
              <a:pathLst>
                <a:path w="2562838" h="476586">
                  <a:moveTo>
                    <a:pt x="0" y="0"/>
                  </a:moveTo>
                  <a:lnTo>
                    <a:pt x="2562838" y="0"/>
                  </a:lnTo>
                  <a:lnTo>
                    <a:pt x="2562838" y="476586"/>
                  </a:lnTo>
                  <a:lnTo>
                    <a:pt x="0" y="476586"/>
                  </a:lnTo>
                  <a:close/>
                </a:path>
              </a:pathLst>
            </a:custGeom>
            <a:solidFill>
              <a:srgbClr val="F6F4EF"/>
            </a:solidFill>
          </p:spPr>
        </p:sp>
        <p:sp>
          <p:nvSpPr>
            <p:cNvPr id="4" name="TextBox 4"/>
            <p:cNvSpPr txBox="1"/>
            <p:nvPr/>
          </p:nvSpPr>
          <p:spPr>
            <a:xfrm>
              <a:off x="0" y="-38100"/>
              <a:ext cx="2562838" cy="514686"/>
            </a:xfrm>
            <a:prstGeom prst="rect">
              <a:avLst/>
            </a:prstGeom>
          </p:spPr>
          <p:txBody>
            <a:bodyPr lIns="50800" tIns="50800" rIns="50800" bIns="50800" rtlCol="0" anchor="ctr"/>
            <a:lstStyle/>
            <a:p>
              <a:pPr algn="ctr">
                <a:lnSpc>
                  <a:spcPts val="2940"/>
                </a:lnSpc>
              </a:pPr>
              <a:endParaRPr/>
            </a:p>
          </p:txBody>
        </p:sp>
      </p:grpSp>
      <p:grpSp>
        <p:nvGrpSpPr>
          <p:cNvPr id="5" name="Group 5"/>
          <p:cNvGrpSpPr/>
          <p:nvPr/>
        </p:nvGrpSpPr>
        <p:grpSpPr>
          <a:xfrm>
            <a:off x="1027652" y="4215323"/>
            <a:ext cx="9258299" cy="2109176"/>
            <a:chOff x="0" y="0"/>
            <a:chExt cx="2562838" cy="476586"/>
          </a:xfrm>
        </p:grpSpPr>
        <p:sp>
          <p:nvSpPr>
            <p:cNvPr id="6" name="Freeform 6"/>
            <p:cNvSpPr/>
            <p:nvPr/>
          </p:nvSpPr>
          <p:spPr>
            <a:xfrm>
              <a:off x="0" y="0"/>
              <a:ext cx="2562838" cy="476586"/>
            </a:xfrm>
            <a:custGeom>
              <a:avLst/>
              <a:gdLst/>
              <a:ahLst/>
              <a:cxnLst/>
              <a:rect l="l" t="t" r="r" b="b"/>
              <a:pathLst>
                <a:path w="2562838" h="476586">
                  <a:moveTo>
                    <a:pt x="0" y="0"/>
                  </a:moveTo>
                  <a:lnTo>
                    <a:pt x="2562838" y="0"/>
                  </a:lnTo>
                  <a:lnTo>
                    <a:pt x="2562838" y="476586"/>
                  </a:lnTo>
                  <a:lnTo>
                    <a:pt x="0" y="476586"/>
                  </a:lnTo>
                  <a:close/>
                </a:path>
              </a:pathLst>
            </a:custGeom>
            <a:solidFill>
              <a:srgbClr val="F6F4EF"/>
            </a:solidFill>
          </p:spPr>
        </p:sp>
        <p:sp>
          <p:nvSpPr>
            <p:cNvPr id="7" name="TextBox 7"/>
            <p:cNvSpPr txBox="1"/>
            <p:nvPr/>
          </p:nvSpPr>
          <p:spPr>
            <a:xfrm>
              <a:off x="0" y="-38100"/>
              <a:ext cx="2562838" cy="514686"/>
            </a:xfrm>
            <a:prstGeom prst="rect">
              <a:avLst/>
            </a:prstGeom>
          </p:spPr>
          <p:txBody>
            <a:bodyPr lIns="50800" tIns="50800" rIns="50800" bIns="50800" rtlCol="0" anchor="ctr"/>
            <a:lstStyle/>
            <a:p>
              <a:pPr algn="ctr">
                <a:lnSpc>
                  <a:spcPts val="2940"/>
                </a:lnSpc>
              </a:pPr>
              <a:endParaRPr/>
            </a:p>
          </p:txBody>
        </p:sp>
      </p:grpSp>
      <p:grpSp>
        <p:nvGrpSpPr>
          <p:cNvPr id="8" name="Group 8"/>
          <p:cNvGrpSpPr/>
          <p:nvPr/>
        </p:nvGrpSpPr>
        <p:grpSpPr>
          <a:xfrm>
            <a:off x="1027653" y="6649015"/>
            <a:ext cx="9258297" cy="2135229"/>
            <a:chOff x="0" y="0"/>
            <a:chExt cx="2562838" cy="476586"/>
          </a:xfrm>
        </p:grpSpPr>
        <p:sp>
          <p:nvSpPr>
            <p:cNvPr id="9" name="Freeform 9"/>
            <p:cNvSpPr/>
            <p:nvPr/>
          </p:nvSpPr>
          <p:spPr>
            <a:xfrm>
              <a:off x="0" y="0"/>
              <a:ext cx="2562838" cy="476586"/>
            </a:xfrm>
            <a:custGeom>
              <a:avLst/>
              <a:gdLst/>
              <a:ahLst/>
              <a:cxnLst/>
              <a:rect l="l" t="t" r="r" b="b"/>
              <a:pathLst>
                <a:path w="2562838" h="476586">
                  <a:moveTo>
                    <a:pt x="0" y="0"/>
                  </a:moveTo>
                  <a:lnTo>
                    <a:pt x="2562838" y="0"/>
                  </a:lnTo>
                  <a:lnTo>
                    <a:pt x="2562838" y="476586"/>
                  </a:lnTo>
                  <a:lnTo>
                    <a:pt x="0" y="476586"/>
                  </a:lnTo>
                  <a:close/>
                </a:path>
              </a:pathLst>
            </a:custGeom>
            <a:solidFill>
              <a:srgbClr val="F6F4EF"/>
            </a:solidFill>
          </p:spPr>
        </p:sp>
        <p:sp>
          <p:nvSpPr>
            <p:cNvPr id="10" name="TextBox 10"/>
            <p:cNvSpPr txBox="1"/>
            <p:nvPr/>
          </p:nvSpPr>
          <p:spPr>
            <a:xfrm>
              <a:off x="0" y="-38100"/>
              <a:ext cx="2562838" cy="514686"/>
            </a:xfrm>
            <a:prstGeom prst="rect">
              <a:avLst/>
            </a:prstGeom>
          </p:spPr>
          <p:txBody>
            <a:bodyPr lIns="50800" tIns="50800" rIns="50800" bIns="50800" rtlCol="0" anchor="ctr"/>
            <a:lstStyle/>
            <a:p>
              <a:pPr algn="ctr">
                <a:lnSpc>
                  <a:spcPts val="2940"/>
                </a:lnSpc>
              </a:pPr>
              <a:endParaRPr/>
            </a:p>
          </p:txBody>
        </p:sp>
      </p:grpSp>
      <p:sp>
        <p:nvSpPr>
          <p:cNvPr id="12" name="TextBox 12"/>
          <p:cNvSpPr txBox="1"/>
          <p:nvPr/>
        </p:nvSpPr>
        <p:spPr>
          <a:xfrm>
            <a:off x="1028700" y="470438"/>
            <a:ext cx="7429500" cy="1116524"/>
          </a:xfrm>
          <a:prstGeom prst="rect">
            <a:avLst/>
          </a:prstGeom>
        </p:spPr>
        <p:txBody>
          <a:bodyPr wrap="square" lIns="0" tIns="0" rIns="0" bIns="0" rtlCol="0" anchor="t">
            <a:spAutoFit/>
          </a:bodyPr>
          <a:lstStyle/>
          <a:p>
            <a:pPr>
              <a:lnSpc>
                <a:spcPts val="10442"/>
              </a:lnSpc>
            </a:pPr>
            <a:r>
              <a:rPr lang="en-US" sz="4400" b="1" dirty="0">
                <a:solidFill>
                  <a:srgbClr val="A66735"/>
                </a:solidFill>
                <a:latin typeface="Bahnschrift" panose="020B0502040204020203" pitchFamily="34" charset="0"/>
              </a:rPr>
              <a:t>Current Solutions</a:t>
            </a:r>
          </a:p>
        </p:txBody>
      </p:sp>
      <p:sp>
        <p:nvSpPr>
          <p:cNvPr id="13" name="TextBox 13"/>
          <p:cNvSpPr txBox="1"/>
          <p:nvPr/>
        </p:nvSpPr>
        <p:spPr>
          <a:xfrm>
            <a:off x="1630324" y="2321827"/>
            <a:ext cx="452199" cy="1103022"/>
          </a:xfrm>
          <a:prstGeom prst="rect">
            <a:avLst/>
          </a:prstGeom>
        </p:spPr>
        <p:txBody>
          <a:bodyPr lIns="0" tIns="0" rIns="0" bIns="0" rtlCol="0" anchor="t">
            <a:spAutoFit/>
          </a:bodyPr>
          <a:lstStyle/>
          <a:p>
            <a:pPr>
              <a:lnSpc>
                <a:spcPts val="9028"/>
              </a:lnSpc>
            </a:pPr>
            <a:r>
              <a:rPr lang="en-US" sz="6448" dirty="0">
                <a:solidFill>
                  <a:srgbClr val="A66735"/>
                </a:solidFill>
                <a:latin typeface="Assistant Semi-Bold"/>
              </a:rPr>
              <a:t>A</a:t>
            </a:r>
          </a:p>
        </p:txBody>
      </p:sp>
      <p:sp>
        <p:nvSpPr>
          <p:cNvPr id="14" name="TextBox 14"/>
          <p:cNvSpPr txBox="1"/>
          <p:nvPr/>
        </p:nvSpPr>
        <p:spPr>
          <a:xfrm>
            <a:off x="1605738" y="4683437"/>
            <a:ext cx="485775" cy="1103022"/>
          </a:xfrm>
          <a:prstGeom prst="rect">
            <a:avLst/>
          </a:prstGeom>
        </p:spPr>
        <p:txBody>
          <a:bodyPr lIns="0" tIns="0" rIns="0" bIns="0" rtlCol="0" anchor="t">
            <a:spAutoFit/>
          </a:bodyPr>
          <a:lstStyle/>
          <a:p>
            <a:pPr>
              <a:lnSpc>
                <a:spcPts val="9028"/>
              </a:lnSpc>
            </a:pPr>
            <a:r>
              <a:rPr lang="en-US" sz="6448" dirty="0">
                <a:solidFill>
                  <a:srgbClr val="243E4D"/>
                </a:solidFill>
                <a:latin typeface="Assistant Semi-Bold"/>
              </a:rPr>
              <a:t>B</a:t>
            </a:r>
          </a:p>
        </p:txBody>
      </p:sp>
      <p:sp>
        <p:nvSpPr>
          <p:cNvPr id="15" name="TextBox 15"/>
          <p:cNvSpPr txBox="1"/>
          <p:nvPr/>
        </p:nvSpPr>
        <p:spPr>
          <a:xfrm>
            <a:off x="1605174" y="7040373"/>
            <a:ext cx="470178" cy="1103022"/>
          </a:xfrm>
          <a:prstGeom prst="rect">
            <a:avLst/>
          </a:prstGeom>
        </p:spPr>
        <p:txBody>
          <a:bodyPr lIns="0" tIns="0" rIns="0" bIns="0" rtlCol="0" anchor="t">
            <a:spAutoFit/>
          </a:bodyPr>
          <a:lstStyle/>
          <a:p>
            <a:pPr>
              <a:lnSpc>
                <a:spcPts val="9028"/>
              </a:lnSpc>
            </a:pPr>
            <a:r>
              <a:rPr lang="en-US" sz="6448" dirty="0">
                <a:solidFill>
                  <a:srgbClr val="DCB07B"/>
                </a:solidFill>
                <a:latin typeface="Assistant Semi-Bold"/>
              </a:rPr>
              <a:t>C</a:t>
            </a:r>
          </a:p>
        </p:txBody>
      </p:sp>
      <p:sp>
        <p:nvSpPr>
          <p:cNvPr id="16" name="TextBox 16"/>
          <p:cNvSpPr txBox="1"/>
          <p:nvPr/>
        </p:nvSpPr>
        <p:spPr>
          <a:xfrm>
            <a:off x="2502470" y="2159868"/>
            <a:ext cx="7555929" cy="1322413"/>
          </a:xfrm>
          <a:prstGeom prst="rect">
            <a:avLst/>
          </a:prstGeom>
        </p:spPr>
        <p:txBody>
          <a:bodyPr wrap="square" lIns="0" tIns="0" rIns="0" bIns="0" rtlCol="0" anchor="t">
            <a:spAutoFit/>
          </a:bodyPr>
          <a:lstStyle/>
          <a:p>
            <a:pPr>
              <a:lnSpc>
                <a:spcPts val="3562"/>
              </a:lnSpc>
            </a:pPr>
            <a:r>
              <a:rPr lang="en-US" sz="2000" b="1" i="0" dirty="0">
                <a:effectLst/>
                <a:latin typeface="Bahnschrift" panose="020B0502040204020203" pitchFamily="34" charset="0"/>
              </a:rPr>
              <a:t>National Legal Services Authority </a:t>
            </a:r>
            <a:r>
              <a:rPr lang="en-US" sz="2000" b="0" i="0" dirty="0">
                <a:effectLst/>
                <a:latin typeface="Bahnschrift" panose="020B0502040204020203" pitchFamily="34" charset="0"/>
              </a:rPr>
              <a:t>operates various legal aid clinics and initiatives across India to provide free legal services and increase legal awareness among marginalized communities.</a:t>
            </a:r>
            <a:endParaRPr lang="en-US" sz="2000" dirty="0">
              <a:latin typeface="Bahnschrift" panose="020B0502040204020203" pitchFamily="34" charset="0"/>
            </a:endParaRPr>
          </a:p>
        </p:txBody>
      </p:sp>
      <p:sp>
        <p:nvSpPr>
          <p:cNvPr id="17" name="TextBox 17"/>
          <p:cNvSpPr txBox="1"/>
          <p:nvPr/>
        </p:nvSpPr>
        <p:spPr>
          <a:xfrm>
            <a:off x="2502470" y="4509534"/>
            <a:ext cx="7335114" cy="1322413"/>
          </a:xfrm>
          <a:prstGeom prst="rect">
            <a:avLst/>
          </a:prstGeom>
        </p:spPr>
        <p:txBody>
          <a:bodyPr wrap="square" lIns="0" tIns="0" rIns="0" bIns="0" rtlCol="0" anchor="t">
            <a:spAutoFit/>
          </a:bodyPr>
          <a:lstStyle/>
          <a:p>
            <a:pPr>
              <a:lnSpc>
                <a:spcPts val="3562"/>
              </a:lnSpc>
            </a:pPr>
            <a:r>
              <a:rPr lang="en-US" sz="2000" b="0" i="0" dirty="0">
                <a:effectLst/>
                <a:latin typeface="Bahnschrift" panose="020B0502040204020203" pitchFamily="34" charset="0"/>
              </a:rPr>
              <a:t>Services like the </a:t>
            </a:r>
            <a:r>
              <a:rPr lang="en-US" sz="2000" b="1" i="0" dirty="0">
                <a:effectLst/>
                <a:latin typeface="Bahnschrift" panose="020B0502040204020203" pitchFamily="34" charset="0"/>
              </a:rPr>
              <a:t>National Legal Helpline </a:t>
            </a:r>
            <a:r>
              <a:rPr lang="en-US" sz="2000" b="0" i="0" dirty="0">
                <a:effectLst/>
                <a:latin typeface="Bahnschrift" panose="020B0502040204020203" pitchFamily="34" charset="0"/>
              </a:rPr>
              <a:t>(15100) and state-specific legal helplines provide free legal advice and assistance over the phone to those in need.  </a:t>
            </a:r>
            <a:endParaRPr lang="en-US" sz="2000" dirty="0">
              <a:latin typeface="Bahnschrift" panose="020B0502040204020203" pitchFamily="34" charset="0"/>
            </a:endParaRPr>
          </a:p>
        </p:txBody>
      </p:sp>
      <p:sp>
        <p:nvSpPr>
          <p:cNvPr id="18" name="TextBox 18"/>
          <p:cNvSpPr txBox="1"/>
          <p:nvPr/>
        </p:nvSpPr>
        <p:spPr>
          <a:xfrm>
            <a:off x="2491765" y="6824591"/>
            <a:ext cx="7566633" cy="1784078"/>
          </a:xfrm>
          <a:prstGeom prst="rect">
            <a:avLst/>
          </a:prstGeom>
        </p:spPr>
        <p:txBody>
          <a:bodyPr wrap="square" lIns="0" tIns="0" rIns="0" bIns="0" rtlCol="0" anchor="t">
            <a:spAutoFit/>
          </a:bodyPr>
          <a:lstStyle/>
          <a:p>
            <a:pPr>
              <a:lnSpc>
                <a:spcPts val="3562"/>
              </a:lnSpc>
            </a:pPr>
            <a:r>
              <a:rPr lang="en-US" sz="2000" b="1" i="0" dirty="0">
                <a:effectLst/>
                <a:latin typeface="Bahnschrift" panose="020B0502040204020203" pitchFamily="34" charset="0"/>
              </a:rPr>
              <a:t>Community Outreach Programs </a:t>
            </a:r>
            <a:r>
              <a:rPr lang="en-US" sz="2000" b="0" i="0" dirty="0">
                <a:effectLst/>
                <a:latin typeface="Bahnschrift" panose="020B0502040204020203" pitchFamily="34" charset="0"/>
              </a:rPr>
              <a:t>an</a:t>
            </a:r>
            <a:r>
              <a:rPr lang="en-US" sz="2000" dirty="0">
                <a:latin typeface="Bahnschrift" panose="020B0502040204020203" pitchFamily="34" charset="0"/>
              </a:rPr>
              <a:t>d </a:t>
            </a:r>
            <a:r>
              <a:rPr lang="en-US" sz="2000" b="0" i="0" dirty="0">
                <a:effectLst/>
                <a:latin typeface="Bahnschrift" panose="020B0502040204020203" pitchFamily="34" charset="0"/>
              </a:rPr>
              <a:t>Legal Literacy Campaigns</a:t>
            </a:r>
            <a:r>
              <a:rPr lang="en-US" sz="2000" dirty="0">
                <a:latin typeface="Bahnschrift" panose="020B0502040204020203" pitchFamily="34" charset="0"/>
              </a:rPr>
              <a:t> </a:t>
            </a:r>
            <a:r>
              <a:rPr lang="en-US" sz="2000" b="0" i="0" dirty="0">
                <a:effectLst/>
                <a:latin typeface="Bahnschrift" panose="020B0502040204020203" pitchFamily="34" charset="0"/>
              </a:rPr>
              <a:t>educate people about their rights, laws, and legal procedures. Public announcements, and social media platforms are utilized to disseminate information about rights, laws, and legal procedures</a:t>
            </a:r>
          </a:p>
        </p:txBody>
      </p:sp>
      <p:sp>
        <p:nvSpPr>
          <p:cNvPr id="19" name="TextBox 18">
            <a:extLst>
              <a:ext uri="{FF2B5EF4-FFF2-40B4-BE49-F238E27FC236}">
                <a16:creationId xmlns:a16="http://schemas.microsoft.com/office/drawing/2014/main" id="{17770C84-3915-D2A8-9A49-1BC0C2BED2CA}"/>
              </a:ext>
            </a:extLst>
          </p:cNvPr>
          <p:cNvSpPr txBox="1"/>
          <p:nvPr/>
        </p:nvSpPr>
        <p:spPr>
          <a:xfrm>
            <a:off x="10887575" y="1994445"/>
            <a:ext cx="6705600" cy="2308324"/>
          </a:xfrm>
          <a:prstGeom prst="rect">
            <a:avLst/>
          </a:prstGeom>
          <a:noFill/>
        </p:spPr>
        <p:txBody>
          <a:bodyPr wrap="square" rtlCol="0">
            <a:spAutoFit/>
          </a:bodyPr>
          <a:lstStyle/>
          <a:p>
            <a:pPr algn="ctr"/>
            <a:r>
              <a:rPr lang="en-US" sz="2400" b="0" i="0" dirty="0">
                <a:solidFill>
                  <a:srgbClr val="000000"/>
                </a:solidFill>
                <a:effectLst/>
                <a:latin typeface="Bahnschrift" panose="020B0502040204020203" pitchFamily="34" charset="0"/>
              </a:rPr>
              <a:t>“</a:t>
            </a:r>
            <a:r>
              <a:rPr lang="en-US" sz="2400" b="0" i="0" dirty="0">
                <a:solidFill>
                  <a:srgbClr val="DCB07B"/>
                </a:solidFill>
                <a:effectLst/>
                <a:latin typeface="Bahnschrift" panose="020B0502040204020203" pitchFamily="34" charset="0"/>
              </a:rPr>
              <a:t>Legal literacy </a:t>
            </a:r>
            <a:r>
              <a:rPr lang="en-US" sz="2400" b="0" i="0" dirty="0">
                <a:solidFill>
                  <a:srgbClr val="000000"/>
                </a:solidFill>
                <a:effectLst/>
                <a:latin typeface="Bahnschrift" panose="020B0502040204020203" pitchFamily="34" charset="0"/>
              </a:rPr>
              <a:t>is an important limb of </a:t>
            </a:r>
          </a:p>
          <a:p>
            <a:pPr algn="ctr"/>
            <a:r>
              <a:rPr lang="en-US" sz="2400" b="0" i="0" dirty="0">
                <a:solidFill>
                  <a:srgbClr val="000000"/>
                </a:solidFill>
                <a:effectLst/>
                <a:latin typeface="Bahnschrift" panose="020B0502040204020203" pitchFamily="34" charset="0"/>
              </a:rPr>
              <a:t>the legal system to make </a:t>
            </a:r>
            <a:r>
              <a:rPr lang="en-US" sz="2400" b="0" i="0" dirty="0">
                <a:solidFill>
                  <a:srgbClr val="DCB07B"/>
                </a:solidFill>
                <a:effectLst/>
                <a:latin typeface="Bahnschrift" panose="020B0502040204020203" pitchFamily="34" charset="0"/>
              </a:rPr>
              <a:t>people aware </a:t>
            </a:r>
            <a:r>
              <a:rPr lang="en-US" sz="2400" b="0" i="0" dirty="0">
                <a:solidFill>
                  <a:srgbClr val="000000"/>
                </a:solidFill>
                <a:effectLst/>
                <a:latin typeface="Bahnschrift" panose="020B0502040204020203" pitchFamily="34" charset="0"/>
              </a:rPr>
              <a:t>of their </a:t>
            </a:r>
            <a:r>
              <a:rPr lang="en-US" sz="2400" b="0" i="0" dirty="0">
                <a:solidFill>
                  <a:srgbClr val="DCB07B"/>
                </a:solidFill>
                <a:effectLst/>
                <a:latin typeface="Bahnschrift" panose="020B0502040204020203" pitchFamily="34" charset="0"/>
              </a:rPr>
              <a:t>rights</a:t>
            </a:r>
            <a:r>
              <a:rPr lang="en-US" sz="2400" b="0" i="0" dirty="0">
                <a:solidFill>
                  <a:srgbClr val="000000"/>
                </a:solidFill>
                <a:effectLst/>
                <a:latin typeface="Bahnschrift" panose="020B0502040204020203" pitchFamily="34" charset="0"/>
              </a:rPr>
              <a:t> related to social security, health </a:t>
            </a:r>
          </a:p>
          <a:p>
            <a:pPr algn="ctr"/>
            <a:r>
              <a:rPr lang="en-US" sz="2400" b="0" i="0" dirty="0">
                <a:solidFill>
                  <a:srgbClr val="000000"/>
                </a:solidFill>
                <a:effectLst/>
                <a:latin typeface="Bahnschrift" panose="020B0502040204020203" pitchFamily="34" charset="0"/>
              </a:rPr>
              <a:t>services, education provisions, social care and employment.”</a:t>
            </a:r>
          </a:p>
          <a:p>
            <a:pPr algn="ctr"/>
            <a:endParaRPr lang="en-US" sz="2400" dirty="0">
              <a:latin typeface="Bahnschrift" panose="020B0502040204020203" pitchFamily="34" charset="0"/>
            </a:endParaRPr>
          </a:p>
        </p:txBody>
      </p:sp>
      <p:pic>
        <p:nvPicPr>
          <p:cNvPr id="21" name="Picture 20">
            <a:extLst>
              <a:ext uri="{FF2B5EF4-FFF2-40B4-BE49-F238E27FC236}">
                <a16:creationId xmlns:a16="http://schemas.microsoft.com/office/drawing/2014/main" id="{6AA4D969-D55E-CE5E-EEC3-49E681F7A5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7486" y="3805050"/>
            <a:ext cx="5687930" cy="56879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633536" y="266700"/>
            <a:ext cx="1320167" cy="9778009"/>
            <a:chOff x="0" y="0"/>
            <a:chExt cx="4995233" cy="1946999"/>
          </a:xfrm>
        </p:grpSpPr>
        <p:sp>
          <p:nvSpPr>
            <p:cNvPr id="3" name="Freeform 3"/>
            <p:cNvSpPr/>
            <p:nvPr/>
          </p:nvSpPr>
          <p:spPr>
            <a:xfrm>
              <a:off x="0" y="0"/>
              <a:ext cx="4995233" cy="1946999"/>
            </a:xfrm>
            <a:custGeom>
              <a:avLst/>
              <a:gdLst/>
              <a:ahLst/>
              <a:cxnLst/>
              <a:rect l="l" t="t" r="r" b="b"/>
              <a:pathLst>
                <a:path w="4995233" h="1946999">
                  <a:moveTo>
                    <a:pt x="0" y="0"/>
                  </a:moveTo>
                  <a:lnTo>
                    <a:pt x="4995233" y="0"/>
                  </a:lnTo>
                  <a:lnTo>
                    <a:pt x="4995233" y="1946999"/>
                  </a:lnTo>
                  <a:lnTo>
                    <a:pt x="0" y="1946999"/>
                  </a:lnTo>
                  <a:close/>
                </a:path>
              </a:pathLst>
            </a:custGeom>
            <a:solidFill>
              <a:srgbClr val="F6F4EF"/>
            </a:solidFill>
          </p:spPr>
        </p:sp>
        <p:sp>
          <p:nvSpPr>
            <p:cNvPr id="4" name="TextBox 4"/>
            <p:cNvSpPr txBox="1"/>
            <p:nvPr/>
          </p:nvSpPr>
          <p:spPr>
            <a:xfrm>
              <a:off x="0" y="-38100"/>
              <a:ext cx="4995233" cy="1985099"/>
            </a:xfrm>
            <a:prstGeom prst="rect">
              <a:avLst/>
            </a:prstGeom>
          </p:spPr>
          <p:txBody>
            <a:bodyPr lIns="50800" tIns="50800" rIns="50800" bIns="50800" rtlCol="0" anchor="ctr"/>
            <a:lstStyle/>
            <a:p>
              <a:pPr algn="ctr">
                <a:lnSpc>
                  <a:spcPts val="2940"/>
                </a:lnSpc>
              </a:pPr>
              <a:endParaRPr/>
            </a:p>
          </p:txBody>
        </p:sp>
      </p:grpSp>
      <p:sp>
        <p:nvSpPr>
          <p:cNvPr id="8" name="Freeform 8"/>
          <p:cNvSpPr/>
          <p:nvPr/>
        </p:nvSpPr>
        <p:spPr>
          <a:xfrm rot="1421935">
            <a:off x="14580648" y="6051306"/>
            <a:ext cx="3119119" cy="3764938"/>
          </a:xfrm>
          <a:custGeom>
            <a:avLst/>
            <a:gdLst/>
            <a:ahLst/>
            <a:cxnLst/>
            <a:rect l="l" t="t" r="r" b="b"/>
            <a:pathLst>
              <a:path w="6044986" h="7664007">
                <a:moveTo>
                  <a:pt x="0" y="0"/>
                </a:moveTo>
                <a:lnTo>
                  <a:pt x="6044985" y="0"/>
                </a:lnTo>
                <a:lnTo>
                  <a:pt x="6044985" y="7664007"/>
                </a:lnTo>
                <a:lnTo>
                  <a:pt x="0" y="76640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1654464" y="0"/>
            <a:ext cx="13737936" cy="1296509"/>
          </a:xfrm>
          <a:prstGeom prst="rect">
            <a:avLst/>
          </a:prstGeom>
        </p:spPr>
        <p:txBody>
          <a:bodyPr wrap="square" lIns="0" tIns="0" rIns="0" bIns="0" rtlCol="0" anchor="t">
            <a:spAutoFit/>
          </a:bodyPr>
          <a:lstStyle/>
          <a:p>
            <a:pPr>
              <a:lnSpc>
                <a:spcPts val="12197"/>
              </a:lnSpc>
            </a:pPr>
            <a:r>
              <a:rPr lang="en-US" sz="3200" b="1" dirty="0">
                <a:solidFill>
                  <a:srgbClr val="A66735"/>
                </a:solidFill>
                <a:latin typeface="Bahnschrift" panose="020B0502040204020203" pitchFamily="34" charset="0"/>
                <a:ea typeface="Segoe UI Black" panose="020B0A02040204020203" pitchFamily="34" charset="0"/>
                <a:cs typeface="Martel Heavy" panose="020B0604020202020204" charset="0"/>
                <a:sym typeface="Arial"/>
              </a:rPr>
              <a:t>PROPOSED SOLUTION :</a:t>
            </a:r>
            <a:endParaRPr lang="en-US" sz="3200" dirty="0">
              <a:solidFill>
                <a:srgbClr val="A66735"/>
              </a:solidFill>
              <a:latin typeface="Bahnschrift" panose="020B0502040204020203" pitchFamily="34" charset="0"/>
              <a:ea typeface="Segoe UI Black" panose="020B0A02040204020203" pitchFamily="34" charset="0"/>
              <a:cs typeface="Martel Heavy" panose="020B0604020202020204" charset="0"/>
            </a:endParaRPr>
          </a:p>
        </p:txBody>
      </p:sp>
      <p:sp>
        <p:nvSpPr>
          <p:cNvPr id="10" name="TextBox 10"/>
          <p:cNvSpPr txBox="1"/>
          <p:nvPr/>
        </p:nvSpPr>
        <p:spPr>
          <a:xfrm>
            <a:off x="1654464" y="1638300"/>
            <a:ext cx="15109536" cy="4584397"/>
          </a:xfrm>
          <a:prstGeom prst="rect">
            <a:avLst/>
          </a:prstGeom>
        </p:spPr>
        <p:txBody>
          <a:bodyPr wrap="square" lIns="0" tIns="0" rIns="0" bIns="0" rtlCol="0" anchor="t">
            <a:spAutoFit/>
          </a:bodyPr>
          <a:lstStyle/>
          <a:p>
            <a:pPr marR="0">
              <a:lnSpc>
                <a:spcPct val="107000"/>
              </a:lnSpc>
              <a:spcBef>
                <a:spcPts val="0"/>
              </a:spcBef>
              <a:spcAft>
                <a:spcPts val="800"/>
              </a:spcAft>
            </a:pPr>
            <a:r>
              <a:rPr lang="en-US" sz="2800" dirty="0">
                <a:latin typeface="Bahnschrift" panose="020B0502040204020203" pitchFamily="34" charset="0"/>
              </a:rPr>
              <a:t>A</a:t>
            </a:r>
            <a:r>
              <a:rPr lang="en-US" sz="2800" b="0" i="0" dirty="0">
                <a:effectLst/>
                <a:latin typeface="Bahnschrift" panose="020B0502040204020203" pitchFamily="34" charset="0"/>
              </a:rPr>
              <a:t> platform that is </a:t>
            </a:r>
            <a:r>
              <a:rPr lang="en-US" sz="2800" b="0" i="0" dirty="0">
                <a:solidFill>
                  <a:srgbClr val="DCB07B"/>
                </a:solidFill>
                <a:effectLst/>
                <a:latin typeface="Bahnschrift" panose="020B0502040204020203" pitchFamily="34" charset="0"/>
              </a:rPr>
              <a:t>intuitive and readily available </a:t>
            </a:r>
            <a:r>
              <a:rPr lang="en-US" sz="2800" b="0" i="0" dirty="0">
                <a:effectLst/>
                <a:latin typeface="Bahnschrift" panose="020B0502040204020203" pitchFamily="34" charset="0"/>
              </a:rPr>
              <a:t>to make the legal help more approachable among the citizens</a:t>
            </a:r>
            <a:r>
              <a:rPr lang="en-US" sz="2800" dirty="0">
                <a:effectLst/>
                <a:latin typeface="Bahnschrift" panose="020B0502040204020203" pitchFamily="34" charset="0"/>
                <a:ea typeface="Calibri" panose="020F0502020204030204" pitchFamily="34" charset="0"/>
              </a:rPr>
              <a:t>. The platform contains </a:t>
            </a:r>
            <a:r>
              <a:rPr lang="en-US" sz="2800" dirty="0">
                <a:solidFill>
                  <a:srgbClr val="DCB07B"/>
                </a:solidFill>
                <a:effectLst/>
                <a:latin typeface="Bahnschrift" panose="020B0502040204020203" pitchFamily="34" charset="0"/>
                <a:ea typeface="Calibri" panose="020F0502020204030204" pitchFamily="34" charset="0"/>
              </a:rPr>
              <a:t>following features :</a:t>
            </a:r>
          </a:p>
          <a:p>
            <a:pPr marR="0">
              <a:lnSpc>
                <a:spcPct val="107000"/>
              </a:lnSpc>
              <a:spcBef>
                <a:spcPts val="0"/>
              </a:spcBef>
              <a:spcAft>
                <a:spcPts val="800"/>
              </a:spcAft>
            </a:pPr>
            <a:endParaRPr lang="en-US" sz="2800" kern="100" dirty="0">
              <a:effectLst/>
              <a:latin typeface="Bahnschrift" panose="020B0502040204020203"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2400" kern="100" dirty="0">
                <a:latin typeface="Bahnschrift" panose="020B0502040204020203" pitchFamily="34" charset="0"/>
                <a:ea typeface="Calibri" panose="020F0502020204030204" pitchFamily="34" charset="0"/>
                <a:cs typeface="Times New Roman" panose="02020603050405020304" pitchFamily="18" charset="0"/>
              </a:rPr>
              <a:t>1. Categorization of the problem</a:t>
            </a:r>
            <a:endParaRPr lang="en-US" sz="2400" kern="100" dirty="0">
              <a:effectLst/>
              <a:latin typeface="Bahnschrift"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100" dirty="0">
                <a:effectLst/>
                <a:latin typeface="Bahnschrift" panose="020B0502040204020203" pitchFamily="34" charset="0"/>
                <a:ea typeface="Calibri" panose="020F0502020204030204" pitchFamily="34" charset="0"/>
                <a:cs typeface="Times New Roman" panose="02020603050405020304" pitchFamily="18" charset="0"/>
              </a:rPr>
              <a:t>2. </a:t>
            </a:r>
            <a:r>
              <a:rPr lang="en-US" sz="2400" kern="100" dirty="0">
                <a:latin typeface="Bahnschrift" panose="020B0502040204020203" pitchFamily="34" charset="0"/>
                <a:ea typeface="Calibri" panose="020F0502020204030204" pitchFamily="34" charset="0"/>
                <a:cs typeface="Times New Roman" panose="02020603050405020304" pitchFamily="18" charset="0"/>
              </a:rPr>
              <a:t>Connecting users with the lawyers of that field</a:t>
            </a:r>
            <a:endParaRPr lang="en-US" sz="2400" kern="100" dirty="0">
              <a:effectLst/>
              <a:latin typeface="Bahnschrift"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100" dirty="0">
                <a:effectLst/>
                <a:latin typeface="Bahnschrift" panose="020B0502040204020203" pitchFamily="34" charset="0"/>
                <a:ea typeface="Calibri" panose="020F0502020204030204" pitchFamily="34" charset="0"/>
                <a:cs typeface="Times New Roman" panose="02020603050405020304" pitchFamily="18" charset="0"/>
              </a:rPr>
              <a:t>3. </a:t>
            </a:r>
            <a:r>
              <a:rPr lang="en-US" sz="2400" kern="100" dirty="0">
                <a:latin typeface="Bahnschrift" panose="020B0502040204020203" pitchFamily="34" charset="0"/>
                <a:ea typeface="Calibri" panose="020F0502020204030204" pitchFamily="34" charset="0"/>
                <a:cs typeface="Times New Roman" panose="02020603050405020304" pitchFamily="18" charset="0"/>
              </a:rPr>
              <a:t>Document transfer facility</a:t>
            </a:r>
            <a:endParaRPr lang="en-US" sz="2400" kern="100" dirty="0">
              <a:effectLst/>
              <a:latin typeface="Bahnschrift"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100" dirty="0">
                <a:effectLst/>
                <a:latin typeface="Bahnschrift" panose="020B0502040204020203" pitchFamily="34" charset="0"/>
                <a:ea typeface="Calibri" panose="020F0502020204030204" pitchFamily="34" charset="0"/>
                <a:cs typeface="Times New Roman" panose="02020603050405020304" pitchFamily="18" charset="0"/>
              </a:rPr>
              <a:t>4. User-friendly design</a:t>
            </a:r>
          </a:p>
          <a:p>
            <a:pPr marL="0" marR="0">
              <a:lnSpc>
                <a:spcPct val="107000"/>
              </a:lnSpc>
              <a:spcBef>
                <a:spcPts val="0"/>
              </a:spcBef>
              <a:spcAft>
                <a:spcPts val="800"/>
              </a:spcAft>
            </a:pPr>
            <a:r>
              <a:rPr lang="en-US" sz="2400" kern="100" dirty="0">
                <a:effectLst/>
                <a:latin typeface="Bahnschrift" panose="020B0502040204020203" pitchFamily="34" charset="0"/>
                <a:ea typeface="Calibri" panose="020F0502020204030204" pitchFamily="34" charset="0"/>
                <a:cs typeface="Times New Roman" panose="02020603050405020304" pitchFamily="18" charset="0"/>
              </a:rPr>
              <a:t>5. </a:t>
            </a:r>
            <a:r>
              <a:rPr lang="en-US" sz="2400" b="0" i="0" dirty="0">
                <a:effectLst/>
                <a:latin typeface="Bahnschrift" panose="020B0502040204020203" pitchFamily="34" charset="0"/>
              </a:rPr>
              <a:t>Availability of online booking of legal professionals to provide assistance and guidance</a:t>
            </a:r>
            <a:endParaRPr lang="en-US" sz="2400" kern="100" dirty="0">
              <a:effectLst/>
              <a:latin typeface="Bahnschrift" panose="020B0502040204020203" pitchFamily="34" charset="0"/>
              <a:ea typeface="Calibri" panose="020F0502020204030204" pitchFamily="34" charset="0"/>
              <a:cs typeface="Times New Roman" panose="02020603050405020304" pitchFamily="18" charset="0"/>
            </a:endParaRPr>
          </a:p>
          <a:p>
            <a:pPr>
              <a:lnSpc>
                <a:spcPts val="4277"/>
              </a:lnSpc>
            </a:pPr>
            <a:endParaRPr lang="en-US" sz="2777" dirty="0">
              <a:solidFill>
                <a:srgbClr val="000000"/>
              </a:solidFill>
              <a:latin typeface="Assistant"/>
            </a:endParaRPr>
          </a:p>
        </p:txBody>
      </p:sp>
      <p:sp>
        <p:nvSpPr>
          <p:cNvPr id="11" name="TextBox 10">
            <a:extLst>
              <a:ext uri="{FF2B5EF4-FFF2-40B4-BE49-F238E27FC236}">
                <a16:creationId xmlns:a16="http://schemas.microsoft.com/office/drawing/2014/main" id="{6FC328B2-928F-826B-DB47-945EED304273}"/>
              </a:ext>
            </a:extLst>
          </p:cNvPr>
          <p:cNvSpPr txBox="1"/>
          <p:nvPr/>
        </p:nvSpPr>
        <p:spPr>
          <a:xfrm>
            <a:off x="1654464" y="6057901"/>
            <a:ext cx="12369536" cy="3832781"/>
          </a:xfrm>
          <a:prstGeom prst="rect">
            <a:avLst/>
          </a:prstGeom>
          <a:noFill/>
        </p:spPr>
        <p:txBody>
          <a:bodyPr wrap="square" rtlCol="0">
            <a:spAutoFit/>
          </a:bodyPr>
          <a:lstStyle/>
          <a:p>
            <a:pPr algn="just"/>
            <a:r>
              <a:rPr lang="en-US" sz="3200" b="1" dirty="0">
                <a:solidFill>
                  <a:srgbClr val="A66735"/>
                </a:solidFill>
                <a:latin typeface="Bahnschrift" panose="020B0502040204020203" pitchFamily="34" charset="0"/>
                <a:cs typeface="Martel Heavy" panose="020B0604020202020204" charset="0"/>
              </a:rPr>
              <a:t>BENEFITS :</a:t>
            </a:r>
          </a:p>
          <a:p>
            <a:pPr algn="just"/>
            <a:endParaRPr lang="en-US" sz="2800" dirty="0">
              <a:latin typeface="Bahnschrift" panose="020B0502040204020203" pitchFamily="34" charset="0"/>
            </a:endParaRPr>
          </a:p>
          <a:p>
            <a:pPr marL="0" marR="0" algn="just">
              <a:lnSpc>
                <a:spcPct val="107000"/>
              </a:lnSpc>
              <a:spcBef>
                <a:spcPts val="0"/>
              </a:spcBef>
              <a:spcAft>
                <a:spcPts val="800"/>
              </a:spcAft>
            </a:pPr>
            <a:r>
              <a:rPr lang="en-US" sz="2400" kern="100" dirty="0">
                <a:latin typeface="Bahnschrift" panose="020B0502040204020203" pitchFamily="34" charset="0"/>
                <a:ea typeface="Calibri" panose="020F0502020204030204" pitchFamily="34" charset="0"/>
                <a:cs typeface="Times New Roman" panose="02020603050405020304" pitchFamily="18" charset="0"/>
              </a:rPr>
              <a:t>1.</a:t>
            </a:r>
            <a:r>
              <a:rPr lang="en-US" sz="2400" kern="100" dirty="0">
                <a:effectLst/>
                <a:latin typeface="Bahnschrift" panose="020B0502040204020203" pitchFamily="34" charset="0"/>
                <a:ea typeface="Calibri" panose="020F0502020204030204" pitchFamily="34" charset="0"/>
                <a:cs typeface="Times New Roman" panose="02020603050405020304" pitchFamily="18" charset="0"/>
              </a:rPr>
              <a:t> Increased </a:t>
            </a:r>
            <a:r>
              <a:rPr lang="en-US" sz="2400" kern="100" dirty="0">
                <a:solidFill>
                  <a:srgbClr val="DCB07B"/>
                </a:solidFill>
                <a:effectLst/>
                <a:latin typeface="Bahnschrift" panose="020B0502040204020203" pitchFamily="34" charset="0"/>
                <a:ea typeface="Calibri" panose="020F0502020204030204" pitchFamily="34" charset="0"/>
                <a:cs typeface="Times New Roman" panose="02020603050405020304" pitchFamily="18" charset="0"/>
              </a:rPr>
              <a:t>awareness among citizens </a:t>
            </a:r>
            <a:r>
              <a:rPr lang="en-US" sz="2400" kern="100" dirty="0">
                <a:effectLst/>
                <a:latin typeface="Bahnschrift" panose="020B0502040204020203" pitchFamily="34" charset="0"/>
                <a:ea typeface="Calibri" panose="020F0502020204030204" pitchFamily="34" charset="0"/>
                <a:cs typeface="Times New Roman" panose="02020603050405020304" pitchFamily="18" charset="0"/>
              </a:rPr>
              <a:t>about their legal rights and entitlements.</a:t>
            </a:r>
          </a:p>
          <a:p>
            <a:pPr marL="0" marR="0" algn="just">
              <a:lnSpc>
                <a:spcPct val="107000"/>
              </a:lnSpc>
              <a:spcBef>
                <a:spcPts val="0"/>
              </a:spcBef>
              <a:spcAft>
                <a:spcPts val="800"/>
              </a:spcAft>
            </a:pPr>
            <a:r>
              <a:rPr lang="en-US" sz="2400" kern="100" dirty="0">
                <a:effectLst/>
                <a:latin typeface="Bahnschrift" panose="020B0502040204020203" pitchFamily="34" charset="0"/>
                <a:ea typeface="Calibri" panose="020F0502020204030204" pitchFamily="34" charset="0"/>
                <a:cs typeface="Times New Roman" panose="02020603050405020304" pitchFamily="18" charset="0"/>
              </a:rPr>
              <a:t>2. Improved access to justice for citizens through a better </a:t>
            </a:r>
            <a:r>
              <a:rPr lang="en-US" sz="2400" kern="100" dirty="0">
                <a:solidFill>
                  <a:srgbClr val="DCB07B"/>
                </a:solidFill>
                <a:effectLst/>
                <a:latin typeface="Bahnschrift" panose="020B0502040204020203" pitchFamily="34" charset="0"/>
                <a:ea typeface="Calibri" panose="020F0502020204030204" pitchFamily="34" charset="0"/>
                <a:cs typeface="Times New Roman" panose="02020603050405020304" pitchFamily="18" charset="0"/>
              </a:rPr>
              <a:t>understanding </a:t>
            </a:r>
            <a:r>
              <a:rPr lang="en-US" sz="2400" kern="100" dirty="0">
                <a:effectLst/>
                <a:latin typeface="Bahnschrift" panose="020B0502040204020203" pitchFamily="34" charset="0"/>
                <a:ea typeface="Calibri" panose="020F0502020204030204" pitchFamily="34" charset="0"/>
                <a:cs typeface="Times New Roman" panose="02020603050405020304" pitchFamily="18" charset="0"/>
              </a:rPr>
              <a:t>of the legal system.</a:t>
            </a:r>
          </a:p>
          <a:p>
            <a:pPr marL="0" marR="0" algn="just">
              <a:lnSpc>
                <a:spcPct val="107000"/>
              </a:lnSpc>
              <a:spcBef>
                <a:spcPts val="0"/>
              </a:spcBef>
              <a:spcAft>
                <a:spcPts val="800"/>
              </a:spcAft>
            </a:pPr>
            <a:r>
              <a:rPr lang="en-US" sz="2400" kern="100" dirty="0">
                <a:effectLst/>
                <a:latin typeface="Bahnschrift" panose="020B0502040204020203" pitchFamily="34" charset="0"/>
                <a:ea typeface="Calibri" panose="020F0502020204030204" pitchFamily="34" charset="0"/>
                <a:cs typeface="Times New Roman" panose="02020603050405020304" pitchFamily="18" charset="0"/>
              </a:rPr>
              <a:t>3. Increased collaboration between legal aid providers and citizens.</a:t>
            </a:r>
          </a:p>
          <a:p>
            <a:pPr marL="0" marR="0" algn="just">
              <a:lnSpc>
                <a:spcPct val="107000"/>
              </a:lnSpc>
              <a:spcBef>
                <a:spcPts val="0"/>
              </a:spcBef>
              <a:spcAft>
                <a:spcPts val="800"/>
              </a:spcAft>
            </a:pPr>
            <a:r>
              <a:rPr lang="en-US" sz="2400" kern="100" dirty="0">
                <a:effectLst/>
                <a:latin typeface="Bahnschrift" panose="020B0502040204020203" pitchFamily="34" charset="0"/>
                <a:ea typeface="Calibri" panose="020F0502020204030204" pitchFamily="34" charset="0"/>
                <a:cs typeface="Times New Roman" panose="02020603050405020304" pitchFamily="18" charset="0"/>
              </a:rPr>
              <a:t>4. Development of innovative solutions for </a:t>
            </a:r>
            <a:r>
              <a:rPr lang="en-US" sz="2400" kern="100" dirty="0">
                <a:solidFill>
                  <a:srgbClr val="DCB07B"/>
                </a:solidFill>
                <a:effectLst/>
                <a:latin typeface="Bahnschrift" panose="020B0502040204020203" pitchFamily="34" charset="0"/>
                <a:ea typeface="Calibri" panose="020F0502020204030204" pitchFamily="34" charset="0"/>
                <a:cs typeface="Times New Roman" panose="02020603050405020304" pitchFamily="18" charset="0"/>
              </a:rPr>
              <a:t>legal education </a:t>
            </a:r>
            <a:r>
              <a:rPr lang="en-US" sz="2400" kern="100" dirty="0">
                <a:effectLst/>
                <a:latin typeface="Bahnschrift" panose="020B0502040204020203" pitchFamily="34" charset="0"/>
                <a:ea typeface="Calibri" panose="020F0502020204030204" pitchFamily="34" charset="0"/>
                <a:cs typeface="Times New Roman" panose="02020603050405020304" pitchFamily="18" charset="0"/>
              </a:rPr>
              <a:t>and awareness.</a:t>
            </a:r>
          </a:p>
          <a:p>
            <a:pPr algn="just"/>
            <a:endParaRPr lang="en-US" sz="2800" dirty="0">
              <a:latin typeface="Bahnschrift"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1296883" y="266700"/>
            <a:ext cx="16013242" cy="1148689"/>
          </a:xfrm>
          <a:prstGeom prst="rect">
            <a:avLst/>
          </a:prstGeom>
        </p:spPr>
        <p:txBody>
          <a:bodyPr wrap="square" lIns="0" tIns="0" rIns="0" bIns="0" rtlCol="0" anchor="t">
            <a:spAutoFit/>
          </a:bodyPr>
          <a:lstStyle/>
          <a:p>
            <a:pPr>
              <a:lnSpc>
                <a:spcPts val="10442"/>
              </a:lnSpc>
            </a:pPr>
            <a:r>
              <a:rPr lang="en-US" sz="4800" b="1" dirty="0">
                <a:solidFill>
                  <a:srgbClr val="A66735"/>
                </a:solidFill>
                <a:latin typeface="Bahnschrift" panose="020B0502040204020203" pitchFamily="34" charset="0"/>
              </a:rPr>
              <a:t>Proposed solution </a:t>
            </a:r>
            <a:r>
              <a:rPr lang="en-US" sz="4000" b="1" dirty="0">
                <a:solidFill>
                  <a:srgbClr val="A66735"/>
                </a:solidFill>
                <a:latin typeface="Bahnschrift" panose="020B0502040204020203" pitchFamily="34" charset="0"/>
              </a:rPr>
              <a:t>(implementation &amp; technology used)</a:t>
            </a:r>
          </a:p>
        </p:txBody>
      </p:sp>
      <p:sp>
        <p:nvSpPr>
          <p:cNvPr id="9" name="TextBox 9"/>
          <p:cNvSpPr txBox="1"/>
          <p:nvPr/>
        </p:nvSpPr>
        <p:spPr>
          <a:xfrm>
            <a:off x="1296880" y="6711707"/>
            <a:ext cx="3385423" cy="551498"/>
          </a:xfrm>
          <a:prstGeom prst="rect">
            <a:avLst/>
          </a:prstGeom>
        </p:spPr>
        <p:txBody>
          <a:bodyPr lIns="0" tIns="0" rIns="0" bIns="0" rtlCol="0" anchor="t">
            <a:spAutoFit/>
          </a:bodyPr>
          <a:lstStyle/>
          <a:p>
            <a:pPr>
              <a:lnSpc>
                <a:spcPts val="4759"/>
              </a:lnSpc>
            </a:pPr>
            <a:r>
              <a:rPr lang="en-US" sz="3399" b="1" dirty="0">
                <a:solidFill>
                  <a:srgbClr val="A66735"/>
                </a:solidFill>
                <a:latin typeface="Bahnschrift" panose="020B0502040204020203" pitchFamily="34" charset="0"/>
              </a:rPr>
              <a:t>Technology used</a:t>
            </a:r>
          </a:p>
        </p:txBody>
      </p:sp>
      <p:sp>
        <p:nvSpPr>
          <p:cNvPr id="11" name="TextBox 11"/>
          <p:cNvSpPr txBox="1"/>
          <p:nvPr/>
        </p:nvSpPr>
        <p:spPr>
          <a:xfrm>
            <a:off x="1296879" y="1764862"/>
            <a:ext cx="15238519" cy="4896212"/>
          </a:xfrm>
          <a:prstGeom prst="rect">
            <a:avLst/>
          </a:prstGeom>
        </p:spPr>
        <p:txBody>
          <a:bodyPr wrap="square" lIns="0" tIns="0" rIns="0" bIns="0" rtlCol="0" anchor="t">
            <a:spAutoFit/>
          </a:bodyPr>
          <a:lstStyle/>
          <a:p>
            <a:pPr marR="0" lvl="0">
              <a:lnSpc>
                <a:spcPct val="107000"/>
              </a:lnSpc>
              <a:spcBef>
                <a:spcPts val="0"/>
              </a:spcBef>
              <a:spcAft>
                <a:spcPts val="0"/>
              </a:spcAft>
              <a:buSzPts val="1000"/>
              <a:tabLst>
                <a:tab pos="457200" algn="l"/>
              </a:tabLst>
            </a:pPr>
            <a:r>
              <a:rPr lang="en-US" sz="2200" b="1" kern="0" dirty="0">
                <a:solidFill>
                  <a:srgbClr val="A66735"/>
                </a:solidFill>
                <a:effectLst/>
                <a:latin typeface="Bahnschrift" panose="020B0502040204020203" pitchFamily="34" charset="0"/>
                <a:ea typeface="Times New Roman" panose="02020603050405020304" pitchFamily="18" charset="0"/>
                <a:cs typeface="Times New Roman" panose="02020603050405020304" pitchFamily="18" charset="0"/>
              </a:rPr>
              <a:t>Home Page:</a:t>
            </a:r>
            <a:r>
              <a:rPr lang="en-US" sz="2200" kern="0" dirty="0">
                <a:solidFill>
                  <a:srgbClr val="A66735"/>
                </a:solidFill>
                <a:effectLst/>
                <a:latin typeface="Bahnschrift" panose="020B0502040204020203" pitchFamily="34" charset="0"/>
                <a:ea typeface="Times New Roman" panose="02020603050405020304" pitchFamily="18" charset="0"/>
                <a:cs typeface="Times New Roman" panose="02020603050405020304" pitchFamily="18" charset="0"/>
              </a:rPr>
              <a:t> </a:t>
            </a:r>
            <a:r>
              <a:rPr lang="en-US" sz="2200" kern="0" dirty="0">
                <a:effectLst/>
                <a:latin typeface="Bahnschrift" panose="020B0502040204020203" pitchFamily="34" charset="0"/>
                <a:ea typeface="Times New Roman" panose="02020603050405020304" pitchFamily="18" charset="0"/>
                <a:cs typeface="Times New Roman" panose="02020603050405020304" pitchFamily="18" charset="0"/>
              </a:rPr>
              <a:t>Designing a home page with navigation buttons or tabs for easy access to </a:t>
            </a:r>
            <a:r>
              <a:rPr lang="en-US" sz="2200" kern="0" dirty="0">
                <a:solidFill>
                  <a:srgbClr val="DCB07B"/>
                </a:solidFill>
                <a:effectLst/>
                <a:latin typeface="Bahnschrift" panose="020B0502040204020203" pitchFamily="34" charset="0"/>
                <a:ea typeface="Times New Roman" panose="02020603050405020304" pitchFamily="18" charset="0"/>
                <a:cs typeface="Times New Roman" panose="02020603050405020304" pitchFamily="18" charset="0"/>
              </a:rPr>
              <a:t>different sections </a:t>
            </a:r>
            <a:r>
              <a:rPr lang="en-US" sz="2200" kern="0" dirty="0">
                <a:effectLst/>
                <a:latin typeface="Bahnschrift" panose="020B0502040204020203" pitchFamily="34" charset="0"/>
                <a:ea typeface="Times New Roman" panose="02020603050405020304" pitchFamily="18" charset="0"/>
                <a:cs typeface="Times New Roman" panose="02020603050405020304" pitchFamily="18" charset="0"/>
              </a:rPr>
              <a:t>of the website.</a:t>
            </a:r>
          </a:p>
          <a:p>
            <a:pPr marR="0" lvl="0">
              <a:lnSpc>
                <a:spcPct val="107000"/>
              </a:lnSpc>
              <a:spcBef>
                <a:spcPts val="0"/>
              </a:spcBef>
              <a:spcAft>
                <a:spcPts val="0"/>
              </a:spcAft>
              <a:buSzPts val="1000"/>
              <a:tabLst>
                <a:tab pos="457200" algn="l"/>
              </a:tabLst>
            </a:pPr>
            <a:endParaRPr lang="en-US" sz="2200" kern="100" dirty="0">
              <a:effectLst/>
              <a:latin typeface="Bahnschrift"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SzPts val="1000"/>
              <a:tabLst>
                <a:tab pos="457200" algn="l"/>
              </a:tabLst>
            </a:pPr>
            <a:r>
              <a:rPr lang="en-US" sz="2200" b="1" kern="0" dirty="0">
                <a:solidFill>
                  <a:srgbClr val="A66735"/>
                </a:solidFill>
                <a:latin typeface="Bahnschrift" panose="020B0502040204020203" pitchFamily="34" charset="0"/>
                <a:ea typeface="Times New Roman" panose="02020603050405020304" pitchFamily="18" charset="0"/>
                <a:cs typeface="Times New Roman" panose="02020603050405020304" pitchFamily="18" charset="0"/>
              </a:rPr>
              <a:t>Combined section</a:t>
            </a:r>
            <a:r>
              <a:rPr lang="en-US" sz="2200" b="1" kern="0" dirty="0">
                <a:solidFill>
                  <a:srgbClr val="A66735"/>
                </a:solidFill>
                <a:effectLst/>
                <a:latin typeface="Bahnschrift" panose="020B0502040204020203" pitchFamily="34" charset="0"/>
                <a:ea typeface="Times New Roman" panose="02020603050405020304" pitchFamily="18" charset="0"/>
                <a:cs typeface="Times New Roman" panose="02020603050405020304" pitchFamily="18" charset="0"/>
              </a:rPr>
              <a:t>:</a:t>
            </a:r>
            <a:r>
              <a:rPr lang="en-US" sz="2200" kern="0" dirty="0">
                <a:solidFill>
                  <a:srgbClr val="A66735"/>
                </a:solidFill>
                <a:effectLst/>
                <a:latin typeface="Bahnschrift" panose="020B0502040204020203" pitchFamily="34" charset="0"/>
                <a:ea typeface="Times New Roman" panose="02020603050405020304" pitchFamily="18" charset="0"/>
                <a:cs typeface="Times New Roman" panose="02020603050405020304" pitchFamily="18" charset="0"/>
              </a:rPr>
              <a:t> </a:t>
            </a:r>
            <a:r>
              <a:rPr lang="en-US" sz="2200" kern="0" dirty="0">
                <a:effectLst/>
                <a:latin typeface="Bahnschrift" panose="020B0502040204020203" pitchFamily="34" charset="0"/>
                <a:ea typeface="Times New Roman" panose="02020603050405020304" pitchFamily="18" charset="0"/>
                <a:cs typeface="Times New Roman" panose="02020603050405020304" pitchFamily="18" charset="0"/>
              </a:rPr>
              <a:t>Implementing a feature to display a comprehensive list of laws, regulations, and statutes. </a:t>
            </a:r>
          </a:p>
          <a:p>
            <a:pPr marR="0" lvl="0">
              <a:lnSpc>
                <a:spcPct val="107000"/>
              </a:lnSpc>
              <a:spcBef>
                <a:spcPts val="0"/>
              </a:spcBef>
              <a:spcAft>
                <a:spcPts val="0"/>
              </a:spcAft>
              <a:buSzPts val="1000"/>
              <a:tabLst>
                <a:tab pos="457200" algn="l"/>
              </a:tabLst>
            </a:pPr>
            <a:endParaRPr lang="en-US" sz="2200" kern="100" dirty="0">
              <a:effectLst/>
              <a:latin typeface="Bahnschrift" panose="020B0502040204020203" pitchFamily="34" charset="0"/>
              <a:ea typeface="Calibri" panose="020F0502020204030204" pitchFamily="34" charset="0"/>
              <a:cs typeface="Times New Roman" panose="02020603050405020304" pitchFamily="18" charset="0"/>
            </a:endParaRPr>
          </a:p>
          <a:p>
            <a:r>
              <a:rPr lang="en-US" sz="2200" b="1" kern="0" dirty="0">
                <a:solidFill>
                  <a:srgbClr val="A66735"/>
                </a:solidFill>
                <a:effectLst/>
                <a:latin typeface="Bahnschrift" panose="020B0502040204020203" pitchFamily="34" charset="0"/>
                <a:ea typeface="Times New Roman" panose="02020603050405020304" pitchFamily="18" charset="0"/>
              </a:rPr>
              <a:t>Categorization of Lawyers: </a:t>
            </a:r>
            <a:r>
              <a:rPr lang="en-US" sz="2200" kern="0" dirty="0">
                <a:solidFill>
                  <a:srgbClr val="A66735"/>
                </a:solidFill>
                <a:latin typeface="Bahnschrift" panose="020B0502040204020203" pitchFamily="34" charset="0"/>
                <a:ea typeface="Times New Roman" panose="02020603050405020304" pitchFamily="18" charset="0"/>
              </a:rPr>
              <a:t>I</a:t>
            </a:r>
            <a:r>
              <a:rPr lang="en-US" sz="2200" b="0" i="0" dirty="0">
                <a:effectLst/>
                <a:latin typeface="Bahnschrift" panose="020B0502040204020203" pitchFamily="34" charset="0"/>
              </a:rPr>
              <a:t>nvolves creating a section that allows users to search for lawyers based on their specific needs ,</a:t>
            </a:r>
            <a:r>
              <a:rPr lang="en-US" sz="2200" dirty="0">
                <a:latin typeface="Bahnschrift" panose="020B0502040204020203" pitchFamily="34" charset="0"/>
              </a:rPr>
              <a:t> </a:t>
            </a:r>
            <a:r>
              <a:rPr lang="en-US" sz="2200" b="0" i="0" dirty="0">
                <a:effectLst/>
                <a:latin typeface="Bahnschrift" panose="020B0502040204020203" pitchFamily="34" charset="0"/>
              </a:rPr>
              <a:t>displays relevant information such as their photo, practice areas, experience, education, contact details, availability, fee structure, and client reviews.</a:t>
            </a:r>
            <a:endParaRPr lang="en-US" sz="2200" dirty="0">
              <a:latin typeface="Bahnschrift" panose="020B0502040204020203" pitchFamily="34" charset="0"/>
            </a:endParaRPr>
          </a:p>
          <a:p>
            <a:endParaRPr lang="en-US" sz="2200" kern="0" dirty="0">
              <a:latin typeface="Bahnschrift" panose="020B0502040204020203" pitchFamily="34" charset="0"/>
              <a:ea typeface="Calibri" panose="020F0502020204030204" pitchFamily="34" charset="0"/>
              <a:cs typeface="Times New Roman" panose="02020603050405020304" pitchFamily="18" charset="0"/>
            </a:endParaRPr>
          </a:p>
          <a:p>
            <a:r>
              <a:rPr lang="en-US" sz="2200" b="1" kern="0" dirty="0">
                <a:solidFill>
                  <a:srgbClr val="A66735"/>
                </a:solidFill>
                <a:effectLst/>
                <a:latin typeface="Bahnschrift" panose="020B0502040204020203" pitchFamily="34" charset="0"/>
                <a:ea typeface="Times New Roman" panose="02020603050405020304" pitchFamily="18" charset="0"/>
              </a:rPr>
              <a:t>Online Booking of Legal Professionals:</a:t>
            </a:r>
            <a:r>
              <a:rPr lang="en-US" sz="2200" kern="0" dirty="0">
                <a:solidFill>
                  <a:srgbClr val="A66735"/>
                </a:solidFill>
                <a:effectLst/>
                <a:latin typeface="Bahnschrift" panose="020B0502040204020203" pitchFamily="34" charset="0"/>
                <a:ea typeface="Times New Roman" panose="02020603050405020304" pitchFamily="18" charset="0"/>
              </a:rPr>
              <a:t> </a:t>
            </a:r>
            <a:r>
              <a:rPr lang="en-US" sz="2200" kern="0" dirty="0">
                <a:effectLst/>
                <a:latin typeface="Bahnschrift" panose="020B0502040204020203" pitchFamily="34" charset="0"/>
                <a:ea typeface="Times New Roman" panose="02020603050405020304" pitchFamily="18" charset="0"/>
              </a:rPr>
              <a:t>Implementing a booking system allowing users to </a:t>
            </a:r>
            <a:r>
              <a:rPr lang="en-US" sz="2200" kern="0" dirty="0">
                <a:solidFill>
                  <a:srgbClr val="DCB07B"/>
                </a:solidFill>
                <a:effectLst/>
                <a:latin typeface="Bahnschrift" panose="020B0502040204020203" pitchFamily="34" charset="0"/>
                <a:ea typeface="Times New Roman" panose="02020603050405020304" pitchFamily="18" charset="0"/>
              </a:rPr>
              <a:t>schedule appointments</a:t>
            </a:r>
            <a:r>
              <a:rPr lang="en-US" sz="2200" kern="0" dirty="0">
                <a:effectLst/>
                <a:latin typeface="Bahnschrift" panose="020B0502040204020203" pitchFamily="34" charset="0"/>
                <a:ea typeface="Times New Roman" panose="02020603050405020304" pitchFamily="18" charset="0"/>
              </a:rPr>
              <a:t> with legal professionals directly through the</a:t>
            </a:r>
            <a:r>
              <a:rPr lang="en-US" sz="2200" kern="0" dirty="0">
                <a:latin typeface="Bahnschrift" panose="020B0502040204020203" pitchFamily="34" charset="0"/>
                <a:ea typeface="Times New Roman" panose="02020603050405020304" pitchFamily="18" charset="0"/>
              </a:rPr>
              <a:t> website.</a:t>
            </a:r>
            <a:endParaRPr lang="en-US" sz="2200" kern="0" dirty="0">
              <a:effectLst/>
              <a:latin typeface="Bahnschrift" panose="020B0502040204020203" pitchFamily="34" charset="0"/>
              <a:ea typeface="Times New Roman" panose="02020603050405020304" pitchFamily="18" charset="0"/>
            </a:endParaRPr>
          </a:p>
          <a:p>
            <a:endParaRPr lang="en-US" sz="2200" kern="0" dirty="0">
              <a:latin typeface="Bahnschrift" panose="020B0502040204020203" pitchFamily="34" charset="0"/>
              <a:ea typeface="Calibri" panose="020F0502020204030204" pitchFamily="34" charset="0"/>
              <a:cs typeface="Times New Roman" panose="02020603050405020304" pitchFamily="18" charset="0"/>
            </a:endParaRPr>
          </a:p>
          <a:p>
            <a:r>
              <a:rPr lang="en-US" sz="2200" b="1" kern="0" dirty="0">
                <a:solidFill>
                  <a:srgbClr val="A66735"/>
                </a:solidFill>
                <a:effectLst/>
                <a:latin typeface="Bahnschrift" panose="020B0502040204020203" pitchFamily="34" charset="0"/>
                <a:ea typeface="Calibri" panose="020F0502020204030204" pitchFamily="34" charset="0"/>
                <a:cs typeface="Times New Roman" panose="02020603050405020304" pitchFamily="18" charset="0"/>
              </a:rPr>
              <a:t>Legal document</a:t>
            </a:r>
            <a:r>
              <a:rPr lang="en-US" sz="2200" b="1" kern="0" dirty="0">
                <a:solidFill>
                  <a:srgbClr val="A66735"/>
                </a:solidFill>
                <a:latin typeface="Bahnschrift" panose="020B0502040204020203" pitchFamily="34" charset="0"/>
                <a:ea typeface="Calibri" panose="020F0502020204030204" pitchFamily="34" charset="0"/>
                <a:cs typeface="Times New Roman" panose="02020603050405020304" pitchFamily="18" charset="0"/>
              </a:rPr>
              <a:t> transfer/submission</a:t>
            </a:r>
            <a:r>
              <a:rPr lang="en-US" sz="2200" b="1" kern="0" dirty="0">
                <a:latin typeface="Bahnschrift" panose="020B0502040204020203" pitchFamily="34" charset="0"/>
                <a:ea typeface="Calibri" panose="020F0502020204030204" pitchFamily="34" charset="0"/>
                <a:cs typeface="Times New Roman" panose="02020603050405020304" pitchFamily="18" charset="0"/>
              </a:rPr>
              <a:t>: </a:t>
            </a:r>
            <a:r>
              <a:rPr lang="en-US" sz="2200" kern="0" dirty="0">
                <a:latin typeface="Bahnschrift" panose="020B0502040204020203" pitchFamily="34" charset="0"/>
                <a:ea typeface="Calibri" panose="020F0502020204030204" pitchFamily="34" charset="0"/>
                <a:cs typeface="Times New Roman" panose="02020603050405020304" pitchFamily="18" charset="0"/>
              </a:rPr>
              <a:t>I</a:t>
            </a:r>
            <a:r>
              <a:rPr lang="en-US" sz="2200" b="0" i="0" dirty="0">
                <a:effectLst/>
                <a:latin typeface="Bahnschrift" panose="020B0502040204020203" pitchFamily="34" charset="0"/>
              </a:rPr>
              <a:t>nvolves creating a secure and user-friendly system for users to upload, share, and manage their legal documents. </a:t>
            </a:r>
            <a:endParaRPr lang="en-US" sz="2200" b="1" kern="100" dirty="0">
              <a:effectLst/>
              <a:latin typeface="Bahnschrift" panose="020B0502040204020203" pitchFamily="34" charset="0"/>
              <a:ea typeface="Calibri" panose="020F0502020204030204" pitchFamily="34" charset="0"/>
              <a:cs typeface="Times New Roman" panose="02020603050405020304" pitchFamily="18" charset="0"/>
            </a:endParaRPr>
          </a:p>
          <a:p>
            <a:endParaRPr lang="en-US" sz="2200" dirty="0">
              <a:latin typeface="Bahnschrift" panose="020B0502040204020203" pitchFamily="34" charset="0"/>
            </a:endParaRPr>
          </a:p>
        </p:txBody>
      </p:sp>
      <p:sp>
        <p:nvSpPr>
          <p:cNvPr id="13" name="TextBox 13"/>
          <p:cNvSpPr txBox="1"/>
          <p:nvPr/>
        </p:nvSpPr>
        <p:spPr>
          <a:xfrm rot="10800000" flipV="1">
            <a:off x="1296880" y="7364472"/>
            <a:ext cx="14933719" cy="2196563"/>
          </a:xfrm>
          <a:prstGeom prst="rect">
            <a:avLst/>
          </a:prstGeom>
        </p:spPr>
        <p:txBody>
          <a:bodyPr wrap="square" lIns="0" tIns="0" rIns="0" bIns="0" rtlCol="0" anchor="t">
            <a:spAutoFit/>
          </a:bodyPr>
          <a:lstStyle/>
          <a:p>
            <a:pPr>
              <a:lnSpc>
                <a:spcPts val="2940"/>
              </a:lnSpc>
            </a:pPr>
            <a:endParaRPr lang="en-US" sz="2200" b="0" i="0" dirty="0">
              <a:effectLst/>
              <a:latin typeface="Bahnschrift" panose="020B0502040204020203" pitchFamily="34" charset="0"/>
            </a:endParaRPr>
          </a:p>
          <a:p>
            <a:pPr>
              <a:lnSpc>
                <a:spcPts val="2940"/>
              </a:lnSpc>
            </a:pPr>
            <a:r>
              <a:rPr lang="en-US" sz="2200" b="0" i="0" dirty="0">
                <a:effectLst/>
                <a:latin typeface="Bahnschrift" panose="020B0502040204020203" pitchFamily="34" charset="0"/>
              </a:rPr>
              <a:t>Designing of wireframes or mockups for the home page and each section of the app by using </a:t>
            </a:r>
            <a:r>
              <a:rPr lang="en-US" sz="2200" b="0" i="0" dirty="0">
                <a:solidFill>
                  <a:srgbClr val="DCB07B"/>
                </a:solidFill>
                <a:effectLst/>
                <a:latin typeface="Bahnschrift" panose="020B0502040204020203" pitchFamily="34" charset="0"/>
              </a:rPr>
              <a:t>Figma.</a:t>
            </a:r>
          </a:p>
          <a:p>
            <a:pPr>
              <a:lnSpc>
                <a:spcPts val="2940"/>
              </a:lnSpc>
            </a:pPr>
            <a:endParaRPr lang="en-US" sz="2200" b="0" i="0" dirty="0">
              <a:effectLst/>
              <a:latin typeface="Bahnschrift" panose="020B0502040204020203" pitchFamily="34" charset="0"/>
            </a:endParaRPr>
          </a:p>
          <a:p>
            <a:pPr>
              <a:lnSpc>
                <a:spcPts val="2940"/>
              </a:lnSpc>
            </a:pPr>
            <a:r>
              <a:rPr lang="en-US" sz="2200" b="0" i="0" dirty="0">
                <a:effectLst/>
                <a:latin typeface="Bahnschrift" panose="020B0502040204020203" pitchFamily="34" charset="0"/>
              </a:rPr>
              <a:t>Creating the law </a:t>
            </a:r>
            <a:r>
              <a:rPr lang="en-US" sz="2200" dirty="0">
                <a:latin typeface="Bahnschrift" panose="020B0502040204020203" pitchFamily="34" charset="0"/>
              </a:rPr>
              <a:t>website</a:t>
            </a:r>
            <a:r>
              <a:rPr lang="en-US" sz="2200" b="0" i="0" dirty="0">
                <a:effectLst/>
                <a:latin typeface="Bahnschrift" panose="020B0502040204020203" pitchFamily="34" charset="0"/>
              </a:rPr>
              <a:t> with HTML CSS JAVASCRIPT by involving several steps such as setting up the project, designing the UI, implementing navigation, integrating features, and testing.</a:t>
            </a:r>
          </a:p>
          <a:p>
            <a:pPr>
              <a:lnSpc>
                <a:spcPts val="2940"/>
              </a:lnSpc>
            </a:pPr>
            <a:endParaRPr lang="en-US" sz="2200" dirty="0">
              <a:latin typeface="Bahnschrift"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8"/>
          <p:cNvSpPr/>
          <p:nvPr/>
        </p:nvSpPr>
        <p:spPr>
          <a:xfrm>
            <a:off x="17637160" y="4200009"/>
            <a:ext cx="272980" cy="272980"/>
          </a:xfrm>
          <a:custGeom>
            <a:avLst/>
            <a:gdLst/>
            <a:ahLst/>
            <a:cxnLst/>
            <a:rect l="l" t="t" r="r" b="b"/>
            <a:pathLst>
              <a:path w="272980" h="272980">
                <a:moveTo>
                  <a:pt x="0" y="0"/>
                </a:moveTo>
                <a:lnTo>
                  <a:pt x="272980" y="0"/>
                </a:lnTo>
                <a:lnTo>
                  <a:pt x="272980" y="272979"/>
                </a:lnTo>
                <a:lnTo>
                  <a:pt x="0" y="2729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381000" y="1456"/>
            <a:ext cx="7039769" cy="1509003"/>
          </a:xfrm>
          <a:prstGeom prst="rect">
            <a:avLst/>
          </a:prstGeom>
        </p:spPr>
        <p:txBody>
          <a:bodyPr lIns="0" tIns="0" rIns="0" bIns="0" rtlCol="0" anchor="t">
            <a:spAutoFit/>
          </a:bodyPr>
          <a:lstStyle/>
          <a:p>
            <a:pPr algn="r">
              <a:lnSpc>
                <a:spcPts val="14670"/>
              </a:lnSpc>
            </a:pPr>
            <a:r>
              <a:rPr lang="en-US" sz="3600" b="1" dirty="0">
                <a:solidFill>
                  <a:srgbClr val="A66735"/>
                </a:solidFill>
                <a:latin typeface="Bahnschrift" panose="020B0502040204020203" pitchFamily="34" charset="0"/>
              </a:rPr>
              <a:t>Future scope &amp; Scalability</a:t>
            </a:r>
          </a:p>
        </p:txBody>
      </p:sp>
      <p:sp>
        <p:nvSpPr>
          <p:cNvPr id="18" name="Rectangle 17">
            <a:extLst>
              <a:ext uri="{FF2B5EF4-FFF2-40B4-BE49-F238E27FC236}">
                <a16:creationId xmlns:a16="http://schemas.microsoft.com/office/drawing/2014/main" id="{D553F510-8346-7372-C3F7-EB0B52826B52}"/>
              </a:ext>
            </a:extLst>
          </p:cNvPr>
          <p:cNvSpPr/>
          <p:nvPr/>
        </p:nvSpPr>
        <p:spPr>
          <a:xfrm>
            <a:off x="16611600" y="3009900"/>
            <a:ext cx="1482895" cy="7086600"/>
          </a:xfrm>
          <a:prstGeom prst="rect">
            <a:avLst/>
          </a:prstGeom>
          <a:solidFill>
            <a:srgbClr val="F6F4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CCD2C1D-A8BA-EE87-0DFB-44AE765F6EA4}"/>
              </a:ext>
            </a:extLst>
          </p:cNvPr>
          <p:cNvSpPr txBox="1"/>
          <p:nvPr/>
        </p:nvSpPr>
        <p:spPr>
          <a:xfrm>
            <a:off x="1295400" y="2171700"/>
            <a:ext cx="16329470" cy="5943600"/>
          </a:xfrm>
          <a:prstGeom prst="rect">
            <a:avLst/>
          </a:prstGeom>
          <a:noFill/>
        </p:spPr>
        <p:txBody>
          <a:bodyPr wrap="square" rtlCol="0">
            <a:spAutoFit/>
          </a:bodyPr>
          <a:lstStyle/>
          <a:p>
            <a:r>
              <a:rPr lang="en-US" sz="2400" b="1" i="0" dirty="0">
                <a:solidFill>
                  <a:srgbClr val="A66735"/>
                </a:solidFill>
                <a:effectLst/>
                <a:latin typeface="Bahnschrift" panose="020B0502040204020203" pitchFamily="34" charset="0"/>
              </a:rPr>
              <a:t>Expansion into Legal Services</a:t>
            </a:r>
            <a:r>
              <a:rPr lang="en-US" sz="2400" b="1" i="0" dirty="0">
                <a:effectLst/>
                <a:latin typeface="Bahnschrift" panose="020B0502040204020203" pitchFamily="34" charset="0"/>
              </a:rPr>
              <a:t>:</a:t>
            </a:r>
            <a:r>
              <a:rPr lang="en-US" sz="2400" b="0" i="0" dirty="0">
                <a:effectLst/>
                <a:latin typeface="Bahnschrift" panose="020B0502040204020203" pitchFamily="34" charset="0"/>
              </a:rPr>
              <a:t> Beyond providing legal information and assistance, there is a </a:t>
            </a:r>
            <a:r>
              <a:rPr lang="en-US" sz="2400" b="0" i="0" dirty="0">
                <a:solidFill>
                  <a:srgbClr val="DCB07B"/>
                </a:solidFill>
                <a:effectLst/>
                <a:latin typeface="Bahnschrift" panose="020B0502040204020203" pitchFamily="34" charset="0"/>
              </a:rPr>
              <a:t>growing demand for </a:t>
            </a:r>
            <a:r>
              <a:rPr lang="en-US" sz="2400" b="0" i="0" dirty="0">
                <a:effectLst/>
                <a:latin typeface="Bahnschrift" panose="020B0502040204020203" pitchFamily="34" charset="0"/>
              </a:rPr>
              <a:t>online legal services in India. The future scope of the app may involve expanding into areas such as online consultation, document drafting, e-filing services, and legal advisory services tailored to Indian laws and regulations.</a:t>
            </a:r>
          </a:p>
          <a:p>
            <a:endParaRPr lang="en-US" sz="2400" dirty="0">
              <a:latin typeface="Bahnschrift" panose="020B0502040204020203" pitchFamily="34" charset="0"/>
            </a:endParaRPr>
          </a:p>
          <a:p>
            <a:r>
              <a:rPr lang="en-US" sz="2400" b="1" i="0" dirty="0">
                <a:solidFill>
                  <a:srgbClr val="A66735"/>
                </a:solidFill>
                <a:effectLst/>
                <a:latin typeface="Bahnschrift" panose="020B0502040204020203" pitchFamily="34" charset="0"/>
              </a:rPr>
              <a:t>Government Initiatives and Digitalization</a:t>
            </a:r>
            <a:r>
              <a:rPr lang="en-US" sz="2400" b="1" i="0" dirty="0">
                <a:effectLst/>
                <a:latin typeface="Bahnschrift" panose="020B0502040204020203" pitchFamily="34" charset="0"/>
              </a:rPr>
              <a:t>:</a:t>
            </a:r>
            <a:r>
              <a:rPr lang="en-US" sz="2400" b="0" i="0" dirty="0">
                <a:effectLst/>
                <a:latin typeface="Bahnschrift" panose="020B0502040204020203" pitchFamily="34" charset="0"/>
              </a:rPr>
              <a:t> The Indian government is actively promoting digitalization and e-governance initiatives, including initiatives like Digital India and e-Courts. Integrating with these government platforms and services can enhance the scalability and reach of the law app, enabling </a:t>
            </a:r>
            <a:r>
              <a:rPr lang="en-US" sz="2400" b="0" i="0" dirty="0">
                <a:solidFill>
                  <a:srgbClr val="DCB07B"/>
                </a:solidFill>
                <a:effectLst/>
                <a:latin typeface="Bahnschrift" panose="020B0502040204020203" pitchFamily="34" charset="0"/>
              </a:rPr>
              <a:t>seamless access to legal information</a:t>
            </a:r>
            <a:r>
              <a:rPr lang="en-US" sz="2400" b="0" i="0" dirty="0">
                <a:effectLst/>
                <a:latin typeface="Bahnschrift" panose="020B0502040204020203" pitchFamily="34" charset="0"/>
              </a:rPr>
              <a:t> and services for citizens across the country.</a:t>
            </a:r>
          </a:p>
          <a:p>
            <a:endParaRPr lang="en-US" sz="2400" dirty="0">
              <a:latin typeface="Bahnschrift" panose="020B0502040204020203" pitchFamily="34" charset="0"/>
            </a:endParaRPr>
          </a:p>
          <a:p>
            <a:r>
              <a:rPr lang="en-US" sz="2400" b="1" i="0" dirty="0">
                <a:solidFill>
                  <a:srgbClr val="A66735"/>
                </a:solidFill>
                <a:effectLst/>
                <a:latin typeface="Bahnschrift" panose="020B0502040204020203" pitchFamily="34" charset="0"/>
              </a:rPr>
              <a:t>User Education and Awareness:</a:t>
            </a:r>
            <a:r>
              <a:rPr lang="en-US" sz="2400" b="0" i="0" dirty="0">
                <a:solidFill>
                  <a:srgbClr val="A66735"/>
                </a:solidFill>
                <a:effectLst/>
                <a:latin typeface="Bahnschrift" panose="020B0502040204020203" pitchFamily="34" charset="0"/>
              </a:rPr>
              <a:t> </a:t>
            </a:r>
            <a:r>
              <a:rPr lang="en-US" sz="2400" b="0" i="0" dirty="0">
                <a:effectLst/>
                <a:latin typeface="Bahnschrift" panose="020B0502040204020203" pitchFamily="34" charset="0"/>
              </a:rPr>
              <a:t>Educating users about their </a:t>
            </a:r>
            <a:r>
              <a:rPr lang="en-US" sz="2400" b="0" i="0" dirty="0">
                <a:solidFill>
                  <a:srgbClr val="DCB07B"/>
                </a:solidFill>
                <a:effectLst/>
                <a:latin typeface="Bahnschrift" panose="020B0502040204020203" pitchFamily="34" charset="0"/>
              </a:rPr>
              <a:t>legal rights</a:t>
            </a:r>
            <a:r>
              <a:rPr lang="en-US" sz="2400" b="0" i="0" dirty="0">
                <a:effectLst/>
                <a:latin typeface="Bahnschrift" panose="020B0502040204020203" pitchFamily="34" charset="0"/>
              </a:rPr>
              <a:t>, obligations, and available legal resources is an integral part of the law app's future scope. Providing educational content, workshops, and webinars on legal topics relevant to Indian users can empower them to </a:t>
            </a:r>
            <a:r>
              <a:rPr lang="en-US" sz="2400" b="0" i="0" dirty="0">
                <a:solidFill>
                  <a:srgbClr val="DCB07B"/>
                </a:solidFill>
                <a:effectLst/>
                <a:latin typeface="Bahnschrift" panose="020B0502040204020203" pitchFamily="34" charset="0"/>
              </a:rPr>
              <a:t>navigate the legal system </a:t>
            </a:r>
            <a:r>
              <a:rPr lang="en-US" sz="2400" b="0" i="0" dirty="0">
                <a:effectLst/>
                <a:latin typeface="Bahnschrift" panose="020B0502040204020203" pitchFamily="34" charset="0"/>
              </a:rPr>
              <a:t>more effectively.</a:t>
            </a:r>
          </a:p>
          <a:p>
            <a:endParaRPr lang="en-US" sz="2400" dirty="0">
              <a:latin typeface="Bahnschrift" panose="020B0502040204020203" pitchFamily="34" charset="0"/>
            </a:endParaRPr>
          </a:p>
          <a:p>
            <a:r>
              <a:rPr lang="en-US" sz="2400" b="1" i="0" dirty="0">
                <a:solidFill>
                  <a:srgbClr val="A66735"/>
                </a:solidFill>
                <a:effectLst/>
                <a:latin typeface="Bahnschrift" panose="020B0502040204020203" pitchFamily="34" charset="0"/>
              </a:rPr>
              <a:t>Emerging Technologies:</a:t>
            </a:r>
            <a:r>
              <a:rPr lang="en-US" sz="2400" b="0" i="0" dirty="0">
                <a:solidFill>
                  <a:srgbClr val="A66735"/>
                </a:solidFill>
                <a:effectLst/>
                <a:latin typeface="Bahnschrift" panose="020B0502040204020203" pitchFamily="34" charset="0"/>
              </a:rPr>
              <a:t> </a:t>
            </a:r>
            <a:r>
              <a:rPr lang="en-US" sz="2400" b="0" i="0" dirty="0">
                <a:effectLst/>
                <a:latin typeface="Bahnschrift" panose="020B0502040204020203" pitchFamily="34" charset="0"/>
              </a:rPr>
              <a:t>India is witnessing rapid growth in technology adoption, including smartphones and internet connectivity. Leveraging emerging technologies can </a:t>
            </a:r>
            <a:r>
              <a:rPr lang="en-US" sz="2400" b="0" i="0" dirty="0">
                <a:solidFill>
                  <a:srgbClr val="DCB07B"/>
                </a:solidFill>
                <a:effectLst/>
                <a:latin typeface="Bahnschrift" panose="020B0502040204020203" pitchFamily="34" charset="0"/>
              </a:rPr>
              <a:t>enhance the capabilities </a:t>
            </a:r>
            <a:r>
              <a:rPr lang="en-US" sz="2400" b="0" i="0" dirty="0">
                <a:effectLst/>
                <a:latin typeface="Bahnschrift" panose="020B0502040204020203" pitchFamily="34" charset="0"/>
              </a:rPr>
              <a:t>of the law app, making it more efficient, accessible.</a:t>
            </a:r>
            <a:endParaRPr lang="en-US" sz="2400" dirty="0">
              <a:latin typeface="Bahnschrift" panose="020B0502040204020203" pitchFamily="34" charset="0"/>
            </a:endParaRPr>
          </a:p>
        </p:txBody>
      </p:sp>
      <p:sp>
        <p:nvSpPr>
          <p:cNvPr id="20" name="TextBox 19">
            <a:extLst>
              <a:ext uri="{FF2B5EF4-FFF2-40B4-BE49-F238E27FC236}">
                <a16:creationId xmlns:a16="http://schemas.microsoft.com/office/drawing/2014/main" id="{DE87E6D4-E1C6-7218-9C88-E89C1A50A91E}"/>
              </a:ext>
            </a:extLst>
          </p:cNvPr>
          <p:cNvSpPr txBox="1"/>
          <p:nvPr/>
        </p:nvSpPr>
        <p:spPr>
          <a:xfrm>
            <a:off x="1265903" y="9029700"/>
            <a:ext cx="8310716" cy="523220"/>
          </a:xfrm>
          <a:prstGeom prst="rect">
            <a:avLst/>
          </a:prstGeom>
          <a:noFill/>
        </p:spPr>
        <p:txBody>
          <a:bodyPr wrap="square" rtlCol="0">
            <a:spAutoFit/>
          </a:bodyPr>
          <a:lstStyle/>
          <a:p>
            <a:r>
              <a:rPr lang="en-US" sz="2800" b="1" dirty="0">
                <a:latin typeface="Bahnschrift" panose="020B0502040204020203" pitchFamily="34" charset="0"/>
              </a:rPr>
              <a:t>Thankyou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887</Words>
  <Application>Microsoft Office PowerPoint</Application>
  <PresentationFormat>Custom</PresentationFormat>
  <Paragraphs>75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Assistant</vt:lpstr>
      <vt:lpstr>Arial</vt:lpstr>
      <vt:lpstr>Calibri</vt:lpstr>
      <vt:lpstr>Segoe UI Black</vt:lpstr>
      <vt:lpstr>Assistant Semi-Bold</vt:lpstr>
      <vt:lpstr>Bahnschrift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Beige Illustrative Business Pitch Deck Presentation</dc:title>
  <cp:lastModifiedBy>snehal prakash</cp:lastModifiedBy>
  <cp:revision>17</cp:revision>
  <dcterms:created xsi:type="dcterms:W3CDTF">2006-08-16T00:00:00Z</dcterms:created>
  <dcterms:modified xsi:type="dcterms:W3CDTF">2024-04-07T06:14:32Z</dcterms:modified>
  <dc:identifier>DAGA-rioWlA</dc:identifier>
</cp:coreProperties>
</file>