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7F577874-770E-42DA-8307-2D87EDE7B9C8}" type="datetimeFigureOut">
              <a:rPr lang="en-US" smtClean="0"/>
              <a:t>4/11/2025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9F2BF01-A0D6-4F9E-9E24-03C6E1824F51}" type="slidenum">
              <a:rPr lang="en-US" smtClean="0"/>
              <a:t>‹#›</a:t>
            </a:fld>
            <a:endParaRPr lang="en-US"/>
          </a:p>
        </p:txBody>
      </p:sp>
    </p:spTree>
    <p:extLst>
      <p:ext uri="{BB962C8B-B14F-4D97-AF65-F5344CB8AC3E}">
        <p14:creationId xmlns:p14="http://schemas.microsoft.com/office/powerpoint/2010/main" val="381234703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577874-770E-42DA-8307-2D87EDE7B9C8}"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2BF01-A0D6-4F9E-9E24-03C6E1824F51}"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00360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577874-770E-42DA-8307-2D87EDE7B9C8}"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2BF01-A0D6-4F9E-9E24-03C6E1824F51}"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26548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577874-770E-42DA-8307-2D87EDE7B9C8}"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2BF01-A0D6-4F9E-9E24-03C6E1824F51}"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5726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577874-770E-42DA-8307-2D87EDE7B9C8}"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F2BF01-A0D6-4F9E-9E24-03C6E1824F51}"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25662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577874-770E-42DA-8307-2D87EDE7B9C8}" type="datetimeFigureOut">
              <a:rPr lang="en-US" smtClean="0"/>
              <a:t>4/11/2025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F2BF01-A0D6-4F9E-9E24-03C6E1824F51}"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09234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577874-770E-42DA-8307-2D87EDE7B9C8}" type="datetimeFigureOut">
              <a:rPr lang="en-US" smtClean="0"/>
              <a:t>4/11/2025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F2BF01-A0D6-4F9E-9E24-03C6E1824F51}" type="slidenum">
              <a:rPr lang="en-US" smtClean="0"/>
              <a:t>‹#›</a:t>
            </a:fld>
            <a:endParaRPr lang="en-US"/>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635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577874-770E-42DA-8307-2D87EDE7B9C8}" type="datetimeFigureOut">
              <a:rPr lang="en-US" smtClean="0"/>
              <a:t>4/11/2025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F2BF01-A0D6-4F9E-9E24-03C6E1824F51}"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4667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577874-770E-42DA-8307-2D87EDE7B9C8}" type="datetimeFigureOut">
              <a:rPr lang="en-US" smtClean="0"/>
              <a:t>4/11/2025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F2BF01-A0D6-4F9E-9E24-03C6E1824F51}" type="slidenum">
              <a:rPr lang="en-US" smtClean="0"/>
              <a:t>‹#›</a:t>
            </a:fld>
            <a:endParaRPr lang="en-US"/>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2099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577874-770E-42DA-8307-2D87EDE7B9C8}" type="datetimeFigureOut">
              <a:rPr lang="en-US" smtClean="0"/>
              <a:t>4/11/2025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F2BF01-A0D6-4F9E-9E24-03C6E1824F51}" type="slidenum">
              <a:rPr lang="en-US" smtClean="0"/>
              <a:t>‹#›</a:t>
            </a:fld>
            <a:endParaRPr lang="en-US"/>
          </a:p>
        </p:txBody>
      </p:sp>
    </p:spTree>
    <p:extLst>
      <p:ext uri="{BB962C8B-B14F-4D97-AF65-F5344CB8AC3E}">
        <p14:creationId xmlns:p14="http://schemas.microsoft.com/office/powerpoint/2010/main" val="1033114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577874-770E-42DA-8307-2D87EDE7B9C8}" type="datetimeFigureOut">
              <a:rPr lang="en-US" smtClean="0"/>
              <a:t>4/11/2025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F2BF01-A0D6-4F9E-9E24-03C6E1824F51}" type="slidenum">
              <a:rPr lang="en-US" smtClean="0"/>
              <a:t>‹#›</a:t>
            </a:fld>
            <a:endParaRPr lang="en-US"/>
          </a:p>
        </p:txBody>
      </p:sp>
    </p:spTree>
    <p:extLst>
      <p:ext uri="{BB962C8B-B14F-4D97-AF65-F5344CB8AC3E}">
        <p14:creationId xmlns:p14="http://schemas.microsoft.com/office/powerpoint/2010/main" val="1152218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7F577874-770E-42DA-8307-2D87EDE7B9C8}" type="datetimeFigureOut">
              <a:rPr lang="en-US" smtClean="0"/>
              <a:t>4/11/2025</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F9F2BF01-A0D6-4F9E-9E24-03C6E1824F51}" type="slidenum">
              <a:rPr lang="en-US" smtClean="0"/>
              <a:t>‹#›</a:t>
            </a:fld>
            <a:endParaRPr lang="en-US"/>
          </a:p>
        </p:txBody>
      </p:sp>
    </p:spTree>
    <p:extLst>
      <p:ext uri="{BB962C8B-B14F-4D97-AF65-F5344CB8AC3E}">
        <p14:creationId xmlns:p14="http://schemas.microsoft.com/office/powerpoint/2010/main" val="207173086"/>
      </p:ext>
    </p:extLst>
  </p:cSld>
  <p:clrMap bg1="lt1" tx1="dk1" bg2="lt2" tx2="dk2" accent1="accent1" accent2="accent2" accent3="accent3" accent4="accent4" accent5="accent5" accent6="accent6" hlink="hlink" folHlink="folHlink"/>
  <p:sldLayoutIdLst>
    <p:sldLayoutId id="2147484183" r:id="rId1"/>
    <p:sldLayoutId id="2147484184" r:id="rId2"/>
    <p:sldLayoutId id="2147484185" r:id="rId3"/>
    <p:sldLayoutId id="2147484186" r:id="rId4"/>
    <p:sldLayoutId id="2147484187" r:id="rId5"/>
    <p:sldLayoutId id="2147484188" r:id="rId6"/>
    <p:sldLayoutId id="2147484189" r:id="rId7"/>
    <p:sldLayoutId id="2147484190" r:id="rId8"/>
    <p:sldLayoutId id="2147484191" r:id="rId9"/>
    <p:sldLayoutId id="2147484192" r:id="rId10"/>
    <p:sldLayoutId id="2147484193"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F732477D-F7B6-85C5-35FF-165A4470B7C8}"/>
              </a:ext>
            </a:extLst>
          </p:cNvPr>
          <p:cNvSpPr>
            <a:spLocks noGrp="1"/>
          </p:cNvSpPr>
          <p:nvPr>
            <p:ph type="title"/>
          </p:nvPr>
        </p:nvSpPr>
        <p:spPr/>
        <p:txBody>
          <a:bodyPr/>
          <a:lstStyle/>
          <a:p>
            <a:r>
              <a:rPr lang="en-US" dirty="0"/>
              <a:t>Online Food Delivery</a:t>
            </a:r>
          </a:p>
        </p:txBody>
      </p:sp>
      <p:sp>
        <p:nvSpPr>
          <p:cNvPr id="22" name="Content Placeholder 21">
            <a:extLst>
              <a:ext uri="{FF2B5EF4-FFF2-40B4-BE49-F238E27FC236}">
                <a16:creationId xmlns:a16="http://schemas.microsoft.com/office/drawing/2014/main" id="{140438B7-39E0-32E8-A7E1-B06C73325EA2}"/>
              </a:ext>
            </a:extLst>
          </p:cNvPr>
          <p:cNvSpPr>
            <a:spLocks noGrp="1"/>
          </p:cNvSpPr>
          <p:nvPr>
            <p:ph idx="1"/>
          </p:nvPr>
        </p:nvSpPr>
        <p:spPr/>
        <p:txBody>
          <a:bodyPr/>
          <a:lstStyle/>
          <a:p>
            <a:pPr>
              <a:lnSpc>
                <a:spcPct val="150000"/>
              </a:lnSpc>
            </a:pPr>
            <a:r>
              <a:rPr lang="en-US" b="1" dirty="0"/>
              <a:t>Title:</a:t>
            </a:r>
            <a:r>
              <a:rPr lang="en-US" dirty="0"/>
              <a:t> </a:t>
            </a:r>
            <a:r>
              <a:rPr lang="en-US" dirty="0" err="1"/>
              <a:t>QuickBite</a:t>
            </a:r>
            <a:r>
              <a:rPr lang="en-US" dirty="0"/>
              <a:t> – A Digital Food Delivery Solution</a:t>
            </a:r>
            <a:br>
              <a:rPr lang="en-US" dirty="0"/>
            </a:br>
            <a:r>
              <a:rPr lang="en-US" b="1" dirty="0"/>
              <a:t>Subtitle:</a:t>
            </a:r>
            <a:r>
              <a:rPr lang="en-US" dirty="0"/>
              <a:t> Bringing Restaurants &amp; Customers Closer</a:t>
            </a:r>
            <a:br>
              <a:rPr lang="en-US" dirty="0"/>
            </a:br>
            <a:r>
              <a:rPr lang="en-US" b="1" dirty="0"/>
              <a:t>Tagline:</a:t>
            </a:r>
            <a:r>
              <a:rPr lang="en-US" dirty="0"/>
              <a:t> </a:t>
            </a:r>
            <a:r>
              <a:rPr lang="en-US" i="1" dirty="0"/>
              <a:t>"One Tap, Countless Flavors"</a:t>
            </a:r>
            <a:br>
              <a:rPr lang="en-US" dirty="0"/>
            </a:br>
            <a:r>
              <a:rPr lang="en-US" b="1" dirty="0"/>
              <a:t>By:</a:t>
            </a:r>
            <a:r>
              <a:rPr lang="en-US" dirty="0"/>
              <a:t> Team </a:t>
            </a:r>
            <a:r>
              <a:rPr lang="en-US" dirty="0" err="1"/>
              <a:t>QuickBite</a:t>
            </a:r>
            <a:r>
              <a:rPr lang="en-US" dirty="0"/>
              <a:t> / [Your Name]</a:t>
            </a:r>
            <a:br>
              <a:rPr lang="en-US" dirty="0"/>
            </a:br>
            <a:r>
              <a:rPr lang="en-US" b="1" dirty="0"/>
              <a:t>Date:</a:t>
            </a:r>
            <a:r>
              <a:rPr lang="en-US" dirty="0"/>
              <a:t> [Insert Date]</a:t>
            </a:r>
          </a:p>
        </p:txBody>
      </p:sp>
    </p:spTree>
    <p:extLst>
      <p:ext uri="{BB962C8B-B14F-4D97-AF65-F5344CB8AC3E}">
        <p14:creationId xmlns:p14="http://schemas.microsoft.com/office/powerpoint/2010/main" val="1298805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59584-192C-0E26-8FED-7696C24E264A}"/>
              </a:ext>
            </a:extLst>
          </p:cNvPr>
          <p:cNvSpPr>
            <a:spLocks noGrp="1"/>
          </p:cNvSpPr>
          <p:nvPr>
            <p:ph type="title"/>
          </p:nvPr>
        </p:nvSpPr>
        <p:spPr>
          <a:xfrm>
            <a:off x="841248" y="239983"/>
            <a:ext cx="3200400" cy="708282"/>
          </a:xfrm>
        </p:spPr>
        <p:txBody>
          <a:bodyPr/>
          <a:lstStyle/>
          <a:p>
            <a:r>
              <a:rPr lang="en-US" dirty="0"/>
              <a:t>Contact Us Page</a:t>
            </a:r>
          </a:p>
        </p:txBody>
      </p:sp>
      <p:sp>
        <p:nvSpPr>
          <p:cNvPr id="4" name="Text Placeholder 3">
            <a:extLst>
              <a:ext uri="{FF2B5EF4-FFF2-40B4-BE49-F238E27FC236}">
                <a16:creationId xmlns:a16="http://schemas.microsoft.com/office/drawing/2014/main" id="{BE2BFF49-262A-6872-D305-BBD2AEADE612}"/>
              </a:ext>
            </a:extLst>
          </p:cNvPr>
          <p:cNvSpPr>
            <a:spLocks noGrp="1"/>
          </p:cNvSpPr>
          <p:nvPr>
            <p:ph type="body" sz="half" idx="2"/>
          </p:nvPr>
        </p:nvSpPr>
        <p:spPr>
          <a:xfrm>
            <a:off x="841247" y="1184224"/>
            <a:ext cx="3625821" cy="5259024"/>
          </a:xfrm>
        </p:spPr>
        <p:txBody>
          <a:bodyPr>
            <a:normAutofit/>
          </a:bodyPr>
          <a:lstStyle/>
          <a:p>
            <a:pPr marL="285750" indent="-285750">
              <a:lnSpc>
                <a:spcPct val="100000"/>
              </a:lnSpc>
              <a:buFont typeface="Arial" panose="020B0604020202020204" pitchFamily="34" charset="0"/>
              <a:buChar char="•"/>
            </a:pPr>
            <a:r>
              <a:rPr lang="en-US" sz="1600" dirty="0"/>
              <a:t>The </a:t>
            </a:r>
            <a:r>
              <a:rPr lang="en-US" sz="1600" b="1" dirty="0"/>
              <a:t>Contact Us Page</a:t>
            </a:r>
            <a:r>
              <a:rPr lang="en-US" sz="1600" dirty="0"/>
              <a:t> features a </a:t>
            </a:r>
            <a:r>
              <a:rPr lang="en-US" sz="1600" b="1" dirty="0"/>
              <a:t>"Get in Touch"</a:t>
            </a:r>
            <a:r>
              <a:rPr lang="en-US" sz="1600" dirty="0"/>
              <a:t> section where users can reach out by submitting their </a:t>
            </a:r>
            <a:r>
              <a:rPr lang="en-US" sz="1600" b="1" dirty="0"/>
              <a:t>email</a:t>
            </a:r>
            <a:r>
              <a:rPr lang="en-US" sz="1600" dirty="0"/>
              <a:t>, a </a:t>
            </a:r>
            <a:r>
              <a:rPr lang="en-US" sz="1600" b="1" dirty="0"/>
              <a:t>message description</a:t>
            </a:r>
            <a:r>
              <a:rPr lang="en-US" sz="1600" dirty="0"/>
              <a:t>, and an optional </a:t>
            </a:r>
            <a:r>
              <a:rPr lang="en-US" sz="1600" b="1" dirty="0"/>
              <a:t>review</a:t>
            </a:r>
            <a:r>
              <a:rPr lang="en-US" sz="1600" dirty="0"/>
              <a:t>. This form allows users to share feedback, ask questions, or request assistance.</a:t>
            </a:r>
          </a:p>
          <a:p>
            <a:pPr marL="285750" indent="-285750">
              <a:lnSpc>
                <a:spcPct val="100000"/>
              </a:lnSpc>
              <a:buFont typeface="Arial" panose="020B0604020202020204" pitchFamily="34" charset="0"/>
              <a:buChar char="•"/>
            </a:pPr>
            <a:r>
              <a:rPr lang="en-US" sz="1600" dirty="0"/>
              <a:t>Below the form, the page displays the </a:t>
            </a:r>
            <a:r>
              <a:rPr lang="en-US" sz="1600" b="1" dirty="0"/>
              <a:t>exact office location</a:t>
            </a:r>
            <a:r>
              <a:rPr lang="en-US" sz="1600" dirty="0"/>
              <a:t> using an embedded </a:t>
            </a:r>
            <a:r>
              <a:rPr lang="en-US" sz="1600" b="1" dirty="0"/>
              <a:t>map</a:t>
            </a:r>
            <a:r>
              <a:rPr lang="en-US" sz="1600" dirty="0"/>
              <a:t>, helping users easily locate and connect with us in person if needed.</a:t>
            </a:r>
          </a:p>
          <a:p>
            <a:pPr marL="285750" indent="-285750">
              <a:lnSpc>
                <a:spcPct val="100000"/>
              </a:lnSpc>
              <a:buFont typeface="Arial" panose="020B0604020202020204" pitchFamily="34" charset="0"/>
              <a:buChar char="•"/>
            </a:pPr>
            <a:r>
              <a:rPr lang="en-US" sz="1600" dirty="0"/>
              <a:t>This section ensures open communication and builds trust by providing clear contact options and a visible business presence.</a:t>
            </a:r>
          </a:p>
          <a:p>
            <a:pPr marL="285750" indent="-285750">
              <a:lnSpc>
                <a:spcPct val="100000"/>
              </a:lnSpc>
              <a:buFont typeface="Arial" panose="020B0604020202020204" pitchFamily="34" charset="0"/>
              <a:buChar char="•"/>
            </a:pPr>
            <a:endParaRPr lang="en-US" sz="1600" dirty="0"/>
          </a:p>
        </p:txBody>
      </p:sp>
      <p:pic>
        <p:nvPicPr>
          <p:cNvPr id="6" name="Picture 5">
            <a:extLst>
              <a:ext uri="{FF2B5EF4-FFF2-40B4-BE49-F238E27FC236}">
                <a16:creationId xmlns:a16="http://schemas.microsoft.com/office/drawing/2014/main" id="{F9BB5F84-F71C-4D96-4D2D-A21E6CDEBCEB}"/>
              </a:ext>
            </a:extLst>
          </p:cNvPr>
          <p:cNvPicPr>
            <a:picLocks noChangeAspect="1"/>
          </p:cNvPicPr>
          <p:nvPr/>
        </p:nvPicPr>
        <p:blipFill>
          <a:blip r:embed="rId2"/>
          <a:stretch>
            <a:fillRect/>
          </a:stretch>
        </p:blipFill>
        <p:spPr>
          <a:xfrm>
            <a:off x="5355360" y="2452952"/>
            <a:ext cx="4613100" cy="3990296"/>
          </a:xfrm>
          <a:prstGeom prst="rect">
            <a:avLst/>
          </a:prstGeom>
        </p:spPr>
      </p:pic>
      <p:pic>
        <p:nvPicPr>
          <p:cNvPr id="8" name="Picture 7">
            <a:extLst>
              <a:ext uri="{FF2B5EF4-FFF2-40B4-BE49-F238E27FC236}">
                <a16:creationId xmlns:a16="http://schemas.microsoft.com/office/drawing/2014/main" id="{78B5F4ED-3D5B-7B2C-0C69-A5E621BF43BE}"/>
              </a:ext>
            </a:extLst>
          </p:cNvPr>
          <p:cNvPicPr>
            <a:picLocks noChangeAspect="1"/>
          </p:cNvPicPr>
          <p:nvPr/>
        </p:nvPicPr>
        <p:blipFill>
          <a:blip r:embed="rId3"/>
          <a:stretch>
            <a:fillRect/>
          </a:stretch>
        </p:blipFill>
        <p:spPr>
          <a:xfrm>
            <a:off x="5355360" y="217905"/>
            <a:ext cx="4613100" cy="2235047"/>
          </a:xfrm>
          <a:prstGeom prst="rect">
            <a:avLst/>
          </a:prstGeom>
        </p:spPr>
      </p:pic>
    </p:spTree>
    <p:extLst>
      <p:ext uri="{BB962C8B-B14F-4D97-AF65-F5344CB8AC3E}">
        <p14:creationId xmlns:p14="http://schemas.microsoft.com/office/powerpoint/2010/main" val="810850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CC40C-2C9C-09B7-C0B5-26CCDEAB79D0}"/>
              </a:ext>
            </a:extLst>
          </p:cNvPr>
          <p:cNvSpPr>
            <a:spLocks noGrp="1"/>
          </p:cNvSpPr>
          <p:nvPr>
            <p:ph type="title"/>
          </p:nvPr>
        </p:nvSpPr>
        <p:spPr>
          <a:xfrm>
            <a:off x="386691" y="201637"/>
            <a:ext cx="4117576" cy="746628"/>
          </a:xfrm>
        </p:spPr>
        <p:txBody>
          <a:bodyPr/>
          <a:lstStyle/>
          <a:p>
            <a:r>
              <a:rPr lang="en-US" dirty="0"/>
              <a:t>Admin Login Page</a:t>
            </a:r>
          </a:p>
        </p:txBody>
      </p:sp>
      <p:pic>
        <p:nvPicPr>
          <p:cNvPr id="6" name="Content Placeholder 5">
            <a:extLst>
              <a:ext uri="{FF2B5EF4-FFF2-40B4-BE49-F238E27FC236}">
                <a16:creationId xmlns:a16="http://schemas.microsoft.com/office/drawing/2014/main" id="{73DEC47F-0843-83AF-85D7-38A1820DC930}"/>
              </a:ext>
            </a:extLst>
          </p:cNvPr>
          <p:cNvPicPr>
            <a:picLocks noGrp="1" noChangeAspect="1"/>
          </p:cNvPicPr>
          <p:nvPr>
            <p:ph idx="1"/>
          </p:nvPr>
        </p:nvPicPr>
        <p:blipFill>
          <a:blip r:embed="rId2"/>
          <a:stretch>
            <a:fillRect/>
          </a:stretch>
        </p:blipFill>
        <p:spPr>
          <a:xfrm>
            <a:off x="4589913" y="1935938"/>
            <a:ext cx="6080125" cy="2986123"/>
          </a:xfrm>
        </p:spPr>
      </p:pic>
      <p:sp>
        <p:nvSpPr>
          <p:cNvPr id="4" name="Text Placeholder 3">
            <a:extLst>
              <a:ext uri="{FF2B5EF4-FFF2-40B4-BE49-F238E27FC236}">
                <a16:creationId xmlns:a16="http://schemas.microsoft.com/office/drawing/2014/main" id="{CCCEFECE-8A21-2028-A2A2-CB3228AA639D}"/>
              </a:ext>
            </a:extLst>
          </p:cNvPr>
          <p:cNvSpPr>
            <a:spLocks noGrp="1"/>
          </p:cNvSpPr>
          <p:nvPr>
            <p:ph type="body" sz="half" idx="2"/>
          </p:nvPr>
        </p:nvSpPr>
        <p:spPr>
          <a:xfrm>
            <a:off x="386691" y="1169233"/>
            <a:ext cx="3654957" cy="5111645"/>
          </a:xfrm>
        </p:spPr>
        <p:txBody>
          <a:bodyPr>
            <a:normAutofit lnSpcReduction="10000"/>
          </a:bodyPr>
          <a:lstStyle/>
          <a:p>
            <a:pPr marL="285750" indent="-285750">
              <a:lnSpc>
                <a:spcPct val="100000"/>
              </a:lnSpc>
              <a:buFont typeface="Arial" panose="020B0604020202020204" pitchFamily="34" charset="0"/>
              <a:buChar char="•"/>
            </a:pPr>
            <a:r>
              <a:rPr lang="en-US" sz="1600" dirty="0"/>
              <a:t>We have a dedicated </a:t>
            </a:r>
            <a:r>
              <a:rPr lang="en-US" sz="1600" b="1" dirty="0"/>
              <a:t>Admin Login Page</a:t>
            </a:r>
            <a:r>
              <a:rPr lang="en-US" sz="1600" dirty="0"/>
              <a:t>, separate from the user login. It follows the same login mechanism but is specifically designed for </a:t>
            </a:r>
            <a:r>
              <a:rPr lang="en-US" sz="1600" b="1" dirty="0"/>
              <a:t>admin users only</a:t>
            </a:r>
            <a:r>
              <a:rPr lang="en-US" sz="1600" dirty="0"/>
              <a:t>.</a:t>
            </a:r>
          </a:p>
          <a:p>
            <a:pPr marL="285750" indent="-285750">
              <a:lnSpc>
                <a:spcPct val="100000"/>
              </a:lnSpc>
              <a:buFont typeface="Arial" panose="020B0604020202020204" pitchFamily="34" charset="0"/>
              <a:buChar char="•"/>
            </a:pPr>
            <a:r>
              <a:rPr lang="en-US" sz="1600" dirty="0"/>
              <a:t>The system includes </a:t>
            </a:r>
            <a:r>
              <a:rPr lang="en-US" sz="1600" b="1" dirty="0"/>
              <a:t>input validation</a:t>
            </a:r>
            <a:r>
              <a:rPr lang="en-US" sz="1600" dirty="0"/>
              <a:t> and verifies whether the entered credentials match an authorized admin account stored in the database. Only valid admin users are granted access to the </a:t>
            </a:r>
            <a:r>
              <a:rPr lang="en-US" sz="1600" b="1" dirty="0"/>
              <a:t>Admin Dashboard</a:t>
            </a:r>
            <a:r>
              <a:rPr lang="en-US" sz="1600" dirty="0"/>
              <a:t>, ensuring secure and restricted access to administrative features.</a:t>
            </a:r>
          </a:p>
          <a:p>
            <a:pPr marL="285750" indent="-285750">
              <a:lnSpc>
                <a:spcPct val="100000"/>
              </a:lnSpc>
              <a:buFont typeface="Arial" panose="020B0604020202020204" pitchFamily="34" charset="0"/>
              <a:buChar char="•"/>
            </a:pPr>
            <a:r>
              <a:rPr lang="en-US" sz="1600" dirty="0"/>
              <a:t>This ensures that only authenticated admins can manage products, orders, and user data within the platform.</a:t>
            </a:r>
          </a:p>
          <a:p>
            <a:pPr marL="285750" indent="-285750">
              <a:lnSpc>
                <a:spcPct val="100000"/>
              </a:lnSpc>
              <a:buFont typeface="Arial" panose="020B0604020202020204" pitchFamily="34" charset="0"/>
              <a:buChar char="•"/>
            </a:pPr>
            <a:endParaRPr lang="en-US" sz="1600" dirty="0"/>
          </a:p>
        </p:txBody>
      </p:sp>
    </p:spTree>
    <p:extLst>
      <p:ext uri="{BB962C8B-B14F-4D97-AF65-F5344CB8AC3E}">
        <p14:creationId xmlns:p14="http://schemas.microsoft.com/office/powerpoint/2010/main" val="1212517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D02F4-8B99-6723-7E36-D690F2F6ECE6}"/>
              </a:ext>
            </a:extLst>
          </p:cNvPr>
          <p:cNvSpPr>
            <a:spLocks noGrp="1"/>
          </p:cNvSpPr>
          <p:nvPr>
            <p:ph type="title"/>
          </p:nvPr>
        </p:nvSpPr>
        <p:spPr>
          <a:xfrm>
            <a:off x="841248" y="393699"/>
            <a:ext cx="3200400" cy="1109132"/>
          </a:xfrm>
        </p:spPr>
        <p:txBody>
          <a:bodyPr/>
          <a:lstStyle/>
          <a:p>
            <a:r>
              <a:rPr lang="en-US" dirty="0"/>
              <a:t>Admin Dashboard Page</a:t>
            </a:r>
          </a:p>
        </p:txBody>
      </p:sp>
      <p:pic>
        <p:nvPicPr>
          <p:cNvPr id="6" name="Content Placeholder 5">
            <a:extLst>
              <a:ext uri="{FF2B5EF4-FFF2-40B4-BE49-F238E27FC236}">
                <a16:creationId xmlns:a16="http://schemas.microsoft.com/office/drawing/2014/main" id="{C239548B-98FC-FB93-AC5B-66AE9F6A32C1}"/>
              </a:ext>
            </a:extLst>
          </p:cNvPr>
          <p:cNvPicPr>
            <a:picLocks noGrp="1" noChangeAspect="1"/>
          </p:cNvPicPr>
          <p:nvPr>
            <p:ph idx="1"/>
          </p:nvPr>
        </p:nvPicPr>
        <p:blipFill>
          <a:blip r:embed="rId2"/>
          <a:stretch>
            <a:fillRect/>
          </a:stretch>
        </p:blipFill>
        <p:spPr>
          <a:xfrm>
            <a:off x="5029631" y="346794"/>
            <a:ext cx="5194898" cy="2091570"/>
          </a:xfrm>
        </p:spPr>
      </p:pic>
      <p:sp>
        <p:nvSpPr>
          <p:cNvPr id="4" name="Text Placeholder 3">
            <a:extLst>
              <a:ext uri="{FF2B5EF4-FFF2-40B4-BE49-F238E27FC236}">
                <a16:creationId xmlns:a16="http://schemas.microsoft.com/office/drawing/2014/main" id="{10BACC6E-AFF9-B00B-558B-170E30EA4745}"/>
              </a:ext>
            </a:extLst>
          </p:cNvPr>
          <p:cNvSpPr>
            <a:spLocks noGrp="1"/>
          </p:cNvSpPr>
          <p:nvPr>
            <p:ph type="body" sz="half" idx="2"/>
          </p:nvPr>
        </p:nvSpPr>
        <p:spPr>
          <a:xfrm>
            <a:off x="841248" y="1663908"/>
            <a:ext cx="3200400" cy="4508292"/>
          </a:xfrm>
        </p:spPr>
        <p:txBody>
          <a:bodyPr>
            <a:normAutofit/>
          </a:bodyPr>
          <a:lstStyle/>
          <a:p>
            <a:pPr marL="285750" indent="-285750">
              <a:lnSpc>
                <a:spcPct val="110000"/>
              </a:lnSpc>
              <a:buFont typeface="Arial" panose="020B0604020202020204" pitchFamily="34" charset="0"/>
              <a:buChar char="•"/>
            </a:pPr>
            <a:r>
              <a:rPr lang="en-US" dirty="0"/>
              <a:t>The </a:t>
            </a:r>
            <a:r>
              <a:rPr lang="en-US" b="1" dirty="0"/>
              <a:t>Admin Dashboard</a:t>
            </a:r>
            <a:r>
              <a:rPr lang="en-US" dirty="0"/>
              <a:t> provides a centralized interface for managing the platform's core operations. Admins can:</a:t>
            </a:r>
          </a:p>
          <a:p>
            <a:pPr marL="285750" indent="-285750">
              <a:lnSpc>
                <a:spcPct val="110000"/>
              </a:lnSpc>
              <a:buFont typeface="Arial" panose="020B0604020202020204" pitchFamily="34" charset="0"/>
              <a:buChar char="•"/>
            </a:pPr>
            <a:r>
              <a:rPr lang="en-US" b="1" dirty="0"/>
              <a:t>View and manage product details</a:t>
            </a:r>
            <a:r>
              <a:rPr lang="en-US" dirty="0"/>
              <a:t>, including the ability to </a:t>
            </a:r>
            <a:r>
              <a:rPr lang="en-US" b="1" dirty="0"/>
              <a:t>update</a:t>
            </a:r>
            <a:r>
              <a:rPr lang="en-US" dirty="0"/>
              <a:t>, </a:t>
            </a:r>
            <a:r>
              <a:rPr lang="en-US" b="1" dirty="0"/>
              <a:t>edit</a:t>
            </a:r>
            <a:r>
              <a:rPr lang="en-US" dirty="0"/>
              <a:t>, or </a:t>
            </a:r>
            <a:r>
              <a:rPr lang="en-US" b="1" dirty="0"/>
              <a:t>delete</a:t>
            </a:r>
            <a:r>
              <a:rPr lang="en-US" dirty="0"/>
              <a:t> existing products.</a:t>
            </a:r>
          </a:p>
          <a:p>
            <a:pPr marL="285750" indent="-285750">
              <a:lnSpc>
                <a:spcPct val="110000"/>
              </a:lnSpc>
              <a:buFont typeface="Arial" panose="020B0604020202020204" pitchFamily="34" charset="0"/>
              <a:buChar char="•"/>
            </a:pPr>
            <a:r>
              <a:rPr lang="en-US" b="1" dirty="0"/>
              <a:t>Access and monitor order details</a:t>
            </a:r>
            <a:r>
              <a:rPr lang="en-US" dirty="0"/>
              <a:t>, with the functionality to </a:t>
            </a:r>
            <a:r>
              <a:rPr lang="en-US" b="1" dirty="0"/>
              <a:t>manually update the order status</a:t>
            </a:r>
            <a:r>
              <a:rPr lang="en-US" dirty="0"/>
              <a:t> (e.g., pending, shipped, delivered).</a:t>
            </a:r>
          </a:p>
          <a:p>
            <a:pPr marL="285750" indent="-285750">
              <a:lnSpc>
                <a:spcPct val="110000"/>
              </a:lnSpc>
              <a:buFont typeface="Arial" panose="020B0604020202020204" pitchFamily="34" charset="0"/>
              <a:buChar char="•"/>
            </a:pPr>
            <a:r>
              <a:rPr lang="en-US" b="1" dirty="0"/>
              <a:t>View and manage user details</a:t>
            </a:r>
            <a:r>
              <a:rPr lang="en-US" dirty="0"/>
              <a:t>, allowing the admin to oversee user accounts and maintain system integrity.</a:t>
            </a:r>
          </a:p>
          <a:p>
            <a:pPr marL="285750" indent="-285750">
              <a:lnSpc>
                <a:spcPct val="110000"/>
              </a:lnSpc>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93B39F29-8FBA-F1F8-341C-A5E3BB73841C}"/>
              </a:ext>
            </a:extLst>
          </p:cNvPr>
          <p:cNvPicPr>
            <a:picLocks noChangeAspect="1"/>
          </p:cNvPicPr>
          <p:nvPr/>
        </p:nvPicPr>
        <p:blipFill>
          <a:blip r:embed="rId3"/>
          <a:stretch>
            <a:fillRect/>
          </a:stretch>
        </p:blipFill>
        <p:spPr>
          <a:xfrm>
            <a:off x="4856626" y="2342698"/>
            <a:ext cx="5540908" cy="1575356"/>
          </a:xfrm>
          <a:prstGeom prst="rect">
            <a:avLst/>
          </a:prstGeom>
        </p:spPr>
      </p:pic>
      <p:pic>
        <p:nvPicPr>
          <p:cNvPr id="10" name="Picture 9">
            <a:extLst>
              <a:ext uri="{FF2B5EF4-FFF2-40B4-BE49-F238E27FC236}">
                <a16:creationId xmlns:a16="http://schemas.microsoft.com/office/drawing/2014/main" id="{7E6E07BC-8A2E-1AF8-EFE2-704F5FCC3215}"/>
              </a:ext>
            </a:extLst>
          </p:cNvPr>
          <p:cNvPicPr>
            <a:picLocks noChangeAspect="1"/>
          </p:cNvPicPr>
          <p:nvPr/>
        </p:nvPicPr>
        <p:blipFill>
          <a:blip r:embed="rId4"/>
          <a:stretch>
            <a:fillRect/>
          </a:stretch>
        </p:blipFill>
        <p:spPr>
          <a:xfrm>
            <a:off x="4904393" y="3918054"/>
            <a:ext cx="5493141" cy="2458971"/>
          </a:xfrm>
          <a:prstGeom prst="rect">
            <a:avLst/>
          </a:prstGeom>
        </p:spPr>
      </p:pic>
    </p:spTree>
    <p:extLst>
      <p:ext uri="{BB962C8B-B14F-4D97-AF65-F5344CB8AC3E}">
        <p14:creationId xmlns:p14="http://schemas.microsoft.com/office/powerpoint/2010/main" val="3292810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D995F-42F0-A18F-B6C8-C0A134CC719D}"/>
              </a:ext>
            </a:extLst>
          </p:cNvPr>
          <p:cNvSpPr>
            <a:spLocks noGrp="1"/>
          </p:cNvSpPr>
          <p:nvPr>
            <p:ph type="title"/>
          </p:nvPr>
        </p:nvSpPr>
        <p:spPr/>
        <p:txBody>
          <a:bodyPr/>
          <a:lstStyle/>
          <a:p>
            <a:r>
              <a:rPr lang="en-US" dirty="0"/>
              <a:t>Future Enhancements</a:t>
            </a:r>
          </a:p>
        </p:txBody>
      </p:sp>
      <p:sp>
        <p:nvSpPr>
          <p:cNvPr id="4" name="Text Placeholder 3">
            <a:extLst>
              <a:ext uri="{FF2B5EF4-FFF2-40B4-BE49-F238E27FC236}">
                <a16:creationId xmlns:a16="http://schemas.microsoft.com/office/drawing/2014/main" id="{4F5C98E5-3FFE-B4FD-11A0-E178292E73F7}"/>
              </a:ext>
            </a:extLst>
          </p:cNvPr>
          <p:cNvSpPr>
            <a:spLocks noGrp="1"/>
          </p:cNvSpPr>
          <p:nvPr>
            <p:ph idx="1"/>
          </p:nvPr>
        </p:nvSpPr>
        <p:spPr/>
        <p:txBody>
          <a:bodyPr>
            <a:normAutofit/>
          </a:bodyPr>
          <a:lstStyle/>
          <a:p>
            <a:pPr marL="285750" indent="-285750">
              <a:lnSpc>
                <a:spcPct val="100000"/>
              </a:lnSpc>
              <a:buFont typeface="Arial" panose="020B0604020202020204" pitchFamily="34" charset="0"/>
              <a:buChar char="•"/>
            </a:pPr>
            <a:r>
              <a:rPr lang="en-US" dirty="0"/>
              <a:t>Live Order Tracking: Integrate real-time GPS tracking so users can track their food delivery status live.</a:t>
            </a:r>
          </a:p>
          <a:p>
            <a:pPr marL="285750" indent="-285750">
              <a:lnSpc>
                <a:spcPct val="100000"/>
              </a:lnSpc>
              <a:buFont typeface="Arial" panose="020B0604020202020204" pitchFamily="34" charset="0"/>
              <a:buChar char="•"/>
            </a:pPr>
            <a:r>
              <a:rPr lang="en-US" dirty="0"/>
              <a:t>Online Payment Integration: Enable secure payment gateways (UPI, Credit/Debit Cards, Wallets) for seamless transactions.</a:t>
            </a:r>
          </a:p>
          <a:p>
            <a:pPr marL="285750" indent="-285750">
              <a:lnSpc>
                <a:spcPct val="100000"/>
              </a:lnSpc>
              <a:buFont typeface="Arial" panose="020B0604020202020204" pitchFamily="34" charset="0"/>
              <a:buChar char="•"/>
            </a:pPr>
            <a:r>
              <a:rPr lang="en-US" dirty="0"/>
              <a:t>Push Notifications: Notify users of order updates, offers, and promotions in real-time.</a:t>
            </a:r>
          </a:p>
          <a:p>
            <a:pPr marL="285750" indent="-285750">
              <a:lnSpc>
                <a:spcPct val="100000"/>
              </a:lnSpc>
              <a:buFont typeface="Arial" panose="020B0604020202020204" pitchFamily="34" charset="0"/>
              <a:buChar char="•"/>
            </a:pPr>
            <a:r>
              <a:rPr lang="en-US" dirty="0"/>
              <a:t>Loyalty &amp; Rewards System: Introduce a points-based reward system for frequent customers.</a:t>
            </a:r>
          </a:p>
          <a:p>
            <a:pPr marL="285750" indent="-285750">
              <a:lnSpc>
                <a:spcPct val="100000"/>
              </a:lnSpc>
              <a:buFont typeface="Arial" panose="020B0604020202020204" pitchFamily="34" charset="0"/>
              <a:buChar char="•"/>
            </a:pPr>
            <a:r>
              <a:rPr lang="en-US" dirty="0"/>
              <a:t>Mobile App Version: Develop a mobile app for Android and iOS to increase accessibility and engagement.</a:t>
            </a:r>
          </a:p>
          <a:p>
            <a:pPr marL="285750" indent="-285750">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172003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FBC5B-DEC2-5CA0-8850-75A85CAC1B9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6C1C339-DE97-2085-42A9-6D4D97904417}"/>
              </a:ext>
            </a:extLst>
          </p:cNvPr>
          <p:cNvSpPr>
            <a:spLocks noGrp="1"/>
          </p:cNvSpPr>
          <p:nvPr>
            <p:ph idx="1"/>
          </p:nvPr>
        </p:nvSpPr>
        <p:spPr/>
        <p:txBody>
          <a:bodyPr/>
          <a:lstStyle/>
          <a:p>
            <a:pPr>
              <a:lnSpc>
                <a:spcPct val="150000"/>
              </a:lnSpc>
            </a:pPr>
            <a:r>
              <a:rPr lang="en-US" dirty="0"/>
              <a:t>Our </a:t>
            </a:r>
            <a:r>
              <a:rPr lang="en-US" b="1" dirty="0"/>
              <a:t>Online Food Delivery Website</a:t>
            </a:r>
            <a:r>
              <a:rPr lang="en-US" dirty="0"/>
              <a:t> offers a seamless, user-friendly platform for ordering meals quickly and conveniently.</a:t>
            </a:r>
            <a:br>
              <a:rPr lang="en-US" dirty="0"/>
            </a:br>
            <a:r>
              <a:rPr lang="en-US" dirty="0"/>
              <a:t>From intuitive navigation and personalized product displays to secure login systems and a robust admin dashboard, the system is designed to ensure a smooth experience for both users and administrators.</a:t>
            </a:r>
          </a:p>
          <a:p>
            <a:pPr>
              <a:lnSpc>
                <a:spcPct val="150000"/>
              </a:lnSpc>
            </a:pPr>
            <a:r>
              <a:rPr lang="en-US" dirty="0"/>
              <a:t>With features like real-time cart management, dynamic product filtering, and secure order processing, our platform simplifies food ordering and enhances customer satisfaction.</a:t>
            </a:r>
          </a:p>
        </p:txBody>
      </p:sp>
    </p:spTree>
    <p:extLst>
      <p:ext uri="{BB962C8B-B14F-4D97-AF65-F5344CB8AC3E}">
        <p14:creationId xmlns:p14="http://schemas.microsoft.com/office/powerpoint/2010/main" val="1832576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20051-20B8-4548-E488-20DEE1D435A3}"/>
              </a:ext>
            </a:extLst>
          </p:cNvPr>
          <p:cNvSpPr>
            <a:spLocks noGrp="1"/>
          </p:cNvSpPr>
          <p:nvPr>
            <p:ph type="title"/>
          </p:nvPr>
        </p:nvSpPr>
        <p:spPr/>
        <p:txBody>
          <a:bodyPr/>
          <a:lstStyle/>
          <a:p>
            <a:r>
              <a:rPr lang="en-US" b="1" i="0" dirty="0">
                <a:solidFill>
                  <a:srgbClr val="FF0000"/>
                </a:solidFill>
                <a:effectLst/>
                <a:latin typeface="DeepSeek-CJK-patch"/>
              </a:rPr>
              <a:t>Project Vision</a:t>
            </a:r>
            <a:endParaRPr lang="en-US" dirty="0">
              <a:solidFill>
                <a:srgbClr val="FF0000"/>
              </a:solidFill>
            </a:endParaRPr>
          </a:p>
        </p:txBody>
      </p:sp>
      <p:sp>
        <p:nvSpPr>
          <p:cNvPr id="3" name="Content Placeholder 2">
            <a:extLst>
              <a:ext uri="{FF2B5EF4-FFF2-40B4-BE49-F238E27FC236}">
                <a16:creationId xmlns:a16="http://schemas.microsoft.com/office/drawing/2014/main" id="{9EED5E6B-178B-FEC2-BB01-48251B6D4788}"/>
              </a:ext>
            </a:extLst>
          </p:cNvPr>
          <p:cNvSpPr>
            <a:spLocks noGrp="1"/>
          </p:cNvSpPr>
          <p:nvPr>
            <p:ph idx="1"/>
          </p:nvPr>
        </p:nvSpPr>
        <p:spPr/>
        <p:txBody>
          <a:bodyPr>
            <a:noAutofit/>
          </a:bodyPr>
          <a:lstStyle/>
          <a:p>
            <a:r>
              <a:rPr lang="en-US" sz="1800" dirty="0"/>
              <a:t>Developed a user-friendly online food delivery platform for seamless browsing and ordering of meals from local restaurants.</a:t>
            </a:r>
          </a:p>
          <a:p>
            <a:r>
              <a:rPr lang="en-US" sz="1800" dirty="0"/>
              <a:t>Implemented smart filtering options for users to discover food based on cuisine, dietary preferences, and budget.</a:t>
            </a:r>
          </a:p>
          <a:p>
            <a:r>
              <a:rPr lang="en-US" sz="1800" dirty="0"/>
              <a:t>Designed an intuitive user interface to enhance the overall customer experience.</a:t>
            </a:r>
          </a:p>
          <a:p>
            <a:r>
              <a:rPr lang="en-US" sz="1800" dirty="0"/>
              <a:t>Built an admin panel that allows easy management of restaurant listings, menu updates, and order tracking.</a:t>
            </a:r>
          </a:p>
          <a:p>
            <a:r>
              <a:rPr lang="en-US" sz="1800" dirty="0"/>
              <a:t>Enabled real-time order tracking so users can monitor the status of their deliveries.</a:t>
            </a:r>
          </a:p>
          <a:p>
            <a:r>
              <a:rPr lang="en-US" sz="1800" dirty="0"/>
              <a:t>Integrated secure payment processing to ensure safe and trustworthy transactions.</a:t>
            </a:r>
          </a:p>
          <a:p>
            <a:r>
              <a:rPr lang="en-US" sz="1800" dirty="0"/>
              <a:t>Focused on delivering a reliable and efficient platform that meets the needs of both users and administrators.</a:t>
            </a:r>
          </a:p>
        </p:txBody>
      </p:sp>
    </p:spTree>
    <p:extLst>
      <p:ext uri="{BB962C8B-B14F-4D97-AF65-F5344CB8AC3E}">
        <p14:creationId xmlns:p14="http://schemas.microsoft.com/office/powerpoint/2010/main" val="337440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02CA7-8EB9-4D24-FE08-6B2B3A26494B}"/>
              </a:ext>
            </a:extLst>
          </p:cNvPr>
          <p:cNvSpPr>
            <a:spLocks noGrp="1"/>
          </p:cNvSpPr>
          <p:nvPr>
            <p:ph type="title"/>
          </p:nvPr>
        </p:nvSpPr>
        <p:spPr/>
        <p:txBody>
          <a:bodyPr/>
          <a:lstStyle/>
          <a:p>
            <a:r>
              <a:rPr lang="en-US" b="1" i="0" dirty="0">
                <a:solidFill>
                  <a:srgbClr val="FF0000"/>
                </a:solidFill>
                <a:effectLst/>
                <a:latin typeface="DeepSeek-CJK-patch"/>
              </a:rPr>
              <a:t>Tech Stack</a:t>
            </a:r>
            <a:endParaRPr lang="en-US" dirty="0">
              <a:solidFill>
                <a:srgbClr val="FF0000"/>
              </a:solidFill>
            </a:endParaRPr>
          </a:p>
        </p:txBody>
      </p:sp>
      <p:sp>
        <p:nvSpPr>
          <p:cNvPr id="3" name="Content Placeholder 2">
            <a:extLst>
              <a:ext uri="{FF2B5EF4-FFF2-40B4-BE49-F238E27FC236}">
                <a16:creationId xmlns:a16="http://schemas.microsoft.com/office/drawing/2014/main" id="{1548CFE3-C96C-D534-2BF9-AFFD2C44DA32}"/>
              </a:ext>
            </a:extLst>
          </p:cNvPr>
          <p:cNvSpPr>
            <a:spLocks noGrp="1"/>
          </p:cNvSpPr>
          <p:nvPr>
            <p:ph idx="1"/>
          </p:nvPr>
        </p:nvSpPr>
        <p:spPr/>
        <p:txBody>
          <a:bodyPr/>
          <a:lstStyle/>
          <a:p>
            <a:pPr algn="l">
              <a:lnSpc>
                <a:spcPct val="150000"/>
              </a:lnSpc>
              <a:spcBef>
                <a:spcPts val="1029"/>
              </a:spcBef>
              <a:spcAft>
                <a:spcPts val="1029"/>
              </a:spcAft>
              <a:buFont typeface="Arial" panose="020B0604020202020204" pitchFamily="34" charset="0"/>
              <a:buChar char="•"/>
            </a:pPr>
            <a:r>
              <a:rPr lang="en-US" b="1" i="0" dirty="0">
                <a:solidFill>
                  <a:srgbClr val="404040"/>
                </a:solidFill>
                <a:effectLst/>
                <a:latin typeface="DeepSeek-CJK-patch"/>
              </a:rPr>
              <a:t>Frontend:</a:t>
            </a:r>
            <a:r>
              <a:rPr lang="en-US" b="0" i="0" dirty="0">
                <a:solidFill>
                  <a:srgbClr val="404040"/>
                </a:solidFill>
                <a:effectLst/>
                <a:latin typeface="DeepSeek-CJK-patch"/>
              </a:rPr>
              <a:t> Bootstrap 5, JavaScript, AJAX for dynamic updates</a:t>
            </a:r>
          </a:p>
          <a:p>
            <a:pPr algn="l">
              <a:lnSpc>
                <a:spcPct val="150000"/>
              </a:lnSpc>
              <a:spcBef>
                <a:spcPts val="300"/>
              </a:spcBef>
              <a:spcAft>
                <a:spcPts val="1029"/>
              </a:spcAft>
              <a:buFont typeface="Arial" panose="020B0604020202020204" pitchFamily="34" charset="0"/>
              <a:buChar char="•"/>
            </a:pPr>
            <a:r>
              <a:rPr lang="en-US" b="1" i="0" dirty="0">
                <a:solidFill>
                  <a:srgbClr val="404040"/>
                </a:solidFill>
                <a:effectLst/>
                <a:latin typeface="DeepSeek-CJK-patch"/>
              </a:rPr>
              <a:t>Backend:</a:t>
            </a:r>
            <a:r>
              <a:rPr lang="en-US" b="0" i="0" dirty="0">
                <a:solidFill>
                  <a:srgbClr val="404040"/>
                </a:solidFill>
                <a:effectLst/>
                <a:latin typeface="DeepSeek-CJK-patch"/>
              </a:rPr>
              <a:t> ASP.NET (C#), .NET Framework 4.8</a:t>
            </a:r>
          </a:p>
          <a:p>
            <a:pPr algn="l">
              <a:lnSpc>
                <a:spcPct val="150000"/>
              </a:lnSpc>
              <a:spcBef>
                <a:spcPts val="300"/>
              </a:spcBef>
              <a:spcAft>
                <a:spcPts val="1029"/>
              </a:spcAft>
              <a:buFont typeface="Arial" panose="020B0604020202020204" pitchFamily="34" charset="0"/>
              <a:buChar char="•"/>
            </a:pPr>
            <a:r>
              <a:rPr lang="en-US" b="1" i="0" dirty="0">
                <a:solidFill>
                  <a:srgbClr val="404040"/>
                </a:solidFill>
                <a:effectLst/>
                <a:latin typeface="DeepSeek-CJK-patch"/>
              </a:rPr>
              <a:t>Database:</a:t>
            </a:r>
            <a:r>
              <a:rPr lang="en-US" b="0" i="0" dirty="0">
                <a:solidFill>
                  <a:srgbClr val="404040"/>
                </a:solidFill>
                <a:effectLst/>
                <a:latin typeface="DeepSeek-CJK-patch"/>
              </a:rPr>
              <a:t> SQL Server (</a:t>
            </a:r>
            <a:r>
              <a:rPr lang="en-US" b="0" i="0" dirty="0" err="1">
                <a:solidFill>
                  <a:srgbClr val="404040"/>
                </a:solidFill>
                <a:effectLst/>
                <a:latin typeface="DeepSeek-CJK-patch"/>
              </a:rPr>
              <a:t>LocalDB</a:t>
            </a:r>
            <a:r>
              <a:rPr lang="en-US" b="0" i="0" dirty="0">
                <a:solidFill>
                  <a:srgbClr val="404040"/>
                </a:solidFill>
                <a:effectLst/>
                <a:latin typeface="DeepSeek-CJK-patch"/>
              </a:rPr>
              <a:t> .</a:t>
            </a:r>
            <a:r>
              <a:rPr lang="en-US" b="0" i="0" dirty="0" err="1">
                <a:solidFill>
                  <a:srgbClr val="404040"/>
                </a:solidFill>
                <a:effectLst/>
                <a:latin typeface="DeepSeek-CJK-patch"/>
              </a:rPr>
              <a:t>mdf</a:t>
            </a:r>
            <a:r>
              <a:rPr lang="en-US" b="0" i="0" dirty="0">
                <a:solidFill>
                  <a:srgbClr val="404040"/>
                </a:solidFill>
                <a:effectLst/>
                <a:latin typeface="DeepSeek-CJK-patch"/>
              </a:rPr>
              <a:t> file)</a:t>
            </a:r>
          </a:p>
          <a:p>
            <a:pPr algn="l">
              <a:lnSpc>
                <a:spcPct val="150000"/>
              </a:lnSpc>
              <a:spcBef>
                <a:spcPts val="300"/>
              </a:spcBef>
              <a:spcAft>
                <a:spcPts val="1029"/>
              </a:spcAft>
              <a:buFont typeface="Arial" panose="020B0604020202020204" pitchFamily="34" charset="0"/>
              <a:buChar char="•"/>
            </a:pPr>
            <a:r>
              <a:rPr lang="en-US" b="1" i="0" dirty="0">
                <a:solidFill>
                  <a:srgbClr val="404040"/>
                </a:solidFill>
                <a:effectLst/>
                <a:latin typeface="DeepSeek-CJK-patch"/>
              </a:rPr>
              <a:t>Tools:</a:t>
            </a:r>
            <a:r>
              <a:rPr lang="en-US" b="0" i="0" dirty="0">
                <a:solidFill>
                  <a:srgbClr val="404040"/>
                </a:solidFill>
                <a:effectLst/>
                <a:latin typeface="DeepSeek-CJK-patch"/>
              </a:rPr>
              <a:t> Visual Studio, Git, SSMS</a:t>
            </a:r>
          </a:p>
          <a:p>
            <a:endParaRPr lang="en-US" dirty="0"/>
          </a:p>
        </p:txBody>
      </p:sp>
    </p:spTree>
    <p:extLst>
      <p:ext uri="{BB962C8B-B14F-4D97-AF65-F5344CB8AC3E}">
        <p14:creationId xmlns:p14="http://schemas.microsoft.com/office/powerpoint/2010/main" val="2645452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F6E9F5D-202E-9F3B-0611-14EAF31EA12C}"/>
              </a:ext>
            </a:extLst>
          </p:cNvPr>
          <p:cNvPicPr>
            <a:picLocks noChangeAspect="1"/>
          </p:cNvPicPr>
          <p:nvPr/>
        </p:nvPicPr>
        <p:blipFill>
          <a:blip r:embed="rId2"/>
          <a:stretch>
            <a:fillRect/>
          </a:stretch>
        </p:blipFill>
        <p:spPr>
          <a:xfrm>
            <a:off x="1104900" y="228600"/>
            <a:ext cx="9639300" cy="6426200"/>
          </a:xfrm>
          <a:prstGeom prst="rect">
            <a:avLst/>
          </a:prstGeom>
        </p:spPr>
      </p:pic>
    </p:spTree>
    <p:extLst>
      <p:ext uri="{BB962C8B-B14F-4D97-AF65-F5344CB8AC3E}">
        <p14:creationId xmlns:p14="http://schemas.microsoft.com/office/powerpoint/2010/main" val="3452342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96A45-0679-4887-FF71-A29B23D1725D}"/>
              </a:ext>
            </a:extLst>
          </p:cNvPr>
          <p:cNvSpPr>
            <a:spLocks noGrp="1"/>
          </p:cNvSpPr>
          <p:nvPr>
            <p:ph type="title"/>
          </p:nvPr>
        </p:nvSpPr>
        <p:spPr>
          <a:xfrm>
            <a:off x="647699" y="285750"/>
            <a:ext cx="3684457" cy="761997"/>
          </a:xfrm>
        </p:spPr>
        <p:txBody>
          <a:bodyPr>
            <a:normAutofit/>
          </a:bodyPr>
          <a:lstStyle/>
          <a:p>
            <a:r>
              <a:rPr lang="en-US" b="1" i="0" dirty="0">
                <a:solidFill>
                  <a:srgbClr val="FF0000"/>
                </a:solidFill>
                <a:effectLst/>
                <a:latin typeface="DeepSeek-CJK-patch"/>
              </a:rPr>
              <a:t>Login/Signup Pages</a:t>
            </a:r>
            <a:endParaRPr lang="en-US" dirty="0">
              <a:solidFill>
                <a:srgbClr val="FF0000"/>
              </a:solidFill>
            </a:endParaRPr>
          </a:p>
        </p:txBody>
      </p:sp>
      <p:pic>
        <p:nvPicPr>
          <p:cNvPr id="7" name="Content Placeholder 6">
            <a:extLst>
              <a:ext uri="{FF2B5EF4-FFF2-40B4-BE49-F238E27FC236}">
                <a16:creationId xmlns:a16="http://schemas.microsoft.com/office/drawing/2014/main" id="{3765C916-BE53-4B3D-E81B-40D133DC107A}"/>
              </a:ext>
            </a:extLst>
          </p:cNvPr>
          <p:cNvPicPr>
            <a:picLocks noGrp="1" noChangeAspect="1"/>
          </p:cNvPicPr>
          <p:nvPr>
            <p:ph idx="1"/>
          </p:nvPr>
        </p:nvPicPr>
        <p:blipFill>
          <a:blip r:embed="rId2"/>
          <a:stretch>
            <a:fillRect/>
          </a:stretch>
        </p:blipFill>
        <p:spPr>
          <a:xfrm>
            <a:off x="4768652" y="285750"/>
            <a:ext cx="6080125" cy="2874042"/>
          </a:xfrm>
        </p:spPr>
      </p:pic>
      <p:sp>
        <p:nvSpPr>
          <p:cNvPr id="4" name="Text Placeholder 3">
            <a:extLst>
              <a:ext uri="{FF2B5EF4-FFF2-40B4-BE49-F238E27FC236}">
                <a16:creationId xmlns:a16="http://schemas.microsoft.com/office/drawing/2014/main" id="{08F38658-BF71-F167-120A-647025AA4452}"/>
              </a:ext>
            </a:extLst>
          </p:cNvPr>
          <p:cNvSpPr>
            <a:spLocks noGrp="1"/>
          </p:cNvSpPr>
          <p:nvPr>
            <p:ph type="body" sz="half" idx="2"/>
          </p:nvPr>
        </p:nvSpPr>
        <p:spPr>
          <a:xfrm>
            <a:off x="190500" y="1257300"/>
            <a:ext cx="4000500" cy="5314950"/>
          </a:xfrm>
        </p:spPr>
        <p:txBody>
          <a:bodyPr>
            <a:noAutofit/>
          </a:bodyPr>
          <a:lstStyle/>
          <a:p>
            <a:pPr marL="285750" indent="-285750">
              <a:lnSpc>
                <a:spcPct val="100000"/>
              </a:lnSpc>
              <a:buFont typeface="Arial" panose="020B0604020202020204" pitchFamily="34" charset="0"/>
              <a:buChar char="•"/>
            </a:pPr>
            <a:r>
              <a:rPr lang="en-US" sz="1600" dirty="0"/>
              <a:t>Login Page: Allows existing users to log in by validating their credentials against the database. Upon successful login, the user is redirected to the Home page.</a:t>
            </a:r>
          </a:p>
          <a:p>
            <a:pPr marL="285750" indent="-285750">
              <a:lnSpc>
                <a:spcPct val="100000"/>
              </a:lnSpc>
              <a:buFont typeface="Arial" panose="020B0604020202020204" pitchFamily="34" charset="0"/>
              <a:buChar char="•"/>
            </a:pPr>
            <a:r>
              <a:rPr lang="en-US" sz="1600" dirty="0"/>
              <a:t>Signup Page: Enables new users to create an account by submitting their details, including allergies and address, which will be used for providing personalized suggestions. The submitted information is stored in the database.</a:t>
            </a:r>
          </a:p>
          <a:p>
            <a:pPr>
              <a:lnSpc>
                <a:spcPct val="100000"/>
              </a:lnSpc>
            </a:pPr>
            <a:r>
              <a:rPr lang="en-US" sz="1600" dirty="0"/>
              <a:t>Functionality:</a:t>
            </a:r>
          </a:p>
          <a:p>
            <a:pPr marL="285750" indent="-285750">
              <a:lnSpc>
                <a:spcPct val="100000"/>
              </a:lnSpc>
              <a:buFont typeface="Arial" panose="020B0604020202020204" pitchFamily="34" charset="0"/>
              <a:buChar char="•"/>
            </a:pPr>
            <a:r>
              <a:rPr lang="en-US" sz="1600" dirty="0"/>
              <a:t>When the user clicks "Login", the system verifies the credentials with the database.</a:t>
            </a:r>
          </a:p>
          <a:p>
            <a:pPr marL="285750" indent="-285750">
              <a:lnSpc>
                <a:spcPct val="100000"/>
              </a:lnSpc>
              <a:buFont typeface="Arial" panose="020B0604020202020204" pitchFamily="34" charset="0"/>
              <a:buChar char="•"/>
            </a:pPr>
            <a:r>
              <a:rPr lang="en-US" sz="1600" dirty="0"/>
              <a:t>When the user clicks "Create Account", the system validates the form and stores the new user data in the database.</a:t>
            </a:r>
          </a:p>
          <a:p>
            <a:pPr marL="285750" indent="-285750">
              <a:lnSpc>
                <a:spcPct val="100000"/>
              </a:lnSpc>
              <a:buFont typeface="Arial" panose="020B0604020202020204" pitchFamily="34" charset="0"/>
              <a:buChar char="•"/>
            </a:pPr>
            <a:endParaRPr lang="en-US" sz="1600" dirty="0"/>
          </a:p>
        </p:txBody>
      </p:sp>
      <p:pic>
        <p:nvPicPr>
          <p:cNvPr id="9" name="Picture 8">
            <a:extLst>
              <a:ext uri="{FF2B5EF4-FFF2-40B4-BE49-F238E27FC236}">
                <a16:creationId xmlns:a16="http://schemas.microsoft.com/office/drawing/2014/main" id="{2AE32847-30C4-9C77-5523-EFB43C3F6C36}"/>
              </a:ext>
            </a:extLst>
          </p:cNvPr>
          <p:cNvPicPr>
            <a:picLocks noChangeAspect="1"/>
          </p:cNvPicPr>
          <p:nvPr/>
        </p:nvPicPr>
        <p:blipFill>
          <a:blip r:embed="rId3"/>
          <a:stretch>
            <a:fillRect/>
          </a:stretch>
        </p:blipFill>
        <p:spPr>
          <a:xfrm>
            <a:off x="4768652" y="3538079"/>
            <a:ext cx="6080125" cy="3034171"/>
          </a:xfrm>
          <a:prstGeom prst="rect">
            <a:avLst/>
          </a:prstGeom>
        </p:spPr>
      </p:pic>
    </p:spTree>
    <p:extLst>
      <p:ext uri="{BB962C8B-B14F-4D97-AF65-F5344CB8AC3E}">
        <p14:creationId xmlns:p14="http://schemas.microsoft.com/office/powerpoint/2010/main" val="4144072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1BF89-C3E7-BBB5-2288-0E80B0CDA936}"/>
              </a:ext>
            </a:extLst>
          </p:cNvPr>
          <p:cNvSpPr>
            <a:spLocks noGrp="1"/>
          </p:cNvSpPr>
          <p:nvPr>
            <p:ph type="title"/>
          </p:nvPr>
        </p:nvSpPr>
        <p:spPr>
          <a:xfrm>
            <a:off x="985799" y="359768"/>
            <a:ext cx="3646509" cy="974359"/>
          </a:xfrm>
        </p:spPr>
        <p:txBody>
          <a:bodyPr>
            <a:normAutofit fontScale="90000"/>
          </a:bodyPr>
          <a:lstStyle/>
          <a:p>
            <a:r>
              <a:rPr lang="en-US" b="1" i="0" dirty="0">
                <a:solidFill>
                  <a:srgbClr val="FF0000"/>
                </a:solidFill>
                <a:effectLst/>
                <a:latin typeface="DeepSeek-CJK-patch"/>
              </a:rPr>
              <a:t>Home Page – Discover Deliciousness</a:t>
            </a:r>
            <a:br>
              <a:rPr lang="en-US" b="0" i="0" dirty="0">
                <a:solidFill>
                  <a:srgbClr val="FF0000"/>
                </a:solidFill>
                <a:effectLst/>
                <a:latin typeface="DeepSeek-CJK-patch"/>
              </a:rPr>
            </a:br>
            <a:endParaRPr lang="en-US" dirty="0">
              <a:solidFill>
                <a:srgbClr val="FF0000"/>
              </a:solidFill>
            </a:endParaRPr>
          </a:p>
        </p:txBody>
      </p:sp>
      <p:pic>
        <p:nvPicPr>
          <p:cNvPr id="9" name="Content Placeholder 8">
            <a:extLst>
              <a:ext uri="{FF2B5EF4-FFF2-40B4-BE49-F238E27FC236}">
                <a16:creationId xmlns:a16="http://schemas.microsoft.com/office/drawing/2014/main" id="{8F388A95-F549-0623-B27C-A6B0535C282B}"/>
              </a:ext>
            </a:extLst>
          </p:cNvPr>
          <p:cNvPicPr>
            <a:picLocks noGrp="1" noChangeAspect="1"/>
          </p:cNvPicPr>
          <p:nvPr>
            <p:ph idx="1"/>
          </p:nvPr>
        </p:nvPicPr>
        <p:blipFill>
          <a:blip r:embed="rId2"/>
          <a:stretch>
            <a:fillRect/>
          </a:stretch>
        </p:blipFill>
        <p:spPr>
          <a:xfrm>
            <a:off x="5558450" y="164893"/>
            <a:ext cx="4962552" cy="2953061"/>
          </a:xfrm>
        </p:spPr>
      </p:pic>
      <p:sp>
        <p:nvSpPr>
          <p:cNvPr id="4" name="Text Placeholder 3">
            <a:extLst>
              <a:ext uri="{FF2B5EF4-FFF2-40B4-BE49-F238E27FC236}">
                <a16:creationId xmlns:a16="http://schemas.microsoft.com/office/drawing/2014/main" id="{948F2E73-4944-51D7-0286-0DE425C8C86D}"/>
              </a:ext>
            </a:extLst>
          </p:cNvPr>
          <p:cNvSpPr>
            <a:spLocks noGrp="1"/>
          </p:cNvSpPr>
          <p:nvPr>
            <p:ph type="body" sz="half" idx="2"/>
          </p:nvPr>
        </p:nvSpPr>
        <p:spPr>
          <a:xfrm>
            <a:off x="638178" y="1266666"/>
            <a:ext cx="4341753" cy="5126636"/>
          </a:xfrm>
        </p:spPr>
        <p:txBody>
          <a:bodyPr>
            <a:normAutofit fontScale="92500"/>
          </a:bodyPr>
          <a:lstStyle/>
          <a:p>
            <a:pPr marL="285750" indent="-285750">
              <a:lnSpc>
                <a:spcPct val="110000"/>
              </a:lnSpc>
              <a:buFont typeface="Arial" panose="020B0604020202020204" pitchFamily="34" charset="0"/>
              <a:buChar char="•"/>
            </a:pPr>
            <a:r>
              <a:rPr lang="en-US" sz="1600" dirty="0"/>
              <a:t>We offer a seamless online food delivery service, bringing restaurant-quality meals right to your doorstep. Our platform is designed for convenience, speed, and satisfaction—whether you're craving cheesy pizzas, juicy burgers, or mouthwatering desserts.</a:t>
            </a:r>
          </a:p>
          <a:p>
            <a:pPr marL="285750" indent="-285750">
              <a:lnSpc>
                <a:spcPct val="110000"/>
              </a:lnSpc>
              <a:buFont typeface="Arial" panose="020B0604020202020204" pitchFamily="34" charset="0"/>
              <a:buChar char="•"/>
            </a:pPr>
            <a:r>
              <a:rPr lang="en-US" sz="1600" dirty="0"/>
              <a:t>Our homepage showcases this experience with vibrant visuals and engaging content that highlights what we offer:</a:t>
            </a:r>
          </a:p>
          <a:p>
            <a:pPr marL="285750" indent="-285750">
              <a:lnSpc>
                <a:spcPct val="110000"/>
              </a:lnSpc>
              <a:buFont typeface="Arial" panose="020B0604020202020204" pitchFamily="34" charset="0"/>
              <a:buChar char="•"/>
            </a:pPr>
            <a:r>
              <a:rPr lang="en-US" sz="1600" dirty="0"/>
              <a:t>Fast delivery in just 30 minutes</a:t>
            </a:r>
          </a:p>
          <a:p>
            <a:pPr marL="285750" indent="-285750">
              <a:lnSpc>
                <a:spcPct val="110000"/>
              </a:lnSpc>
              <a:buFont typeface="Arial" panose="020B0604020202020204" pitchFamily="34" charset="0"/>
              <a:buChar char="•"/>
            </a:pPr>
            <a:r>
              <a:rPr lang="en-US" sz="1600" dirty="0"/>
              <a:t>Meals made from fresh, premium ingredients</a:t>
            </a:r>
          </a:p>
          <a:p>
            <a:pPr marL="285750" indent="-285750">
              <a:lnSpc>
                <a:spcPct val="110000"/>
              </a:lnSpc>
              <a:buFont typeface="Arial" panose="020B0604020202020204" pitchFamily="34" charset="0"/>
              <a:buChar char="•"/>
            </a:pPr>
            <a:r>
              <a:rPr lang="en-US" sz="1600" dirty="0"/>
              <a:t>Round-the-clock customer support for any assistance</a:t>
            </a:r>
          </a:p>
          <a:p>
            <a:pPr marL="285750" indent="-285750">
              <a:lnSpc>
                <a:spcPct val="110000"/>
              </a:lnSpc>
              <a:buFont typeface="Arial" panose="020B0604020202020204" pitchFamily="34" charset="0"/>
              <a:buChar char="•"/>
            </a:pPr>
            <a:r>
              <a:rPr lang="en-US" sz="1600" dirty="0"/>
              <a:t>A smooth and user-friendly ordering process</a:t>
            </a:r>
          </a:p>
          <a:p>
            <a:pPr marL="285750" indent="-285750">
              <a:lnSpc>
                <a:spcPct val="110000"/>
              </a:lnSpc>
              <a:buFont typeface="Arial" panose="020B0604020202020204" pitchFamily="34" charset="0"/>
              <a:buChar char="•"/>
            </a:pPr>
            <a:endParaRPr lang="en-US" dirty="0"/>
          </a:p>
        </p:txBody>
      </p:sp>
      <p:pic>
        <p:nvPicPr>
          <p:cNvPr id="11" name="Picture 10">
            <a:extLst>
              <a:ext uri="{FF2B5EF4-FFF2-40B4-BE49-F238E27FC236}">
                <a16:creationId xmlns:a16="http://schemas.microsoft.com/office/drawing/2014/main" id="{977EC820-6598-1A82-9059-B6C64689B164}"/>
              </a:ext>
            </a:extLst>
          </p:cNvPr>
          <p:cNvPicPr>
            <a:picLocks noChangeAspect="1"/>
          </p:cNvPicPr>
          <p:nvPr/>
        </p:nvPicPr>
        <p:blipFill>
          <a:blip r:embed="rId3"/>
          <a:stretch>
            <a:fillRect/>
          </a:stretch>
        </p:blipFill>
        <p:spPr>
          <a:xfrm>
            <a:off x="5558450" y="3117955"/>
            <a:ext cx="4962552" cy="3447738"/>
          </a:xfrm>
          <a:prstGeom prst="rect">
            <a:avLst/>
          </a:prstGeom>
        </p:spPr>
      </p:pic>
    </p:spTree>
    <p:extLst>
      <p:ext uri="{BB962C8B-B14F-4D97-AF65-F5344CB8AC3E}">
        <p14:creationId xmlns:p14="http://schemas.microsoft.com/office/powerpoint/2010/main" val="3292998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70D72-8838-593F-0347-9063C6FF0B11}"/>
              </a:ext>
            </a:extLst>
          </p:cNvPr>
          <p:cNvSpPr>
            <a:spLocks noGrp="1"/>
          </p:cNvSpPr>
          <p:nvPr>
            <p:ph type="title"/>
          </p:nvPr>
        </p:nvSpPr>
        <p:spPr>
          <a:xfrm>
            <a:off x="841248" y="361639"/>
            <a:ext cx="3200400" cy="648322"/>
          </a:xfrm>
        </p:spPr>
        <p:txBody>
          <a:bodyPr/>
          <a:lstStyle/>
          <a:p>
            <a:r>
              <a:rPr lang="en-US" b="1" i="0" dirty="0">
                <a:solidFill>
                  <a:srgbClr val="FF0000"/>
                </a:solidFill>
                <a:effectLst/>
                <a:latin typeface="DeepSeek-CJK-patch"/>
              </a:rPr>
              <a:t>Menu Browsing</a:t>
            </a:r>
            <a:endParaRPr lang="en-US" dirty="0">
              <a:solidFill>
                <a:srgbClr val="FF0000"/>
              </a:solidFill>
            </a:endParaRPr>
          </a:p>
        </p:txBody>
      </p:sp>
      <p:pic>
        <p:nvPicPr>
          <p:cNvPr id="6" name="Content Placeholder 5">
            <a:extLst>
              <a:ext uri="{FF2B5EF4-FFF2-40B4-BE49-F238E27FC236}">
                <a16:creationId xmlns:a16="http://schemas.microsoft.com/office/drawing/2014/main" id="{DA5758BA-5337-D5EF-4B2A-910B8E9935FE}"/>
              </a:ext>
            </a:extLst>
          </p:cNvPr>
          <p:cNvPicPr>
            <a:picLocks noGrp="1" noChangeAspect="1"/>
          </p:cNvPicPr>
          <p:nvPr>
            <p:ph idx="1"/>
          </p:nvPr>
        </p:nvPicPr>
        <p:blipFill>
          <a:blip r:embed="rId2"/>
          <a:stretch>
            <a:fillRect/>
          </a:stretch>
        </p:blipFill>
        <p:spPr>
          <a:xfrm>
            <a:off x="4668629" y="1549746"/>
            <a:ext cx="6080125" cy="3758508"/>
          </a:xfrm>
        </p:spPr>
      </p:pic>
      <p:sp>
        <p:nvSpPr>
          <p:cNvPr id="4" name="Text Placeholder 3">
            <a:extLst>
              <a:ext uri="{FF2B5EF4-FFF2-40B4-BE49-F238E27FC236}">
                <a16:creationId xmlns:a16="http://schemas.microsoft.com/office/drawing/2014/main" id="{370BDD93-7A81-A4A6-A8B2-DAF8AD760307}"/>
              </a:ext>
            </a:extLst>
          </p:cNvPr>
          <p:cNvSpPr>
            <a:spLocks noGrp="1"/>
          </p:cNvSpPr>
          <p:nvPr>
            <p:ph type="body" sz="half" idx="2"/>
          </p:nvPr>
        </p:nvSpPr>
        <p:spPr>
          <a:xfrm>
            <a:off x="841248" y="1319134"/>
            <a:ext cx="3056195" cy="5177227"/>
          </a:xfrm>
        </p:spPr>
        <p:txBody>
          <a:bodyPr>
            <a:normAutofit fontScale="92500" lnSpcReduction="10000"/>
          </a:bodyPr>
          <a:lstStyle/>
          <a:p>
            <a:pPr>
              <a:lnSpc>
                <a:spcPct val="110000"/>
              </a:lnSpc>
              <a:buNone/>
            </a:pPr>
            <a:r>
              <a:rPr lang="en-US" sz="1600" dirty="0"/>
              <a:t>The </a:t>
            </a:r>
            <a:r>
              <a:rPr lang="en-US" sz="1600" b="1" dirty="0"/>
              <a:t>Product Page</a:t>
            </a:r>
            <a:r>
              <a:rPr lang="en-US" sz="1600" dirty="0"/>
              <a:t> features a dropdown menu that allows users to select their preferred </a:t>
            </a:r>
            <a:r>
              <a:rPr lang="en-US" sz="1600" b="1" dirty="0"/>
              <a:t>food category</a:t>
            </a:r>
            <a:r>
              <a:rPr lang="en-US" sz="1600" dirty="0"/>
              <a:t> (e.g., Pizza, Burger, Desserts). Based on the selected category, the page dynamically displays relevant products in a </a:t>
            </a:r>
            <a:r>
              <a:rPr lang="en-US" sz="1600" b="1" dirty="0"/>
              <a:t>grid layout</a:t>
            </a:r>
            <a:r>
              <a:rPr lang="en-US" sz="1600" dirty="0"/>
              <a:t>, each with an image and a clear presentation.</a:t>
            </a:r>
          </a:p>
          <a:p>
            <a:pPr>
              <a:lnSpc>
                <a:spcPct val="110000"/>
              </a:lnSpc>
              <a:buNone/>
            </a:pPr>
            <a:r>
              <a:rPr lang="en-US" sz="1600" dirty="0"/>
              <a:t>Each product card includes an </a:t>
            </a:r>
            <a:r>
              <a:rPr lang="en-US" sz="1600" b="1" dirty="0"/>
              <a:t>"Add to Cart"</a:t>
            </a:r>
            <a:r>
              <a:rPr lang="en-US" sz="1600" dirty="0"/>
              <a:t> button. When clicked, the selected item is added to the cart, and the user is redirected to the </a:t>
            </a:r>
            <a:r>
              <a:rPr lang="en-US" sz="1600" b="1" dirty="0"/>
              <a:t>Cart Page</a:t>
            </a:r>
            <a:r>
              <a:rPr lang="en-US" sz="1600" dirty="0"/>
              <a:t> to review their order.</a:t>
            </a:r>
          </a:p>
          <a:p>
            <a:pPr>
              <a:lnSpc>
                <a:spcPct val="110000"/>
              </a:lnSpc>
            </a:pPr>
            <a:r>
              <a:rPr lang="en-US" sz="1600" dirty="0"/>
              <a:t>This setup ensures a smooth and intuitive shopping experience, making it easy for users to browse, select, and proceed with their food orders.</a:t>
            </a:r>
          </a:p>
          <a:p>
            <a:pPr>
              <a:lnSpc>
                <a:spcPct val="110000"/>
              </a:lnSpc>
            </a:pPr>
            <a:endParaRPr lang="en-US" sz="1600" dirty="0"/>
          </a:p>
        </p:txBody>
      </p:sp>
    </p:spTree>
    <p:extLst>
      <p:ext uri="{BB962C8B-B14F-4D97-AF65-F5344CB8AC3E}">
        <p14:creationId xmlns:p14="http://schemas.microsoft.com/office/powerpoint/2010/main" val="2403443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95FF2-5207-7598-393F-A9BBBF3E4474}"/>
              </a:ext>
            </a:extLst>
          </p:cNvPr>
          <p:cNvSpPr>
            <a:spLocks noGrp="1"/>
          </p:cNvSpPr>
          <p:nvPr>
            <p:ph type="title"/>
          </p:nvPr>
        </p:nvSpPr>
        <p:spPr>
          <a:xfrm>
            <a:off x="841248" y="494729"/>
            <a:ext cx="3200400" cy="465061"/>
          </a:xfrm>
        </p:spPr>
        <p:txBody>
          <a:bodyPr/>
          <a:lstStyle/>
          <a:p>
            <a:r>
              <a:rPr lang="en-US" b="1" i="0" dirty="0">
                <a:solidFill>
                  <a:srgbClr val="FF0000"/>
                </a:solidFill>
                <a:effectLst/>
                <a:latin typeface="DeepSeek-CJK-patch"/>
              </a:rPr>
              <a:t>Food Cart</a:t>
            </a:r>
            <a:r>
              <a:rPr lang="en-US" b="0" dirty="0">
                <a:solidFill>
                  <a:srgbClr val="FF0000"/>
                </a:solidFill>
                <a:latin typeface="DeepSeek-CJK-patch"/>
              </a:rPr>
              <a:t> Page</a:t>
            </a:r>
            <a:endParaRPr lang="en-US" dirty="0">
              <a:solidFill>
                <a:srgbClr val="FF0000"/>
              </a:solidFill>
            </a:endParaRPr>
          </a:p>
        </p:txBody>
      </p:sp>
      <p:sp>
        <p:nvSpPr>
          <p:cNvPr id="9" name="Text Placeholder 8">
            <a:extLst>
              <a:ext uri="{FF2B5EF4-FFF2-40B4-BE49-F238E27FC236}">
                <a16:creationId xmlns:a16="http://schemas.microsoft.com/office/drawing/2014/main" id="{577F5729-BD24-961A-055A-6DED39048960}"/>
              </a:ext>
            </a:extLst>
          </p:cNvPr>
          <p:cNvSpPr>
            <a:spLocks noGrp="1"/>
          </p:cNvSpPr>
          <p:nvPr>
            <p:ph type="body" sz="half" idx="2"/>
          </p:nvPr>
        </p:nvSpPr>
        <p:spPr>
          <a:xfrm>
            <a:off x="841248" y="1275301"/>
            <a:ext cx="3200400" cy="5582699"/>
          </a:xfrm>
        </p:spPr>
        <p:txBody>
          <a:bodyPr>
            <a:normAutofit/>
          </a:bodyPr>
          <a:lstStyle/>
          <a:p>
            <a:pPr marL="285750" indent="-285750">
              <a:lnSpc>
                <a:spcPct val="100000"/>
              </a:lnSpc>
              <a:buFont typeface="Arial" panose="020B0604020202020204" pitchFamily="34" charset="0"/>
              <a:buChar char="•"/>
            </a:pPr>
            <a:r>
              <a:rPr lang="en-US" sz="1600" dirty="0"/>
              <a:t>The </a:t>
            </a:r>
            <a:r>
              <a:rPr lang="en-US" sz="1600" b="1" dirty="0"/>
              <a:t>Cart Page</a:t>
            </a:r>
            <a:r>
              <a:rPr lang="en-US" sz="1600" dirty="0"/>
              <a:t> displays all the products added by the user, along with their images, names, prices, and quantities. Users can easily </a:t>
            </a:r>
            <a:r>
              <a:rPr lang="en-US" sz="1600" b="1" dirty="0"/>
              <a:t>increase or decrease the quantity</a:t>
            </a:r>
            <a:r>
              <a:rPr lang="en-US" sz="1600" dirty="0"/>
              <a:t> of each item or </a:t>
            </a:r>
            <a:r>
              <a:rPr lang="en-US" sz="1600" b="1" dirty="0"/>
              <a:t>remove items</a:t>
            </a:r>
            <a:r>
              <a:rPr lang="en-US" sz="1600" dirty="0"/>
              <a:t> from the cart as needed.</a:t>
            </a:r>
          </a:p>
          <a:p>
            <a:pPr marL="285750" indent="-285750">
              <a:lnSpc>
                <a:spcPct val="100000"/>
              </a:lnSpc>
              <a:buFont typeface="Arial" panose="020B0604020202020204" pitchFamily="34" charset="0"/>
              <a:buChar char="•"/>
            </a:pPr>
            <a:r>
              <a:rPr lang="en-US" sz="1600" dirty="0"/>
              <a:t>The page also includes a prominent </a:t>
            </a:r>
            <a:r>
              <a:rPr lang="en-US" sz="1600" b="1" dirty="0"/>
              <a:t>"Proceed to Checkout"</a:t>
            </a:r>
            <a:r>
              <a:rPr lang="en-US" sz="1600" dirty="0"/>
              <a:t> button. When clicked, it redirects the user to the </a:t>
            </a:r>
            <a:r>
              <a:rPr lang="en-US" sz="1600" b="1" dirty="0"/>
              <a:t>Checkout Page</a:t>
            </a:r>
            <a:r>
              <a:rPr lang="en-US" sz="1600" dirty="0"/>
              <a:t> to complete their order.</a:t>
            </a:r>
          </a:p>
          <a:p>
            <a:pPr marL="285750" indent="-285750">
              <a:lnSpc>
                <a:spcPct val="100000"/>
              </a:lnSpc>
              <a:buFont typeface="Arial" panose="020B0604020202020204" pitchFamily="34" charset="0"/>
              <a:buChar char="•"/>
            </a:pPr>
            <a:r>
              <a:rPr lang="en-US" sz="1600" dirty="0"/>
              <a:t>This functionality ensures users have full control over their cart before placing the final order, enhancing the overall user experience.</a:t>
            </a:r>
          </a:p>
          <a:p>
            <a:pPr marL="285750" indent="-285750">
              <a:lnSpc>
                <a:spcPct val="100000"/>
              </a:lnSpc>
              <a:buFont typeface="Arial" panose="020B0604020202020204" pitchFamily="34" charset="0"/>
              <a:buChar char="•"/>
            </a:pPr>
            <a:endParaRPr lang="en-US" sz="1600" dirty="0"/>
          </a:p>
        </p:txBody>
      </p:sp>
      <p:pic>
        <p:nvPicPr>
          <p:cNvPr id="6" name="Picture 5">
            <a:extLst>
              <a:ext uri="{FF2B5EF4-FFF2-40B4-BE49-F238E27FC236}">
                <a16:creationId xmlns:a16="http://schemas.microsoft.com/office/drawing/2014/main" id="{8FDED94D-E95C-11A8-ADC4-F90506166E22}"/>
              </a:ext>
            </a:extLst>
          </p:cNvPr>
          <p:cNvPicPr>
            <a:picLocks noChangeAspect="1"/>
          </p:cNvPicPr>
          <p:nvPr/>
        </p:nvPicPr>
        <p:blipFill>
          <a:blip r:embed="rId2"/>
          <a:stretch>
            <a:fillRect/>
          </a:stretch>
        </p:blipFill>
        <p:spPr>
          <a:xfrm>
            <a:off x="4251510" y="1533484"/>
            <a:ext cx="6826539" cy="3907946"/>
          </a:xfrm>
          <a:prstGeom prst="rect">
            <a:avLst/>
          </a:prstGeom>
        </p:spPr>
      </p:pic>
    </p:spTree>
    <p:extLst>
      <p:ext uri="{BB962C8B-B14F-4D97-AF65-F5344CB8AC3E}">
        <p14:creationId xmlns:p14="http://schemas.microsoft.com/office/powerpoint/2010/main" val="4023215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2D4A2-DE25-A0AF-A1AE-A653A7CA7FA1}"/>
              </a:ext>
            </a:extLst>
          </p:cNvPr>
          <p:cNvSpPr>
            <a:spLocks noGrp="1"/>
          </p:cNvSpPr>
          <p:nvPr>
            <p:ph type="title"/>
          </p:nvPr>
        </p:nvSpPr>
        <p:spPr>
          <a:xfrm>
            <a:off x="841248" y="685800"/>
            <a:ext cx="3200400" cy="693292"/>
          </a:xfrm>
        </p:spPr>
        <p:txBody>
          <a:bodyPr/>
          <a:lstStyle/>
          <a:p>
            <a:r>
              <a:rPr lang="en-US" dirty="0"/>
              <a:t>Checkout Page</a:t>
            </a:r>
          </a:p>
        </p:txBody>
      </p:sp>
      <p:sp>
        <p:nvSpPr>
          <p:cNvPr id="4" name="Text Placeholder 3">
            <a:extLst>
              <a:ext uri="{FF2B5EF4-FFF2-40B4-BE49-F238E27FC236}">
                <a16:creationId xmlns:a16="http://schemas.microsoft.com/office/drawing/2014/main" id="{EF3FECED-90F1-22FA-1E49-3EF33BCA0CF3}"/>
              </a:ext>
            </a:extLst>
          </p:cNvPr>
          <p:cNvSpPr>
            <a:spLocks noGrp="1"/>
          </p:cNvSpPr>
          <p:nvPr>
            <p:ph type="body" sz="half" idx="2"/>
          </p:nvPr>
        </p:nvSpPr>
        <p:spPr>
          <a:xfrm>
            <a:off x="841248" y="1528998"/>
            <a:ext cx="3200400" cy="4643202"/>
          </a:xfrm>
        </p:spPr>
        <p:txBody>
          <a:bodyPr>
            <a:normAutofit/>
          </a:bodyPr>
          <a:lstStyle/>
          <a:p>
            <a:pPr marL="285750" indent="-285750">
              <a:lnSpc>
                <a:spcPct val="110000"/>
              </a:lnSpc>
              <a:buFont typeface="Arial" panose="020B0604020202020204" pitchFamily="34" charset="0"/>
              <a:buChar char="•"/>
            </a:pPr>
            <a:r>
              <a:rPr lang="en-US" sz="1600" dirty="0"/>
              <a:t>The </a:t>
            </a:r>
            <a:r>
              <a:rPr lang="en-US" sz="1600" b="1" dirty="0"/>
              <a:t>Checkout Page</a:t>
            </a:r>
            <a:r>
              <a:rPr lang="en-US" sz="1600" dirty="0"/>
              <a:t> collects the user's </a:t>
            </a:r>
            <a:r>
              <a:rPr lang="en-US" sz="1600" b="1" dirty="0"/>
              <a:t>shipping address details</a:t>
            </a:r>
            <a:r>
              <a:rPr lang="en-US" sz="1600" dirty="0"/>
              <a:t> through a structured input form. Alongside the form, the page also displays a clear </a:t>
            </a:r>
            <a:r>
              <a:rPr lang="en-US" sz="1600" b="1" dirty="0"/>
              <a:t>order summary</a:t>
            </a:r>
            <a:r>
              <a:rPr lang="en-US" sz="1600" dirty="0"/>
              <a:t>, including the list of selected products, quantities, and total price.</a:t>
            </a:r>
          </a:p>
          <a:p>
            <a:pPr marL="285750" indent="-285750">
              <a:lnSpc>
                <a:spcPct val="110000"/>
              </a:lnSpc>
              <a:buFont typeface="Arial" panose="020B0604020202020204" pitchFamily="34" charset="0"/>
              <a:buChar char="•"/>
            </a:pPr>
            <a:r>
              <a:rPr lang="en-US" sz="1600" dirty="0"/>
              <a:t>This final step allows users to review their order and provide accurate delivery information before confirming the purchase, ensuring a smooth and reliable checkout process.</a:t>
            </a:r>
          </a:p>
          <a:p>
            <a:pPr>
              <a:lnSpc>
                <a:spcPct val="110000"/>
              </a:lnSpc>
            </a:pPr>
            <a:endParaRPr lang="en-US" sz="1600" dirty="0"/>
          </a:p>
        </p:txBody>
      </p:sp>
      <p:pic>
        <p:nvPicPr>
          <p:cNvPr id="6" name="Picture 5">
            <a:extLst>
              <a:ext uri="{FF2B5EF4-FFF2-40B4-BE49-F238E27FC236}">
                <a16:creationId xmlns:a16="http://schemas.microsoft.com/office/drawing/2014/main" id="{27747F7F-2333-77E4-91A2-5AB4DFF1F029}"/>
              </a:ext>
            </a:extLst>
          </p:cNvPr>
          <p:cNvPicPr>
            <a:picLocks noChangeAspect="1"/>
          </p:cNvPicPr>
          <p:nvPr/>
        </p:nvPicPr>
        <p:blipFill>
          <a:blip r:embed="rId2"/>
          <a:stretch>
            <a:fillRect/>
          </a:stretch>
        </p:blipFill>
        <p:spPr>
          <a:xfrm>
            <a:off x="4475777" y="1935823"/>
            <a:ext cx="6492242" cy="3445646"/>
          </a:xfrm>
          <a:prstGeom prst="rect">
            <a:avLst/>
          </a:prstGeom>
        </p:spPr>
      </p:pic>
    </p:spTree>
    <p:extLst>
      <p:ext uri="{BB962C8B-B14F-4D97-AF65-F5344CB8AC3E}">
        <p14:creationId xmlns:p14="http://schemas.microsoft.com/office/powerpoint/2010/main" val="1923793600"/>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docProps/app.xml><?xml version="1.0" encoding="utf-8"?>
<Properties xmlns="http://schemas.openxmlformats.org/officeDocument/2006/extended-properties" xmlns:vt="http://schemas.openxmlformats.org/officeDocument/2006/docPropsVTypes">
  <Template>TM03457515[[fn=View]]</Template>
  <TotalTime>103</TotalTime>
  <Words>1135</Words>
  <Application>Microsoft Office PowerPoint</Application>
  <PresentationFormat>Widescreen</PresentationFormat>
  <Paragraphs>61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Schoolbook</vt:lpstr>
      <vt:lpstr>DeepSeek-CJK-patch</vt:lpstr>
      <vt:lpstr>Wingdings 2</vt:lpstr>
      <vt:lpstr>View</vt:lpstr>
      <vt:lpstr>Online Food Delivery</vt:lpstr>
      <vt:lpstr>Project Vision</vt:lpstr>
      <vt:lpstr>Tech Stack</vt:lpstr>
      <vt:lpstr>PowerPoint Presentation</vt:lpstr>
      <vt:lpstr>Login/Signup Pages</vt:lpstr>
      <vt:lpstr>Home Page – Discover Deliciousness </vt:lpstr>
      <vt:lpstr>Menu Browsing</vt:lpstr>
      <vt:lpstr>Food Cart Page</vt:lpstr>
      <vt:lpstr>Checkout Page</vt:lpstr>
      <vt:lpstr>Contact Us Page</vt:lpstr>
      <vt:lpstr>Admin Login Page</vt:lpstr>
      <vt:lpstr>Admin Dashboard Page</vt:lpstr>
      <vt:lpstr>Future Enhancements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Abhishek Jadav</dc:creator>
  <cp:lastModifiedBy>Abhishek Jadav</cp:lastModifiedBy>
  <cp:revision>26</cp:revision>
  <dcterms:created xsi:type="dcterms:W3CDTF">2025-04-10T20:32:56Z</dcterms:created>
  <dcterms:modified xsi:type="dcterms:W3CDTF">2025-04-10T22:16:21Z</dcterms:modified>
</cp:coreProperties>
</file>