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8309F-7DA4-42EF-AF33-943181CC3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21A27-8BE6-4E32-938C-08ABE8ED32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vidtrack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EA91-D6D7-4B0C-A17C-66273865F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 CASES in TEXAS and Infection Rate – predicting end of the pandemic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972FF-B630-4842-92AF-C2CC2F460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Abhijat </a:t>
            </a:r>
            <a:r>
              <a:rPr lang="en-US" dirty="0" err="1"/>
              <a:t>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24D2-CFAE-4FC8-95D2-71ACFFC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8E0B-2B7A-47AE-A7C9-3B32D0F1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data on Rt showed in the previous slide can be used by businesses to –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Determine how long the disease will persist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How long businesses have to actively manage their supply chains </a:t>
            </a:r>
            <a:r>
              <a:rPr lang="en-US" dirty="0" err="1"/>
              <a:t>wrt</a:t>
            </a:r>
            <a:r>
              <a:rPr lang="en-US" dirty="0"/>
              <a:t>. pandemic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When will the customer demand be back (of course it is linked to end of pandemic).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How to model the revenues and hence the orders given the timeline of the pandemic.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Businesses can use this modelling to manage inventories and predict future demand.</a:t>
            </a:r>
          </a:p>
        </p:txBody>
      </p:sp>
    </p:spTree>
    <p:extLst>
      <p:ext uri="{BB962C8B-B14F-4D97-AF65-F5344CB8AC3E}">
        <p14:creationId xmlns:p14="http://schemas.microsoft.com/office/powerpoint/2010/main" val="15338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72B3-3E28-497E-8753-FB9108C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0044-DE25-42B0-AACA-7E15D09D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106230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Whole world is suffering from COVID pandemic.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Everybody wants to know when this might end.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Question: 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sz="2400" b="1" i="1" dirty="0"/>
              <a:t>can we use machine learning to study and possibly predict when this will end, </a:t>
            </a:r>
          </a:p>
          <a:p>
            <a:pPr marL="0" indent="0" algn="ctr">
              <a:buNone/>
            </a:pPr>
            <a:r>
              <a:rPr lang="en-US" sz="2400" b="1" i="1" dirty="0"/>
              <a:t>	or at least,</a:t>
            </a:r>
          </a:p>
          <a:p>
            <a:pPr marL="0" indent="0" algn="ctr">
              <a:buNone/>
            </a:pPr>
            <a:r>
              <a:rPr lang="en-US" sz="2400" b="1" i="1" dirty="0"/>
              <a:t>the direction in which this pandemic is going.</a:t>
            </a:r>
          </a:p>
        </p:txBody>
      </p:sp>
    </p:spTree>
    <p:extLst>
      <p:ext uri="{BB962C8B-B14F-4D97-AF65-F5344CB8AC3E}">
        <p14:creationId xmlns:p14="http://schemas.microsoft.com/office/powerpoint/2010/main" val="3272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77E8-93CB-40BD-A62C-7EA8014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4F07-9C4D-4203-A25A-A81BAA7E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number of new cases per day can be associated with the infection rate.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infection rate is called as Basic Reproduction Number, R</a:t>
            </a:r>
            <a:r>
              <a:rPr lang="en-US" baseline="-25000" dirty="0"/>
              <a:t>0, </a:t>
            </a:r>
            <a:r>
              <a:rPr lang="en-US" dirty="0"/>
              <a:t>which is a static parameter.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monitor the rate of infection daily, we need to monitor it daily.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dynamic infection rate is called as Rt, which can be calculated on a dynamic basis.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need to use Bayesian statistic to calculate the value of Rt.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2421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7FF9-71A8-4C87-9E18-03899753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 to calculate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9289-65F4-4AA0-9021-E80706A4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𝑃(𝑅𝑡|𝑘)=𝑃(𝑘|𝑅𝑡)⋅𝑃(𝑅𝑡) / 𝑃(k)</a:t>
            </a:r>
          </a:p>
          <a:p>
            <a:pPr lvl="0"/>
            <a:r>
              <a:rPr lang="en-US" dirty="0"/>
              <a:t>Where, the likelihood of seeing 𝑘 new cases given 𝑅𝑡 times ...</a:t>
            </a:r>
          </a:p>
          <a:p>
            <a:pPr lvl="0"/>
            <a:r>
              <a:rPr lang="en-US" dirty="0"/>
              <a:t>The prior beliefs of the value of 𝑃(𝑅𝑡) without the data ...</a:t>
            </a:r>
          </a:p>
          <a:p>
            <a:pPr lvl="0"/>
            <a:r>
              <a:rPr lang="en-US" dirty="0"/>
              <a:t>divided by the probability of seeing this many cases in general.</a:t>
            </a:r>
          </a:p>
          <a:p>
            <a:r>
              <a:rPr lang="en-US" dirty="0"/>
              <a:t>This is for a single day. To make it iterative: every day that passes, we use yesterday's prior 𝑃(𝑅𝑡−1) to estimate today's prior 𝑃(𝑅𝑡). We will assume the distribution of 𝑅𝑡 to be a Gaussian centered around 𝑅𝑡−1 so 𝑃(𝑅𝑡|𝑅𝑡−1)=N(𝑅𝑡−1,𝜎), where 𝜎 is a hyperparameter (see below on how we estimate 𝜎). So, on day one:</a:t>
            </a:r>
          </a:p>
          <a:p>
            <a:pPr marL="0" indent="0">
              <a:buNone/>
            </a:pPr>
            <a:r>
              <a:rPr lang="en-US" dirty="0"/>
              <a:t>				𝑃(𝑅1|𝑘1) ∝ 𝑃(𝑅1)⋅L(𝑅1|𝑘1)</a:t>
            </a:r>
          </a:p>
          <a:p>
            <a:r>
              <a:rPr lang="en-US" dirty="0"/>
              <a:t>On day two:</a:t>
            </a:r>
          </a:p>
          <a:p>
            <a:pPr marL="0" indent="0">
              <a:buNone/>
            </a:pPr>
            <a:r>
              <a:rPr lang="en-US" dirty="0"/>
              <a:t>		𝑃(𝑅2|𝑘1,𝑘2) ∝ 𝑃(𝑅2)⋅L(𝑅2|𝑘2) = ∑𝑅1𝑃(𝑅1|𝑘1)⋅𝑃(𝑅2|𝑅1)⋅L(𝑅2|𝑘2)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A19C-2085-4755-82C1-C4E131F7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 to calculate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B198-3B65-40B3-9261-5B7BD412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model the 'arrival' process of infections. A popular choice for the distribution of arrivals amongst statisticians is the Poisson Distribution. Accordingly, if we let λ represent the average rate of infections per day, then the probability that we are likely to see k new cases on a day, is given by</a:t>
            </a:r>
          </a:p>
          <a:p>
            <a:pPr marL="0" indent="0">
              <a:buNone/>
            </a:pPr>
            <a:r>
              <a:rPr lang="en-US" dirty="0"/>
              <a:t>				𝑃(𝑘|λ)=[λ𝑘𝑒</a:t>
            </a:r>
            <a:r>
              <a:rPr lang="en-US" dirty="0" err="1"/>
              <a:t>xp</a:t>
            </a:r>
            <a:r>
              <a:rPr lang="en-US" dirty="0"/>
              <a:t>(−λ)] / 𝑘!</a:t>
            </a:r>
          </a:p>
          <a:p>
            <a:r>
              <a:rPr lang="en-US" dirty="0"/>
              <a:t>Given this setup, we can construct the probability distribution of new cases for a set of </a:t>
            </a:r>
            <a:r>
              <a:rPr lang="en-US" dirty="0" err="1"/>
              <a:t>λ's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1FD4-039F-43C2-B1B4-043F4FA6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Honing the algorithm on homogenized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C73B-D121-4E80-85C0-541B97B1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4" y="1845734"/>
            <a:ext cx="385823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data shows distribution for each k and lambda.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spead</a:t>
            </a:r>
            <a:r>
              <a:rPr lang="en-US" dirty="0"/>
              <a:t> of the curves shows the uncertainty in the predicted value of 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We need to tie this into lambda.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spread is different for different values of lambda.</a:t>
            </a:r>
          </a:p>
        </p:txBody>
      </p:sp>
      <p:pic>
        <p:nvPicPr>
          <p:cNvPr id="4" name="Picture 3" descr="C:\Users\agoyal\AppData\Local\Microsoft\Windows\INetCache\Content.MSO\F082C9F4.tmp">
            <a:extLst>
              <a:ext uri="{FF2B5EF4-FFF2-40B4-BE49-F238E27FC236}">
                <a16:creationId xmlns:a16="http://schemas.microsoft.com/office/drawing/2014/main" id="{91A56A83-2659-4F42-A688-CB3EEA4DAF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80" y="1845734"/>
            <a:ext cx="5849905" cy="423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60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F084-1A1E-4FD3-A060-B99F5671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and current value of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E445-3542-4B9C-A312-F924893F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5455708"/>
            <a:ext cx="10569753" cy="413385"/>
          </a:xfrm>
        </p:spPr>
        <p:txBody>
          <a:bodyPr/>
          <a:lstStyle/>
          <a:p>
            <a:r>
              <a:rPr lang="en-US" dirty="0"/>
              <a:t>We have calculated the current value of Rt based on the previous value of Rt and lambda.</a:t>
            </a:r>
          </a:p>
        </p:txBody>
      </p:sp>
      <p:pic>
        <p:nvPicPr>
          <p:cNvPr id="4" name="Picture 3" descr="C:\Users\agoyal\AppData\Local\Microsoft\Windows\INetCache\Content.MSO\7B604F5D.tmp">
            <a:extLst>
              <a:ext uri="{FF2B5EF4-FFF2-40B4-BE49-F238E27FC236}">
                <a16:creationId xmlns:a16="http://schemas.microsoft.com/office/drawing/2014/main" id="{06B09DD5-B4D8-4D3B-999F-BF563EE922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50" y="1845734"/>
            <a:ext cx="49625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goyal\AppData\Local\Microsoft\Windows\INetCache\Content.MSO\E382768E.tmp">
            <a:extLst>
              <a:ext uri="{FF2B5EF4-FFF2-40B4-BE49-F238E27FC236}">
                <a16:creationId xmlns:a16="http://schemas.microsoft.com/office/drawing/2014/main" id="{E7F411E6-0E6A-4BB0-B10F-A41CC60DE9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4" y="1845734"/>
            <a:ext cx="495300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9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D52D-7747-48DE-B03F-B74F09CD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on data from Texas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61C0-EB1C-42FC-87F6-6F184A1E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29" y="1845734"/>
            <a:ext cx="582182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obtained from </a:t>
            </a:r>
          </a:p>
          <a:p>
            <a:pPr marL="0" indent="0">
              <a:buNone/>
            </a:pPr>
            <a:r>
              <a:rPr lang="en-US" b="1" i="1" dirty="0">
                <a:hlinkClick r:id="rId2"/>
              </a:rPr>
              <a:t>https://covidtracking</a:t>
            </a:r>
            <a:r>
              <a:rPr lang="en-US" b="1" i="1" dirty="0"/>
              <a:t>.com/api/v1/states/daily.csv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 </a:t>
            </a:r>
            <a:r>
              <a:rPr lang="en-US" dirty="0"/>
              <a:t>7 day rolling  average added to the data so that we can deal with less noise. In presence of excessive noise, the predictive algorithm might not converge.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use this data to predict the infectivity of the disease, and provide insight into trends and hence possible predict the future and end of this epidemic.</a:t>
            </a:r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4735-A9D0-4EF5-9AAB-506B1DAD86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" y="1754294"/>
            <a:ext cx="527732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8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14A1-A363-466D-993E-3D6A3853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 graph over time for </a:t>
            </a:r>
            <a:r>
              <a:rPr lang="en-US" dirty="0" err="1"/>
              <a:t>texas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BADC-1D30-49CE-B0F8-355E2451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034" y="1845734"/>
            <a:ext cx="3973645" cy="402336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we can see from this graph of Rt over time, the infection rate is decreasing.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was a dip in infection rate below 1 around April 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But since then, the infectivity has been bouncing around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consistent value less than 1 is required to make sure that this epidemic will die down.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lower the value of Rt below 1, the sooner will the epidemic 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Since we are still wobbling around 1 in Texas, I think that this epidemic still has legs and will continue to affect our daily lives until Rt goes way below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D36B9-FAFC-43C0-AB38-6702C61B6605}"/>
              </a:ext>
            </a:extLst>
          </p:cNvPr>
          <p:cNvPicPr/>
          <p:nvPr/>
        </p:nvPicPr>
        <p:blipFill rotWithShape="1">
          <a:blip r:embed="rId2"/>
          <a:srcRect r="22267"/>
          <a:stretch/>
        </p:blipFill>
        <p:spPr bwMode="auto">
          <a:xfrm>
            <a:off x="909240" y="1845734"/>
            <a:ext cx="5916930" cy="4314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5896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</TotalTime>
  <Words>563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COVID CASES in TEXAS and Infection Rate – predicting end of the pandemic </vt:lpstr>
      <vt:lpstr>Introduction</vt:lpstr>
      <vt:lpstr>Technical Background </vt:lpstr>
      <vt:lpstr>Bayesian Statistic to calculate Rt</vt:lpstr>
      <vt:lpstr>Bayesian Statistic to calculate Rt</vt:lpstr>
      <vt:lpstr>Honing the algorithm on homogenized data</vt:lpstr>
      <vt:lpstr>Previous and current value of Rt</vt:lpstr>
      <vt:lpstr>Modelling on data from Texas</vt:lpstr>
      <vt:lpstr>Infectivity graph over time for texas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in TEXAS and Infection Rate – predicting end of the pandemic </dc:title>
  <dc:creator>Abhijat Goyal</dc:creator>
  <cp:lastModifiedBy>Abhijat Goyal</cp:lastModifiedBy>
  <cp:revision>7</cp:revision>
  <dcterms:created xsi:type="dcterms:W3CDTF">2020-04-23T06:03:23Z</dcterms:created>
  <dcterms:modified xsi:type="dcterms:W3CDTF">2020-04-23T18:16:53Z</dcterms:modified>
</cp:coreProperties>
</file>