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3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57">
          <p15:clr>
            <a:srgbClr val="000000"/>
          </p15:clr>
        </p15:guide>
        <p15:guide id="2" pos="2954">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447E17E-CDD1-47B8-8AC0-759EB625199D}" styleName="Table_0">
    <a:wholeTbl>
      <a:tcTxStyle>
        <a:font>
          <a:latin typeface="Arial"/>
          <a:ea typeface="Arial"/>
          <a:cs typeface="Arial"/>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FFFFF">
              <a:alpha val="0"/>
            </a:srgbClr>
          </a:solid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50800" cap="flat" cmpd="sng">
              <a:solidFill>
                <a:schemeClr val="accent1"/>
              </a:solidFill>
              <a:prstDash val="solid"/>
              <a:round/>
              <a:headEnd type="none" w="sm" len="sm"/>
              <a:tailEnd type="none" w="sm" len="sm"/>
            </a:ln>
          </a:top>
        </a:tcBdr>
        <a:fill>
          <a:solidFill>
            <a:srgbClr val="FFFFFF">
              <a:alpha val="0"/>
            </a:srgbClr>
          </a:solidFill>
        </a:fill>
      </a:tcStyle>
    </a:lastRow>
    <a:seCell>
      <a:tcStyle>
        <a:tcBdr/>
      </a:tcStyle>
    </a:seCell>
    <a:swCell>
      <a:tcStyle>
        <a:tcBdr/>
      </a:tcStyle>
    </a:swCell>
    <a:firstRow>
      <a:tcTxStyle b="on"/>
      <a:tcStyle>
        <a:tcBdr>
          <a:bottom>
            <a:ln w="25400" cap="flat" cmpd="sng">
              <a:solidFill>
                <a:schemeClr val="accent1"/>
              </a:solidFill>
              <a:prstDash val="solid"/>
              <a:round/>
              <a:headEnd type="none" w="sm" len="sm"/>
              <a:tailEnd type="none" w="sm" len="sm"/>
            </a:ln>
          </a:bottom>
        </a:tcBdr>
        <a:fill>
          <a:solidFill>
            <a:srgbClr val="FFFFFF">
              <a:alpha val="0"/>
            </a:srgbClr>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7"/>
      </p:cViewPr>
      <p:guideLst>
        <p:guide orient="horz" pos="1657"/>
        <p:guide pos="295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IN" altLang="en-US"/>
              <a:t>Linear Regression</a:t>
            </a:r>
          </a:p>
        </c:rich>
      </c:tx>
      <c:overlay val="0"/>
      <c:spPr>
        <a:noFill/>
        <a:ln>
          <a:noFill/>
        </a:ln>
        <a:effectLst/>
      </c:spPr>
      <c:txPr>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669112459432801"/>
          <c:y val="8.9148015798382593E-2"/>
          <c:w val="0.83750529137857999"/>
          <c:h val="0.68786909911604299"/>
        </c:manualLayout>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numRef>
              <c:f>Sheet1!$A$2:$A$5</c:f>
              <c:numCache>
                <c:formatCode>General</c:formatCode>
                <c:ptCount val="4"/>
                <c:pt idx="0">
                  <c:v>1</c:v>
                </c:pt>
                <c:pt idx="1">
                  <c:v>2</c:v>
                </c:pt>
                <c:pt idx="2">
                  <c:v>3</c:v>
                </c:pt>
                <c:pt idx="3">
                  <c:v>4</c:v>
                </c:pt>
              </c:numCache>
            </c:numRef>
          </c:cat>
          <c:val>
            <c:numRef>
              <c:f>Sheet1!$B$2:$B$5</c:f>
              <c:numCache>
                <c:formatCode>General</c:formatCode>
                <c:ptCount val="4"/>
                <c:pt idx="0">
                  <c:v>1</c:v>
                </c:pt>
                <c:pt idx="1">
                  <c:v>2</c:v>
                </c:pt>
                <c:pt idx="2">
                  <c:v>3</c:v>
                </c:pt>
                <c:pt idx="3">
                  <c:v>4</c:v>
                </c:pt>
              </c:numCache>
            </c:numRef>
          </c:val>
          <c:smooth val="0"/>
          <c:extLst>
            <c:ext xmlns:c16="http://schemas.microsoft.com/office/drawing/2014/chart" uri="{C3380CC4-5D6E-409C-BE32-E72D297353CC}">
              <c16:uniqueId val="{00000000-F31B-4E5F-99B9-2927538455C5}"/>
            </c:ext>
          </c:extLst>
        </c:ser>
        <c:ser>
          <c:idx val="1"/>
          <c:order val="1"/>
          <c:tx>
            <c:strRef>
              <c:f>Sheet1!$C$1</c:f>
              <c:strCache>
                <c:ptCount val="1"/>
              </c:strCache>
            </c:strRef>
          </c:tx>
          <c:spPr>
            <a:ln w="28575" cap="rnd">
              <a:solidFill>
                <a:schemeClr val="accent2"/>
              </a:solidFill>
              <a:round/>
            </a:ln>
            <a:effectLst/>
          </c:spPr>
          <c:marker>
            <c:symbol val="none"/>
          </c:marker>
          <c:cat>
            <c:numRef>
              <c:f>Sheet1!$A$2:$A$5</c:f>
              <c:numCache>
                <c:formatCode>General</c:formatCode>
                <c:ptCount val="4"/>
                <c:pt idx="0">
                  <c:v>1</c:v>
                </c:pt>
                <c:pt idx="1">
                  <c:v>2</c:v>
                </c:pt>
                <c:pt idx="2">
                  <c:v>3</c:v>
                </c:pt>
                <c:pt idx="3">
                  <c:v>4</c:v>
                </c:pt>
              </c:numCache>
            </c:numRef>
          </c:cat>
          <c:val>
            <c:numRef>
              <c:f>Sheet1!$C$2:$C$5</c:f>
              <c:numCache>
                <c:formatCode>General</c:formatCode>
                <c:ptCount val="4"/>
              </c:numCache>
            </c:numRef>
          </c:val>
          <c:smooth val="0"/>
          <c:extLst>
            <c:ext xmlns:c16="http://schemas.microsoft.com/office/drawing/2014/chart" uri="{C3380CC4-5D6E-409C-BE32-E72D297353CC}">
              <c16:uniqueId val="{00000001-F31B-4E5F-99B9-2927538455C5}"/>
            </c:ext>
          </c:extLst>
        </c:ser>
        <c:ser>
          <c:idx val="2"/>
          <c:order val="2"/>
          <c:tx>
            <c:strRef>
              <c:f>Sheet1!$D$1</c:f>
              <c:strCache>
                <c:ptCount val="1"/>
              </c:strCache>
            </c:strRef>
          </c:tx>
          <c:spPr>
            <a:ln w="28575" cap="rnd">
              <a:solidFill>
                <a:schemeClr val="accent3"/>
              </a:solidFill>
              <a:round/>
            </a:ln>
            <a:effectLst/>
          </c:spPr>
          <c:marker>
            <c:symbol val="none"/>
          </c:marker>
          <c:cat>
            <c:numRef>
              <c:f>Sheet1!$A$2:$A$5</c:f>
              <c:numCache>
                <c:formatCode>General</c:formatCode>
                <c:ptCount val="4"/>
                <c:pt idx="0">
                  <c:v>1</c:v>
                </c:pt>
                <c:pt idx="1">
                  <c:v>2</c:v>
                </c:pt>
                <c:pt idx="2">
                  <c:v>3</c:v>
                </c:pt>
                <c:pt idx="3">
                  <c:v>4</c:v>
                </c:pt>
              </c:numCache>
            </c:numRef>
          </c:cat>
          <c:val>
            <c:numRef>
              <c:f>Sheet1!$D$2:$D$5</c:f>
              <c:numCache>
                <c:formatCode>General</c:formatCode>
                <c:ptCount val="4"/>
              </c:numCache>
            </c:numRef>
          </c:val>
          <c:smooth val="0"/>
          <c:extLst>
            <c:ext xmlns:c16="http://schemas.microsoft.com/office/drawing/2014/chart" uri="{C3380CC4-5D6E-409C-BE32-E72D297353CC}">
              <c16:uniqueId val="{00000002-F31B-4E5F-99B9-2927538455C5}"/>
            </c:ext>
          </c:extLst>
        </c:ser>
        <c:dLbls>
          <c:showLegendKey val="0"/>
          <c:showVal val="0"/>
          <c:showCatName val="0"/>
          <c:showSerName val="0"/>
          <c:showPercent val="0"/>
          <c:showBubbleSize val="0"/>
        </c:dLbls>
        <c:smooth val="0"/>
        <c:axId val="340043680"/>
        <c:axId val="319212096"/>
      </c:lineChart>
      <c:catAx>
        <c:axId val="340043680"/>
        <c:scaling>
          <c:orientation val="minMax"/>
        </c:scaling>
        <c:delete val="0"/>
        <c:axPos val="b"/>
        <c:title>
          <c:tx>
            <c:rich>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rPr lang="en-IN" altLang="en-US"/>
                  <a:t>Cost Function</a:t>
                </a:r>
              </a:p>
            </c:rich>
          </c:tx>
          <c:overlay val="0"/>
          <c:spPr>
            <a:noFill/>
            <a:ln>
              <a:noFill/>
            </a:ln>
            <a:effectLst/>
          </c:spPr>
          <c:txPr>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319212096"/>
        <c:crosses val="autoZero"/>
        <c:auto val="1"/>
        <c:lblAlgn val="ctr"/>
        <c:lblOffset val="100"/>
        <c:noMultiLvlLbl val="0"/>
      </c:catAx>
      <c:valAx>
        <c:axId val="3192120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rPr lang="en-IN" altLang="en-US"/>
                  <a:t>Sales Price</a:t>
                </a:r>
              </a:p>
            </c:rich>
          </c:tx>
          <c:layout>
            <c:manualLayout>
              <c:xMode val="edge"/>
              <c:yMode val="edge"/>
              <c:x val="2.42697897558911E-2"/>
              <c:y val="0.40487116795185302"/>
            </c:manualLayout>
          </c:layout>
          <c:overlay val="0"/>
          <c:spPr>
            <a:noFill/>
            <a:ln>
              <a:noFill/>
            </a:ln>
            <a:effectLst/>
          </c:spPr>
          <c:txPr>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340043680"/>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IN" altLang="en-US"/>
              <a:t>Lasso Regression</a:t>
            </a:r>
          </a:p>
        </c:rich>
      </c:tx>
      <c:layout>
        <c:manualLayout>
          <c:xMode val="edge"/>
          <c:yMode val="edge"/>
          <c:x val="0.328277127134189"/>
          <c:y val="9.0276471694564608E-3"/>
        </c:manualLayout>
      </c:layout>
      <c:overlay val="0"/>
      <c:spPr>
        <a:noFill/>
        <a:ln>
          <a:noFill/>
        </a:ln>
        <a:effectLst/>
      </c:spPr>
      <c:txPr>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826160575702"/>
          <c:y val="8.6891104006018502E-2"/>
          <c:w val="0.83750529137857999"/>
          <c:h val="0.68786909911604299"/>
        </c:manualLayout>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numRef>
              <c:f>Sheet1!$A$2:$A$5</c:f>
              <c:numCache>
                <c:formatCode>General</c:formatCode>
                <c:ptCount val="4"/>
                <c:pt idx="0">
                  <c:v>1</c:v>
                </c:pt>
                <c:pt idx="1">
                  <c:v>2</c:v>
                </c:pt>
                <c:pt idx="2">
                  <c:v>3</c:v>
                </c:pt>
                <c:pt idx="3">
                  <c:v>4</c:v>
                </c:pt>
              </c:numCache>
            </c:numRef>
          </c:cat>
          <c:val>
            <c:numRef>
              <c:f>Sheet1!$B$2:$B$5</c:f>
              <c:numCache>
                <c:formatCode>General</c:formatCode>
                <c:ptCount val="4"/>
                <c:pt idx="0">
                  <c:v>1</c:v>
                </c:pt>
                <c:pt idx="1">
                  <c:v>2</c:v>
                </c:pt>
                <c:pt idx="2">
                  <c:v>3</c:v>
                </c:pt>
                <c:pt idx="3">
                  <c:v>4</c:v>
                </c:pt>
              </c:numCache>
            </c:numRef>
          </c:val>
          <c:smooth val="0"/>
          <c:extLst>
            <c:ext xmlns:c16="http://schemas.microsoft.com/office/drawing/2014/chart" uri="{C3380CC4-5D6E-409C-BE32-E72D297353CC}">
              <c16:uniqueId val="{00000000-E649-4052-8361-312C2A647F51}"/>
            </c:ext>
          </c:extLst>
        </c:ser>
        <c:ser>
          <c:idx val="1"/>
          <c:order val="1"/>
          <c:tx>
            <c:strRef>
              <c:f>Sheet1!$C$1</c:f>
              <c:strCache>
                <c:ptCount val="1"/>
              </c:strCache>
            </c:strRef>
          </c:tx>
          <c:spPr>
            <a:ln w="28575" cap="rnd">
              <a:solidFill>
                <a:schemeClr val="accent2"/>
              </a:solidFill>
              <a:round/>
            </a:ln>
            <a:effectLst/>
          </c:spPr>
          <c:marker>
            <c:symbol val="none"/>
          </c:marker>
          <c:cat>
            <c:numRef>
              <c:f>Sheet1!$A$2:$A$5</c:f>
              <c:numCache>
                <c:formatCode>General</c:formatCode>
                <c:ptCount val="4"/>
                <c:pt idx="0">
                  <c:v>1</c:v>
                </c:pt>
                <c:pt idx="1">
                  <c:v>2</c:v>
                </c:pt>
                <c:pt idx="2">
                  <c:v>3</c:v>
                </c:pt>
                <c:pt idx="3">
                  <c:v>4</c:v>
                </c:pt>
              </c:numCache>
            </c:numRef>
          </c:cat>
          <c:val>
            <c:numRef>
              <c:f>Sheet1!$C$2:$C$5</c:f>
              <c:numCache>
                <c:formatCode>General</c:formatCode>
                <c:ptCount val="4"/>
              </c:numCache>
            </c:numRef>
          </c:val>
          <c:smooth val="0"/>
          <c:extLst>
            <c:ext xmlns:c16="http://schemas.microsoft.com/office/drawing/2014/chart" uri="{C3380CC4-5D6E-409C-BE32-E72D297353CC}">
              <c16:uniqueId val="{00000001-E649-4052-8361-312C2A647F51}"/>
            </c:ext>
          </c:extLst>
        </c:ser>
        <c:ser>
          <c:idx val="2"/>
          <c:order val="2"/>
          <c:tx>
            <c:strRef>
              <c:f>Sheet1!$D$1</c:f>
              <c:strCache>
                <c:ptCount val="1"/>
              </c:strCache>
            </c:strRef>
          </c:tx>
          <c:spPr>
            <a:ln w="28575" cap="rnd">
              <a:solidFill>
                <a:schemeClr val="accent3"/>
              </a:solidFill>
              <a:round/>
            </a:ln>
            <a:effectLst/>
          </c:spPr>
          <c:marker>
            <c:symbol val="none"/>
          </c:marker>
          <c:cat>
            <c:numRef>
              <c:f>Sheet1!$A$2:$A$5</c:f>
              <c:numCache>
                <c:formatCode>General</c:formatCode>
                <c:ptCount val="4"/>
                <c:pt idx="0">
                  <c:v>1</c:v>
                </c:pt>
                <c:pt idx="1">
                  <c:v>2</c:v>
                </c:pt>
                <c:pt idx="2">
                  <c:v>3</c:v>
                </c:pt>
                <c:pt idx="3">
                  <c:v>4</c:v>
                </c:pt>
              </c:numCache>
            </c:numRef>
          </c:cat>
          <c:val>
            <c:numRef>
              <c:f>Sheet1!$D$2:$D$5</c:f>
              <c:numCache>
                <c:formatCode>General</c:formatCode>
                <c:ptCount val="4"/>
              </c:numCache>
            </c:numRef>
          </c:val>
          <c:smooth val="0"/>
          <c:extLst>
            <c:ext xmlns:c16="http://schemas.microsoft.com/office/drawing/2014/chart" uri="{C3380CC4-5D6E-409C-BE32-E72D297353CC}">
              <c16:uniqueId val="{00000002-E649-4052-8361-312C2A647F51}"/>
            </c:ext>
          </c:extLst>
        </c:ser>
        <c:dLbls>
          <c:showLegendKey val="0"/>
          <c:showVal val="0"/>
          <c:showCatName val="0"/>
          <c:showSerName val="0"/>
          <c:showPercent val="0"/>
          <c:showBubbleSize val="0"/>
        </c:dLbls>
        <c:smooth val="0"/>
        <c:axId val="340043680"/>
        <c:axId val="319212096"/>
      </c:lineChart>
      <c:catAx>
        <c:axId val="340043680"/>
        <c:scaling>
          <c:orientation val="minMax"/>
        </c:scaling>
        <c:delete val="0"/>
        <c:axPos val="b"/>
        <c:title>
          <c:tx>
            <c:rich>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rPr lang="en-IN" altLang="en-US"/>
                  <a:t>Cost Function</a:t>
                </a:r>
              </a:p>
            </c:rich>
          </c:tx>
          <c:overlay val="0"/>
          <c:spPr>
            <a:noFill/>
            <a:ln>
              <a:noFill/>
            </a:ln>
            <a:effectLst/>
          </c:spPr>
          <c:txPr>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319212096"/>
        <c:crosses val="autoZero"/>
        <c:auto val="1"/>
        <c:lblAlgn val="ctr"/>
        <c:lblOffset val="100"/>
        <c:noMultiLvlLbl val="0"/>
      </c:catAx>
      <c:valAx>
        <c:axId val="3192120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rPr lang="en-IN" altLang="en-US"/>
                  <a:t>Sales Price</a:t>
                </a:r>
              </a:p>
            </c:rich>
          </c:tx>
          <c:layout>
            <c:manualLayout>
              <c:xMode val="edge"/>
              <c:yMode val="edge"/>
              <c:x val="2.42697897558911E-2"/>
              <c:y val="0.40487116795185302"/>
            </c:manualLayout>
          </c:layout>
          <c:overlay val="0"/>
          <c:spPr>
            <a:noFill/>
            <a:ln>
              <a:noFill/>
            </a:ln>
            <a:effectLst/>
          </c:spPr>
          <c:txPr>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340043680"/>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408d9ee7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1408d9ee7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1408d9ee7b_2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g11408d9ee7b_2_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1408d9ee7b_2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11408d9ee7b_2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1408d9ee7b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1408d9ee7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408d9ee7b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1408d9ee7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408d9ee7b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1408d9ee7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1408d9ee7b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1408d9ee7b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1408d9ee7b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1408d9ee7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1408d9ee7b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1408d9ee7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1408d9ee7b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1408d9ee7b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bg>
      <p:bgPr>
        <a:solidFill>
          <a:srgbClr val="F7F7F7"/>
        </a:solidFill>
        <a:effectLst/>
      </p:bgPr>
    </p:bg>
    <p:spTree>
      <p:nvGrpSpPr>
        <p:cNvPr id="1" name="Shape 57"/>
        <p:cNvGrpSpPr/>
        <p:nvPr/>
      </p:nvGrpSpPr>
      <p:grpSpPr>
        <a:xfrm>
          <a:off x="0" y="0"/>
          <a:ext cx="0" cy="0"/>
          <a:chOff x="0" y="0"/>
          <a:chExt cx="0" cy="0"/>
        </a:xfrm>
      </p:grpSpPr>
      <p:sp>
        <p:nvSpPr>
          <p:cNvPr id="58" name="Google Shape;58;p14"/>
          <p:cNvSpPr/>
          <p:nvPr/>
        </p:nvSpPr>
        <p:spPr>
          <a:xfrm>
            <a:off x="0" y="1"/>
            <a:ext cx="9144000" cy="5143500"/>
          </a:xfrm>
          <a:prstGeom prst="rect">
            <a:avLst/>
          </a:prstGeom>
          <a:solidFill>
            <a:srgbClr val="F7F7F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600"/>
              <a:buFont typeface="Arial" panose="020B0604020202020204"/>
              <a:buNone/>
            </a:pPr>
            <a:endParaRPr sz="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9" name="Google Shape;59;p14"/>
          <p:cNvSpPr/>
          <p:nvPr/>
        </p:nvSpPr>
        <p:spPr>
          <a:xfrm flipH="1">
            <a:off x="5577598" y="3036355"/>
            <a:ext cx="3566400" cy="2107200"/>
          </a:xfrm>
          <a:prstGeom prst="rtTriangle">
            <a:avLst/>
          </a:prstGeom>
          <a:solidFill>
            <a:srgbClr val="00BE9C"/>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600"/>
              <a:buFont typeface="Arial" panose="020B0604020202020204"/>
              <a:buNone/>
            </a:pPr>
            <a:endParaRPr sz="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0" name="Google Shape;60;p14"/>
          <p:cNvSpPr/>
          <p:nvPr/>
        </p:nvSpPr>
        <p:spPr>
          <a:xfrm>
            <a:off x="-1" y="3036355"/>
            <a:ext cx="9114300" cy="2107200"/>
          </a:xfrm>
          <a:prstGeom prst="rtTriangle">
            <a:avLst/>
          </a:prstGeom>
          <a:solidFill>
            <a:srgbClr val="54545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600"/>
              <a:buFont typeface="Arial" panose="020B0604020202020204"/>
              <a:buNone/>
            </a:pPr>
            <a:endParaRPr sz="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1" name="Google Shape;61;p14"/>
          <p:cNvSpPr/>
          <p:nvPr/>
        </p:nvSpPr>
        <p:spPr>
          <a:xfrm flipH="1">
            <a:off x="8143500" y="2993560"/>
            <a:ext cx="1000500" cy="2149800"/>
          </a:xfrm>
          <a:prstGeom prst="rtTriangle">
            <a:avLst/>
          </a:prstGeom>
          <a:solidFill>
            <a:srgbClr val="00B48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600"/>
              <a:buFont typeface="Arial" panose="020B0604020202020204"/>
              <a:buNone/>
            </a:pPr>
            <a:endParaRPr sz="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2" name="Google Shape;62;p14"/>
          <p:cNvSpPr/>
          <p:nvPr/>
        </p:nvSpPr>
        <p:spPr>
          <a:xfrm>
            <a:off x="-29722" y="3013388"/>
            <a:ext cx="9063990" cy="2132557"/>
          </a:xfrm>
          <a:custGeom>
            <a:avLst/>
            <a:gdLst/>
            <a:ahLst/>
            <a:cxnLst/>
            <a:rect l="l" t="t" r="r" b="b"/>
            <a:pathLst>
              <a:path w="12125739" h="2458279" extrusionOk="0">
                <a:moveTo>
                  <a:pt x="5406887" y="2445026"/>
                </a:moveTo>
                <a:lnTo>
                  <a:pt x="0" y="0"/>
                </a:lnTo>
                <a:lnTo>
                  <a:pt x="12125739" y="2458279"/>
                </a:lnTo>
                <a:lnTo>
                  <a:pt x="5406887" y="2445026"/>
                </a:lnTo>
                <a:close/>
              </a:path>
            </a:pathLst>
          </a:custGeom>
          <a:solidFill>
            <a:srgbClr val="61616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600"/>
              <a:buFont typeface="Arial" panose="020B0604020202020204"/>
              <a:buNone/>
            </a:pPr>
            <a:endParaRPr sz="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3" name="Google Shape;63;p14"/>
          <p:cNvSpPr txBox="1">
            <a:spLocks noGrp="1"/>
          </p:cNvSpPr>
          <p:nvPr>
            <p:ph type="ctrTitle"/>
          </p:nvPr>
        </p:nvSpPr>
        <p:spPr>
          <a:xfrm>
            <a:off x="1143000" y="782563"/>
            <a:ext cx="6858000" cy="14988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accent1"/>
              </a:buClr>
              <a:buSzPts val="4100"/>
              <a:buFont typeface="Arial" panose="020B0604020202020204"/>
              <a:buNone/>
              <a:defRPr sz="4100" b="1"/>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4" name="Google Shape;64;p14"/>
          <p:cNvSpPr txBox="1">
            <a:spLocks noGrp="1"/>
          </p:cNvSpPr>
          <p:nvPr>
            <p:ph type="subTitle" idx="1"/>
          </p:nvPr>
        </p:nvSpPr>
        <p:spPr>
          <a:xfrm>
            <a:off x="1143000" y="2556265"/>
            <a:ext cx="6858000" cy="480300"/>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SzPts val="1800"/>
              <a:buNone/>
              <a:defRPr sz="1800">
                <a:solidFill>
                  <a:schemeClr val="lt2"/>
                </a:solidFill>
              </a:defRPr>
            </a:lvl1pPr>
            <a:lvl2pPr lvl="1" algn="ctr">
              <a:lnSpc>
                <a:spcPct val="90000"/>
              </a:lnSpc>
              <a:spcBef>
                <a:spcPts val="400"/>
              </a:spcBef>
              <a:spcAft>
                <a:spcPts val="0"/>
              </a:spcAft>
              <a:buClr>
                <a:schemeClr val="accent1"/>
              </a:buClr>
              <a:buSzPts val="1500"/>
              <a:buNone/>
              <a:defRPr sz="1500"/>
            </a:lvl2pPr>
            <a:lvl3pPr lvl="2" algn="ctr">
              <a:lnSpc>
                <a:spcPct val="90000"/>
              </a:lnSpc>
              <a:spcBef>
                <a:spcPts val="400"/>
              </a:spcBef>
              <a:spcAft>
                <a:spcPts val="0"/>
              </a:spcAft>
              <a:buClr>
                <a:schemeClr val="accent1"/>
              </a:buClr>
              <a:buSzPts val="1400"/>
              <a:buNone/>
              <a:defRPr sz="1400"/>
            </a:lvl3pPr>
            <a:lvl4pPr lvl="3" algn="ctr">
              <a:lnSpc>
                <a:spcPct val="90000"/>
              </a:lnSpc>
              <a:spcBef>
                <a:spcPts val="400"/>
              </a:spcBef>
              <a:spcAft>
                <a:spcPts val="0"/>
              </a:spcAft>
              <a:buClr>
                <a:schemeClr val="accent1"/>
              </a:buClr>
              <a:buSzPts val="1200"/>
              <a:buNone/>
              <a:defRPr sz="1200"/>
            </a:lvl4pPr>
            <a:lvl5pPr lvl="4" algn="ctr">
              <a:lnSpc>
                <a:spcPct val="90000"/>
              </a:lnSpc>
              <a:spcBef>
                <a:spcPts val="400"/>
              </a:spcBef>
              <a:spcAft>
                <a:spcPts val="0"/>
              </a:spcAft>
              <a:buClr>
                <a:schemeClr val="accent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65" name="Google Shape;65;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 name="Google Shape;66;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
        <p:nvSpPr>
          <p:cNvPr id="68" name="Google Shape;68;p14"/>
          <p:cNvSpPr/>
          <p:nvPr/>
        </p:nvSpPr>
        <p:spPr>
          <a:xfrm rot="10800000" flipH="1">
            <a:off x="0" y="-23428"/>
            <a:ext cx="1143000" cy="1318500"/>
          </a:xfrm>
          <a:prstGeom prst="rtTriangle">
            <a:avLst/>
          </a:prstGeom>
          <a:solidFill>
            <a:srgbClr val="00BE9C"/>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600"/>
              <a:buFont typeface="Arial" panose="020B0604020202020204"/>
              <a:buNone/>
            </a:pPr>
            <a:endParaRPr sz="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69" name="Google Shape;69;p14"/>
          <p:cNvCxnSpPr/>
          <p:nvPr/>
        </p:nvCxnSpPr>
        <p:spPr>
          <a:xfrm>
            <a:off x="1154335" y="2465972"/>
            <a:ext cx="6846900" cy="0"/>
          </a:xfrm>
          <a:prstGeom prst="straightConnector1">
            <a:avLst/>
          </a:prstGeom>
          <a:noFill/>
          <a:ln w="38100" cap="flat" cmpd="sng">
            <a:solidFill>
              <a:srgbClr val="00BE9C"/>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垂直排列标题与&#10;文本" type="vertTitleAndTx">
  <p:cSld name="VERTICAL_TITLE_AND_VERTICAL_TEXT">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8" name="Google Shape;128;p23"/>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Clr>
                <a:schemeClr val="accent1"/>
              </a:buClr>
              <a:buSzPts val="1400"/>
              <a:buChar char="•"/>
              <a:defRPr/>
            </a:lvl2pPr>
            <a:lvl3pPr marL="1371600" lvl="2" indent="-317500" algn="l">
              <a:lnSpc>
                <a:spcPct val="90000"/>
              </a:lnSpc>
              <a:spcBef>
                <a:spcPts val="400"/>
              </a:spcBef>
              <a:spcAft>
                <a:spcPts val="0"/>
              </a:spcAft>
              <a:buClr>
                <a:schemeClr val="accent1"/>
              </a:buClr>
              <a:buSzPts val="1400"/>
              <a:buChar char="•"/>
              <a:defRPr/>
            </a:lvl3pPr>
            <a:lvl4pPr marL="1828800" lvl="3" indent="-317500" algn="l">
              <a:lnSpc>
                <a:spcPct val="90000"/>
              </a:lnSpc>
              <a:spcBef>
                <a:spcPts val="400"/>
              </a:spcBef>
              <a:spcAft>
                <a:spcPts val="0"/>
              </a:spcAft>
              <a:buClr>
                <a:schemeClr val="accent1"/>
              </a:buClr>
              <a:buSzPts val="1400"/>
              <a:buChar char="•"/>
              <a:defRPr/>
            </a:lvl4pPr>
            <a:lvl5pPr marL="2286000" lvl="4" indent="-317500" algn="l">
              <a:lnSpc>
                <a:spcPct val="90000"/>
              </a:lnSpc>
              <a:spcBef>
                <a:spcPts val="400"/>
              </a:spcBef>
              <a:spcAft>
                <a:spcPts val="0"/>
              </a:spcAft>
              <a:buClr>
                <a:schemeClr val="accen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9" name="Google Shape;129;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0" name="Google Shape;130;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1" name="Google Shape;131;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内容">
  <p:cSld name="内容">
    <p:spTree>
      <p:nvGrpSpPr>
        <p:cNvPr id="1" name="Shape 132"/>
        <p:cNvGrpSpPr/>
        <p:nvPr/>
      </p:nvGrpSpPr>
      <p:grpSpPr>
        <a:xfrm>
          <a:off x="0" y="0"/>
          <a:ext cx="0" cy="0"/>
          <a:chOff x="0" y="0"/>
          <a:chExt cx="0" cy="0"/>
        </a:xfrm>
      </p:grpSpPr>
      <p:sp>
        <p:nvSpPr>
          <p:cNvPr id="133" name="Google Shape;133;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4" name="Google Shape;134;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5" name="Google Shape;135;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
        <p:nvSpPr>
          <p:cNvPr id="136" name="Google Shape;136;p24"/>
          <p:cNvSpPr txBox="1">
            <a:spLocks noGrp="1"/>
          </p:cNvSpPr>
          <p:nvPr>
            <p:ph type="body" idx="1"/>
          </p:nvPr>
        </p:nvSpPr>
        <p:spPr>
          <a:xfrm>
            <a:off x="628651" y="191341"/>
            <a:ext cx="7886700" cy="43632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SzPts val="1800"/>
              <a:buFont typeface="Arial" panose="020B0604020202020204"/>
              <a:buNone/>
              <a:defRPr sz="1800">
                <a:solidFill>
                  <a:schemeClr val="dk1"/>
                </a:solidFill>
              </a:defRPr>
            </a:lvl1pPr>
            <a:lvl2pPr marL="914400" lvl="1" indent="-228600" algn="l">
              <a:lnSpc>
                <a:spcPct val="90000"/>
              </a:lnSpc>
              <a:spcBef>
                <a:spcPts val="400"/>
              </a:spcBef>
              <a:spcAft>
                <a:spcPts val="0"/>
              </a:spcAft>
              <a:buClr>
                <a:schemeClr val="dk1"/>
              </a:buClr>
              <a:buSzPts val="1500"/>
              <a:buFont typeface="Arial" panose="020B0604020202020204"/>
              <a:buNone/>
              <a:defRPr sz="1500">
                <a:solidFill>
                  <a:schemeClr val="dk1"/>
                </a:solidFill>
              </a:defRPr>
            </a:lvl2pPr>
            <a:lvl3pPr marL="1371600" lvl="2" indent="-228600" algn="l">
              <a:lnSpc>
                <a:spcPct val="90000"/>
              </a:lnSpc>
              <a:spcBef>
                <a:spcPts val="400"/>
              </a:spcBef>
              <a:spcAft>
                <a:spcPts val="0"/>
              </a:spcAft>
              <a:buClr>
                <a:schemeClr val="dk1"/>
              </a:buClr>
              <a:buSzPts val="1400"/>
              <a:buFont typeface="Arial" panose="020B0604020202020204"/>
              <a:buNone/>
              <a:defRPr sz="1400">
                <a:solidFill>
                  <a:schemeClr val="dk1"/>
                </a:solidFill>
              </a:defRPr>
            </a:lvl3pPr>
            <a:lvl4pPr marL="1828800" lvl="3" indent="-228600" algn="l">
              <a:lnSpc>
                <a:spcPct val="90000"/>
              </a:lnSpc>
              <a:spcBef>
                <a:spcPts val="400"/>
              </a:spcBef>
              <a:spcAft>
                <a:spcPts val="0"/>
              </a:spcAft>
              <a:buClr>
                <a:schemeClr val="dk1"/>
              </a:buClr>
              <a:buSzPts val="1400"/>
              <a:buFont typeface="Arial" panose="020B0604020202020204"/>
              <a:buNone/>
              <a:defRPr sz="1400">
                <a:solidFill>
                  <a:schemeClr val="dk1"/>
                </a:solidFill>
              </a:defRPr>
            </a:lvl4pPr>
            <a:lvl5pPr marL="2286000" lvl="4" indent="-228600" algn="l">
              <a:lnSpc>
                <a:spcPct val="90000"/>
              </a:lnSpc>
              <a:spcBef>
                <a:spcPts val="400"/>
              </a:spcBef>
              <a:spcAft>
                <a:spcPts val="0"/>
              </a:spcAft>
              <a:buClr>
                <a:schemeClr val="dk1"/>
              </a:buClr>
              <a:buSzPts val="1400"/>
              <a:buFont typeface="Arial" panose="020B0604020202020204"/>
              <a:buNone/>
              <a:defRPr sz="1400">
                <a:solidFill>
                  <a:schemeClr val="dk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29840" y="342900"/>
            <a:ext cx="3123900" cy="12003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accent1"/>
              </a:buClr>
              <a:buSzPts val="2400"/>
              <a:buFont typeface="Arial" panose="020B0604020202020204"/>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2" name="Google Shape;72;p15"/>
          <p:cNvSpPr>
            <a:spLocks noGrp="1"/>
          </p:cNvSpPr>
          <p:nvPr>
            <p:ph type="pic" idx="2"/>
          </p:nvPr>
        </p:nvSpPr>
        <p:spPr>
          <a:xfrm>
            <a:off x="3887391" y="342901"/>
            <a:ext cx="4629300" cy="4053000"/>
          </a:xfrm>
          <a:prstGeom prst="rect">
            <a:avLst/>
          </a:prstGeom>
          <a:noFill/>
          <a:ln>
            <a:noFill/>
          </a:ln>
        </p:spPr>
      </p:sp>
      <p:sp>
        <p:nvSpPr>
          <p:cNvPr id="73" name="Google Shape;73;p15"/>
          <p:cNvSpPr txBox="1">
            <a:spLocks noGrp="1"/>
          </p:cNvSpPr>
          <p:nvPr>
            <p:ph type="body" idx="1"/>
          </p:nvPr>
        </p:nvSpPr>
        <p:spPr>
          <a:xfrm>
            <a:off x="629840" y="1543050"/>
            <a:ext cx="31239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SzPts val="1500"/>
              <a:buNone/>
              <a:defRPr sz="1500"/>
            </a:lvl1pPr>
            <a:lvl2pPr marL="914400" lvl="1" indent="-228600" algn="l">
              <a:lnSpc>
                <a:spcPct val="90000"/>
              </a:lnSpc>
              <a:spcBef>
                <a:spcPts val="400"/>
              </a:spcBef>
              <a:spcAft>
                <a:spcPts val="0"/>
              </a:spcAft>
              <a:buClr>
                <a:schemeClr val="accent1"/>
              </a:buClr>
              <a:buSzPts val="1100"/>
              <a:buNone/>
              <a:defRPr sz="1100"/>
            </a:lvl2pPr>
            <a:lvl3pPr marL="1371600" lvl="2" indent="-228600" algn="l">
              <a:lnSpc>
                <a:spcPct val="90000"/>
              </a:lnSpc>
              <a:spcBef>
                <a:spcPts val="400"/>
              </a:spcBef>
              <a:spcAft>
                <a:spcPts val="0"/>
              </a:spcAft>
              <a:buClr>
                <a:schemeClr val="accent1"/>
              </a:buClr>
              <a:buSzPts val="900"/>
              <a:buNone/>
              <a:defRPr sz="900"/>
            </a:lvl3pPr>
            <a:lvl4pPr marL="1828800" lvl="3" indent="-228600" algn="l">
              <a:lnSpc>
                <a:spcPct val="90000"/>
              </a:lnSpc>
              <a:spcBef>
                <a:spcPts val="400"/>
              </a:spcBef>
              <a:spcAft>
                <a:spcPts val="0"/>
              </a:spcAft>
              <a:buClr>
                <a:schemeClr val="accent1"/>
              </a:buClr>
              <a:buSzPts val="800"/>
              <a:buNone/>
              <a:defRPr sz="800"/>
            </a:lvl4pPr>
            <a:lvl5pPr marL="2286000" lvl="4" indent="-228600" algn="l">
              <a:lnSpc>
                <a:spcPct val="90000"/>
              </a:lnSpc>
              <a:spcBef>
                <a:spcPts val="400"/>
              </a:spcBef>
              <a:spcAft>
                <a:spcPts val="0"/>
              </a:spcAft>
              <a:buClr>
                <a:schemeClr val="accent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4" name="Google Shape;74;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5" name="Google Shape;75;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7"/>
        <p:cNvGrpSpPr/>
        <p:nvPr/>
      </p:nvGrpSpPr>
      <p:grpSpPr>
        <a:xfrm>
          <a:off x="0" y="0"/>
          <a:ext cx="0" cy="0"/>
          <a:chOff x="0" y="0"/>
          <a:chExt cx="0" cy="0"/>
        </a:xfrm>
      </p:grpSpPr>
      <p:grpSp>
        <p:nvGrpSpPr>
          <p:cNvPr id="78" name="Google Shape;78;p16"/>
          <p:cNvGrpSpPr/>
          <p:nvPr/>
        </p:nvGrpSpPr>
        <p:grpSpPr>
          <a:xfrm>
            <a:off x="625966" y="299376"/>
            <a:ext cx="999312" cy="999312"/>
            <a:chOff x="348199" y="179450"/>
            <a:chExt cx="1116300" cy="1116300"/>
          </a:xfrm>
        </p:grpSpPr>
        <p:sp>
          <p:nvSpPr>
            <p:cNvPr id="79" name="Google Shape;79;p16"/>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 name="Google Shape;80;p16"/>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81" name="Google Shape;81;p16"/>
          <p:cNvSpPr txBox="1">
            <a:spLocks noGrp="1"/>
          </p:cNvSpPr>
          <p:nvPr>
            <p:ph type="title"/>
          </p:nvPr>
        </p:nvSpPr>
        <p:spPr>
          <a:xfrm>
            <a:off x="1303800" y="598575"/>
            <a:ext cx="7030500" cy="9993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SzPts val="27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2" name="Google Shape;82;p16"/>
          <p:cNvSpPr txBox="1">
            <a:spLocks noGrp="1"/>
          </p:cNvSpPr>
          <p:nvPr>
            <p:ph type="body" idx="1"/>
          </p:nvPr>
        </p:nvSpPr>
        <p:spPr>
          <a:xfrm>
            <a:off x="1303800" y="1990050"/>
            <a:ext cx="7030500" cy="2541600"/>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800"/>
              </a:spcBef>
              <a:spcAft>
                <a:spcPts val="0"/>
              </a:spcAft>
              <a:buSzPts val="1800"/>
              <a:buChar char="▲"/>
              <a:defRPr/>
            </a:lvl1pPr>
            <a:lvl2pPr marL="914400" lvl="1" indent="-323850" algn="l">
              <a:lnSpc>
                <a:spcPct val="90000"/>
              </a:lnSpc>
              <a:spcBef>
                <a:spcPts val="400"/>
              </a:spcBef>
              <a:spcAft>
                <a:spcPts val="0"/>
              </a:spcAft>
              <a:buSzPts val="15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0"/>
              </a:spcAft>
              <a:buSzPts val="1400"/>
              <a:buChar char="•"/>
              <a:defRPr/>
            </a:lvl9pPr>
          </a:lstStyle>
          <a:p>
            <a:endParaRPr/>
          </a:p>
        </p:txBody>
      </p:sp>
      <p:sp>
        <p:nvSpPr>
          <p:cNvPr id="83" name="Google Shape;83;p16"/>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84"/>
        <p:cNvGrpSpPr/>
        <p:nvPr/>
      </p:nvGrpSpPr>
      <p:grpSpPr>
        <a:xfrm>
          <a:off x="0" y="0"/>
          <a:ext cx="0" cy="0"/>
          <a:chOff x="0" y="0"/>
          <a:chExt cx="0" cy="0"/>
        </a:xfrm>
      </p:grpSpPr>
      <p:sp>
        <p:nvSpPr>
          <p:cNvPr id="85" name="Google Shape;85;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6" name="Google Shape;86;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7" name="Google Shape;87;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
        <p:nvSpPr>
          <p:cNvPr id="88" name="Google Shape;88;p17"/>
          <p:cNvSpPr/>
          <p:nvPr/>
        </p:nvSpPr>
        <p:spPr>
          <a:xfrm>
            <a:off x="0" y="1"/>
            <a:ext cx="9144000" cy="5143500"/>
          </a:xfrm>
          <a:prstGeom prst="rect">
            <a:avLst/>
          </a:prstGeom>
          <a:solidFill>
            <a:srgbClr val="F7F7F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600"/>
              <a:buFont typeface="Arial" panose="020B0604020202020204"/>
              <a:buNone/>
            </a:pPr>
            <a:endParaRPr sz="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628650" y="653949"/>
            <a:ext cx="7886700" cy="6480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accent1"/>
              </a:buClr>
              <a:buSzPts val="2700"/>
              <a:buFont typeface="Arial" panose="020B0604020202020204"/>
              <a:buNone/>
              <a:defRPr b="1"/>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1" name="Google Shape;91;p18"/>
          <p:cNvSpPr txBox="1">
            <a:spLocks noGrp="1"/>
          </p:cNvSpPr>
          <p:nvPr>
            <p:ph type="body" idx="1"/>
          </p:nvPr>
        </p:nvSpPr>
        <p:spPr>
          <a:xfrm>
            <a:off x="4674636" y="1735493"/>
            <a:ext cx="3253500" cy="28974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SzPts val="1800"/>
              <a:buNone/>
              <a:defRPr>
                <a:solidFill>
                  <a:schemeClr val="lt2"/>
                </a:solidFill>
              </a:defRPr>
            </a:lvl1pPr>
            <a:lvl2pPr marL="914400" lvl="1" indent="-228600" algn="l">
              <a:lnSpc>
                <a:spcPct val="90000"/>
              </a:lnSpc>
              <a:spcBef>
                <a:spcPts val="400"/>
              </a:spcBef>
              <a:spcAft>
                <a:spcPts val="0"/>
              </a:spcAft>
              <a:buClr>
                <a:schemeClr val="lt2"/>
              </a:buClr>
              <a:buSzPts val="1500"/>
              <a:buNone/>
              <a:defRPr>
                <a:solidFill>
                  <a:schemeClr val="lt2"/>
                </a:solidFill>
              </a:defRPr>
            </a:lvl2pPr>
            <a:lvl3pPr marL="1371600" lvl="2" indent="-228600" algn="l">
              <a:lnSpc>
                <a:spcPct val="90000"/>
              </a:lnSpc>
              <a:spcBef>
                <a:spcPts val="400"/>
              </a:spcBef>
              <a:spcAft>
                <a:spcPts val="0"/>
              </a:spcAft>
              <a:buClr>
                <a:schemeClr val="lt2"/>
              </a:buClr>
              <a:buSzPts val="1400"/>
              <a:buNone/>
              <a:defRPr>
                <a:solidFill>
                  <a:schemeClr val="lt2"/>
                </a:solidFill>
              </a:defRPr>
            </a:lvl3pPr>
            <a:lvl4pPr marL="1828800" lvl="3" indent="-228600" algn="l">
              <a:lnSpc>
                <a:spcPct val="90000"/>
              </a:lnSpc>
              <a:spcBef>
                <a:spcPts val="400"/>
              </a:spcBef>
              <a:spcAft>
                <a:spcPts val="0"/>
              </a:spcAft>
              <a:buClr>
                <a:schemeClr val="lt2"/>
              </a:buClr>
              <a:buSzPts val="1400"/>
              <a:buNone/>
              <a:defRPr>
                <a:solidFill>
                  <a:schemeClr val="lt2"/>
                </a:solidFill>
              </a:defRPr>
            </a:lvl4pPr>
            <a:lvl5pPr marL="2286000" lvl="4" indent="-228600" algn="l">
              <a:lnSpc>
                <a:spcPct val="90000"/>
              </a:lnSpc>
              <a:spcBef>
                <a:spcPts val="400"/>
              </a:spcBef>
              <a:spcAft>
                <a:spcPts val="0"/>
              </a:spcAft>
              <a:buClr>
                <a:schemeClr val="lt2"/>
              </a:buClr>
              <a:buSzPts val="1400"/>
              <a:buNone/>
              <a:defRPr>
                <a:solidFill>
                  <a:schemeClr val="lt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2" name="Google Shape;92;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3" name="Google Shape;93;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4" name="Google Shape;94;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95"/>
        <p:cNvGrpSpPr/>
        <p:nvPr/>
      </p:nvGrpSpPr>
      <p:grpSpPr>
        <a:xfrm>
          <a:off x="0" y="0"/>
          <a:ext cx="0" cy="0"/>
          <a:chOff x="0" y="0"/>
          <a:chExt cx="0" cy="0"/>
        </a:xfrm>
      </p:grpSpPr>
      <p:sp>
        <p:nvSpPr>
          <p:cNvPr id="96" name="Google Shape;96;p19"/>
          <p:cNvSpPr/>
          <p:nvPr/>
        </p:nvSpPr>
        <p:spPr>
          <a:xfrm>
            <a:off x="0" y="1"/>
            <a:ext cx="9144000" cy="5143500"/>
          </a:xfrm>
          <a:prstGeom prst="rect">
            <a:avLst/>
          </a:prstGeom>
          <a:solidFill>
            <a:srgbClr val="F7F7F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600"/>
              <a:buFont typeface="Arial" panose="020B0604020202020204"/>
              <a:buNone/>
            </a:pPr>
            <a:endParaRPr sz="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97" name="Google Shape;97;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8" name="Google Shape;98;p19"/>
          <p:cNvSpPr txBox="1">
            <a:spLocks noGrp="1"/>
          </p:cNvSpPr>
          <p:nvPr>
            <p:ph type="body" idx="1"/>
          </p:nvPr>
        </p:nvSpPr>
        <p:spPr>
          <a:xfrm rot="1020025">
            <a:off x="604705" y="3030048"/>
            <a:ext cx="3952410" cy="519187"/>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SzPts val="1800"/>
              <a:buNone/>
              <a:defRPr sz="1800">
                <a:solidFill>
                  <a:schemeClr val="lt2"/>
                </a:solidFill>
              </a:defRPr>
            </a:lvl1pPr>
            <a:lvl2pPr marL="914400" lvl="1" indent="-228600" algn="l">
              <a:lnSpc>
                <a:spcPct val="90000"/>
              </a:lnSpc>
              <a:spcBef>
                <a:spcPts val="400"/>
              </a:spcBef>
              <a:spcAft>
                <a:spcPts val="0"/>
              </a:spcAft>
              <a:buClr>
                <a:srgbClr val="8C8C8C"/>
              </a:buClr>
              <a:buSzPts val="1500"/>
              <a:buNone/>
              <a:defRPr sz="1500">
                <a:solidFill>
                  <a:srgbClr val="8C8C8C"/>
                </a:solidFill>
              </a:defRPr>
            </a:lvl2pPr>
            <a:lvl3pPr marL="1371600" lvl="2" indent="-228600" algn="l">
              <a:lnSpc>
                <a:spcPct val="90000"/>
              </a:lnSpc>
              <a:spcBef>
                <a:spcPts val="400"/>
              </a:spcBef>
              <a:spcAft>
                <a:spcPts val="0"/>
              </a:spcAft>
              <a:buClr>
                <a:srgbClr val="8C8C8C"/>
              </a:buClr>
              <a:buSzPts val="1400"/>
              <a:buNone/>
              <a:defRPr sz="1400">
                <a:solidFill>
                  <a:srgbClr val="8C8C8C"/>
                </a:solidFill>
              </a:defRPr>
            </a:lvl3pPr>
            <a:lvl4pPr marL="1828800" lvl="3" indent="-228600" algn="l">
              <a:lnSpc>
                <a:spcPct val="90000"/>
              </a:lnSpc>
              <a:spcBef>
                <a:spcPts val="400"/>
              </a:spcBef>
              <a:spcAft>
                <a:spcPts val="0"/>
              </a:spcAft>
              <a:buClr>
                <a:srgbClr val="8C8C8C"/>
              </a:buClr>
              <a:buSzPts val="1200"/>
              <a:buNone/>
              <a:defRPr sz="1200">
                <a:solidFill>
                  <a:srgbClr val="8C8C8C"/>
                </a:solidFill>
              </a:defRPr>
            </a:lvl4pPr>
            <a:lvl5pPr marL="2286000" lvl="4" indent="-228600" algn="l">
              <a:lnSpc>
                <a:spcPct val="90000"/>
              </a:lnSpc>
              <a:spcBef>
                <a:spcPts val="400"/>
              </a:spcBef>
              <a:spcAft>
                <a:spcPts val="0"/>
              </a:spcAft>
              <a:buClr>
                <a:srgbClr val="8C8C8C"/>
              </a:buClr>
              <a:buSzPts val="1200"/>
              <a:buNone/>
              <a:defRPr sz="1200">
                <a:solidFill>
                  <a:srgbClr val="8C8C8C"/>
                </a:solidFill>
              </a:defRPr>
            </a:lvl5pPr>
            <a:lvl6pPr marL="2743200" lvl="5" indent="-228600" algn="l">
              <a:lnSpc>
                <a:spcPct val="90000"/>
              </a:lnSpc>
              <a:spcBef>
                <a:spcPts val="400"/>
              </a:spcBef>
              <a:spcAft>
                <a:spcPts val="0"/>
              </a:spcAft>
              <a:buClr>
                <a:srgbClr val="8C8C8C"/>
              </a:buClr>
              <a:buSzPts val="1200"/>
              <a:buNone/>
              <a:defRPr sz="1200">
                <a:solidFill>
                  <a:srgbClr val="8C8C8C"/>
                </a:solidFill>
              </a:defRPr>
            </a:lvl6pPr>
            <a:lvl7pPr marL="3200400" lvl="6" indent="-228600" algn="l">
              <a:lnSpc>
                <a:spcPct val="90000"/>
              </a:lnSpc>
              <a:spcBef>
                <a:spcPts val="400"/>
              </a:spcBef>
              <a:spcAft>
                <a:spcPts val="0"/>
              </a:spcAft>
              <a:buClr>
                <a:srgbClr val="8C8C8C"/>
              </a:buClr>
              <a:buSzPts val="1200"/>
              <a:buNone/>
              <a:defRPr sz="1200">
                <a:solidFill>
                  <a:srgbClr val="8C8C8C"/>
                </a:solidFill>
              </a:defRPr>
            </a:lvl7pPr>
            <a:lvl8pPr marL="3657600" lvl="7" indent="-228600" algn="l">
              <a:lnSpc>
                <a:spcPct val="90000"/>
              </a:lnSpc>
              <a:spcBef>
                <a:spcPts val="400"/>
              </a:spcBef>
              <a:spcAft>
                <a:spcPts val="0"/>
              </a:spcAft>
              <a:buClr>
                <a:srgbClr val="8C8C8C"/>
              </a:buClr>
              <a:buSzPts val="1200"/>
              <a:buNone/>
              <a:defRPr sz="1200">
                <a:solidFill>
                  <a:srgbClr val="8C8C8C"/>
                </a:solidFill>
              </a:defRPr>
            </a:lvl8pPr>
            <a:lvl9pPr marL="4114800" lvl="8" indent="-228600" algn="l">
              <a:lnSpc>
                <a:spcPct val="90000"/>
              </a:lnSpc>
              <a:spcBef>
                <a:spcPts val="400"/>
              </a:spcBef>
              <a:spcAft>
                <a:spcPts val="0"/>
              </a:spcAft>
              <a:buClr>
                <a:srgbClr val="8C8C8C"/>
              </a:buClr>
              <a:buSzPts val="1200"/>
              <a:buNone/>
              <a:defRPr sz="1200">
                <a:solidFill>
                  <a:srgbClr val="8C8C8C"/>
                </a:solidFill>
              </a:defRPr>
            </a:lvl9pPr>
          </a:lstStyle>
          <a:p>
            <a:endParaRPr/>
          </a:p>
        </p:txBody>
      </p:sp>
      <p:sp>
        <p:nvSpPr>
          <p:cNvPr id="99" name="Google Shape;99;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0" name="Google Shape;100;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
        <p:nvSpPr>
          <p:cNvPr id="101" name="Google Shape;101;p19"/>
          <p:cNvSpPr/>
          <p:nvPr/>
        </p:nvSpPr>
        <p:spPr>
          <a:xfrm rot="1023050">
            <a:off x="-289761" y="2119931"/>
            <a:ext cx="6989526" cy="840290"/>
          </a:xfrm>
          <a:custGeom>
            <a:avLst/>
            <a:gdLst/>
            <a:ahLst/>
            <a:cxnLst/>
            <a:rect l="l" t="t" r="r" b="b"/>
            <a:pathLst>
              <a:path w="6888970" h="1116129" extrusionOk="0">
                <a:moveTo>
                  <a:pt x="0" y="5629"/>
                </a:moveTo>
                <a:lnTo>
                  <a:pt x="6336207" y="0"/>
                </a:lnTo>
                <a:lnTo>
                  <a:pt x="6888970" y="1094517"/>
                </a:lnTo>
                <a:lnTo>
                  <a:pt x="261416" y="1116129"/>
                </a:lnTo>
                <a:cubicBezTo>
                  <a:pt x="-9941" y="-30167"/>
                  <a:pt x="111049" y="368592"/>
                  <a:pt x="0" y="5629"/>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cxnSp>
        <p:nvCxnSpPr>
          <p:cNvPr id="102" name="Google Shape;102;p19"/>
          <p:cNvCxnSpPr/>
          <p:nvPr/>
        </p:nvCxnSpPr>
        <p:spPr>
          <a:xfrm>
            <a:off x="-4762" y="2100067"/>
            <a:ext cx="9148800" cy="2777100"/>
          </a:xfrm>
          <a:prstGeom prst="straightConnector1">
            <a:avLst/>
          </a:prstGeom>
          <a:noFill/>
          <a:ln w="9525" cap="flat" cmpd="sng">
            <a:solidFill>
              <a:schemeClr val="accent1"/>
            </a:solidFill>
            <a:prstDash val="solid"/>
            <a:miter lim="800000"/>
            <a:headEnd type="none" w="sm" len="sm"/>
            <a:tailEnd type="none" w="sm" len="sm"/>
          </a:ln>
        </p:spPr>
      </p:cxnSp>
      <p:sp>
        <p:nvSpPr>
          <p:cNvPr id="103" name="Google Shape;103;p19"/>
          <p:cNvSpPr txBox="1">
            <a:spLocks noGrp="1"/>
          </p:cNvSpPr>
          <p:nvPr>
            <p:ph type="title"/>
          </p:nvPr>
        </p:nvSpPr>
        <p:spPr>
          <a:xfrm rot="1022159">
            <a:off x="115096" y="2206543"/>
            <a:ext cx="6512565" cy="754243"/>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600"/>
              <a:buFont typeface="Arial" panose="020B0604020202020204"/>
              <a:buNone/>
              <a:defRPr sz="36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628650" y="653949"/>
            <a:ext cx="7886700" cy="6480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accent1"/>
              </a:buClr>
              <a:buSzPts val="2700"/>
              <a:buFont typeface="Arial" panose="020B0604020202020204"/>
              <a:buNone/>
              <a:defRPr b="1"/>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6" name="Google Shape;106;p20"/>
          <p:cNvSpPr txBox="1">
            <a:spLocks noGrp="1"/>
          </p:cNvSpPr>
          <p:nvPr>
            <p:ph type="body" idx="1"/>
          </p:nvPr>
        </p:nvSpPr>
        <p:spPr>
          <a:xfrm>
            <a:off x="1317948" y="1987420"/>
            <a:ext cx="2645400" cy="2505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Clr>
                <a:schemeClr val="accent1"/>
              </a:buClr>
              <a:buSzPts val="1400"/>
              <a:buChar char="•"/>
              <a:defRPr/>
            </a:lvl2pPr>
            <a:lvl3pPr marL="1371600" lvl="2" indent="-317500" algn="l">
              <a:lnSpc>
                <a:spcPct val="90000"/>
              </a:lnSpc>
              <a:spcBef>
                <a:spcPts val="400"/>
              </a:spcBef>
              <a:spcAft>
                <a:spcPts val="0"/>
              </a:spcAft>
              <a:buClr>
                <a:schemeClr val="accent1"/>
              </a:buClr>
              <a:buSzPts val="1400"/>
              <a:buChar char="•"/>
              <a:defRPr/>
            </a:lvl3pPr>
            <a:lvl4pPr marL="1828800" lvl="3" indent="-317500" algn="l">
              <a:lnSpc>
                <a:spcPct val="90000"/>
              </a:lnSpc>
              <a:spcBef>
                <a:spcPts val="400"/>
              </a:spcBef>
              <a:spcAft>
                <a:spcPts val="0"/>
              </a:spcAft>
              <a:buClr>
                <a:schemeClr val="accent1"/>
              </a:buClr>
              <a:buSzPts val="1400"/>
              <a:buChar char="•"/>
              <a:defRPr/>
            </a:lvl4pPr>
            <a:lvl5pPr marL="2286000" lvl="4" indent="-317500" algn="l">
              <a:lnSpc>
                <a:spcPct val="90000"/>
              </a:lnSpc>
              <a:spcBef>
                <a:spcPts val="400"/>
              </a:spcBef>
              <a:spcAft>
                <a:spcPts val="0"/>
              </a:spcAft>
              <a:buClr>
                <a:schemeClr val="accen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7" name="Google Shape;107;p20"/>
          <p:cNvSpPr txBox="1">
            <a:spLocks noGrp="1"/>
          </p:cNvSpPr>
          <p:nvPr>
            <p:ph type="body" idx="2"/>
          </p:nvPr>
        </p:nvSpPr>
        <p:spPr>
          <a:xfrm>
            <a:off x="5318448" y="1987420"/>
            <a:ext cx="2645400" cy="2505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Clr>
                <a:schemeClr val="accent1"/>
              </a:buClr>
              <a:buSzPts val="1400"/>
              <a:buChar char="•"/>
              <a:defRPr/>
            </a:lvl2pPr>
            <a:lvl3pPr marL="1371600" lvl="2" indent="-317500" algn="l">
              <a:lnSpc>
                <a:spcPct val="90000"/>
              </a:lnSpc>
              <a:spcBef>
                <a:spcPts val="400"/>
              </a:spcBef>
              <a:spcAft>
                <a:spcPts val="0"/>
              </a:spcAft>
              <a:buClr>
                <a:schemeClr val="accent1"/>
              </a:buClr>
              <a:buSzPts val="1400"/>
              <a:buChar char="•"/>
              <a:defRPr/>
            </a:lvl3pPr>
            <a:lvl4pPr marL="1828800" lvl="3" indent="-317500" algn="l">
              <a:lnSpc>
                <a:spcPct val="90000"/>
              </a:lnSpc>
              <a:spcBef>
                <a:spcPts val="400"/>
              </a:spcBef>
              <a:spcAft>
                <a:spcPts val="0"/>
              </a:spcAft>
              <a:buClr>
                <a:schemeClr val="accent1"/>
              </a:buClr>
              <a:buSzPts val="1400"/>
              <a:buChar char="•"/>
              <a:defRPr/>
            </a:lvl4pPr>
            <a:lvl5pPr marL="2286000" lvl="4" indent="-317500" algn="l">
              <a:lnSpc>
                <a:spcPct val="90000"/>
              </a:lnSpc>
              <a:spcBef>
                <a:spcPts val="400"/>
              </a:spcBef>
              <a:spcAft>
                <a:spcPts val="0"/>
              </a:spcAft>
              <a:buClr>
                <a:schemeClr val="accen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8" name="Google Shape;108;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9" name="Google Shape;109;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0" name="Google Shape;110;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629841" y="653400"/>
            <a:ext cx="7886700" cy="6480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accent1"/>
              </a:buClr>
              <a:buSzPts val="2700"/>
              <a:buFont typeface="Arial" panose="020B0604020202020204"/>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3" name="Google Shape;113;p21"/>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SzPts val="1800"/>
              <a:buNone/>
              <a:defRPr sz="1800" b="1"/>
            </a:lvl1pPr>
            <a:lvl2pPr marL="914400" lvl="1" indent="-228600" algn="l">
              <a:lnSpc>
                <a:spcPct val="90000"/>
              </a:lnSpc>
              <a:spcBef>
                <a:spcPts val="400"/>
              </a:spcBef>
              <a:spcAft>
                <a:spcPts val="0"/>
              </a:spcAft>
              <a:buClr>
                <a:schemeClr val="accent1"/>
              </a:buClr>
              <a:buSzPts val="1500"/>
              <a:buNone/>
              <a:defRPr sz="1500" b="1"/>
            </a:lvl2pPr>
            <a:lvl3pPr marL="1371600" lvl="2" indent="-228600" algn="l">
              <a:lnSpc>
                <a:spcPct val="90000"/>
              </a:lnSpc>
              <a:spcBef>
                <a:spcPts val="400"/>
              </a:spcBef>
              <a:spcAft>
                <a:spcPts val="0"/>
              </a:spcAft>
              <a:buClr>
                <a:schemeClr val="accent1"/>
              </a:buClr>
              <a:buSzPts val="1400"/>
              <a:buNone/>
              <a:defRPr sz="1400" b="1"/>
            </a:lvl3pPr>
            <a:lvl4pPr marL="1828800" lvl="3" indent="-228600" algn="l">
              <a:lnSpc>
                <a:spcPct val="90000"/>
              </a:lnSpc>
              <a:spcBef>
                <a:spcPts val="400"/>
              </a:spcBef>
              <a:spcAft>
                <a:spcPts val="0"/>
              </a:spcAft>
              <a:buClr>
                <a:schemeClr val="accent1"/>
              </a:buClr>
              <a:buSzPts val="1200"/>
              <a:buNone/>
              <a:defRPr sz="1200" b="1"/>
            </a:lvl4pPr>
            <a:lvl5pPr marL="2286000" lvl="4" indent="-228600" algn="l">
              <a:lnSpc>
                <a:spcPct val="90000"/>
              </a:lnSpc>
              <a:spcBef>
                <a:spcPts val="400"/>
              </a:spcBef>
              <a:spcAft>
                <a:spcPts val="0"/>
              </a:spcAft>
              <a:buClr>
                <a:schemeClr val="accent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14" name="Google Shape;114;p21"/>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Clr>
                <a:schemeClr val="accent1"/>
              </a:buClr>
              <a:buSzPts val="1400"/>
              <a:buChar char="•"/>
              <a:defRPr/>
            </a:lvl2pPr>
            <a:lvl3pPr marL="1371600" lvl="2" indent="-317500" algn="l">
              <a:lnSpc>
                <a:spcPct val="90000"/>
              </a:lnSpc>
              <a:spcBef>
                <a:spcPts val="400"/>
              </a:spcBef>
              <a:spcAft>
                <a:spcPts val="0"/>
              </a:spcAft>
              <a:buClr>
                <a:schemeClr val="accent1"/>
              </a:buClr>
              <a:buSzPts val="1400"/>
              <a:buChar char="•"/>
              <a:defRPr/>
            </a:lvl3pPr>
            <a:lvl4pPr marL="1828800" lvl="3" indent="-317500" algn="l">
              <a:lnSpc>
                <a:spcPct val="90000"/>
              </a:lnSpc>
              <a:spcBef>
                <a:spcPts val="400"/>
              </a:spcBef>
              <a:spcAft>
                <a:spcPts val="0"/>
              </a:spcAft>
              <a:buClr>
                <a:schemeClr val="accent1"/>
              </a:buClr>
              <a:buSzPts val="1400"/>
              <a:buChar char="•"/>
              <a:defRPr/>
            </a:lvl4pPr>
            <a:lvl5pPr marL="2286000" lvl="4" indent="-317500" algn="l">
              <a:lnSpc>
                <a:spcPct val="90000"/>
              </a:lnSpc>
              <a:spcBef>
                <a:spcPts val="400"/>
              </a:spcBef>
              <a:spcAft>
                <a:spcPts val="0"/>
              </a:spcAft>
              <a:buClr>
                <a:schemeClr val="accen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5" name="Google Shape;115;p21"/>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SzPts val="1800"/>
              <a:buNone/>
              <a:defRPr sz="1800" b="1"/>
            </a:lvl1pPr>
            <a:lvl2pPr marL="914400" lvl="1" indent="-228600" algn="l">
              <a:lnSpc>
                <a:spcPct val="90000"/>
              </a:lnSpc>
              <a:spcBef>
                <a:spcPts val="400"/>
              </a:spcBef>
              <a:spcAft>
                <a:spcPts val="0"/>
              </a:spcAft>
              <a:buClr>
                <a:schemeClr val="accent1"/>
              </a:buClr>
              <a:buSzPts val="1500"/>
              <a:buNone/>
              <a:defRPr sz="1500" b="1"/>
            </a:lvl2pPr>
            <a:lvl3pPr marL="1371600" lvl="2" indent="-228600" algn="l">
              <a:lnSpc>
                <a:spcPct val="90000"/>
              </a:lnSpc>
              <a:spcBef>
                <a:spcPts val="400"/>
              </a:spcBef>
              <a:spcAft>
                <a:spcPts val="0"/>
              </a:spcAft>
              <a:buClr>
                <a:schemeClr val="accent1"/>
              </a:buClr>
              <a:buSzPts val="1400"/>
              <a:buNone/>
              <a:defRPr sz="1400" b="1"/>
            </a:lvl3pPr>
            <a:lvl4pPr marL="1828800" lvl="3" indent="-228600" algn="l">
              <a:lnSpc>
                <a:spcPct val="90000"/>
              </a:lnSpc>
              <a:spcBef>
                <a:spcPts val="400"/>
              </a:spcBef>
              <a:spcAft>
                <a:spcPts val="0"/>
              </a:spcAft>
              <a:buClr>
                <a:schemeClr val="accent1"/>
              </a:buClr>
              <a:buSzPts val="1200"/>
              <a:buNone/>
              <a:defRPr sz="1200" b="1"/>
            </a:lvl4pPr>
            <a:lvl5pPr marL="2286000" lvl="4" indent="-228600" algn="l">
              <a:lnSpc>
                <a:spcPct val="90000"/>
              </a:lnSpc>
              <a:spcBef>
                <a:spcPts val="400"/>
              </a:spcBef>
              <a:spcAft>
                <a:spcPts val="0"/>
              </a:spcAft>
              <a:buClr>
                <a:schemeClr val="accent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16" name="Google Shape;116;p21"/>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Clr>
                <a:schemeClr val="accent1"/>
              </a:buClr>
              <a:buSzPts val="1400"/>
              <a:buChar char="•"/>
              <a:defRPr/>
            </a:lvl2pPr>
            <a:lvl3pPr marL="1371600" lvl="2" indent="-317500" algn="l">
              <a:lnSpc>
                <a:spcPct val="90000"/>
              </a:lnSpc>
              <a:spcBef>
                <a:spcPts val="400"/>
              </a:spcBef>
              <a:spcAft>
                <a:spcPts val="0"/>
              </a:spcAft>
              <a:buClr>
                <a:schemeClr val="accent1"/>
              </a:buClr>
              <a:buSzPts val="1400"/>
              <a:buChar char="•"/>
              <a:defRPr/>
            </a:lvl3pPr>
            <a:lvl4pPr marL="1828800" lvl="3" indent="-317500" algn="l">
              <a:lnSpc>
                <a:spcPct val="90000"/>
              </a:lnSpc>
              <a:spcBef>
                <a:spcPts val="400"/>
              </a:spcBef>
              <a:spcAft>
                <a:spcPts val="0"/>
              </a:spcAft>
              <a:buClr>
                <a:schemeClr val="accent1"/>
              </a:buClr>
              <a:buSzPts val="1400"/>
              <a:buChar char="•"/>
              <a:defRPr/>
            </a:lvl4pPr>
            <a:lvl5pPr marL="2286000" lvl="4" indent="-317500" algn="l">
              <a:lnSpc>
                <a:spcPct val="90000"/>
              </a:lnSpc>
              <a:spcBef>
                <a:spcPts val="400"/>
              </a:spcBef>
              <a:spcAft>
                <a:spcPts val="0"/>
              </a:spcAft>
              <a:buClr>
                <a:schemeClr val="accen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7" name="Google Shape;117;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8" name="Google Shape;118;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9" name="Google Shape;119;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120"/>
        <p:cNvGrpSpPr/>
        <p:nvPr/>
      </p:nvGrpSpPr>
      <p:grpSpPr>
        <a:xfrm>
          <a:off x="0" y="0"/>
          <a:ext cx="0" cy="0"/>
          <a:chOff x="0" y="0"/>
          <a:chExt cx="0" cy="0"/>
        </a:xfrm>
      </p:grpSpPr>
      <p:sp>
        <p:nvSpPr>
          <p:cNvPr id="121" name="Google Shape;121;p22"/>
          <p:cNvSpPr/>
          <p:nvPr/>
        </p:nvSpPr>
        <p:spPr>
          <a:xfrm>
            <a:off x="0" y="1"/>
            <a:ext cx="9144000" cy="5143500"/>
          </a:xfrm>
          <a:prstGeom prst="rect">
            <a:avLst/>
          </a:prstGeom>
          <a:solidFill>
            <a:srgbClr val="F7F7F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600"/>
              <a:buFont typeface="Arial" panose="020B0604020202020204"/>
              <a:buNone/>
            </a:pPr>
            <a:endParaRPr sz="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22" name="Google Shape;122;p22"/>
          <p:cNvSpPr txBox="1">
            <a:spLocks noGrp="1"/>
          </p:cNvSpPr>
          <p:nvPr>
            <p:ph type="title"/>
          </p:nvPr>
        </p:nvSpPr>
        <p:spPr>
          <a:xfrm>
            <a:off x="628650" y="1034235"/>
            <a:ext cx="7886700" cy="899700"/>
          </a:xfrm>
          <a:prstGeom prst="rect">
            <a:avLst/>
          </a:prstGeom>
          <a:noFill/>
          <a:ln>
            <a:noFill/>
          </a:ln>
        </p:spPr>
        <p:txBody>
          <a:bodyPr spcFirstLastPara="1" wrap="square" lIns="68575" tIns="34275" rIns="68575" bIns="34275" anchor="ctr" anchorCtr="0">
            <a:normAutofit/>
          </a:bodyPr>
          <a:lstStyle>
            <a:lvl1pPr lvl="0" algn="ctr">
              <a:lnSpc>
                <a:spcPct val="90000"/>
              </a:lnSpc>
              <a:spcBef>
                <a:spcPts val="0"/>
              </a:spcBef>
              <a:spcAft>
                <a:spcPts val="0"/>
              </a:spcAft>
              <a:buClr>
                <a:schemeClr val="accent1"/>
              </a:buClr>
              <a:buSzPts val="3300"/>
              <a:buFont typeface="Arial" panose="020B0604020202020204"/>
              <a:buNone/>
              <a:defRPr sz="33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3" name="Google Shape;123;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4" name="Google Shape;124;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5" name="Google Shape;125;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653949"/>
            <a:ext cx="7886700" cy="6480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accent1"/>
              </a:buClr>
              <a:buSzPts val="2700"/>
              <a:buFont typeface="Arial" panose="020B0604020202020204"/>
              <a:buNone/>
              <a:defRPr sz="2700" b="0" i="0" u="none" strike="noStrike" cap="none">
                <a:solidFill>
                  <a:schemeClr val="accen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42900" algn="l" rtl="0">
              <a:lnSpc>
                <a:spcPct val="90000"/>
              </a:lnSpc>
              <a:spcBef>
                <a:spcPts val="800"/>
              </a:spcBef>
              <a:spcAft>
                <a:spcPts val="0"/>
              </a:spcAft>
              <a:buClr>
                <a:schemeClr val="accent1"/>
              </a:buClr>
              <a:buSzPts val="1800"/>
              <a:buFont typeface="Noto Sans Symbols"/>
              <a:buChar char="▲"/>
              <a:defRPr sz="1800" b="0" i="0" u="none" strike="noStrike" cap="none">
                <a:solidFill>
                  <a:schemeClr val="accent1"/>
                </a:solidFill>
                <a:latin typeface="Arial" panose="020B0604020202020204"/>
                <a:ea typeface="Arial" panose="020B0604020202020204"/>
                <a:cs typeface="Arial" panose="020B0604020202020204"/>
                <a:sym typeface="Arial" panose="020B0604020202020204"/>
              </a:defRPr>
            </a:lvl1pPr>
            <a:lvl2pPr marL="914400" marR="0" lvl="1" indent="-323850" algn="l" rtl="0">
              <a:lnSpc>
                <a:spcPct val="90000"/>
              </a:lnSpc>
              <a:spcBef>
                <a:spcPts val="400"/>
              </a:spcBef>
              <a:spcAft>
                <a:spcPts val="0"/>
              </a:spcAft>
              <a:buClr>
                <a:schemeClr val="accent1"/>
              </a:buClr>
              <a:buSzPts val="1500"/>
              <a:buFont typeface="Arial" panose="020B0604020202020204"/>
              <a:buChar char="•"/>
              <a:defRPr sz="1500" b="0" i="0" u="none" strike="noStrike" cap="none">
                <a:solidFill>
                  <a:schemeClr val="accent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90000"/>
              </a:lnSpc>
              <a:spcBef>
                <a:spcPts val="400"/>
              </a:spcBef>
              <a:spcAft>
                <a:spcPts val="0"/>
              </a:spcAft>
              <a:buClr>
                <a:schemeClr val="accent1"/>
              </a:buClr>
              <a:buSzPts val="1400"/>
              <a:buFont typeface="Arial" panose="020B0604020202020204"/>
              <a:buChar char="•"/>
              <a:defRPr sz="1400" b="0" i="0" u="none" strike="noStrike" cap="none">
                <a:solidFill>
                  <a:schemeClr val="accent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400"/>
              </a:spcBef>
              <a:spcAft>
                <a:spcPts val="0"/>
              </a:spcAft>
              <a:buClr>
                <a:schemeClr val="accent1"/>
              </a:buClr>
              <a:buSzPts val="1400"/>
              <a:buFont typeface="Arial" panose="020B0604020202020204"/>
              <a:buChar char="•"/>
              <a:defRPr sz="1400" b="0" i="0" u="none" strike="noStrike" cap="none">
                <a:solidFill>
                  <a:schemeClr val="accent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90000"/>
              </a:lnSpc>
              <a:spcBef>
                <a:spcPts val="400"/>
              </a:spcBef>
              <a:spcAft>
                <a:spcPts val="0"/>
              </a:spcAft>
              <a:buClr>
                <a:schemeClr val="accent1"/>
              </a:buClr>
              <a:buSzPts val="1400"/>
              <a:buFont typeface="Arial" panose="020B0604020202020204"/>
              <a:buChar char="•"/>
              <a:defRPr sz="1400" b="0" i="0" u="none" strike="noStrike" cap="none">
                <a:solidFill>
                  <a:schemeClr val="accent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C8C8C"/>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
        <p:nvSpPr>
          <p:cNvPr id="56" name="Google Shape;56;p13"/>
          <p:cNvSpPr/>
          <p:nvPr/>
        </p:nvSpPr>
        <p:spPr>
          <a:xfrm rot="10800000" flipH="1">
            <a:off x="628650" y="179"/>
            <a:ext cx="485700" cy="586500"/>
          </a:xfrm>
          <a:prstGeom prst="triangle">
            <a:avLst>
              <a:gd name="adj" fmla="val 50000"/>
            </a:avLst>
          </a:prstGeom>
          <a:solidFill>
            <a:srgbClr val="00BE9C"/>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600"/>
              <a:buFont typeface="Arial" panose="020B0604020202020204"/>
              <a:buNone/>
            </a:pPr>
            <a:endParaRPr sz="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486410" y="676910"/>
            <a:ext cx="8434705" cy="1170064"/>
          </a:xfrm>
          <a:prstGeom prst="rect">
            <a:avLst/>
          </a:prstGeom>
          <a:noFill/>
        </p:spPr>
        <p:txBody>
          <a:bodyPr wrap="square" rtlCol="0">
            <a:spAutoFit/>
          </a:bodyPr>
          <a:lstStyle/>
          <a:p>
            <a:pPr marL="0" lvl="0" indent="0" algn="ctr" rtl="0">
              <a:lnSpc>
                <a:spcPct val="90000"/>
              </a:lnSpc>
              <a:spcBef>
                <a:spcPts val="0"/>
              </a:spcBef>
              <a:spcAft>
                <a:spcPts val="0"/>
              </a:spcAft>
              <a:buSzPts val="4100"/>
              <a:buNone/>
            </a:pPr>
            <a:r>
              <a:rPr lang="en-GB" sz="3500" dirty="0">
                <a:solidFill>
                  <a:schemeClr val="accent1"/>
                </a:solidFill>
                <a:latin typeface="Times New Roman" panose="02020603050405020304" charset="0"/>
                <a:cs typeface="Times New Roman" panose="02020603050405020304" charset="0"/>
                <a:sym typeface="+mn-ea"/>
              </a:rPr>
              <a:t>18ECP110L – Semester Internship</a:t>
            </a:r>
            <a:endParaRPr sz="3500" b="0" dirty="0">
              <a:solidFill>
                <a:schemeClr val="accent1"/>
              </a:solidFill>
              <a:latin typeface="Times New Roman" panose="02020603050405020304" charset="0"/>
              <a:cs typeface="Times New Roman" panose="02020603050405020304" charset="0"/>
            </a:endParaRPr>
          </a:p>
          <a:p>
            <a:pPr marL="0" lvl="0" indent="0" algn="ctr" rtl="0">
              <a:lnSpc>
                <a:spcPct val="90000"/>
              </a:lnSpc>
              <a:spcBef>
                <a:spcPts val="800"/>
              </a:spcBef>
              <a:spcAft>
                <a:spcPts val="0"/>
              </a:spcAft>
              <a:buSzPts val="4100"/>
              <a:buNone/>
            </a:pPr>
            <a:r>
              <a:rPr lang="en-GB"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Company :</a:t>
            </a:r>
            <a:r>
              <a:rPr lang="en-GB"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 Mu Sigma Inc.</a:t>
            </a:r>
            <a:endParaRPr b="0"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0" lvl="0" indent="0" algn="ctr" rtl="0">
              <a:lnSpc>
                <a:spcPct val="90000"/>
              </a:lnSpc>
              <a:spcBef>
                <a:spcPts val="800"/>
              </a:spcBef>
              <a:spcAft>
                <a:spcPts val="0"/>
              </a:spcAft>
              <a:buSzPts val="4100"/>
              <a:buNone/>
            </a:pPr>
            <a:r>
              <a:rPr lang="en-GB"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Role :</a:t>
            </a:r>
            <a:r>
              <a:rPr lang="en-GB"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 Trainee Decision Scientist(Data Science/Analytics)</a:t>
            </a:r>
            <a:endParaRPr lang="en-US" dirty="0">
              <a:latin typeface="Times New Roman" panose="02020603050405020304" charset="0"/>
              <a:cs typeface="Times New Roman" panose="02020603050405020304" charset="0"/>
            </a:endParaRPr>
          </a:p>
        </p:txBody>
      </p:sp>
      <p:sp>
        <p:nvSpPr>
          <p:cNvPr id="7" name="Text Box 6"/>
          <p:cNvSpPr txBox="1"/>
          <p:nvPr/>
        </p:nvSpPr>
        <p:spPr>
          <a:xfrm>
            <a:off x="486410" y="3008917"/>
            <a:ext cx="2540000" cy="1384995"/>
          </a:xfrm>
          <a:prstGeom prst="rect">
            <a:avLst/>
          </a:prstGeom>
          <a:noFill/>
        </p:spPr>
        <p:txBody>
          <a:bodyPr wrap="square" rtlCol="0" anchor="t">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b="1" dirty="0">
                <a:latin typeface="Times New Roman" panose="02020603050405020304"/>
                <a:ea typeface="Times New Roman" panose="02020603050405020304"/>
                <a:cs typeface="Times New Roman" panose="02020603050405020304"/>
                <a:sym typeface="Times New Roman" panose="02020603050405020304"/>
              </a:rPr>
              <a:t>Internship Guide:</a:t>
            </a:r>
            <a:endParaRPr lang="en-US"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r>
              <a:rPr lang="en-US" dirty="0">
                <a:latin typeface="Times New Roman" panose="02020603050405020304"/>
                <a:ea typeface="Times New Roman" panose="02020603050405020304"/>
                <a:cs typeface="Times New Roman" panose="02020603050405020304"/>
                <a:sym typeface="Times New Roman" panose="02020603050405020304"/>
              </a:rPr>
              <a:t>Dr. S. PRABAKERAN</a:t>
            </a:r>
          </a:p>
          <a:p>
            <a:pPr marL="0" marR="0" lvl="0" indent="0" algn="l" rtl="0">
              <a:lnSpc>
                <a:spcPct val="100000"/>
              </a:lnSpc>
              <a:spcBef>
                <a:spcPts val="0"/>
              </a:spcBef>
              <a:spcAft>
                <a:spcPts val="0"/>
              </a:spcAft>
              <a:buClr>
                <a:srgbClr val="000000"/>
              </a:buClr>
              <a:buSzPts val="1400"/>
              <a:buFont typeface="Arial" panose="020B0604020202020204"/>
              <a:buNone/>
            </a:pPr>
            <a:r>
              <a:rPr lang="en-US" dirty="0">
                <a:latin typeface="Times New Roman" panose="02020603050405020304"/>
                <a:ea typeface="Times New Roman" panose="02020603050405020304"/>
                <a:cs typeface="Times New Roman" panose="02020603050405020304"/>
                <a:sym typeface="Times New Roman" panose="02020603050405020304"/>
              </a:rPr>
              <a:t>(Assistant Professor, Department of Networking and Communications)</a:t>
            </a:r>
          </a:p>
          <a:p>
            <a:pPr marL="0" marR="0" lvl="0" indent="0" algn="l" rtl="0">
              <a:lnSpc>
                <a:spcPct val="100000"/>
              </a:lnSpc>
              <a:spcBef>
                <a:spcPts val="0"/>
              </a:spcBef>
              <a:spcAft>
                <a:spcPts val="0"/>
              </a:spcAft>
              <a:buClr>
                <a:srgbClr val="000000"/>
              </a:buClr>
              <a:buSzPts val="1400"/>
              <a:buFont typeface="Arial" panose="020B0604020202020204"/>
              <a:buNone/>
            </a:pPr>
            <a:endParaRPr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 name="Text Box 7"/>
          <p:cNvSpPr txBox="1"/>
          <p:nvPr/>
        </p:nvSpPr>
        <p:spPr>
          <a:xfrm>
            <a:off x="5598795" y="3008917"/>
            <a:ext cx="3322320" cy="737235"/>
          </a:xfrm>
          <a:prstGeom prst="rect">
            <a:avLst/>
          </a:prstGeom>
          <a:noFill/>
        </p:spPr>
        <p:txBody>
          <a:bodyPr wrap="square" rtlCol="0" anchor="t">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b="1" dirty="0">
                <a:latin typeface="Times New Roman" panose="02020603050405020304"/>
                <a:ea typeface="Times New Roman" panose="02020603050405020304"/>
                <a:cs typeface="Times New Roman" panose="02020603050405020304"/>
                <a:sym typeface="Times New Roman" panose="02020603050405020304"/>
              </a:rPr>
              <a:t>Presented by:</a:t>
            </a:r>
            <a:endParaRPr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dirty="0">
                <a:latin typeface="Times New Roman" panose="02020603050405020304"/>
                <a:ea typeface="Times New Roman" panose="02020603050405020304"/>
                <a:cs typeface="Times New Roman" panose="02020603050405020304"/>
                <a:sym typeface="Times New Roman" panose="02020603050405020304"/>
              </a:rPr>
              <a:t>Abhijeet Senapati -RA1811030010064</a:t>
            </a:r>
            <a:endParaRPr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dirty="0"/>
          </a:p>
        </p:txBody>
      </p:sp>
      <p:pic>
        <p:nvPicPr>
          <p:cNvPr id="146" name="Google Shape;146;p25"/>
          <p:cNvPicPr preferRelativeResize="0"/>
          <p:nvPr/>
        </p:nvPicPr>
        <p:blipFill rotWithShape="1">
          <a:blip r:embed="rId2"/>
          <a:srcRect/>
          <a:stretch>
            <a:fillRect/>
          </a:stretch>
        </p:blipFill>
        <p:spPr>
          <a:xfrm>
            <a:off x="59055" y="-6350"/>
            <a:ext cx="1819910" cy="6832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00990" y="1338580"/>
            <a:ext cx="4485640" cy="3269615"/>
          </a:xfrm>
          <a:prstGeom prst="rect">
            <a:avLst/>
          </a:prstGeom>
        </p:spPr>
      </p:pic>
      <p:pic>
        <p:nvPicPr>
          <p:cNvPr id="222" name="Google Shape;222;p36"/>
          <p:cNvPicPr preferRelativeResize="0"/>
          <p:nvPr/>
        </p:nvPicPr>
        <p:blipFill rotWithShape="1">
          <a:blip r:embed="rId3"/>
          <a:srcRect/>
          <a:stretch>
            <a:fillRect/>
          </a:stretch>
        </p:blipFill>
        <p:spPr>
          <a:xfrm>
            <a:off x="0" y="0"/>
            <a:ext cx="1819910" cy="683260"/>
          </a:xfrm>
          <a:prstGeom prst="rect">
            <a:avLst/>
          </a:prstGeom>
          <a:noFill/>
          <a:ln>
            <a:noFill/>
          </a:ln>
        </p:spPr>
      </p:pic>
      <p:pic>
        <p:nvPicPr>
          <p:cNvPr id="221" name="Google Shape;221;p36"/>
          <p:cNvPicPr preferRelativeResize="0"/>
          <p:nvPr/>
        </p:nvPicPr>
        <p:blipFill>
          <a:blip r:embed="rId4"/>
          <a:stretch>
            <a:fillRect/>
          </a:stretch>
        </p:blipFill>
        <p:spPr>
          <a:xfrm>
            <a:off x="5238115" y="1478915"/>
            <a:ext cx="3528060" cy="3082290"/>
          </a:xfrm>
          <a:prstGeom prst="rect">
            <a:avLst/>
          </a:prstGeom>
          <a:noFill/>
          <a:ln>
            <a:noFill/>
          </a:ln>
        </p:spPr>
      </p:pic>
      <p:sp>
        <p:nvSpPr>
          <p:cNvPr id="6" name="Text Box 5"/>
          <p:cNvSpPr txBox="1"/>
          <p:nvPr/>
        </p:nvSpPr>
        <p:spPr>
          <a:xfrm>
            <a:off x="242570" y="927735"/>
            <a:ext cx="7942580" cy="368300"/>
          </a:xfrm>
          <a:prstGeom prst="rect">
            <a:avLst/>
          </a:prstGeom>
          <a:noFill/>
        </p:spPr>
        <p:txBody>
          <a:bodyPr wrap="square" rtlCol="0">
            <a:spAutoFit/>
          </a:bodyPr>
          <a:lstStyle/>
          <a:p>
            <a:r>
              <a:rPr lang="en-IN" altLang="en-US" sz="1800" b="1">
                <a:solidFill>
                  <a:schemeClr val="tx1"/>
                </a:solidFill>
                <a:latin typeface="Times New Roman" panose="02020603050405020304" charset="0"/>
                <a:cs typeface="Times New Roman" panose="02020603050405020304" charset="0"/>
                <a:sym typeface="+mn-ea"/>
              </a:rPr>
              <a:t>1. Percentage of missing values</a:t>
            </a:r>
            <a:endParaRPr lang="en-US" sz="1800" b="1"/>
          </a:p>
        </p:txBody>
      </p:sp>
      <p:sp>
        <p:nvSpPr>
          <p:cNvPr id="10" name="Text Box 9"/>
          <p:cNvSpPr txBox="1"/>
          <p:nvPr/>
        </p:nvSpPr>
        <p:spPr>
          <a:xfrm>
            <a:off x="5354955" y="4805680"/>
            <a:ext cx="3058160" cy="245110"/>
          </a:xfrm>
          <a:prstGeom prst="rect">
            <a:avLst/>
          </a:prstGeom>
          <a:noFill/>
        </p:spPr>
        <p:txBody>
          <a:bodyPr wrap="square" rtlCol="0">
            <a:spAutoFit/>
          </a:bodyPr>
          <a:lstStyle/>
          <a:p>
            <a:r>
              <a:rPr lang="en-IN" altLang="en-US" sz="1000">
                <a:latin typeface="Times New Roman" panose="02020603050405020304" charset="0"/>
                <a:cs typeface="Times New Roman" panose="02020603050405020304" charset="0"/>
              </a:rPr>
              <a:t>Fig: SNS Heatplot</a:t>
            </a:r>
          </a:p>
        </p:txBody>
      </p:sp>
      <p:sp>
        <p:nvSpPr>
          <p:cNvPr id="11" name="Text Box 10"/>
          <p:cNvSpPr txBox="1"/>
          <p:nvPr/>
        </p:nvSpPr>
        <p:spPr>
          <a:xfrm>
            <a:off x="417830" y="4805680"/>
            <a:ext cx="2807335" cy="245110"/>
          </a:xfrm>
          <a:prstGeom prst="rect">
            <a:avLst/>
          </a:prstGeom>
          <a:noFill/>
        </p:spPr>
        <p:txBody>
          <a:bodyPr wrap="square" rtlCol="0">
            <a:spAutoFit/>
          </a:bodyPr>
          <a:lstStyle/>
          <a:p>
            <a:r>
              <a:rPr lang="en-IN" altLang="en-US" sz="1000">
                <a:latin typeface="Times New Roman" panose="02020603050405020304" charset="0"/>
                <a:cs typeface="Times New Roman" panose="02020603050405020304" charset="0"/>
              </a:rPr>
              <a:t>Fig :% Missing Values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637540" y="773430"/>
            <a:ext cx="8114665" cy="3596640"/>
          </a:xfrm>
        </p:spPr>
        <p:txBody>
          <a:bodyPr/>
          <a:lstStyle/>
          <a:p>
            <a:r>
              <a:rPr lang="en-IN" altLang="en-US" sz="1400">
                <a:solidFill>
                  <a:schemeClr val="tx1"/>
                </a:solidFill>
                <a:latin typeface="Times New Roman" panose="02020603050405020304" charset="0"/>
                <a:cs typeface="Times New Roman" panose="02020603050405020304" charset="0"/>
              </a:rPr>
              <a:t>Since there are many missing values a relationship between missing values and sales prices has been ploted.</a:t>
            </a:r>
          </a:p>
          <a:p>
            <a:endParaRPr lang="en-IN" altLang="en-US" sz="1400">
              <a:solidFill>
                <a:schemeClr val="tx1"/>
              </a:solidFill>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p:txBody>
      </p:sp>
      <p:pic>
        <p:nvPicPr>
          <p:cNvPr id="222" name="Google Shape;222;p36"/>
          <p:cNvPicPr preferRelativeResize="0"/>
          <p:nvPr/>
        </p:nvPicPr>
        <p:blipFill rotWithShape="1">
          <a:blip r:embed="rId2"/>
          <a:srcRect/>
          <a:stretch>
            <a:fillRect/>
          </a:stretch>
        </p:blipFill>
        <p:spPr>
          <a:xfrm>
            <a:off x="0" y="0"/>
            <a:ext cx="1819910" cy="683260"/>
          </a:xfrm>
          <a:prstGeom prst="rect">
            <a:avLst/>
          </a:prstGeom>
          <a:noFill/>
          <a:ln>
            <a:noFill/>
          </a:ln>
        </p:spPr>
      </p:pic>
      <p:pic>
        <p:nvPicPr>
          <p:cNvPr id="11" name="Picture 10"/>
          <p:cNvPicPr>
            <a:picLocks noChangeAspect="1"/>
          </p:cNvPicPr>
          <p:nvPr/>
        </p:nvPicPr>
        <p:blipFill>
          <a:blip r:embed="rId3"/>
          <a:stretch>
            <a:fillRect/>
          </a:stretch>
        </p:blipFill>
        <p:spPr>
          <a:xfrm>
            <a:off x="896620" y="1193165"/>
            <a:ext cx="3287395" cy="3363595"/>
          </a:xfrm>
          <a:prstGeom prst="rect">
            <a:avLst/>
          </a:prstGeom>
        </p:spPr>
      </p:pic>
      <p:sp>
        <p:nvSpPr>
          <p:cNvPr id="14" name="Text Box 13"/>
          <p:cNvSpPr txBox="1"/>
          <p:nvPr/>
        </p:nvSpPr>
        <p:spPr>
          <a:xfrm>
            <a:off x="812800" y="4678680"/>
            <a:ext cx="8007985" cy="275590"/>
          </a:xfrm>
          <a:prstGeom prst="rect">
            <a:avLst/>
          </a:prstGeom>
          <a:noFill/>
        </p:spPr>
        <p:txBody>
          <a:bodyPr wrap="square" rtlCol="0">
            <a:spAutoFit/>
          </a:bodyPr>
          <a:lstStyle/>
          <a:p>
            <a:r>
              <a:rPr lang="en-IN" altLang="en-US" sz="1000">
                <a:latin typeface="Times New Roman" panose="02020603050405020304" charset="0"/>
                <a:cs typeface="Times New Roman" panose="02020603050405020304" charset="0"/>
              </a:rPr>
              <a:t> Fig : Sales Price Vs Features</a:t>
            </a:r>
            <a:r>
              <a:rPr lang="en-IN" altLang="en-US" sz="1200">
                <a:latin typeface="Times New Roman" panose="02020603050405020304" charset="0"/>
                <a:cs typeface="Times New Roman" panose="02020603050405020304" charset="0"/>
              </a:rPr>
              <a:t> </a:t>
            </a:r>
          </a:p>
        </p:txBody>
      </p:sp>
      <p:sp>
        <p:nvSpPr>
          <p:cNvPr id="16" name="Rectangles 15"/>
          <p:cNvSpPr/>
          <p:nvPr/>
        </p:nvSpPr>
        <p:spPr>
          <a:xfrm>
            <a:off x="4548505" y="1558925"/>
            <a:ext cx="252000" cy="14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s 16"/>
          <p:cNvSpPr/>
          <p:nvPr/>
        </p:nvSpPr>
        <p:spPr>
          <a:xfrm>
            <a:off x="4557395" y="1785620"/>
            <a:ext cx="252000" cy="144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Text Box 17"/>
          <p:cNvSpPr txBox="1"/>
          <p:nvPr/>
        </p:nvSpPr>
        <p:spPr>
          <a:xfrm>
            <a:off x="4800600" y="1524000"/>
            <a:ext cx="2495550" cy="213995"/>
          </a:xfrm>
          <a:prstGeom prst="rect">
            <a:avLst/>
          </a:prstGeom>
          <a:noFill/>
        </p:spPr>
        <p:txBody>
          <a:bodyPr wrap="square" rtlCol="0">
            <a:spAutoFit/>
          </a:bodyPr>
          <a:lstStyle/>
          <a:p>
            <a:r>
              <a:rPr lang="en-IN" altLang="en-US" sz="800">
                <a:latin typeface="Times New Roman" panose="02020603050405020304" charset="0"/>
                <a:cs typeface="Times New Roman" panose="02020603050405020304" charset="0"/>
              </a:rPr>
              <a:t>Present Features</a:t>
            </a:r>
          </a:p>
        </p:txBody>
      </p:sp>
      <p:sp>
        <p:nvSpPr>
          <p:cNvPr id="19" name="Text Box 18"/>
          <p:cNvSpPr txBox="1"/>
          <p:nvPr/>
        </p:nvSpPr>
        <p:spPr>
          <a:xfrm>
            <a:off x="4809490" y="1750695"/>
            <a:ext cx="1061720" cy="213995"/>
          </a:xfrm>
          <a:prstGeom prst="rect">
            <a:avLst/>
          </a:prstGeom>
          <a:noFill/>
        </p:spPr>
        <p:txBody>
          <a:bodyPr wrap="square" rtlCol="0">
            <a:spAutoFit/>
          </a:bodyPr>
          <a:lstStyle/>
          <a:p>
            <a:r>
              <a:rPr lang="en-IN" altLang="en-US" sz="800">
                <a:latin typeface="Times New Roman" panose="02020603050405020304" charset="0"/>
                <a:cs typeface="Times New Roman" panose="02020603050405020304" charset="0"/>
              </a:rPr>
              <a:t>Missing Features</a:t>
            </a:r>
          </a:p>
        </p:txBody>
      </p:sp>
      <p:sp>
        <p:nvSpPr>
          <p:cNvPr id="20" name="Text Box 19"/>
          <p:cNvSpPr txBox="1"/>
          <p:nvPr/>
        </p:nvSpPr>
        <p:spPr>
          <a:xfrm>
            <a:off x="4548505" y="3467100"/>
            <a:ext cx="4516120" cy="953135"/>
          </a:xfrm>
          <a:prstGeom prst="rect">
            <a:avLst/>
          </a:prstGeom>
          <a:noFill/>
        </p:spPr>
        <p:txBody>
          <a:bodyPr wrap="square" rtlCol="0">
            <a:spAutoFit/>
          </a:bodyPr>
          <a:lstStyle/>
          <a:p>
            <a:pPr algn="just"/>
            <a:r>
              <a:rPr lang="en-IN" altLang="en-US">
                <a:latin typeface="Times New Roman" panose="02020603050405020304" charset="0"/>
                <a:cs typeface="Times New Roman" panose="02020603050405020304" charset="0"/>
              </a:rPr>
              <a:t>Note: </a:t>
            </a:r>
            <a:r>
              <a:rPr lang="en-US">
                <a:latin typeface="Times New Roman" panose="02020603050405020304" charset="0"/>
                <a:cs typeface="Times New Roman" panose="02020603050405020304" charset="0"/>
              </a:rPr>
              <a:t>Here </a:t>
            </a:r>
            <a:r>
              <a:rPr lang="en-IN" altLang="en-US">
                <a:latin typeface="Times New Roman" panose="02020603050405020304" charset="0"/>
                <a:cs typeface="Times New Roman" panose="02020603050405020304" charset="0"/>
              </a:rPr>
              <a:t>w</a:t>
            </a:r>
            <a:r>
              <a:rPr lang="en-US">
                <a:latin typeface="Times New Roman" panose="02020603050405020304" charset="0"/>
                <a:cs typeface="Times New Roman" panose="02020603050405020304" charset="0"/>
              </a:rPr>
              <a:t>ith the relation between the missing values and the dependent variable is clearly visible.So We need to replace these nan values with something meaningful which we will do in the Feature Engineering</a:t>
            </a:r>
            <a:r>
              <a:rPr lang="en-IN" altLang="en-US">
                <a:latin typeface="Times New Roman" panose="02020603050405020304" charset="0"/>
                <a:cs typeface="Times New Roman" panose="02020603050405020304"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565150" y="770890"/>
            <a:ext cx="8013065" cy="2858770"/>
          </a:xfrm>
        </p:spPr>
        <p:txBody>
          <a:bodyPr/>
          <a:lstStyle/>
          <a:p>
            <a:r>
              <a:rPr lang="en-IN" altLang="en-US" sz="1800" b="1">
                <a:solidFill>
                  <a:schemeClr val="tx1"/>
                </a:solidFill>
                <a:latin typeface="Times New Roman" panose="02020603050405020304" charset="0"/>
                <a:cs typeface="Times New Roman" panose="02020603050405020304" charset="0"/>
              </a:rPr>
              <a:t>2. Skewness :</a:t>
            </a:r>
          </a:p>
          <a:p>
            <a:r>
              <a:rPr lang="en-IN" altLang="en-US" sz="1400">
                <a:solidFill>
                  <a:schemeClr val="tx1"/>
                </a:solidFill>
                <a:latin typeface="Times New Roman" panose="02020603050405020304" charset="0"/>
                <a:cs typeface="Times New Roman" panose="02020603050405020304" charset="0"/>
              </a:rPr>
              <a:t>     It is a measure of the asymmetry of the probability distribution of a real-valued random feature about    its mean.</a:t>
            </a:r>
          </a:p>
          <a:p>
            <a:r>
              <a:rPr lang="en-IN" altLang="en-US" sz="1400">
                <a:solidFill>
                  <a:schemeClr val="tx1"/>
                </a:solidFill>
                <a:latin typeface="Times New Roman" panose="02020603050405020304" charset="0"/>
                <a:cs typeface="Times New Roman" panose="02020603050405020304" charset="0"/>
              </a:rPr>
              <a:t>     </a:t>
            </a:r>
            <a:r>
              <a:rPr lang="en-IN" altLang="en-US" sz="1400">
                <a:solidFill>
                  <a:schemeClr val="tx1"/>
                </a:solidFill>
                <a:latin typeface="Times New Roman" panose="02020603050405020304" charset="0"/>
                <a:cs typeface="Times New Roman" panose="02020603050405020304" charset="0"/>
                <a:sym typeface="+mn-ea"/>
              </a:rPr>
              <a:t>The data is not normally distributed or skewed ,thus we had to perform LogTransforation.</a:t>
            </a:r>
            <a:endParaRPr lang="en-IN" altLang="en-US" sz="1400">
              <a:solidFill>
                <a:schemeClr val="tx1"/>
              </a:solidFill>
              <a:latin typeface="Times New Roman" panose="02020603050405020304" charset="0"/>
              <a:cs typeface="Times New Roman" panose="02020603050405020304" charset="0"/>
            </a:endParaRPr>
          </a:p>
          <a:p>
            <a:r>
              <a:rPr lang="en-IN" altLang="en-US" sz="1400">
                <a:solidFill>
                  <a:schemeClr val="tx1"/>
                </a:solidFill>
                <a:latin typeface="Times New Roman" panose="02020603050405020304" charset="0"/>
                <a:cs typeface="Times New Roman" panose="02020603050405020304" charset="0"/>
              </a:rPr>
              <a:t>   </a:t>
            </a:r>
          </a:p>
        </p:txBody>
      </p:sp>
      <p:pic>
        <p:nvPicPr>
          <p:cNvPr id="174" name="Google Shape;174;p29"/>
          <p:cNvPicPr preferRelativeResize="0"/>
          <p:nvPr/>
        </p:nvPicPr>
        <p:blipFill rotWithShape="1">
          <a:blip r:embed="rId2"/>
          <a:srcRect/>
          <a:stretch>
            <a:fillRect/>
          </a:stretch>
        </p:blipFill>
        <p:spPr>
          <a:xfrm>
            <a:off x="0" y="0"/>
            <a:ext cx="1819910" cy="683260"/>
          </a:xfrm>
          <a:prstGeom prst="rect">
            <a:avLst/>
          </a:prstGeom>
          <a:noFill/>
          <a:ln>
            <a:noFill/>
          </a:ln>
        </p:spPr>
      </p:pic>
      <p:pic>
        <p:nvPicPr>
          <p:cNvPr id="12" name="Picture 11"/>
          <p:cNvPicPr>
            <a:picLocks noChangeAspect="1"/>
          </p:cNvPicPr>
          <p:nvPr/>
        </p:nvPicPr>
        <p:blipFill>
          <a:blip r:embed="rId3"/>
          <a:srcRect l="4142" r="3914"/>
          <a:stretch>
            <a:fillRect/>
          </a:stretch>
        </p:blipFill>
        <p:spPr>
          <a:xfrm>
            <a:off x="1102995" y="2384425"/>
            <a:ext cx="3072765" cy="2258060"/>
          </a:xfrm>
          <a:prstGeom prst="rect">
            <a:avLst/>
          </a:prstGeom>
        </p:spPr>
      </p:pic>
      <p:pic>
        <p:nvPicPr>
          <p:cNvPr id="18" name="Picture 17"/>
          <p:cNvPicPr>
            <a:picLocks noChangeAspect="1"/>
          </p:cNvPicPr>
          <p:nvPr/>
        </p:nvPicPr>
        <p:blipFill>
          <a:blip r:embed="rId4"/>
          <a:srcRect l="4931" t="2756"/>
          <a:stretch>
            <a:fillRect/>
          </a:stretch>
        </p:blipFill>
        <p:spPr>
          <a:xfrm>
            <a:off x="4802505" y="2384425"/>
            <a:ext cx="3404870" cy="2208530"/>
          </a:xfrm>
          <a:prstGeom prst="rect">
            <a:avLst/>
          </a:prstGeom>
        </p:spPr>
      </p:pic>
      <p:sp>
        <p:nvSpPr>
          <p:cNvPr id="2" name="Text Box 1"/>
          <p:cNvSpPr txBox="1"/>
          <p:nvPr/>
        </p:nvSpPr>
        <p:spPr>
          <a:xfrm>
            <a:off x="1102995" y="4732020"/>
            <a:ext cx="3415665" cy="245110"/>
          </a:xfrm>
          <a:prstGeom prst="rect">
            <a:avLst/>
          </a:prstGeom>
          <a:noFill/>
        </p:spPr>
        <p:txBody>
          <a:bodyPr wrap="square" rtlCol="0">
            <a:spAutoFit/>
          </a:bodyPr>
          <a:lstStyle/>
          <a:p>
            <a:r>
              <a:rPr lang="en-IN" altLang="en-US" sz="1000">
                <a:latin typeface="Times New Roman" panose="02020603050405020304" charset="0"/>
                <a:cs typeface="Times New Roman" panose="02020603050405020304" charset="0"/>
                <a:sym typeface="+mn-ea"/>
              </a:rPr>
              <a:t>Fig : Counts Vs Sales Price</a:t>
            </a:r>
            <a:endParaRPr lang="en-IN" altLang="en-US" sz="1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9920" y="745490"/>
            <a:ext cx="3124200" cy="323215"/>
          </a:xfrm>
        </p:spPr>
        <p:txBody>
          <a:bodyPr>
            <a:noAutofit/>
          </a:bodyPr>
          <a:lstStyle/>
          <a:p>
            <a:r>
              <a:rPr lang="en-IN" altLang="en-US" sz="1800" b="1">
                <a:solidFill>
                  <a:schemeClr val="tx1"/>
                </a:solidFill>
                <a:latin typeface="Times New Roman" panose="02020603050405020304" charset="0"/>
                <a:cs typeface="Times New Roman" panose="02020603050405020304" charset="0"/>
              </a:rPr>
              <a:t>3. Log Transformation</a:t>
            </a:r>
          </a:p>
        </p:txBody>
      </p:sp>
      <p:sp>
        <p:nvSpPr>
          <p:cNvPr id="6" name="Text Placeholder 5"/>
          <p:cNvSpPr>
            <a:spLocks noGrp="1"/>
          </p:cNvSpPr>
          <p:nvPr>
            <p:ph type="body" idx="1"/>
          </p:nvPr>
        </p:nvSpPr>
        <p:spPr>
          <a:xfrm>
            <a:off x="629920" y="1130300"/>
            <a:ext cx="7998460" cy="3271520"/>
          </a:xfrm>
        </p:spPr>
        <p:txBody>
          <a:bodyPr/>
          <a:lstStyle/>
          <a:p>
            <a:r>
              <a:rPr lang="en-US" sz="1400">
                <a:solidFill>
                  <a:schemeClr val="tx1"/>
                </a:solidFill>
                <a:latin typeface="Times New Roman" panose="02020603050405020304" charset="0"/>
                <a:cs typeface="Times New Roman" panose="02020603050405020304" charset="0"/>
              </a:rPr>
              <a:t> </a:t>
            </a:r>
            <a:r>
              <a:rPr lang="en-IN" altLang="en-US" sz="1400">
                <a:solidFill>
                  <a:schemeClr val="tx1"/>
                </a:solidFill>
                <a:latin typeface="Times New Roman" panose="02020603050405020304" charset="0"/>
                <a:cs typeface="Times New Roman" panose="02020603050405020304" charset="0"/>
              </a:rPr>
              <a:t>    M</a:t>
            </a:r>
            <a:r>
              <a:rPr lang="en-US" sz="1400">
                <a:solidFill>
                  <a:schemeClr val="tx1"/>
                </a:solidFill>
                <a:latin typeface="Times New Roman" panose="02020603050405020304" charset="0"/>
                <a:cs typeface="Times New Roman" panose="02020603050405020304" charset="0"/>
              </a:rPr>
              <a:t>ake</a:t>
            </a:r>
            <a:r>
              <a:rPr lang="en-IN" altLang="en-US" sz="1400">
                <a:solidFill>
                  <a:schemeClr val="tx1"/>
                </a:solidFill>
                <a:latin typeface="Times New Roman" panose="02020603050405020304" charset="0"/>
                <a:cs typeface="Times New Roman" panose="02020603050405020304" charset="0"/>
              </a:rPr>
              <a:t>s</a:t>
            </a:r>
            <a:r>
              <a:rPr lang="en-US" sz="1400">
                <a:solidFill>
                  <a:schemeClr val="tx1"/>
                </a:solidFill>
                <a:latin typeface="Times New Roman" panose="02020603050405020304" charset="0"/>
                <a:cs typeface="Times New Roman" panose="02020603050405020304" charset="0"/>
              </a:rPr>
              <a:t> </a:t>
            </a:r>
            <a:r>
              <a:rPr lang="en-IN" altLang="en-US" sz="1400">
                <a:solidFill>
                  <a:schemeClr val="tx1"/>
                </a:solidFill>
                <a:latin typeface="Times New Roman" panose="02020603050405020304" charset="0"/>
                <a:cs typeface="Times New Roman" panose="02020603050405020304" charset="0"/>
              </a:rPr>
              <a:t>the data </a:t>
            </a:r>
            <a:r>
              <a:rPr lang="en-US" sz="1400">
                <a:solidFill>
                  <a:schemeClr val="tx1"/>
                </a:solidFill>
                <a:latin typeface="Times New Roman" panose="02020603050405020304" charset="0"/>
                <a:cs typeface="Times New Roman" panose="02020603050405020304" charset="0"/>
              </a:rPr>
              <a:t> as “normal” as possible so that the statistical analysis results from this data become more valid</a:t>
            </a:r>
            <a:r>
              <a:rPr lang="en-IN" altLang="en-US" sz="1400">
                <a:solidFill>
                  <a:schemeClr val="tx1"/>
                </a:solidFill>
                <a:latin typeface="Times New Roman" panose="02020603050405020304" charset="0"/>
                <a:cs typeface="Times New Roman" panose="02020603050405020304" charset="0"/>
              </a:rPr>
              <a:t>.     </a:t>
            </a:r>
            <a:endParaRPr lang="en-US" sz="1400">
              <a:solidFill>
                <a:schemeClr val="tx1"/>
              </a:solidFill>
              <a:latin typeface="Times New Roman" panose="02020603050405020304" charset="0"/>
              <a:cs typeface="Times New Roman" panose="02020603050405020304" charset="0"/>
            </a:endParaRPr>
          </a:p>
          <a:p>
            <a:r>
              <a:rPr lang="en-IN" altLang="en-US" sz="1400">
                <a:solidFill>
                  <a:schemeClr val="tx1"/>
                </a:solidFill>
                <a:latin typeface="Times New Roman" panose="02020603050405020304" charset="0"/>
                <a:cs typeface="Times New Roman" panose="02020603050405020304" charset="0"/>
              </a:rPr>
              <a:t>     After applying Log - Normal Distribution ,we get a positive correlation value.</a:t>
            </a:r>
          </a:p>
          <a:p>
            <a:r>
              <a:rPr lang="en-IN" altLang="en-US" sz="1400">
                <a:solidFill>
                  <a:schemeClr val="tx1"/>
                </a:solidFill>
                <a:latin typeface="Times New Roman" panose="02020603050405020304" charset="0"/>
                <a:cs typeface="Times New Roman" panose="02020603050405020304" charset="0"/>
              </a:rPr>
              <a:t>   </a:t>
            </a:r>
          </a:p>
        </p:txBody>
      </p:sp>
      <p:pic>
        <p:nvPicPr>
          <p:cNvPr id="7" name="Google Shape;174;p29"/>
          <p:cNvPicPr preferRelativeResize="0"/>
          <p:nvPr/>
        </p:nvPicPr>
        <p:blipFill rotWithShape="1">
          <a:blip r:embed="rId2"/>
          <a:srcRect/>
          <a:stretch>
            <a:fillRect/>
          </a:stretch>
        </p:blipFill>
        <p:spPr>
          <a:xfrm>
            <a:off x="0" y="0"/>
            <a:ext cx="1819910" cy="683260"/>
          </a:xfrm>
          <a:prstGeom prst="rect">
            <a:avLst/>
          </a:prstGeom>
          <a:noFill/>
          <a:ln>
            <a:noFill/>
          </a:ln>
        </p:spPr>
      </p:pic>
      <p:pic>
        <p:nvPicPr>
          <p:cNvPr id="9" name="Picture 8"/>
          <p:cNvPicPr>
            <a:picLocks noChangeAspect="1"/>
          </p:cNvPicPr>
          <p:nvPr/>
        </p:nvPicPr>
        <p:blipFill>
          <a:blip r:embed="rId3"/>
          <a:stretch>
            <a:fillRect/>
          </a:stretch>
        </p:blipFill>
        <p:spPr>
          <a:xfrm>
            <a:off x="1025525" y="2322195"/>
            <a:ext cx="2798445" cy="2088515"/>
          </a:xfrm>
          <a:prstGeom prst="rect">
            <a:avLst/>
          </a:prstGeom>
        </p:spPr>
      </p:pic>
      <p:pic>
        <p:nvPicPr>
          <p:cNvPr id="10" name="Picture 9"/>
          <p:cNvPicPr>
            <a:picLocks noChangeAspect="1"/>
          </p:cNvPicPr>
          <p:nvPr/>
        </p:nvPicPr>
        <p:blipFill>
          <a:blip r:embed="rId4"/>
          <a:srcRect r="1845"/>
          <a:stretch>
            <a:fillRect/>
          </a:stretch>
        </p:blipFill>
        <p:spPr>
          <a:xfrm>
            <a:off x="5558790" y="2400935"/>
            <a:ext cx="2670175" cy="1966595"/>
          </a:xfrm>
          <a:prstGeom prst="rect">
            <a:avLst/>
          </a:prstGeom>
        </p:spPr>
      </p:pic>
      <p:sp>
        <p:nvSpPr>
          <p:cNvPr id="2" name="Text Box 1"/>
          <p:cNvSpPr txBox="1"/>
          <p:nvPr/>
        </p:nvSpPr>
        <p:spPr>
          <a:xfrm>
            <a:off x="1018540" y="4571365"/>
            <a:ext cx="3012440" cy="245110"/>
          </a:xfrm>
          <a:prstGeom prst="rect">
            <a:avLst/>
          </a:prstGeom>
          <a:noFill/>
        </p:spPr>
        <p:txBody>
          <a:bodyPr wrap="square" rtlCol="0">
            <a:spAutoFit/>
          </a:bodyPr>
          <a:lstStyle/>
          <a:p>
            <a:r>
              <a:rPr lang="en-IN" altLang="en-US" sz="1000">
                <a:latin typeface="Times New Roman" panose="02020603050405020304" charset="0"/>
                <a:cs typeface="Times New Roman" panose="02020603050405020304" charset="0"/>
              </a:rPr>
              <a:t>Fig :SalesPrice Vs Count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21945" y="819785"/>
            <a:ext cx="8610600" cy="4159250"/>
          </a:xfrm>
        </p:spPr>
        <p:txBody>
          <a:bodyPr/>
          <a:lstStyle/>
          <a:p>
            <a:pPr algn="just"/>
            <a:r>
              <a:rPr lang="en-IN" altLang="en-US" sz="1800" b="1">
                <a:solidFill>
                  <a:schemeClr val="tx1"/>
                </a:solidFill>
                <a:latin typeface="Times New Roman" panose="02020603050405020304" charset="0"/>
                <a:cs typeface="Times New Roman" panose="02020603050405020304" charset="0"/>
                <a:sym typeface="+mn-ea"/>
              </a:rPr>
              <a:t>4. </a:t>
            </a:r>
            <a:r>
              <a:rPr lang="en-US" sz="1800" b="1">
                <a:solidFill>
                  <a:schemeClr val="tx1"/>
                </a:solidFill>
                <a:latin typeface="Times New Roman" panose="02020603050405020304" charset="0"/>
                <a:cs typeface="Times New Roman" panose="02020603050405020304" charset="0"/>
                <a:sym typeface="+mn-ea"/>
              </a:rPr>
              <a:t>Handling Outliers :</a:t>
            </a:r>
            <a:r>
              <a:rPr lang="en-IN" altLang="en-US" sz="1800" b="1">
                <a:solidFill>
                  <a:schemeClr val="tx1"/>
                </a:solidFill>
                <a:latin typeface="Times New Roman" panose="02020603050405020304" charset="0"/>
                <a:cs typeface="Times New Roman" panose="02020603050405020304" charset="0"/>
                <a:sym typeface="+mn-ea"/>
              </a:rPr>
              <a:t> </a:t>
            </a:r>
          </a:p>
          <a:p>
            <a:pPr algn="just"/>
            <a:r>
              <a:rPr lang="en-IN" altLang="en-US" sz="1400">
                <a:solidFill>
                  <a:schemeClr val="tx1"/>
                </a:solidFill>
                <a:latin typeface="Times New Roman" panose="02020603050405020304" charset="0"/>
                <a:cs typeface="Times New Roman" panose="02020603050405020304" charset="0"/>
                <a:sym typeface="+mn-ea"/>
              </a:rPr>
              <a:t>      In the dataset, there are many homes with zero value for LotFrontage, indicating that they don’t have a front         space.We’ll transform outliers that can affect a regression model.So, we remove or replace those observations from our data. </a:t>
            </a:r>
            <a:endParaRPr lang="en-IN" altLang="en-US" sz="1200">
              <a:solidFill>
                <a:schemeClr val="tx1"/>
              </a:solidFill>
              <a:latin typeface="Times New Roman" panose="02020603050405020304" charset="0"/>
              <a:cs typeface="Times New Roman" panose="02020603050405020304" charset="0"/>
              <a:sym typeface="+mn-ea"/>
            </a:endParaRPr>
          </a:p>
          <a:p>
            <a:pPr algn="just"/>
            <a:endParaRPr lang="en-IN" altLang="en-US" sz="1200">
              <a:solidFill>
                <a:schemeClr val="tx1"/>
              </a:solidFill>
              <a:latin typeface="Times New Roman" panose="02020603050405020304" charset="0"/>
              <a:cs typeface="Times New Roman" panose="02020603050405020304" charset="0"/>
              <a:sym typeface="+mn-ea"/>
            </a:endParaRPr>
          </a:p>
        </p:txBody>
      </p:sp>
      <p:pic>
        <p:nvPicPr>
          <p:cNvPr id="5" name="Picture 4"/>
          <p:cNvPicPr>
            <a:picLocks noChangeAspect="1"/>
          </p:cNvPicPr>
          <p:nvPr/>
        </p:nvPicPr>
        <p:blipFill>
          <a:blip r:embed="rId2"/>
          <a:stretch>
            <a:fillRect/>
          </a:stretch>
        </p:blipFill>
        <p:spPr>
          <a:xfrm>
            <a:off x="807085" y="2037080"/>
            <a:ext cx="2855595" cy="1971675"/>
          </a:xfrm>
          <a:prstGeom prst="rect">
            <a:avLst/>
          </a:prstGeom>
        </p:spPr>
      </p:pic>
      <p:sp>
        <p:nvSpPr>
          <p:cNvPr id="7" name="Text Box 6"/>
          <p:cNvSpPr txBox="1"/>
          <p:nvPr/>
        </p:nvSpPr>
        <p:spPr>
          <a:xfrm>
            <a:off x="807085" y="4150360"/>
            <a:ext cx="8211185" cy="245110"/>
          </a:xfrm>
          <a:prstGeom prst="rect">
            <a:avLst/>
          </a:prstGeom>
          <a:noFill/>
        </p:spPr>
        <p:txBody>
          <a:bodyPr wrap="square" rtlCol="0">
            <a:spAutoFit/>
          </a:bodyPr>
          <a:lstStyle/>
          <a:p>
            <a:r>
              <a:rPr lang="en-IN" altLang="en-US" sz="1000">
                <a:latin typeface="Times New Roman" panose="02020603050405020304" charset="0"/>
                <a:cs typeface="Times New Roman" panose="02020603050405020304" charset="0"/>
              </a:rPr>
              <a:t>Fig : Rpresents Zeroth Percentile,Fiftyth Percentile ,Hundreth Percentile Values</a:t>
            </a:r>
          </a:p>
        </p:txBody>
      </p:sp>
      <p:pic>
        <p:nvPicPr>
          <p:cNvPr id="10" name="Picture 9"/>
          <p:cNvPicPr>
            <a:picLocks noChangeAspect="1"/>
          </p:cNvPicPr>
          <p:nvPr/>
        </p:nvPicPr>
        <p:blipFill>
          <a:blip r:embed="rId3"/>
          <a:stretch>
            <a:fillRect/>
          </a:stretch>
        </p:blipFill>
        <p:spPr>
          <a:xfrm>
            <a:off x="4509135" y="2074545"/>
            <a:ext cx="3319145" cy="1840865"/>
          </a:xfrm>
          <a:prstGeom prst="rect">
            <a:avLst/>
          </a:prstGeom>
        </p:spPr>
      </p:pic>
      <p:pic>
        <p:nvPicPr>
          <p:cNvPr id="12" name="Google Shape;174;p29"/>
          <p:cNvPicPr preferRelativeResize="0"/>
          <p:nvPr/>
        </p:nvPicPr>
        <p:blipFill rotWithShape="1">
          <a:blip r:embed="rId4"/>
          <a:srcRect/>
          <a:stretch>
            <a:fillRect/>
          </a:stretch>
        </p:blipFill>
        <p:spPr>
          <a:xfrm>
            <a:off x="0" y="0"/>
            <a:ext cx="1819910" cy="6832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75" y="677545"/>
            <a:ext cx="7437120" cy="660400"/>
          </a:xfrm>
        </p:spPr>
        <p:txBody>
          <a:bodyPr/>
          <a:lstStyle/>
          <a:p>
            <a:r>
              <a:rPr lang="en-IN" altLang="en-US" b="1">
                <a:solidFill>
                  <a:schemeClr val="tx1"/>
                </a:solidFill>
                <a:latin typeface="Times New Roman" panose="02020603050405020304" charset="0"/>
                <a:cs typeface="Times New Roman" panose="02020603050405020304" charset="0"/>
              </a:rPr>
              <a:t>Feature Engineering :</a:t>
            </a:r>
          </a:p>
        </p:txBody>
      </p:sp>
      <p:sp>
        <p:nvSpPr>
          <p:cNvPr id="8" name="Text Box 7"/>
          <p:cNvSpPr txBox="1"/>
          <p:nvPr/>
        </p:nvSpPr>
        <p:spPr>
          <a:xfrm>
            <a:off x="805180" y="1437640"/>
            <a:ext cx="8178165" cy="2430145"/>
          </a:xfrm>
          <a:prstGeom prst="rect">
            <a:avLst/>
          </a:prstGeom>
          <a:noFill/>
        </p:spPr>
        <p:txBody>
          <a:bodyPr wrap="square" rtlCol="0">
            <a:spAutoFit/>
          </a:bodyPr>
          <a:lstStyle/>
          <a:p>
            <a:endParaRPr lang="en-US" sz="1200">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Feature engineering is the process of selecting, manipulating, and transforming raw data into features that can be used in supervised learning. In order to make machine learning work well on new tasks, it might be necessary to design and train better features.</a:t>
            </a: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We will be performing all the below steps in Feature Engineering</a:t>
            </a:r>
          </a:p>
          <a:p>
            <a:endParaRPr lang="en-US">
              <a:latin typeface="Times New Roman" panose="02020603050405020304" charset="0"/>
              <a:cs typeface="Times New Roman" panose="02020603050405020304" charset="0"/>
            </a:endParaRPr>
          </a:p>
          <a:p>
            <a:endParaRPr lang="en-US"/>
          </a:p>
          <a:p>
            <a:endParaRPr lang="en-IN" altLang="en-US"/>
          </a:p>
          <a:p>
            <a:endParaRPr lang="en-IN" altLang="en-US"/>
          </a:p>
        </p:txBody>
      </p:sp>
      <p:pic>
        <p:nvPicPr>
          <p:cNvPr id="12" name="Google Shape;174;p29"/>
          <p:cNvPicPr preferRelativeResize="0"/>
          <p:nvPr/>
        </p:nvPicPr>
        <p:blipFill rotWithShape="1">
          <a:blip r:embed="rId2"/>
          <a:srcRect/>
          <a:stretch>
            <a:fillRect/>
          </a:stretch>
        </p:blipFill>
        <p:spPr>
          <a:xfrm>
            <a:off x="0" y="0"/>
            <a:ext cx="1819910" cy="683260"/>
          </a:xfrm>
          <a:prstGeom prst="rect">
            <a:avLst/>
          </a:prstGeom>
          <a:noFill/>
          <a:ln>
            <a:noFill/>
          </a:ln>
        </p:spPr>
      </p:pic>
      <p:sp>
        <p:nvSpPr>
          <p:cNvPr id="9" name="Rectangles 8"/>
          <p:cNvSpPr/>
          <p:nvPr/>
        </p:nvSpPr>
        <p:spPr>
          <a:xfrm>
            <a:off x="903605" y="3254375"/>
            <a:ext cx="1530985" cy="131318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Box 5"/>
          <p:cNvSpPr txBox="1"/>
          <p:nvPr/>
        </p:nvSpPr>
        <p:spPr>
          <a:xfrm>
            <a:off x="1068070" y="3376930"/>
            <a:ext cx="1141095" cy="953135"/>
          </a:xfrm>
          <a:prstGeom prst="rect">
            <a:avLst/>
          </a:prstGeom>
          <a:noFill/>
        </p:spPr>
        <p:txBody>
          <a:bodyPr wrap="square" rtlCol="0">
            <a:spAutoFit/>
          </a:bodyPr>
          <a:lstStyle/>
          <a:p>
            <a:r>
              <a:rPr lang="en-IN" altLang="en-US">
                <a:latin typeface="Times New Roman" panose="02020603050405020304" charset="0"/>
                <a:cs typeface="Times New Roman" panose="02020603050405020304" charset="0"/>
                <a:sym typeface="+mn-ea"/>
              </a:rPr>
              <a:t>Manipulate </a:t>
            </a:r>
            <a:r>
              <a:rPr lang="en-US">
                <a:latin typeface="Times New Roman" panose="02020603050405020304" charset="0"/>
                <a:cs typeface="Times New Roman" panose="02020603050405020304" charset="0"/>
                <a:sym typeface="+mn-ea"/>
              </a:rPr>
              <a:t>Missing values</a:t>
            </a:r>
            <a:endParaRPr lang="en-US">
              <a:latin typeface="Times New Roman" panose="02020603050405020304" charset="0"/>
              <a:cs typeface="Times New Roman" panose="02020603050405020304" charset="0"/>
            </a:endParaRPr>
          </a:p>
          <a:p>
            <a:endParaRPr lang="en-US"/>
          </a:p>
        </p:txBody>
      </p:sp>
      <p:sp>
        <p:nvSpPr>
          <p:cNvPr id="10" name="Rectangles 9"/>
          <p:cNvSpPr/>
          <p:nvPr/>
        </p:nvSpPr>
        <p:spPr>
          <a:xfrm>
            <a:off x="3616960" y="3254375"/>
            <a:ext cx="1530985" cy="131318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Box 10"/>
          <p:cNvSpPr txBox="1"/>
          <p:nvPr/>
        </p:nvSpPr>
        <p:spPr>
          <a:xfrm>
            <a:off x="3949700" y="3326765"/>
            <a:ext cx="988695" cy="1168400"/>
          </a:xfrm>
          <a:prstGeom prst="rect">
            <a:avLst/>
          </a:prstGeom>
          <a:noFill/>
        </p:spPr>
        <p:txBody>
          <a:bodyPr wrap="square" rtlCol="0">
            <a:spAutoFit/>
          </a:bodyPr>
          <a:lstStyle/>
          <a:p>
            <a:r>
              <a:rPr lang="en-IN" altLang="en-US">
                <a:latin typeface="Times New Roman" panose="02020603050405020304" charset="0"/>
                <a:cs typeface="Times New Roman" panose="02020603050405020304" charset="0"/>
                <a:sym typeface="+mn-ea"/>
              </a:rPr>
              <a:t>Find c</a:t>
            </a:r>
            <a:r>
              <a:rPr lang="en-US">
                <a:latin typeface="Times New Roman" panose="02020603050405020304" charset="0"/>
                <a:cs typeface="Times New Roman" panose="02020603050405020304" charset="0"/>
                <a:sym typeface="+mn-ea"/>
              </a:rPr>
              <a:t>ategorical variables: remove rare labels</a:t>
            </a:r>
            <a:endParaRPr lang="en-US"/>
          </a:p>
        </p:txBody>
      </p:sp>
      <p:sp>
        <p:nvSpPr>
          <p:cNvPr id="13" name="Rectangles 12"/>
          <p:cNvSpPr/>
          <p:nvPr/>
        </p:nvSpPr>
        <p:spPr>
          <a:xfrm>
            <a:off x="6243955" y="3254375"/>
            <a:ext cx="1530985" cy="131318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14"/>
          <p:cNvSpPr txBox="1"/>
          <p:nvPr/>
        </p:nvSpPr>
        <p:spPr>
          <a:xfrm>
            <a:off x="6453505" y="3399155"/>
            <a:ext cx="1061720" cy="1168400"/>
          </a:xfrm>
          <a:prstGeom prst="rect">
            <a:avLst/>
          </a:prstGeom>
          <a:noFill/>
        </p:spPr>
        <p:txBody>
          <a:bodyPr wrap="square" rtlCol="0">
            <a:spAutoFit/>
          </a:bodyPr>
          <a:lstStyle/>
          <a:p>
            <a:r>
              <a:rPr lang="en-US">
                <a:latin typeface="Times New Roman" panose="02020603050405020304" charset="0"/>
                <a:cs typeface="Times New Roman" panose="02020603050405020304" charset="0"/>
                <a:sym typeface="+mn-ea"/>
              </a:rPr>
              <a:t>Standarise the values of the variables </a:t>
            </a:r>
            <a:endParaRPr lang="en-US">
              <a:latin typeface="Times New Roman" panose="02020603050405020304" charset="0"/>
              <a:cs typeface="Times New Roman" panose="02020603050405020304" charset="0"/>
            </a:endParaRPr>
          </a:p>
          <a:p>
            <a:endParaRPr lang="en-US"/>
          </a:p>
        </p:txBody>
      </p:sp>
      <p:cxnSp>
        <p:nvCxnSpPr>
          <p:cNvPr id="17" name="Straight Arrow Connector 16"/>
          <p:cNvCxnSpPr/>
          <p:nvPr/>
        </p:nvCxnSpPr>
        <p:spPr>
          <a:xfrm>
            <a:off x="2524760" y="3757295"/>
            <a:ext cx="9512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220335" y="3757295"/>
            <a:ext cx="9512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17170" y="1011555"/>
            <a:ext cx="8710295" cy="2214880"/>
          </a:xfrm>
          <a:prstGeom prst="rect">
            <a:avLst/>
          </a:prstGeom>
          <a:noFill/>
        </p:spPr>
        <p:txBody>
          <a:bodyPr wrap="square" rtlCol="0">
            <a:spAutoFit/>
          </a:bodyPr>
          <a:lstStyle/>
          <a:p>
            <a:r>
              <a:rPr lang="en-IN" altLang="en-US" sz="1800" b="1">
                <a:latin typeface="Times New Roman" panose="02020603050405020304" charset="0"/>
                <a:cs typeface="Times New Roman" panose="02020603050405020304" charset="0"/>
              </a:rPr>
              <a:t>1.Missing NaN values </a:t>
            </a:r>
          </a:p>
          <a:p>
            <a:endParaRPr lang="en-IN" altLang="en-US"/>
          </a:p>
          <a:p>
            <a:endParaRPr lang="en-IN" altLang="en-US" sz="1200">
              <a:latin typeface="Times New Roman" panose="02020603050405020304" charset="0"/>
              <a:cs typeface="Times New Roman" panose="02020603050405020304" charset="0"/>
            </a:endParaRPr>
          </a:p>
          <a:p>
            <a:r>
              <a:rPr lang="en-IN" altLang="en-US" sz="1200">
                <a:latin typeface="Times New Roman" panose="02020603050405020304" charset="0"/>
                <a:cs typeface="Times New Roman" panose="02020603050405020304" charset="0"/>
              </a:rPr>
              <a:t>Replacing the NaN values with median for numerical features ,since there are outliers present as well.</a:t>
            </a:r>
          </a:p>
          <a:p>
            <a:r>
              <a:rPr lang="en-IN" altLang="en-US" sz="1200">
                <a:latin typeface="Times New Roman" panose="02020603050405020304" charset="0"/>
                <a:cs typeface="Times New Roman" panose="02020603050405020304" charset="0"/>
                <a:sym typeface="+mn-ea"/>
              </a:rPr>
              <a:t>Replacing the NaN values with mode for categorical features.</a:t>
            </a:r>
            <a:endParaRPr lang="en-IN" altLang="en-US" sz="1200">
              <a:latin typeface="Times New Roman" panose="02020603050405020304" charset="0"/>
              <a:cs typeface="Times New Roman" panose="02020603050405020304" charset="0"/>
            </a:endParaRPr>
          </a:p>
          <a:p>
            <a:endParaRPr lang="en-IN" altLang="en-US"/>
          </a:p>
          <a:p>
            <a:endParaRPr lang="en-IN" altLang="en-US"/>
          </a:p>
          <a:p>
            <a:endParaRPr lang="en-IN" altLang="en-US"/>
          </a:p>
          <a:p>
            <a:endParaRPr lang="en-IN" altLang="en-US"/>
          </a:p>
          <a:p>
            <a:endParaRPr lang="en-IN" altLang="en-US"/>
          </a:p>
        </p:txBody>
      </p:sp>
      <p:pic>
        <p:nvPicPr>
          <p:cNvPr id="3" name="Picture 2"/>
          <p:cNvPicPr>
            <a:picLocks noChangeAspect="1"/>
          </p:cNvPicPr>
          <p:nvPr/>
        </p:nvPicPr>
        <p:blipFill>
          <a:blip r:embed="rId2"/>
          <a:stretch>
            <a:fillRect/>
          </a:stretch>
        </p:blipFill>
        <p:spPr>
          <a:xfrm>
            <a:off x="217170" y="2479040"/>
            <a:ext cx="6102350" cy="2292985"/>
          </a:xfrm>
          <a:prstGeom prst="rect">
            <a:avLst/>
          </a:prstGeom>
        </p:spPr>
      </p:pic>
      <p:pic>
        <p:nvPicPr>
          <p:cNvPr id="12" name="Google Shape;174;p29"/>
          <p:cNvPicPr preferRelativeResize="0"/>
          <p:nvPr/>
        </p:nvPicPr>
        <p:blipFill rotWithShape="1">
          <a:blip r:embed="rId3"/>
          <a:srcRect/>
          <a:stretch>
            <a:fillRect/>
          </a:stretch>
        </p:blipFill>
        <p:spPr>
          <a:xfrm>
            <a:off x="0" y="0"/>
            <a:ext cx="1819910" cy="6832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711200" y="1304290"/>
            <a:ext cx="8292465" cy="2245360"/>
          </a:xfrm>
          <a:prstGeom prst="rect">
            <a:avLst/>
          </a:prstGeom>
          <a:noFill/>
        </p:spPr>
        <p:txBody>
          <a:bodyPr wrap="square" rtlCol="0">
            <a:spAutoFit/>
          </a:bodyPr>
          <a:lstStyle/>
          <a:p>
            <a:endParaRPr lang="en-IN" altLang="en-US"/>
          </a:p>
          <a:p>
            <a:r>
              <a:rPr lang="en-IN" altLang="en-US">
                <a:latin typeface="Times New Roman" panose="02020603050405020304" charset="0"/>
                <a:cs typeface="Times New Roman" panose="02020603050405020304" charset="0"/>
              </a:rPr>
              <a:t>When working with categorical features, a common approach is to use one-hot-encoding and create a binary feature for each possible category.</a:t>
            </a:r>
          </a:p>
          <a:p>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One hot encoding is the most widespread approach, and it works very well unless your categorical variable takes on a large number of values.</a:t>
            </a:r>
          </a:p>
          <a:p>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sym typeface="+mn-ea"/>
              </a:rPr>
              <a:t>Suppose if any category in a particular feature like MsZoning is present and has less than one percent we can skip that particular category within the feature since it will not provide that much weight oin the dataset.</a:t>
            </a:r>
            <a:endParaRPr lang="en-IN" altLang="en-US">
              <a:latin typeface="Times New Roman" panose="02020603050405020304" charset="0"/>
              <a:cs typeface="Times New Roman" panose="02020603050405020304" charset="0"/>
            </a:endParaRPr>
          </a:p>
          <a:p>
            <a:endParaRPr lang="en-IN" altLang="en-US">
              <a:latin typeface="Times New Roman" panose="02020603050405020304" charset="0"/>
              <a:cs typeface="Times New Roman" panose="02020603050405020304" charset="0"/>
            </a:endParaRPr>
          </a:p>
        </p:txBody>
      </p:sp>
      <p:pic>
        <p:nvPicPr>
          <p:cNvPr id="12" name="Google Shape;174;p29"/>
          <p:cNvPicPr preferRelativeResize="0"/>
          <p:nvPr/>
        </p:nvPicPr>
        <p:blipFill rotWithShape="1">
          <a:blip r:embed="rId2"/>
          <a:srcRect/>
          <a:stretch>
            <a:fillRect/>
          </a:stretch>
        </p:blipFill>
        <p:spPr>
          <a:xfrm>
            <a:off x="0" y="0"/>
            <a:ext cx="1819910" cy="683260"/>
          </a:xfrm>
          <a:prstGeom prst="rect">
            <a:avLst/>
          </a:prstGeom>
          <a:noFill/>
          <a:ln>
            <a:noFill/>
          </a:ln>
        </p:spPr>
      </p:pic>
      <p:sp>
        <p:nvSpPr>
          <p:cNvPr id="4" name="Text Box 3"/>
          <p:cNvSpPr txBox="1"/>
          <p:nvPr/>
        </p:nvSpPr>
        <p:spPr>
          <a:xfrm>
            <a:off x="295910" y="913130"/>
            <a:ext cx="3916680" cy="368300"/>
          </a:xfrm>
          <a:prstGeom prst="rect">
            <a:avLst/>
          </a:prstGeom>
          <a:noFill/>
        </p:spPr>
        <p:txBody>
          <a:bodyPr wrap="square" rtlCol="0">
            <a:spAutoFit/>
          </a:bodyPr>
          <a:lstStyle/>
          <a:p>
            <a:r>
              <a:rPr lang="en-IN" altLang="en-US" sz="1800" b="1">
                <a:latin typeface="Times New Roman" panose="02020603050405020304" charset="0"/>
                <a:cs typeface="Times New Roman" panose="02020603050405020304" charset="0"/>
                <a:sym typeface="+mn-ea"/>
              </a:rPr>
              <a:t>2.Handling Rare Categorical Features</a:t>
            </a:r>
            <a:r>
              <a:rPr lang="en-IN" altLang="en-US" b="1">
                <a:sym typeface="+mn-ea"/>
              </a:rPr>
              <a:t> </a:t>
            </a:r>
            <a:endParaRPr lang="en-US" b="1"/>
          </a:p>
        </p:txBody>
      </p:sp>
      <p:pic>
        <p:nvPicPr>
          <p:cNvPr id="5" name="Picture Placeholder 4"/>
          <p:cNvPicPr>
            <a:picLocks noGrp="1" noChangeAspect="1"/>
          </p:cNvPicPr>
          <p:nvPr>
            <p:ph type="pic" idx="2"/>
          </p:nvPr>
        </p:nvPicPr>
        <p:blipFill>
          <a:blip r:embed="rId3"/>
          <a:stretch>
            <a:fillRect/>
          </a:stretch>
        </p:blipFill>
        <p:spPr>
          <a:xfrm>
            <a:off x="1774190" y="3549650"/>
            <a:ext cx="5833110" cy="1067435"/>
          </a:xfrm>
          <a:prstGeom prst="rect">
            <a:avLst/>
          </a:prstGeom>
        </p:spPr>
      </p:pic>
      <p:sp>
        <p:nvSpPr>
          <p:cNvPr id="9" name="Oval 8"/>
          <p:cNvSpPr/>
          <p:nvPr/>
        </p:nvSpPr>
        <p:spPr>
          <a:xfrm>
            <a:off x="2475865" y="4412615"/>
            <a:ext cx="655320" cy="2438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475865" y="3459480"/>
            <a:ext cx="655320" cy="2743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798195" y="1490345"/>
            <a:ext cx="7980045" cy="1814830"/>
          </a:xfrm>
          <a:prstGeom prst="rect">
            <a:avLst/>
          </a:prstGeom>
          <a:noFill/>
        </p:spPr>
        <p:txBody>
          <a:bodyPr wrap="square" rtlCol="0">
            <a:spAutoFit/>
          </a:bodyPr>
          <a:lstStyle/>
          <a:p>
            <a:r>
              <a:rPr lang="en-IN" altLang="en-US">
                <a:latin typeface="Times New Roman" panose="02020603050405020304" charset="0"/>
                <a:cs typeface="Times New Roman" panose="02020603050405020304" charset="0"/>
              </a:rPr>
              <a:t>Is a technique to standardize the independent features present in the data in a fixed range.</a:t>
            </a:r>
          </a:p>
          <a:p>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It is performed during the data pre-processing to handle highly varying magnitudes or values or units. If feature scaling is not done, then a machine learning algorithm </a:t>
            </a:r>
            <a:r>
              <a:rPr lang="en-IN" altLang="en-US">
                <a:highlight>
                  <a:srgbClr val="FFFF00"/>
                </a:highlight>
                <a:latin typeface="Times New Roman" panose="02020603050405020304" charset="0"/>
                <a:cs typeface="Times New Roman" panose="02020603050405020304" charset="0"/>
              </a:rPr>
              <a:t>tends to weigh greater values, higher</a:t>
            </a:r>
            <a:r>
              <a:rPr lang="en-IN" altLang="en-US">
                <a:latin typeface="Times New Roman" panose="02020603050405020304" charset="0"/>
                <a:cs typeface="Times New Roman" panose="02020603050405020304" charset="0"/>
              </a:rPr>
              <a:t> and consider </a:t>
            </a:r>
            <a:r>
              <a:rPr lang="en-IN" altLang="en-US">
                <a:highlight>
                  <a:srgbClr val="FFFF00"/>
                </a:highlight>
                <a:latin typeface="Times New Roman" panose="02020603050405020304" charset="0"/>
                <a:cs typeface="Times New Roman" panose="02020603050405020304" charset="0"/>
              </a:rPr>
              <a:t>smaller values as the lower values,</a:t>
            </a:r>
            <a:r>
              <a:rPr lang="en-IN" altLang="en-US">
                <a:latin typeface="Times New Roman" panose="02020603050405020304" charset="0"/>
                <a:cs typeface="Times New Roman" panose="02020603050405020304" charset="0"/>
              </a:rPr>
              <a:t> regardless of the unit of the values.</a:t>
            </a:r>
          </a:p>
          <a:p>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MinMax scaler has been used in this particular dataset.The values have been converted between the range of zeros and ones.</a:t>
            </a:r>
          </a:p>
        </p:txBody>
      </p:sp>
      <p:pic>
        <p:nvPicPr>
          <p:cNvPr id="8" name="Google Shape;174;p29"/>
          <p:cNvPicPr preferRelativeResize="0"/>
          <p:nvPr/>
        </p:nvPicPr>
        <p:blipFill rotWithShape="1">
          <a:blip r:embed="rId2"/>
          <a:srcRect/>
          <a:stretch>
            <a:fillRect/>
          </a:stretch>
        </p:blipFill>
        <p:spPr>
          <a:xfrm>
            <a:off x="0" y="0"/>
            <a:ext cx="1819910" cy="683260"/>
          </a:xfrm>
          <a:prstGeom prst="rect">
            <a:avLst/>
          </a:prstGeom>
          <a:noFill/>
          <a:ln>
            <a:noFill/>
          </a:ln>
        </p:spPr>
      </p:pic>
      <p:sp>
        <p:nvSpPr>
          <p:cNvPr id="2" name="Text Box 1"/>
          <p:cNvSpPr txBox="1"/>
          <p:nvPr/>
        </p:nvSpPr>
        <p:spPr>
          <a:xfrm>
            <a:off x="175260" y="826135"/>
            <a:ext cx="4777105" cy="645160"/>
          </a:xfrm>
          <a:prstGeom prst="rect">
            <a:avLst/>
          </a:prstGeom>
          <a:noFill/>
        </p:spPr>
        <p:txBody>
          <a:bodyPr wrap="square" rtlCol="0">
            <a:spAutoFit/>
          </a:bodyPr>
          <a:lstStyle/>
          <a:p>
            <a:r>
              <a:rPr lang="en-IN" altLang="en-US" sz="1800" b="1">
                <a:latin typeface="Times New Roman" panose="02020603050405020304" charset="0"/>
                <a:cs typeface="Times New Roman" panose="02020603050405020304" charset="0"/>
                <a:sym typeface="+mn-ea"/>
              </a:rPr>
              <a:t>3.Feature Selection</a:t>
            </a:r>
            <a:endParaRPr lang="en-IN" altLang="en-US" sz="1800" b="1">
              <a:latin typeface="Times New Roman" panose="02020603050405020304" charset="0"/>
              <a:cs typeface="Times New Roman" panose="02020603050405020304" charset="0"/>
            </a:endParaRPr>
          </a:p>
          <a:p>
            <a:endParaRPr lang="en-US" sz="1800" b="1">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46150" y="1150620"/>
            <a:ext cx="6350000" cy="963930"/>
          </a:xfrm>
          <a:prstGeom prst="rect">
            <a:avLst/>
          </a:prstGeom>
        </p:spPr>
      </p:pic>
      <p:pic>
        <p:nvPicPr>
          <p:cNvPr id="8" name="Picture 7"/>
          <p:cNvPicPr>
            <a:picLocks noChangeAspect="1"/>
          </p:cNvPicPr>
          <p:nvPr/>
        </p:nvPicPr>
        <p:blipFill>
          <a:blip r:embed="rId3"/>
          <a:stretch>
            <a:fillRect/>
          </a:stretch>
        </p:blipFill>
        <p:spPr>
          <a:xfrm>
            <a:off x="999490" y="2468880"/>
            <a:ext cx="5937885" cy="1359535"/>
          </a:xfrm>
          <a:prstGeom prst="rect">
            <a:avLst/>
          </a:prstGeom>
        </p:spPr>
      </p:pic>
      <p:sp>
        <p:nvSpPr>
          <p:cNvPr id="2" name="Oval 1"/>
          <p:cNvSpPr/>
          <p:nvPr/>
        </p:nvSpPr>
        <p:spPr>
          <a:xfrm>
            <a:off x="2453005" y="2631440"/>
            <a:ext cx="471170" cy="10350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015355" y="2677160"/>
            <a:ext cx="471170" cy="10350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oogle Shape;174;p29"/>
          <p:cNvPicPr preferRelativeResize="0"/>
          <p:nvPr/>
        </p:nvPicPr>
        <p:blipFill rotWithShape="1">
          <a:blip r:embed="rId4"/>
          <a:srcRect/>
          <a:stretch>
            <a:fillRect/>
          </a:stretch>
        </p:blipFill>
        <p:spPr>
          <a:xfrm>
            <a:off x="0" y="0"/>
            <a:ext cx="1819910" cy="683260"/>
          </a:xfrm>
          <a:prstGeom prst="rect">
            <a:avLst/>
          </a:prstGeom>
          <a:noFill/>
          <a:ln>
            <a:noFill/>
          </a:ln>
        </p:spPr>
      </p:pic>
      <p:sp>
        <p:nvSpPr>
          <p:cNvPr id="6" name="Text Box 5"/>
          <p:cNvSpPr txBox="1"/>
          <p:nvPr/>
        </p:nvSpPr>
        <p:spPr>
          <a:xfrm>
            <a:off x="999490" y="4183380"/>
            <a:ext cx="3948430" cy="245110"/>
          </a:xfrm>
          <a:prstGeom prst="rect">
            <a:avLst/>
          </a:prstGeom>
          <a:noFill/>
        </p:spPr>
        <p:txBody>
          <a:bodyPr wrap="square" rtlCol="0">
            <a:spAutoFit/>
          </a:bodyPr>
          <a:lstStyle/>
          <a:p>
            <a:r>
              <a:rPr lang="en-IN" altLang="en-US" sz="1000">
                <a:latin typeface="Times New Roman" panose="02020603050405020304" charset="0"/>
                <a:cs typeface="Times New Roman" panose="02020603050405020304" charset="0"/>
              </a:rPr>
              <a:t>Fig : MinMax Scaler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ctrTitle"/>
          </p:nvPr>
        </p:nvSpPr>
        <p:spPr>
          <a:xfrm>
            <a:off x="1143000" y="782563"/>
            <a:ext cx="6858000" cy="1498800"/>
          </a:xfrm>
          <a:prstGeom prst="rect">
            <a:avLst/>
          </a:prstGeom>
        </p:spPr>
        <p:txBody>
          <a:bodyPr spcFirstLastPara="1" wrap="square" lIns="68575" tIns="34275" rIns="68575" bIns="34275" anchor="b" anchorCtr="0">
            <a:normAutofit/>
          </a:bodyPr>
          <a:lstStyle/>
          <a:p>
            <a:pPr marL="144780" lvl="0" indent="0" algn="ctr" rtl="0">
              <a:lnSpc>
                <a:spcPct val="100000"/>
              </a:lnSpc>
              <a:spcBef>
                <a:spcPts val="0"/>
              </a:spcBef>
              <a:spcAft>
                <a:spcPts val="0"/>
              </a:spcAft>
              <a:buNone/>
            </a:pPr>
            <a:endParaRPr sz="22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144780" lvl="0" indent="0" algn="ctr" rtl="0">
              <a:lnSpc>
                <a:spcPct val="100000"/>
              </a:lnSpc>
              <a:spcBef>
                <a:spcPts val="80"/>
              </a:spcBef>
              <a:spcAft>
                <a:spcPts val="0"/>
              </a:spcAft>
              <a:buNone/>
            </a:pPr>
            <a:r>
              <a:rPr lang="en-GB" sz="22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GB" sz="28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Advanced Regression Based Housing Price Prediction Model</a:t>
            </a:r>
            <a:endParaRPr sz="2800" b="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80"/>
              </a:spcBef>
              <a:spcAft>
                <a:spcPts val="0"/>
              </a:spcAft>
              <a:buNone/>
            </a:pPr>
            <a:endParaRPr sz="2800" b="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52" name="Google Shape;152;p26"/>
          <p:cNvPicPr preferRelativeResize="0"/>
          <p:nvPr/>
        </p:nvPicPr>
        <p:blipFill>
          <a:blip r:embed="rId3"/>
          <a:stretch>
            <a:fillRect/>
          </a:stretch>
        </p:blipFill>
        <p:spPr>
          <a:xfrm>
            <a:off x="931275" y="2707424"/>
            <a:ext cx="7505700" cy="1352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174;p29"/>
          <p:cNvPicPr preferRelativeResize="0"/>
          <p:nvPr/>
        </p:nvPicPr>
        <p:blipFill rotWithShape="1">
          <a:blip r:embed="rId2"/>
          <a:srcRect/>
          <a:stretch>
            <a:fillRect/>
          </a:stretch>
        </p:blipFill>
        <p:spPr>
          <a:xfrm>
            <a:off x="0" y="0"/>
            <a:ext cx="1819910" cy="683260"/>
          </a:xfrm>
          <a:prstGeom prst="rect">
            <a:avLst/>
          </a:prstGeom>
          <a:noFill/>
          <a:ln>
            <a:noFill/>
          </a:ln>
        </p:spPr>
      </p:pic>
      <p:sp>
        <p:nvSpPr>
          <p:cNvPr id="7" name="Text Box 6"/>
          <p:cNvSpPr txBox="1"/>
          <p:nvPr/>
        </p:nvSpPr>
        <p:spPr>
          <a:xfrm>
            <a:off x="676275" y="1042035"/>
            <a:ext cx="8063865" cy="460375"/>
          </a:xfrm>
          <a:prstGeom prst="rect">
            <a:avLst/>
          </a:prstGeom>
          <a:noFill/>
        </p:spPr>
        <p:txBody>
          <a:bodyPr wrap="square" rtlCol="0">
            <a:spAutoFit/>
          </a:bodyPr>
          <a:lstStyle/>
          <a:p>
            <a:r>
              <a:rPr lang="en-IN" altLang="en-US" sz="2400" b="1">
                <a:latin typeface="Times New Roman" panose="02020603050405020304" charset="0"/>
                <a:cs typeface="Times New Roman" panose="02020603050405020304" charset="0"/>
              </a:rPr>
              <a:t>APPLICATION OF ML MODELS</a:t>
            </a:r>
          </a:p>
        </p:txBody>
      </p:sp>
      <p:sp>
        <p:nvSpPr>
          <p:cNvPr id="10" name="Oval 9"/>
          <p:cNvSpPr/>
          <p:nvPr/>
        </p:nvSpPr>
        <p:spPr>
          <a:xfrm>
            <a:off x="580390" y="2783840"/>
            <a:ext cx="1841500" cy="1825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637155" y="1502410"/>
            <a:ext cx="1841500" cy="1825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753610" y="2667000"/>
            <a:ext cx="1841500" cy="1825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Box 13"/>
          <p:cNvSpPr txBox="1"/>
          <p:nvPr/>
        </p:nvSpPr>
        <p:spPr>
          <a:xfrm>
            <a:off x="774700" y="3408045"/>
            <a:ext cx="1331595" cy="521970"/>
          </a:xfrm>
          <a:prstGeom prst="rect">
            <a:avLst/>
          </a:prstGeom>
          <a:noFill/>
        </p:spPr>
        <p:txBody>
          <a:bodyPr wrap="square" rtlCol="0">
            <a:spAutoFit/>
          </a:bodyPr>
          <a:lstStyle/>
          <a:p>
            <a:r>
              <a:rPr lang="en-IN" altLang="en-US">
                <a:latin typeface="Times New Roman" panose="02020603050405020304" charset="0"/>
                <a:cs typeface="Times New Roman" panose="02020603050405020304" charset="0"/>
                <a:sym typeface="+mn-ea"/>
              </a:rPr>
              <a:t>Linear Regression</a:t>
            </a:r>
            <a:r>
              <a:rPr lang="en-IN" altLang="en-US" b="1">
                <a:latin typeface="Times New Roman" panose="02020603050405020304" charset="0"/>
                <a:cs typeface="Times New Roman" panose="02020603050405020304" charset="0"/>
                <a:sym typeface="+mn-ea"/>
              </a:rPr>
              <a:t> </a:t>
            </a:r>
            <a:endParaRPr lang="en-US"/>
          </a:p>
        </p:txBody>
      </p:sp>
      <p:sp>
        <p:nvSpPr>
          <p:cNvPr id="16" name="Text Box 15"/>
          <p:cNvSpPr txBox="1"/>
          <p:nvPr/>
        </p:nvSpPr>
        <p:spPr>
          <a:xfrm>
            <a:off x="3103245" y="2046605"/>
            <a:ext cx="1293495" cy="737235"/>
          </a:xfrm>
          <a:prstGeom prst="rect">
            <a:avLst/>
          </a:prstGeom>
          <a:noFill/>
        </p:spPr>
        <p:txBody>
          <a:bodyPr wrap="square" rtlCol="0">
            <a:spAutoFit/>
          </a:bodyPr>
          <a:lstStyle/>
          <a:p>
            <a:r>
              <a:rPr lang="en-IN" altLang="en-US">
                <a:latin typeface="Times New Roman" panose="02020603050405020304" charset="0"/>
                <a:cs typeface="Times New Roman" panose="02020603050405020304" charset="0"/>
                <a:sym typeface="+mn-ea"/>
              </a:rPr>
              <a:t>Lasso Regression</a:t>
            </a:r>
            <a:endParaRPr lang="en-IN" altLang="en-US">
              <a:latin typeface="Times New Roman" panose="02020603050405020304" charset="0"/>
              <a:cs typeface="Times New Roman" panose="02020603050405020304" charset="0"/>
            </a:endParaRPr>
          </a:p>
          <a:p>
            <a:endParaRPr lang="en-US"/>
          </a:p>
        </p:txBody>
      </p:sp>
      <p:sp>
        <p:nvSpPr>
          <p:cNvPr id="17" name="Text Box 16"/>
          <p:cNvSpPr txBox="1"/>
          <p:nvPr/>
        </p:nvSpPr>
        <p:spPr>
          <a:xfrm>
            <a:off x="5092065" y="3245485"/>
            <a:ext cx="1171575" cy="521970"/>
          </a:xfrm>
          <a:prstGeom prst="rect">
            <a:avLst/>
          </a:prstGeom>
          <a:noFill/>
        </p:spPr>
        <p:txBody>
          <a:bodyPr wrap="square" rtlCol="0">
            <a:spAutoFit/>
          </a:bodyPr>
          <a:lstStyle/>
          <a:p>
            <a:r>
              <a:rPr lang="en-IN" altLang="en-US">
                <a:latin typeface="Times New Roman" panose="02020603050405020304" charset="0"/>
                <a:cs typeface="Times New Roman" panose="02020603050405020304" charset="0"/>
              </a:rPr>
              <a:t>Random Forest</a:t>
            </a:r>
          </a:p>
        </p:txBody>
      </p:sp>
      <p:sp>
        <p:nvSpPr>
          <p:cNvPr id="18" name="Oval 17"/>
          <p:cNvSpPr/>
          <p:nvPr/>
        </p:nvSpPr>
        <p:spPr>
          <a:xfrm>
            <a:off x="6771640" y="1343660"/>
            <a:ext cx="1841500" cy="1825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Box 18"/>
          <p:cNvSpPr txBox="1"/>
          <p:nvPr/>
        </p:nvSpPr>
        <p:spPr>
          <a:xfrm>
            <a:off x="7186930" y="1978025"/>
            <a:ext cx="1011555" cy="306705"/>
          </a:xfrm>
          <a:prstGeom prst="rect">
            <a:avLst/>
          </a:prstGeom>
          <a:noFill/>
        </p:spPr>
        <p:txBody>
          <a:bodyPr wrap="square" rtlCol="0">
            <a:spAutoFit/>
          </a:bodyPr>
          <a:lstStyle/>
          <a:p>
            <a:r>
              <a:rPr lang="en-IN" altLang="en-US"/>
              <a:t>XGBoost </a:t>
            </a:r>
          </a:p>
        </p:txBody>
      </p:sp>
      <p:pic>
        <p:nvPicPr>
          <p:cNvPr id="20" name="Picture Placeholder 19"/>
          <p:cNvPicPr>
            <a:picLocks noGrp="1" noChangeAspect="1"/>
          </p:cNvPicPr>
          <p:nvPr>
            <p:ph type="pic" idx="2"/>
          </p:nvPr>
        </p:nvPicPr>
        <p:blipFill>
          <a:blip r:embed="rId3"/>
          <a:stretch>
            <a:fillRect/>
          </a:stretch>
        </p:blipFill>
        <p:spPr>
          <a:xfrm>
            <a:off x="1483995" y="3009265"/>
            <a:ext cx="498475" cy="544830"/>
          </a:xfrm>
          <a:prstGeom prst="rect">
            <a:avLst/>
          </a:prstGeom>
        </p:spPr>
      </p:pic>
      <p:pic>
        <p:nvPicPr>
          <p:cNvPr id="23" name="Picture 22"/>
          <p:cNvPicPr>
            <a:picLocks noChangeAspect="1"/>
          </p:cNvPicPr>
          <p:nvPr/>
        </p:nvPicPr>
        <p:blipFill>
          <a:blip r:embed="rId4"/>
          <a:stretch>
            <a:fillRect/>
          </a:stretch>
        </p:blipFill>
        <p:spPr>
          <a:xfrm>
            <a:off x="7949565" y="48260"/>
            <a:ext cx="1075055" cy="9937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866775" y="615950"/>
            <a:ext cx="8071485" cy="3446145"/>
          </a:xfrm>
          <a:prstGeom prst="rect">
            <a:avLst/>
          </a:prstGeom>
          <a:noFill/>
        </p:spPr>
        <p:txBody>
          <a:bodyPr wrap="square" rtlCol="0">
            <a:spAutoFit/>
          </a:bodyPr>
          <a:lstStyle/>
          <a:p>
            <a:endParaRPr lang="en-IN" altLang="en-US" sz="1800"/>
          </a:p>
          <a:p>
            <a:r>
              <a:rPr lang="en-IN" altLang="en-US" sz="1800" b="1">
                <a:latin typeface="Times New Roman" panose="02020603050405020304" charset="0"/>
                <a:cs typeface="Times New Roman" panose="02020603050405020304" charset="0"/>
              </a:rPr>
              <a:t>Linear Regression : </a:t>
            </a:r>
          </a:p>
          <a:p>
            <a:endParaRPr lang="en-IN" altLang="en-US"/>
          </a:p>
          <a:p>
            <a:endParaRPr lang="en-IN" altLang="en-US"/>
          </a:p>
          <a:p>
            <a:r>
              <a:rPr lang="en-IN" altLang="en-US">
                <a:latin typeface="Times New Roman" panose="02020603050405020304" charset="0"/>
                <a:cs typeface="Times New Roman" panose="02020603050405020304" charset="0"/>
              </a:rPr>
              <a:t>1)It is an algorithm of supervised machine learning in which the predicted output is continuous with having a constant slope. It is used to predict the values in a continuous range.</a:t>
            </a:r>
          </a:p>
          <a:p>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2)The goal is prediction, forecasting, or error reduction, linear regression can be used to fit a predictive model to an observed data set of values of the response and explanatory variables.</a:t>
            </a:r>
          </a:p>
          <a:p>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3)The Best-Fit line determines ,how accurately the model will perform.</a:t>
            </a:r>
          </a:p>
          <a:p>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4)In our model we have received an accuracy of 85.5 % for Linear Regression Model.</a:t>
            </a:r>
          </a:p>
          <a:p>
            <a:endParaRPr lang="en-IN" altLang="en-US"/>
          </a:p>
          <a:p>
            <a:endParaRPr lang="en-IN" altLang="en-US"/>
          </a:p>
        </p:txBody>
      </p:sp>
      <p:pic>
        <p:nvPicPr>
          <p:cNvPr id="8" name="Google Shape;174;p29"/>
          <p:cNvPicPr preferRelativeResize="0"/>
          <p:nvPr/>
        </p:nvPicPr>
        <p:blipFill rotWithShape="1">
          <a:blip r:embed="rId2"/>
          <a:srcRect/>
          <a:stretch>
            <a:fillRect/>
          </a:stretch>
        </p:blipFill>
        <p:spPr>
          <a:xfrm>
            <a:off x="0" y="0"/>
            <a:ext cx="1819910" cy="683260"/>
          </a:xfrm>
          <a:prstGeom prst="rect">
            <a:avLst/>
          </a:prstGeom>
          <a:noFill/>
          <a:ln>
            <a:noFill/>
          </a:ln>
        </p:spPr>
      </p:pic>
      <p:sp>
        <p:nvSpPr>
          <p:cNvPr id="9" name="Text Box 8"/>
          <p:cNvSpPr txBox="1"/>
          <p:nvPr/>
        </p:nvSpPr>
        <p:spPr>
          <a:xfrm>
            <a:off x="2243455" y="3978275"/>
            <a:ext cx="5431790" cy="306705"/>
          </a:xfrm>
          <a:prstGeom prst="rect">
            <a:avLst/>
          </a:prstGeom>
          <a:noFill/>
        </p:spPr>
        <p:txBody>
          <a:bodyPr wrap="square" rtlCol="0">
            <a:spAutoFit/>
          </a:bodyPr>
          <a:lstStyle/>
          <a:p>
            <a:r>
              <a:rPr lang="en-IN" altLang="en-US"/>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Picture Placeholder 7"/>
          <p:cNvGraphicFramePr>
            <a:graphicFrameLocks noGrp="1"/>
          </p:cNvGraphicFramePr>
          <p:nvPr>
            <p:ph type="pic" idx="2"/>
          </p:nvPr>
        </p:nvGraphicFramePr>
        <p:xfrm>
          <a:off x="647065" y="737870"/>
          <a:ext cx="4500245" cy="3376295"/>
        </p:xfrm>
        <a:graphic>
          <a:graphicData uri="http://schemas.openxmlformats.org/drawingml/2006/chart">
            <c:chart xmlns:c="http://schemas.openxmlformats.org/drawingml/2006/chart" xmlns:r="http://schemas.openxmlformats.org/officeDocument/2006/relationships" r:id="rId2"/>
          </a:graphicData>
        </a:graphic>
      </p:graphicFrame>
      <p:sp>
        <p:nvSpPr>
          <p:cNvPr id="11" name="Rounded Rectangle 10"/>
          <p:cNvSpPr/>
          <p:nvPr/>
        </p:nvSpPr>
        <p:spPr>
          <a:xfrm>
            <a:off x="2859405" y="2266315"/>
            <a:ext cx="75565"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u="sng"/>
          </a:p>
        </p:txBody>
      </p:sp>
      <p:sp>
        <p:nvSpPr>
          <p:cNvPr id="12" name="Rounded Rectangle 11"/>
          <p:cNvSpPr/>
          <p:nvPr/>
        </p:nvSpPr>
        <p:spPr>
          <a:xfrm>
            <a:off x="2324735" y="2388235"/>
            <a:ext cx="75565"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ounded Rectangle 12"/>
          <p:cNvSpPr/>
          <p:nvPr/>
        </p:nvSpPr>
        <p:spPr>
          <a:xfrm>
            <a:off x="3277870" y="1883410"/>
            <a:ext cx="75565"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ounded Rectangle 13"/>
          <p:cNvSpPr/>
          <p:nvPr/>
        </p:nvSpPr>
        <p:spPr>
          <a:xfrm>
            <a:off x="2507615" y="2463800"/>
            <a:ext cx="75565"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ounded Rectangle 14"/>
          <p:cNvSpPr/>
          <p:nvPr/>
        </p:nvSpPr>
        <p:spPr>
          <a:xfrm>
            <a:off x="3026410" y="2051050"/>
            <a:ext cx="75565"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ounded Rectangle 16"/>
          <p:cNvSpPr/>
          <p:nvPr/>
        </p:nvSpPr>
        <p:spPr>
          <a:xfrm>
            <a:off x="3592830" y="1807845"/>
            <a:ext cx="75565"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9" name="Straight Connector 18"/>
          <p:cNvCxnSpPr/>
          <p:nvPr/>
        </p:nvCxnSpPr>
        <p:spPr>
          <a:xfrm>
            <a:off x="5476875" y="1513205"/>
            <a:ext cx="288925" cy="0"/>
          </a:xfrm>
          <a:prstGeom prst="line">
            <a:avLst/>
          </a:prstGeom>
          <a:ln w="25400">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sp>
        <p:nvSpPr>
          <p:cNvPr id="23" name="Text Box 22"/>
          <p:cNvSpPr txBox="1"/>
          <p:nvPr/>
        </p:nvSpPr>
        <p:spPr>
          <a:xfrm>
            <a:off x="5838190" y="1375410"/>
            <a:ext cx="1444625" cy="245110"/>
          </a:xfrm>
          <a:prstGeom prst="rect">
            <a:avLst/>
          </a:prstGeom>
          <a:noFill/>
        </p:spPr>
        <p:txBody>
          <a:bodyPr wrap="square" rtlCol="0">
            <a:spAutoFit/>
          </a:bodyPr>
          <a:lstStyle/>
          <a:p>
            <a:r>
              <a:rPr lang="en-IN" altLang="en-US" sz="1000">
                <a:latin typeface="Times New Roman" panose="02020603050405020304" charset="0"/>
                <a:cs typeface="Times New Roman" panose="02020603050405020304" charset="0"/>
              </a:rPr>
              <a:t>Best Fit Line</a:t>
            </a:r>
          </a:p>
        </p:txBody>
      </p:sp>
      <p:sp>
        <p:nvSpPr>
          <p:cNvPr id="24" name="Rectangles 23"/>
          <p:cNvSpPr/>
          <p:nvPr/>
        </p:nvSpPr>
        <p:spPr>
          <a:xfrm>
            <a:off x="5575300" y="1657985"/>
            <a:ext cx="75565" cy="75565"/>
          </a:xfrm>
          <a:prstGeom prst="rect">
            <a:avLst/>
          </a:prstGeom>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Text Box 24"/>
          <p:cNvSpPr txBox="1"/>
          <p:nvPr/>
        </p:nvSpPr>
        <p:spPr>
          <a:xfrm>
            <a:off x="5838190" y="1620520"/>
            <a:ext cx="1148715" cy="245110"/>
          </a:xfrm>
          <a:prstGeom prst="rect">
            <a:avLst/>
          </a:prstGeom>
          <a:noFill/>
        </p:spPr>
        <p:txBody>
          <a:bodyPr wrap="square" rtlCol="0">
            <a:spAutoFit/>
          </a:bodyPr>
          <a:lstStyle/>
          <a:p>
            <a:r>
              <a:rPr lang="en-IN" altLang="en-US" sz="1000">
                <a:latin typeface="Times New Roman" panose="02020603050405020304" charset="0"/>
                <a:cs typeface="Times New Roman" panose="02020603050405020304" charset="0"/>
              </a:rPr>
              <a:t>Features</a:t>
            </a:r>
          </a:p>
        </p:txBody>
      </p:sp>
      <p:pic>
        <p:nvPicPr>
          <p:cNvPr id="26" name="Picture 25"/>
          <p:cNvPicPr>
            <a:picLocks noChangeAspect="1"/>
          </p:cNvPicPr>
          <p:nvPr/>
        </p:nvPicPr>
        <p:blipFill>
          <a:blip r:embed="rId3"/>
          <a:stretch>
            <a:fillRect/>
          </a:stretch>
        </p:blipFill>
        <p:spPr>
          <a:xfrm>
            <a:off x="680720" y="4032885"/>
            <a:ext cx="4466590" cy="64008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2"/>
          </p:nvPr>
        </p:nvPicPr>
        <p:blipFill>
          <a:blip r:embed="rId2"/>
          <a:srcRect t="10637"/>
          <a:stretch>
            <a:fillRect/>
          </a:stretch>
        </p:blipFill>
        <p:spPr>
          <a:xfrm>
            <a:off x="1169670" y="1143000"/>
            <a:ext cx="6150610" cy="2969260"/>
          </a:xfrm>
          <a:prstGeom prst="rect">
            <a:avLst/>
          </a:prstGeom>
        </p:spPr>
      </p:pic>
      <p:pic>
        <p:nvPicPr>
          <p:cNvPr id="2" name="Google Shape;174;p29"/>
          <p:cNvPicPr preferRelativeResize="0"/>
          <p:nvPr/>
        </p:nvPicPr>
        <p:blipFill rotWithShape="1">
          <a:blip r:embed="rId3"/>
          <a:srcRect/>
          <a:stretch>
            <a:fillRect/>
          </a:stretch>
        </p:blipFill>
        <p:spPr>
          <a:xfrm>
            <a:off x="0" y="0"/>
            <a:ext cx="1819910" cy="683260"/>
          </a:xfrm>
          <a:prstGeom prst="rect">
            <a:avLst/>
          </a:prstGeom>
          <a:noFill/>
          <a:ln>
            <a:noFill/>
          </a:ln>
        </p:spPr>
      </p:pic>
      <p:sp>
        <p:nvSpPr>
          <p:cNvPr id="3" name="Text Box 2"/>
          <p:cNvSpPr txBox="1"/>
          <p:nvPr/>
        </p:nvSpPr>
        <p:spPr>
          <a:xfrm>
            <a:off x="1169670" y="4335780"/>
            <a:ext cx="3469005" cy="245110"/>
          </a:xfrm>
          <a:prstGeom prst="rect">
            <a:avLst/>
          </a:prstGeom>
          <a:noFill/>
        </p:spPr>
        <p:txBody>
          <a:bodyPr wrap="square" rtlCol="0">
            <a:spAutoFit/>
          </a:bodyPr>
          <a:lstStyle/>
          <a:p>
            <a:r>
              <a:rPr lang="en-IN" altLang="en-US" sz="1000">
                <a:latin typeface="Times New Roman" panose="02020603050405020304" charset="0"/>
                <a:cs typeface="Times New Roman" panose="02020603050405020304" charset="0"/>
              </a:rPr>
              <a:t>Fig : Linear Regression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912495" y="1481455"/>
            <a:ext cx="8071485" cy="2814955"/>
          </a:xfrm>
          <a:prstGeom prst="rect">
            <a:avLst/>
          </a:prstGeom>
          <a:noFill/>
        </p:spPr>
        <p:txBody>
          <a:bodyPr wrap="square" rtlCol="0">
            <a:spAutoFit/>
          </a:bodyPr>
          <a:lstStyle/>
          <a:p>
            <a:r>
              <a:rPr lang="en-IN" altLang="en-US">
                <a:latin typeface="Times New Roman" panose="02020603050405020304" charset="0"/>
                <a:cs typeface="Times New Roman" panose="02020603050405020304" charset="0"/>
              </a:rPr>
              <a:t>1)It is a type of linear regression that uses shrinkage. Shrinkage is where data values are shrunk towards a central point, like the mean. </a:t>
            </a:r>
          </a:p>
          <a:p>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2)Alpha, the coefficient is used to penalize weights.The bigger the value of Alpha, less number of features will be selected.(here Alpha =0.005)</a:t>
            </a:r>
          </a:p>
          <a:p>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3)Since on training data ,we found deviations ,hence we went for Lasso regression to overcome overfitting.</a:t>
            </a:r>
          </a:p>
          <a:p>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4)The model improved the accuracy upto 92.27 % </a:t>
            </a:r>
          </a:p>
          <a:p>
            <a:endParaRPr lang="en-IN" altLang="en-US"/>
          </a:p>
          <a:p>
            <a:endParaRPr lang="en-IN" altLang="en-US"/>
          </a:p>
          <a:p>
            <a:endParaRPr lang="en-IN" altLang="en-US"/>
          </a:p>
          <a:p>
            <a:endParaRPr lang="en-IN" altLang="en-US" sz="900"/>
          </a:p>
        </p:txBody>
      </p:sp>
      <p:pic>
        <p:nvPicPr>
          <p:cNvPr id="8" name="Google Shape;174;p29"/>
          <p:cNvPicPr preferRelativeResize="0"/>
          <p:nvPr/>
        </p:nvPicPr>
        <p:blipFill rotWithShape="1">
          <a:blip r:embed="rId2"/>
          <a:srcRect/>
          <a:stretch>
            <a:fillRect/>
          </a:stretch>
        </p:blipFill>
        <p:spPr>
          <a:xfrm>
            <a:off x="0" y="0"/>
            <a:ext cx="1819910" cy="683260"/>
          </a:xfrm>
          <a:prstGeom prst="rect">
            <a:avLst/>
          </a:prstGeom>
          <a:noFill/>
          <a:ln>
            <a:noFill/>
          </a:ln>
        </p:spPr>
      </p:pic>
      <p:sp>
        <p:nvSpPr>
          <p:cNvPr id="2" name="Text Box 1"/>
          <p:cNvSpPr txBox="1"/>
          <p:nvPr/>
        </p:nvSpPr>
        <p:spPr>
          <a:xfrm>
            <a:off x="546735" y="836295"/>
            <a:ext cx="2053590" cy="645160"/>
          </a:xfrm>
          <a:prstGeom prst="rect">
            <a:avLst/>
          </a:prstGeom>
          <a:noFill/>
        </p:spPr>
        <p:txBody>
          <a:bodyPr wrap="square" rtlCol="0">
            <a:spAutoFit/>
          </a:bodyPr>
          <a:lstStyle/>
          <a:p>
            <a:r>
              <a:rPr lang="en-IN" altLang="en-US" sz="1800" b="1">
                <a:latin typeface="Times New Roman" panose="02020603050405020304" charset="0"/>
                <a:cs typeface="Times New Roman" panose="02020603050405020304" charset="0"/>
                <a:sym typeface="+mn-ea"/>
              </a:rPr>
              <a:t>Lasso Regression</a:t>
            </a:r>
            <a:endParaRPr lang="en-IN" altLang="en-US" sz="1800" b="1">
              <a:latin typeface="Times New Roman" panose="02020603050405020304" charset="0"/>
              <a:cs typeface="Times New Roman" panose="02020603050405020304" charset="0"/>
            </a:endParaRPr>
          </a:p>
          <a:p>
            <a:endParaRPr lang="en-US"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p:nvPr/>
        </p:nvGraphicFramePr>
        <p:xfrm>
          <a:off x="601345" y="708025"/>
          <a:ext cx="4500245" cy="3376295"/>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Placeholder 8"/>
          <p:cNvPicPr>
            <a:picLocks noGrp="1" noChangeAspect="1"/>
          </p:cNvPicPr>
          <p:nvPr>
            <p:ph type="pic" idx="2"/>
          </p:nvPr>
        </p:nvPicPr>
        <p:blipFill>
          <a:blip r:embed="rId3"/>
          <a:stretch>
            <a:fillRect/>
          </a:stretch>
        </p:blipFill>
        <p:spPr>
          <a:xfrm>
            <a:off x="943610" y="4084320"/>
            <a:ext cx="4629150" cy="485140"/>
          </a:xfrm>
          <a:prstGeom prst="rect">
            <a:avLst/>
          </a:prstGeom>
        </p:spPr>
      </p:pic>
      <p:sp>
        <p:nvSpPr>
          <p:cNvPr id="12" name="Rounded Rectangle 11"/>
          <p:cNvSpPr/>
          <p:nvPr/>
        </p:nvSpPr>
        <p:spPr>
          <a:xfrm>
            <a:off x="3056890" y="2617470"/>
            <a:ext cx="75565" cy="75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13" name="Rounded Rectangle 12"/>
          <p:cNvSpPr/>
          <p:nvPr/>
        </p:nvSpPr>
        <p:spPr>
          <a:xfrm>
            <a:off x="3704590" y="2282825"/>
            <a:ext cx="75565"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u="sng"/>
          </a:p>
        </p:txBody>
      </p:sp>
      <p:sp>
        <p:nvSpPr>
          <p:cNvPr id="14" name="Rounded Rectangle 13"/>
          <p:cNvSpPr/>
          <p:nvPr/>
        </p:nvSpPr>
        <p:spPr>
          <a:xfrm>
            <a:off x="2464435" y="2358390"/>
            <a:ext cx="75565" cy="75565"/>
          </a:xfrm>
          <a:prstGeom prst="roundRect">
            <a:avLst>
              <a:gd name="adj"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u="sng"/>
          </a:p>
        </p:txBody>
      </p:sp>
      <p:sp>
        <p:nvSpPr>
          <p:cNvPr id="15" name="Rounded Rectangle 14"/>
          <p:cNvSpPr/>
          <p:nvPr/>
        </p:nvSpPr>
        <p:spPr>
          <a:xfrm>
            <a:off x="3056890" y="1947545"/>
            <a:ext cx="75565"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u="sng"/>
          </a:p>
        </p:txBody>
      </p:sp>
      <p:sp>
        <p:nvSpPr>
          <p:cNvPr id="16" name="Rounded Rectangle 15"/>
          <p:cNvSpPr/>
          <p:nvPr/>
        </p:nvSpPr>
        <p:spPr>
          <a:xfrm>
            <a:off x="3742055" y="1597025"/>
            <a:ext cx="75565"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u="sng"/>
          </a:p>
        </p:txBody>
      </p:sp>
      <p:cxnSp>
        <p:nvCxnSpPr>
          <p:cNvPr id="19" name="Straight Connector 18"/>
          <p:cNvCxnSpPr/>
          <p:nvPr/>
        </p:nvCxnSpPr>
        <p:spPr>
          <a:xfrm>
            <a:off x="3780155" y="1672590"/>
            <a:ext cx="0" cy="631825"/>
          </a:xfrm>
          <a:prstGeom prst="line">
            <a:avLst/>
          </a:prstGeom>
          <a:ln w="12700"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110865" y="1992630"/>
            <a:ext cx="0" cy="616585"/>
          </a:xfrm>
          <a:prstGeom prst="line">
            <a:avLst/>
          </a:prstGeom>
          <a:ln w="12700"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a:stretch>
            <a:fillRect/>
          </a:stretch>
        </p:blipFill>
        <p:spPr>
          <a:xfrm>
            <a:off x="5408295" y="1170305"/>
            <a:ext cx="1321435" cy="502285"/>
          </a:xfrm>
          <a:prstGeom prst="rect">
            <a:avLst/>
          </a:prstGeom>
        </p:spPr>
      </p:pic>
      <p:sp>
        <p:nvSpPr>
          <p:cNvPr id="22" name="Text Box 21"/>
          <p:cNvSpPr txBox="1"/>
          <p:nvPr/>
        </p:nvSpPr>
        <p:spPr>
          <a:xfrm>
            <a:off x="5345430" y="1640840"/>
            <a:ext cx="527050" cy="306705"/>
          </a:xfrm>
          <a:prstGeom prst="rect">
            <a:avLst/>
          </a:prstGeom>
          <a:noFill/>
        </p:spPr>
        <p:txBody>
          <a:bodyPr wrap="square" rtlCol="0">
            <a:spAutoFit/>
          </a:bodyPr>
          <a:lstStyle/>
          <a:p>
            <a:endParaRPr lang="en-US"/>
          </a:p>
        </p:txBody>
      </p:sp>
      <p:cxnSp>
        <p:nvCxnSpPr>
          <p:cNvPr id="24" name="Straight Connector 23"/>
          <p:cNvCxnSpPr/>
          <p:nvPr/>
        </p:nvCxnSpPr>
        <p:spPr>
          <a:xfrm>
            <a:off x="5506720" y="1790700"/>
            <a:ext cx="365760" cy="6985"/>
          </a:xfrm>
          <a:prstGeom prst="line">
            <a:avLst/>
          </a:prstGeom>
          <a:ln w="12700"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Text Box 24"/>
          <p:cNvSpPr txBox="1"/>
          <p:nvPr/>
        </p:nvSpPr>
        <p:spPr>
          <a:xfrm>
            <a:off x="5872480" y="1702435"/>
            <a:ext cx="829310" cy="245110"/>
          </a:xfrm>
          <a:prstGeom prst="rect">
            <a:avLst/>
          </a:prstGeom>
          <a:noFill/>
        </p:spPr>
        <p:txBody>
          <a:bodyPr wrap="square" rtlCol="0">
            <a:spAutoFit/>
          </a:bodyPr>
          <a:lstStyle/>
          <a:p>
            <a:r>
              <a:rPr lang="en-IN" altLang="en-US" sz="1000">
                <a:latin typeface="Times New Roman" panose="02020603050405020304" charset="0"/>
                <a:cs typeface="Times New Roman" panose="02020603050405020304" charset="0"/>
              </a:rPr>
              <a:t>Slope(α)</a:t>
            </a:r>
          </a:p>
        </p:txBody>
      </p:sp>
      <p:cxnSp>
        <p:nvCxnSpPr>
          <p:cNvPr id="26" name="Straight Connector 25"/>
          <p:cNvCxnSpPr>
            <a:stCxn id="13" idx="0"/>
          </p:cNvCxnSpPr>
          <p:nvPr/>
        </p:nvCxnSpPr>
        <p:spPr>
          <a:xfrm flipH="1">
            <a:off x="2715260" y="2282825"/>
            <a:ext cx="1027430" cy="13970"/>
          </a:xfrm>
          <a:prstGeom prst="line">
            <a:avLst/>
          </a:prstGeom>
          <a:ln w="12700"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2" idx="1"/>
          </p:cNvCxnSpPr>
          <p:nvPr/>
        </p:nvCxnSpPr>
        <p:spPr>
          <a:xfrm flipH="1">
            <a:off x="2023110" y="2655570"/>
            <a:ext cx="1033780" cy="6350"/>
          </a:xfrm>
          <a:prstGeom prst="line">
            <a:avLst/>
          </a:prstGeom>
          <a:ln w="12700"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60120" y="1461770"/>
            <a:ext cx="6615430" cy="959485"/>
          </a:xfrm>
          <a:prstGeom prst="rect">
            <a:avLst/>
          </a:prstGeom>
        </p:spPr>
      </p:pic>
      <p:pic>
        <p:nvPicPr>
          <p:cNvPr id="8" name="Picture Placeholder 7"/>
          <p:cNvPicPr>
            <a:picLocks noGrp="1" noChangeAspect="1"/>
          </p:cNvPicPr>
          <p:nvPr>
            <p:ph type="pic" idx="2"/>
          </p:nvPr>
        </p:nvPicPr>
        <p:blipFill>
          <a:blip r:embed="rId3"/>
          <a:stretch>
            <a:fillRect/>
          </a:stretch>
        </p:blipFill>
        <p:spPr>
          <a:xfrm>
            <a:off x="1005840" y="2736215"/>
            <a:ext cx="4629150" cy="1001395"/>
          </a:xfrm>
          <a:prstGeom prst="rect">
            <a:avLst/>
          </a:prstGeom>
        </p:spPr>
      </p:pic>
      <p:pic>
        <p:nvPicPr>
          <p:cNvPr id="9" name="Google Shape;174;p29"/>
          <p:cNvPicPr preferRelativeResize="0"/>
          <p:nvPr/>
        </p:nvPicPr>
        <p:blipFill rotWithShape="1">
          <a:blip r:embed="rId4"/>
          <a:srcRect/>
          <a:stretch>
            <a:fillRect/>
          </a:stretch>
        </p:blipFill>
        <p:spPr>
          <a:xfrm>
            <a:off x="0" y="0"/>
            <a:ext cx="1819910" cy="683260"/>
          </a:xfrm>
          <a:prstGeom prst="rect">
            <a:avLst/>
          </a:prstGeom>
          <a:noFill/>
          <a:ln>
            <a:noFill/>
          </a:ln>
        </p:spPr>
      </p:pic>
      <p:sp>
        <p:nvSpPr>
          <p:cNvPr id="2" name="Text Box 1"/>
          <p:cNvSpPr txBox="1"/>
          <p:nvPr/>
        </p:nvSpPr>
        <p:spPr>
          <a:xfrm>
            <a:off x="960120" y="3956050"/>
            <a:ext cx="2707640" cy="306705"/>
          </a:xfrm>
          <a:prstGeom prst="rect">
            <a:avLst/>
          </a:prstGeom>
          <a:noFill/>
        </p:spPr>
        <p:txBody>
          <a:bodyPr wrap="square" rtlCol="0">
            <a:spAutoFit/>
          </a:bodyPr>
          <a:lstStyle/>
          <a:p>
            <a:r>
              <a:rPr lang="en-IN" altLang="en-US">
                <a:latin typeface="Times New Roman" panose="02020603050405020304" charset="0"/>
                <a:cs typeface="Times New Roman" panose="02020603050405020304" charset="0"/>
              </a:rPr>
              <a:t>Fig : Lasso Regression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7"/>
          <p:cNvSpPr txBox="1">
            <a:spLocks noGrp="1"/>
          </p:cNvSpPr>
          <p:nvPr>
            <p:ph type="title"/>
          </p:nvPr>
        </p:nvSpPr>
        <p:spPr>
          <a:xfrm>
            <a:off x="581025" y="859155"/>
            <a:ext cx="6178550" cy="501015"/>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IN" b="1">
                <a:solidFill>
                  <a:schemeClr val="tx1"/>
                </a:solidFill>
                <a:latin typeface="Times New Roman" panose="02020603050405020304" charset="0"/>
                <a:cs typeface="Times New Roman" panose="02020603050405020304" charset="0"/>
              </a:rPr>
              <a:t>Conclusion </a:t>
            </a:r>
          </a:p>
        </p:txBody>
      </p:sp>
      <p:sp>
        <p:nvSpPr>
          <p:cNvPr id="228" name="Google Shape;228;p37"/>
          <p:cNvSpPr txBox="1">
            <a:spLocks noGrp="1"/>
          </p:cNvSpPr>
          <p:nvPr>
            <p:ph type="body" idx="1"/>
          </p:nvPr>
        </p:nvSpPr>
        <p:spPr>
          <a:xfrm>
            <a:off x="961390" y="1733550"/>
            <a:ext cx="8285480" cy="2858770"/>
          </a:xfrm>
          <a:prstGeom prst="rect">
            <a:avLst/>
          </a:prstGeom>
        </p:spPr>
        <p:txBody>
          <a:bodyPr spcFirstLastPara="1" wrap="square" lIns="68575" tIns="34275" rIns="68575" bIns="34275" anchor="t" anchorCtr="0">
            <a:normAutofit/>
          </a:bodyPr>
          <a:lstStyle/>
          <a:p>
            <a:pPr marL="0" lvl="0" indent="0" algn="l" rtl="0">
              <a:lnSpc>
                <a:spcPct val="100000"/>
              </a:lnSpc>
              <a:spcBef>
                <a:spcPts val="1000"/>
              </a:spcBef>
              <a:spcAft>
                <a:spcPts val="0"/>
              </a:spcAft>
              <a:buNone/>
            </a:pPr>
            <a:r>
              <a:rPr lang="en-GB" sz="1400">
                <a:solidFill>
                  <a:srgbClr val="000000"/>
                </a:solidFill>
                <a:latin typeface="Times New Roman" panose="02020603050405020304"/>
                <a:ea typeface="Times New Roman" panose="02020603050405020304"/>
                <a:cs typeface="Times New Roman" panose="02020603050405020304"/>
                <a:sym typeface="Times New Roman" panose="02020603050405020304"/>
              </a:rPr>
              <a:t>1</a:t>
            </a:r>
            <a:r>
              <a:rPr lang="en-IN" altLang="en-GB" sz="1400">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r>
              <a:rPr lang="en-GB" sz="1400">
                <a:solidFill>
                  <a:srgbClr val="000000"/>
                </a:solidFill>
                <a:latin typeface="Times New Roman" panose="02020603050405020304"/>
                <a:ea typeface="Times New Roman" panose="02020603050405020304"/>
                <a:cs typeface="Times New Roman" panose="02020603050405020304"/>
                <a:sym typeface="Times New Roman" panose="02020603050405020304"/>
              </a:rPr>
              <a:t>Various datasets were collected from the client websites.</a:t>
            </a:r>
            <a:endParaRPr sz="1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000"/>
              </a:spcBef>
              <a:spcAft>
                <a:spcPts val="0"/>
              </a:spcAft>
              <a:buNone/>
            </a:pPr>
            <a:r>
              <a:rPr lang="en-IN" altLang="en-GB" sz="1400">
                <a:solidFill>
                  <a:srgbClr val="000000"/>
                </a:solidFill>
                <a:latin typeface="Times New Roman" panose="02020603050405020304"/>
                <a:ea typeface="Times New Roman" panose="02020603050405020304"/>
                <a:cs typeface="Times New Roman" panose="02020603050405020304"/>
                <a:sym typeface="Times New Roman" panose="02020603050405020304"/>
              </a:rPr>
              <a:t>2)Exploratory data analysis ,feature engineering ,feature selection has been performed.</a:t>
            </a:r>
          </a:p>
          <a:p>
            <a:pPr marL="0" lvl="0" indent="0" algn="l" rtl="0">
              <a:lnSpc>
                <a:spcPct val="100000"/>
              </a:lnSpc>
              <a:spcBef>
                <a:spcPts val="1000"/>
              </a:spcBef>
              <a:spcAft>
                <a:spcPts val="0"/>
              </a:spcAft>
              <a:buNone/>
            </a:pPr>
            <a:r>
              <a:rPr lang="en-IN" altLang="en-GB" sz="1400">
                <a:solidFill>
                  <a:srgbClr val="000000"/>
                </a:solidFill>
                <a:latin typeface="Times New Roman" panose="02020603050405020304"/>
                <a:ea typeface="Times New Roman" panose="02020603050405020304"/>
                <a:cs typeface="Times New Roman" panose="02020603050405020304"/>
                <a:sym typeface="Times New Roman" panose="02020603050405020304"/>
              </a:rPr>
              <a:t>3)Implementation of Supervised Machine Learning Models ,like Linear &amp;Lasso Regression Model has been      performed.</a:t>
            </a:r>
          </a:p>
          <a:p>
            <a:pPr marL="0" lvl="0" indent="0" algn="l" rtl="0">
              <a:lnSpc>
                <a:spcPct val="100000"/>
              </a:lnSpc>
              <a:spcBef>
                <a:spcPts val="1000"/>
              </a:spcBef>
              <a:spcAft>
                <a:spcPts val="0"/>
              </a:spcAft>
              <a:buNone/>
            </a:pPr>
            <a:endParaRPr sz="1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00000"/>
              </a:lnSpc>
              <a:spcBef>
                <a:spcPts val="1000"/>
              </a:spcBef>
              <a:spcAft>
                <a:spcPts val="0"/>
              </a:spcAft>
              <a:buNone/>
            </a:pPr>
            <a:endParaRPr sz="1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8000"/>
              </a:lnSpc>
              <a:spcBef>
                <a:spcPts val="0"/>
              </a:spcBef>
              <a:spcAft>
                <a:spcPts val="0"/>
              </a:spcAft>
              <a:buNone/>
            </a:pPr>
            <a:endParaRPr sz="1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00000"/>
              </a:lnSpc>
              <a:spcBef>
                <a:spcPts val="1000"/>
              </a:spcBef>
              <a:spcAft>
                <a:spcPts val="0"/>
              </a:spcAft>
              <a:buNone/>
            </a:pPr>
            <a:endParaRPr sz="1800">
              <a:solidFill>
                <a:srgbClr val="000000"/>
              </a:solidFill>
            </a:endParaRPr>
          </a:p>
        </p:txBody>
      </p:sp>
      <p:pic>
        <p:nvPicPr>
          <p:cNvPr id="229" name="Google Shape;229;p37"/>
          <p:cNvPicPr preferRelativeResize="0"/>
          <p:nvPr/>
        </p:nvPicPr>
        <p:blipFill rotWithShape="1">
          <a:blip r:embed="rId3"/>
          <a:srcRect/>
          <a:stretch>
            <a:fillRect/>
          </a:stretch>
        </p:blipFill>
        <p:spPr>
          <a:xfrm>
            <a:off x="0" y="0"/>
            <a:ext cx="1819910" cy="68326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8"/>
          <p:cNvSpPr txBox="1">
            <a:spLocks noGrp="1"/>
          </p:cNvSpPr>
          <p:nvPr>
            <p:ph type="body" idx="1"/>
          </p:nvPr>
        </p:nvSpPr>
        <p:spPr>
          <a:xfrm>
            <a:off x="736545" y="1573530"/>
            <a:ext cx="7876800" cy="2858700"/>
          </a:xfrm>
          <a:prstGeom prst="rect">
            <a:avLst/>
          </a:prstGeom>
        </p:spPr>
        <p:txBody>
          <a:bodyPr spcFirstLastPara="1" wrap="square" lIns="68575" tIns="34275" rIns="68575" bIns="34275" anchor="t" anchorCtr="0">
            <a:normAutofit/>
          </a:bodyPr>
          <a:lstStyle/>
          <a:p>
            <a:pPr marL="0" lvl="0" indent="0" algn="just" rtl="0">
              <a:lnSpc>
                <a:spcPct val="100000"/>
              </a:lnSpc>
              <a:spcBef>
                <a:spcPts val="1000"/>
              </a:spcBef>
              <a:spcAft>
                <a:spcPts val="0"/>
              </a:spcAft>
              <a:buNone/>
            </a:pPr>
            <a:r>
              <a:rPr lang="en-GB" sz="1400">
                <a:solidFill>
                  <a:srgbClr val="000000"/>
                </a:solidFill>
                <a:latin typeface="Times New Roman" panose="02020603050405020304"/>
                <a:ea typeface="Times New Roman" panose="02020603050405020304"/>
                <a:cs typeface="Times New Roman" panose="02020603050405020304"/>
                <a:sym typeface="Times New Roman" panose="02020603050405020304"/>
              </a:rPr>
              <a:t>1)The model can be further modified by training it with more datasets. This will improve the accuracy results for the client with little or no variation of the estimated house prices.</a:t>
            </a:r>
            <a:endParaRPr sz="1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1000"/>
              </a:spcBef>
              <a:spcAft>
                <a:spcPts val="0"/>
              </a:spcAft>
              <a:buNone/>
            </a:pPr>
            <a:r>
              <a:rPr lang="en-GB" sz="1400">
                <a:solidFill>
                  <a:srgbClr val="000000"/>
                </a:solidFill>
                <a:latin typeface="Times New Roman" panose="02020603050405020304"/>
                <a:ea typeface="Times New Roman" panose="02020603050405020304"/>
                <a:cs typeface="Times New Roman" panose="02020603050405020304"/>
                <a:sym typeface="Times New Roman" panose="02020603050405020304"/>
              </a:rPr>
              <a:t>2)Advanced regression techniques like </a:t>
            </a:r>
            <a:r>
              <a:rPr lang="en-IN" altLang="en-GB" sz="1400">
                <a:solidFill>
                  <a:srgbClr val="000000"/>
                </a:solidFill>
                <a:latin typeface="Times New Roman" panose="02020603050405020304"/>
                <a:ea typeface="Times New Roman" panose="02020603050405020304"/>
                <a:cs typeface="Times New Roman" panose="02020603050405020304"/>
                <a:sym typeface="Times New Roman" panose="02020603050405020304"/>
              </a:rPr>
              <a:t>Random Forest ,Xgboost  algorithm are yet to be performed.</a:t>
            </a:r>
          </a:p>
        </p:txBody>
      </p:sp>
      <p:pic>
        <p:nvPicPr>
          <p:cNvPr id="235" name="Google Shape;235;p38"/>
          <p:cNvPicPr preferRelativeResize="0"/>
          <p:nvPr/>
        </p:nvPicPr>
        <p:blipFill rotWithShape="1">
          <a:blip r:embed="rId3"/>
          <a:srcRect/>
          <a:stretch>
            <a:fillRect/>
          </a:stretch>
        </p:blipFill>
        <p:spPr>
          <a:xfrm>
            <a:off x="0" y="0"/>
            <a:ext cx="1819910" cy="683260"/>
          </a:xfrm>
          <a:prstGeom prst="rect">
            <a:avLst/>
          </a:prstGeom>
          <a:noFill/>
          <a:ln>
            <a:noFill/>
          </a:ln>
        </p:spPr>
      </p:pic>
      <p:sp>
        <p:nvSpPr>
          <p:cNvPr id="236" name="Google Shape;236;p38"/>
          <p:cNvSpPr txBox="1"/>
          <p:nvPr/>
        </p:nvSpPr>
        <p:spPr>
          <a:xfrm>
            <a:off x="440980" y="782425"/>
            <a:ext cx="7829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latin typeface="Times New Roman" panose="02020603050405020304"/>
                <a:ea typeface="Times New Roman" panose="02020603050405020304"/>
                <a:cs typeface="Times New Roman" panose="02020603050405020304"/>
                <a:sym typeface="Times New Roman" panose="02020603050405020304"/>
              </a:rPr>
              <a:t>Future Work</a:t>
            </a:r>
            <a:endParaRPr sz="2400"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body" idx="1"/>
          </p:nvPr>
        </p:nvSpPr>
        <p:spPr>
          <a:xfrm>
            <a:off x="1056750" y="1936350"/>
            <a:ext cx="7030500" cy="1270800"/>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800"/>
              </a:spcBef>
              <a:spcAft>
                <a:spcPts val="0"/>
              </a:spcAft>
              <a:buSzPts val="1800"/>
              <a:buNone/>
            </a:pPr>
            <a:r>
              <a:rPr lang="en-GB" sz="6000" b="1">
                <a:latin typeface="Times New Roman" panose="02020603050405020304"/>
                <a:ea typeface="Times New Roman" panose="02020603050405020304"/>
                <a:cs typeface="Times New Roman" panose="02020603050405020304"/>
                <a:sym typeface="Times New Roman" panose="02020603050405020304"/>
              </a:rPr>
              <a:t>THANK   YOU</a:t>
            </a:r>
            <a:endParaRPr sz="6000" b="1">
              <a:latin typeface="Times New Roman" panose="02020603050405020304"/>
              <a:ea typeface="Times New Roman" panose="02020603050405020304"/>
              <a:cs typeface="Times New Roman" panose="02020603050405020304"/>
              <a:sym typeface="Times New Roman" panose="02020603050405020304"/>
            </a:endParaRPr>
          </a:p>
        </p:txBody>
      </p:sp>
      <p:sp>
        <p:nvSpPr>
          <p:cNvPr id="249" name="Google Shape;249;p40"/>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GB"/>
              <a:t>29</a:t>
            </a:fld>
            <a:endParaRPr lang="en-GB"/>
          </a:p>
        </p:txBody>
      </p:sp>
      <p:pic>
        <p:nvPicPr>
          <p:cNvPr id="250" name="Google Shape;250;p40"/>
          <p:cNvPicPr preferRelativeResize="0"/>
          <p:nvPr/>
        </p:nvPicPr>
        <p:blipFill rotWithShape="1">
          <a:blip r:embed="rId3"/>
          <a:srcRect/>
          <a:stretch>
            <a:fillRect/>
          </a:stretch>
        </p:blipFill>
        <p:spPr>
          <a:xfrm>
            <a:off x="0" y="0"/>
            <a:ext cx="1819910" cy="6832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1109345" y="198755"/>
            <a:ext cx="7878445" cy="120015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2400"/>
              <a:buNone/>
            </a:pPr>
            <a:r>
              <a:rPr lang="en-GB"/>
              <a:t>                           </a:t>
            </a:r>
            <a:r>
              <a:rPr lang="en-GB" sz="2800"/>
              <a:t>Flow of Presentation:</a:t>
            </a:r>
          </a:p>
          <a:p>
            <a:pPr marL="0" lvl="0" indent="0" algn="l" rtl="0">
              <a:lnSpc>
                <a:spcPct val="90000"/>
              </a:lnSpc>
              <a:spcBef>
                <a:spcPts val="0"/>
              </a:spcBef>
              <a:spcAft>
                <a:spcPts val="0"/>
              </a:spcAft>
              <a:buSzPts val="2400"/>
              <a:buNone/>
            </a:pPr>
            <a:endParaRPr lang="en-GB" sz="2800"/>
          </a:p>
          <a:p>
            <a:pPr marL="0" lvl="0" indent="0" algn="l" rtl="0">
              <a:lnSpc>
                <a:spcPct val="90000"/>
              </a:lnSpc>
              <a:spcBef>
                <a:spcPts val="0"/>
              </a:spcBef>
              <a:spcAft>
                <a:spcPts val="0"/>
              </a:spcAft>
              <a:buSzPts val="2400"/>
              <a:buNone/>
            </a:pPr>
            <a:endParaRPr lang="en-GB" sz="2800"/>
          </a:p>
        </p:txBody>
      </p:sp>
      <p:sp>
        <p:nvSpPr>
          <p:cNvPr id="158" name="Google Shape;158;p2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GB"/>
              <a:t>3</a:t>
            </a:fld>
            <a:endParaRPr lang="en-GB"/>
          </a:p>
        </p:txBody>
      </p:sp>
      <p:graphicFrame>
        <p:nvGraphicFramePr>
          <p:cNvPr id="159" name="Google Shape;159;p27"/>
          <p:cNvGraphicFramePr/>
          <p:nvPr/>
        </p:nvGraphicFramePr>
        <p:xfrm>
          <a:off x="705485" y="754380"/>
          <a:ext cx="7954010" cy="4180840"/>
        </p:xfrm>
        <a:graphic>
          <a:graphicData uri="http://schemas.openxmlformats.org/drawingml/2006/table">
            <a:tbl>
              <a:tblPr firstRow="1" bandRow="1">
                <a:noFill/>
                <a:tableStyleId>{9447E17E-CDD1-47B8-8AC0-759EB625199D}</a:tableStyleId>
              </a:tblPr>
              <a:tblGrid>
                <a:gridCol w="5228590">
                  <a:extLst>
                    <a:ext uri="{9D8B030D-6E8A-4147-A177-3AD203B41FA5}">
                      <a16:colId xmlns:a16="http://schemas.microsoft.com/office/drawing/2014/main" val="20000"/>
                    </a:ext>
                  </a:extLst>
                </a:gridCol>
                <a:gridCol w="2725420">
                  <a:extLst>
                    <a:ext uri="{9D8B030D-6E8A-4147-A177-3AD203B41FA5}">
                      <a16:colId xmlns:a16="http://schemas.microsoft.com/office/drawing/2014/main" val="20001"/>
                    </a:ext>
                  </a:extLst>
                </a:gridCol>
              </a:tblGrid>
              <a:tr h="417830">
                <a:tc>
                  <a:txBody>
                    <a:bodyPr/>
                    <a:lstStyle/>
                    <a:p>
                      <a:pPr marL="0" marR="0" lvl="0" indent="0" algn="ctr" rtl="0">
                        <a:lnSpc>
                          <a:spcPct val="100000"/>
                        </a:lnSpc>
                        <a:spcBef>
                          <a:spcPts val="0"/>
                        </a:spcBef>
                        <a:spcAft>
                          <a:spcPts val="0"/>
                        </a:spcAft>
                        <a:buNone/>
                      </a:pPr>
                      <a:r>
                        <a:rPr lang="en-GB" sz="1400" u="none" strike="noStrike" cap="none">
                          <a:solidFill>
                            <a:schemeClr val="dk1"/>
                          </a:solidFill>
                        </a:rPr>
                        <a:t>Contents</a:t>
                      </a:r>
                      <a:endParaRPr sz="1400" u="none" strike="noStrike" cap="none">
                        <a:solidFill>
                          <a:schemeClr val="dk1"/>
                        </a:solidFill>
                      </a:endParaRPr>
                    </a:p>
                  </a:txBody>
                  <a:tcPr marL="91450" marR="91450" marT="45725" marB="45725"/>
                </a:tc>
                <a:tc>
                  <a:txBody>
                    <a:bodyPr/>
                    <a:lstStyle/>
                    <a:p>
                      <a:pPr marL="0" marR="0" lvl="0" indent="0" algn="ctr" rtl="0">
                        <a:lnSpc>
                          <a:spcPct val="100000"/>
                        </a:lnSpc>
                        <a:spcBef>
                          <a:spcPts val="0"/>
                        </a:spcBef>
                        <a:spcAft>
                          <a:spcPts val="0"/>
                        </a:spcAft>
                        <a:buNone/>
                      </a:pPr>
                      <a:r>
                        <a:rPr lang="en-GB"/>
                        <a:t>Slide</a:t>
                      </a:r>
                      <a:r>
                        <a:rPr lang="en-GB" sz="1400" u="none" strike="noStrike" cap="none">
                          <a:solidFill>
                            <a:schemeClr val="dk1"/>
                          </a:solidFill>
                        </a:rPr>
                        <a:t> No.</a:t>
                      </a:r>
                      <a:endParaRPr sz="1400" u="none" strike="noStrike" cap="none">
                        <a:solidFill>
                          <a:schemeClr val="dk1"/>
                        </a:solidFill>
                      </a:endParaRPr>
                    </a:p>
                  </a:txBody>
                  <a:tcPr marL="91450" marR="91450" marT="45725" marB="45725"/>
                </a:tc>
                <a:extLst>
                  <a:ext uri="{0D108BD9-81ED-4DB2-BD59-A6C34878D82A}">
                    <a16:rowId xmlns:a16="http://schemas.microsoft.com/office/drawing/2014/main" val="10000"/>
                  </a:ext>
                </a:extLst>
              </a:tr>
              <a:tr h="417830">
                <a:tc>
                  <a:txBody>
                    <a:bodyPr/>
                    <a:lstStyle/>
                    <a:p>
                      <a:pPr marL="0" marR="0" lvl="0" indent="0" algn="ctr" rtl="0">
                        <a:lnSpc>
                          <a:spcPct val="100000"/>
                        </a:lnSpc>
                        <a:spcBef>
                          <a:spcPts val="0"/>
                        </a:spcBef>
                        <a:spcAft>
                          <a:spcPts val="0"/>
                        </a:spcAft>
                        <a:buNone/>
                      </a:pPr>
                      <a:r>
                        <a:rPr lang="en-GB"/>
                        <a:t>Abstract</a:t>
                      </a:r>
                      <a:endParaRPr sz="1400" u="none" strike="noStrike" cap="none">
                        <a:solidFill>
                          <a:schemeClr val="dk1"/>
                        </a:solidFill>
                      </a:endParaRPr>
                    </a:p>
                  </a:txBody>
                  <a:tcPr marL="91450" marR="91450" marT="45725" marB="45725"/>
                </a:tc>
                <a:tc>
                  <a:txBody>
                    <a:bodyPr/>
                    <a:lstStyle/>
                    <a:p>
                      <a:pPr marL="0" marR="0" lvl="0" indent="0" algn="ctr" rtl="0">
                        <a:lnSpc>
                          <a:spcPct val="100000"/>
                        </a:lnSpc>
                        <a:spcBef>
                          <a:spcPts val="0"/>
                        </a:spcBef>
                        <a:spcAft>
                          <a:spcPts val="0"/>
                        </a:spcAft>
                        <a:buNone/>
                      </a:pPr>
                      <a:r>
                        <a:rPr lang="en-GB"/>
                        <a:t>4</a:t>
                      </a:r>
                      <a:endParaRPr sz="1400" u="none" strike="noStrike" cap="none">
                        <a:solidFill>
                          <a:schemeClr val="dk1"/>
                        </a:solidFill>
                      </a:endParaRPr>
                    </a:p>
                  </a:txBody>
                  <a:tcPr marL="91450" marR="91450" marT="45725" marB="45725"/>
                </a:tc>
                <a:extLst>
                  <a:ext uri="{0D108BD9-81ED-4DB2-BD59-A6C34878D82A}">
                    <a16:rowId xmlns:a16="http://schemas.microsoft.com/office/drawing/2014/main" val="10001"/>
                  </a:ext>
                </a:extLst>
              </a:tr>
              <a:tr h="418465">
                <a:tc>
                  <a:txBody>
                    <a:bodyPr/>
                    <a:lstStyle/>
                    <a:p>
                      <a:pPr marL="0" marR="0" lvl="0" indent="0" algn="ctr" rtl="0">
                        <a:lnSpc>
                          <a:spcPct val="100000"/>
                        </a:lnSpc>
                        <a:spcBef>
                          <a:spcPts val="0"/>
                        </a:spcBef>
                        <a:spcAft>
                          <a:spcPts val="0"/>
                        </a:spcAft>
                        <a:buNone/>
                      </a:pPr>
                      <a:r>
                        <a:rPr lang="en-GB"/>
                        <a:t>Problem Statement</a:t>
                      </a:r>
                      <a:endParaRPr sz="1400" u="none" strike="noStrike" cap="none">
                        <a:solidFill>
                          <a:schemeClr val="dk1"/>
                        </a:solidFill>
                      </a:endParaRPr>
                    </a:p>
                  </a:txBody>
                  <a:tcPr marL="91450" marR="91450" marT="45725" marB="45725"/>
                </a:tc>
                <a:tc>
                  <a:txBody>
                    <a:bodyPr/>
                    <a:lstStyle/>
                    <a:p>
                      <a:pPr marL="0" marR="0" lvl="0" indent="0" algn="ctr" rtl="0">
                        <a:lnSpc>
                          <a:spcPct val="100000"/>
                        </a:lnSpc>
                        <a:spcBef>
                          <a:spcPts val="0"/>
                        </a:spcBef>
                        <a:spcAft>
                          <a:spcPts val="0"/>
                        </a:spcAft>
                        <a:buNone/>
                      </a:pPr>
                      <a:r>
                        <a:rPr lang="en-GB"/>
                        <a:t>5</a:t>
                      </a:r>
                      <a:endParaRPr sz="1400" u="none" strike="noStrike" cap="none">
                        <a:solidFill>
                          <a:schemeClr val="dk1"/>
                        </a:solidFill>
                      </a:endParaRPr>
                    </a:p>
                  </a:txBody>
                  <a:tcPr marL="91450" marR="91450" marT="45725" marB="45725"/>
                </a:tc>
                <a:extLst>
                  <a:ext uri="{0D108BD9-81ED-4DB2-BD59-A6C34878D82A}">
                    <a16:rowId xmlns:a16="http://schemas.microsoft.com/office/drawing/2014/main" val="10002"/>
                  </a:ext>
                </a:extLst>
              </a:tr>
              <a:tr h="417195">
                <a:tc>
                  <a:txBody>
                    <a:bodyPr/>
                    <a:lstStyle/>
                    <a:p>
                      <a:pPr marL="0" marR="0" lvl="0" indent="0" algn="ctr" rtl="0">
                        <a:lnSpc>
                          <a:spcPct val="100000"/>
                        </a:lnSpc>
                        <a:spcBef>
                          <a:spcPts val="0"/>
                        </a:spcBef>
                        <a:spcAft>
                          <a:spcPts val="0"/>
                        </a:spcAft>
                        <a:buNone/>
                      </a:pPr>
                      <a:r>
                        <a:rPr lang="en-GB"/>
                        <a:t>Tool/Platform</a:t>
                      </a:r>
                      <a:endParaRPr sz="1400" u="none" strike="noStrike" cap="none">
                        <a:solidFill>
                          <a:schemeClr val="dk1"/>
                        </a:solidFill>
                      </a:endParaRPr>
                    </a:p>
                  </a:txBody>
                  <a:tcPr marL="91450" marR="91450" marT="45725" marB="45725"/>
                </a:tc>
                <a:tc>
                  <a:txBody>
                    <a:bodyPr/>
                    <a:lstStyle/>
                    <a:p>
                      <a:pPr marL="0" marR="0" lvl="0" indent="0" algn="ctr" rtl="0">
                        <a:lnSpc>
                          <a:spcPct val="100000"/>
                        </a:lnSpc>
                        <a:spcBef>
                          <a:spcPts val="0"/>
                        </a:spcBef>
                        <a:spcAft>
                          <a:spcPts val="0"/>
                        </a:spcAft>
                        <a:buNone/>
                      </a:pPr>
                      <a:r>
                        <a:rPr lang="en-GB"/>
                        <a:t>6</a:t>
                      </a:r>
                      <a:endParaRPr sz="1400" u="none" strike="noStrike" cap="none">
                        <a:solidFill>
                          <a:schemeClr val="dk1"/>
                        </a:solidFill>
                      </a:endParaRPr>
                    </a:p>
                  </a:txBody>
                  <a:tcPr marL="91450" marR="91450" marT="45725" marB="45725"/>
                </a:tc>
                <a:extLst>
                  <a:ext uri="{0D108BD9-81ED-4DB2-BD59-A6C34878D82A}">
                    <a16:rowId xmlns:a16="http://schemas.microsoft.com/office/drawing/2014/main" val="10003"/>
                  </a:ext>
                </a:extLst>
              </a:tr>
              <a:tr h="417830">
                <a:tc>
                  <a:txBody>
                    <a:bodyPr/>
                    <a:lstStyle/>
                    <a:p>
                      <a:pPr marL="0" marR="0" lvl="0" indent="0" algn="ctr" rtl="0">
                        <a:lnSpc>
                          <a:spcPct val="100000"/>
                        </a:lnSpc>
                        <a:spcBef>
                          <a:spcPts val="0"/>
                        </a:spcBef>
                        <a:spcAft>
                          <a:spcPts val="0"/>
                        </a:spcAft>
                        <a:buNone/>
                      </a:pPr>
                      <a:r>
                        <a:rPr lang="en-GB"/>
                        <a:t>Methodology</a:t>
                      </a:r>
                    </a:p>
                  </a:txBody>
                  <a:tcPr marL="91450" marR="91450" marT="45725" marB="45725"/>
                </a:tc>
                <a:tc>
                  <a:txBody>
                    <a:bodyPr/>
                    <a:lstStyle/>
                    <a:p>
                      <a:pPr marL="0" marR="0" lvl="0" indent="0" algn="ctr" rtl="0">
                        <a:lnSpc>
                          <a:spcPct val="100000"/>
                        </a:lnSpc>
                        <a:spcBef>
                          <a:spcPts val="0"/>
                        </a:spcBef>
                        <a:spcAft>
                          <a:spcPts val="0"/>
                        </a:spcAft>
                        <a:buNone/>
                      </a:pPr>
                      <a:r>
                        <a:rPr lang="en-IN" altLang="en-GB"/>
                        <a:t>9-8</a:t>
                      </a:r>
                      <a:endParaRPr lang="en-IN" altLang="en-GB" sz="1400" u="none" strike="noStrike" cap="none">
                        <a:solidFill>
                          <a:schemeClr val="dk1"/>
                        </a:solidFill>
                      </a:endParaRPr>
                    </a:p>
                  </a:txBody>
                  <a:tcPr marL="91450" marR="91450" marT="45725" marB="45725"/>
                </a:tc>
                <a:extLst>
                  <a:ext uri="{0D108BD9-81ED-4DB2-BD59-A6C34878D82A}">
                    <a16:rowId xmlns:a16="http://schemas.microsoft.com/office/drawing/2014/main" val="10004"/>
                  </a:ext>
                </a:extLst>
              </a:tr>
              <a:tr h="417195">
                <a:tc>
                  <a:txBody>
                    <a:bodyPr/>
                    <a:lstStyle/>
                    <a:p>
                      <a:pPr marL="0" marR="0" lvl="0" indent="0" algn="ctr" rtl="0">
                        <a:lnSpc>
                          <a:spcPct val="100000"/>
                        </a:lnSpc>
                        <a:spcBef>
                          <a:spcPts val="0"/>
                        </a:spcBef>
                        <a:spcAft>
                          <a:spcPts val="0"/>
                        </a:spcAft>
                        <a:buNone/>
                      </a:pPr>
                      <a:r>
                        <a:rPr lang="en-IN" altLang="en-GB"/>
                        <a:t>EDA</a:t>
                      </a:r>
                    </a:p>
                  </a:txBody>
                  <a:tcPr marL="91450" marR="91450" marT="45725" marB="45725"/>
                </a:tc>
                <a:tc>
                  <a:txBody>
                    <a:bodyPr/>
                    <a:lstStyle/>
                    <a:p>
                      <a:pPr marL="0" marR="0" lvl="0" indent="0" algn="ctr" rtl="0">
                        <a:lnSpc>
                          <a:spcPct val="100000"/>
                        </a:lnSpc>
                        <a:spcBef>
                          <a:spcPts val="0"/>
                        </a:spcBef>
                        <a:spcAft>
                          <a:spcPts val="0"/>
                        </a:spcAft>
                        <a:buNone/>
                      </a:pPr>
                      <a:r>
                        <a:rPr lang="en-IN" altLang="en-US" sz="1400" u="none" strike="noStrike" cap="none">
                          <a:solidFill>
                            <a:schemeClr val="dk1"/>
                          </a:solidFill>
                        </a:rPr>
                        <a:t>9-15</a:t>
                      </a:r>
                    </a:p>
                  </a:txBody>
                  <a:tcPr marL="91450" marR="91450" marT="45725" marB="45725"/>
                </a:tc>
                <a:extLst>
                  <a:ext uri="{0D108BD9-81ED-4DB2-BD59-A6C34878D82A}">
                    <a16:rowId xmlns:a16="http://schemas.microsoft.com/office/drawing/2014/main" val="10005"/>
                  </a:ext>
                </a:extLst>
              </a:tr>
              <a:tr h="417195">
                <a:tc>
                  <a:txBody>
                    <a:bodyPr/>
                    <a:lstStyle/>
                    <a:p>
                      <a:pPr marL="0" marR="0" lvl="0" indent="0" algn="ctr" rtl="0">
                        <a:lnSpc>
                          <a:spcPct val="100000"/>
                        </a:lnSpc>
                        <a:spcBef>
                          <a:spcPts val="0"/>
                        </a:spcBef>
                        <a:spcAft>
                          <a:spcPts val="0"/>
                        </a:spcAft>
                        <a:buNone/>
                      </a:pPr>
                      <a:r>
                        <a:rPr lang="en-IN" altLang="en-GB"/>
                        <a:t>Feature Engineering</a:t>
                      </a:r>
                    </a:p>
                  </a:txBody>
                  <a:tcPr marL="91450" marR="91450" marT="45725" marB="45725"/>
                </a:tc>
                <a:tc>
                  <a:txBody>
                    <a:bodyPr/>
                    <a:lstStyle/>
                    <a:p>
                      <a:pPr marL="0" marR="0" lvl="0" indent="0" algn="ctr" rtl="0">
                        <a:lnSpc>
                          <a:spcPct val="100000"/>
                        </a:lnSpc>
                        <a:spcBef>
                          <a:spcPts val="0"/>
                        </a:spcBef>
                        <a:spcAft>
                          <a:spcPts val="0"/>
                        </a:spcAft>
                        <a:buNone/>
                      </a:pPr>
                      <a:r>
                        <a:rPr lang="en-IN" altLang="en-US" sz="1400" u="none" strike="noStrike" cap="none">
                          <a:solidFill>
                            <a:schemeClr val="dk1"/>
                          </a:solidFill>
                        </a:rPr>
                        <a:t>16-20</a:t>
                      </a:r>
                    </a:p>
                  </a:txBody>
                  <a:tcPr marL="91450" marR="91450" marT="45725" marB="45725"/>
                </a:tc>
                <a:extLst>
                  <a:ext uri="{0D108BD9-81ED-4DB2-BD59-A6C34878D82A}">
                    <a16:rowId xmlns:a16="http://schemas.microsoft.com/office/drawing/2014/main" val="10006"/>
                  </a:ext>
                </a:extLst>
              </a:tr>
              <a:tr h="41910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altLang="en-GB" sz="1400" u="none" strike="noStrike" cap="none">
                          <a:solidFill>
                            <a:schemeClr val="dk1"/>
                          </a:solidFill>
                        </a:rPr>
                        <a:t>Application of Regression Models</a:t>
                      </a: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altLang="en-GB"/>
                        <a:t>21-26</a:t>
                      </a:r>
                      <a:endParaRPr lang="en-IN" altLang="en-GB" sz="1400" u="none" strike="noStrike" cap="none">
                        <a:solidFill>
                          <a:schemeClr val="dk1"/>
                        </a:solidFill>
                      </a:endParaRPr>
                    </a:p>
                  </a:txBody>
                  <a:tcPr marL="91450" marR="91450" marT="45725" marB="45725"/>
                </a:tc>
                <a:extLst>
                  <a:ext uri="{0D108BD9-81ED-4DB2-BD59-A6C34878D82A}">
                    <a16:rowId xmlns:a16="http://schemas.microsoft.com/office/drawing/2014/main" val="10007"/>
                  </a:ext>
                </a:extLst>
              </a:tr>
              <a:tr h="41910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altLang="en-GB" sz="1400" u="none" strike="noStrike" cap="none">
                          <a:solidFill>
                            <a:schemeClr val="dk1"/>
                          </a:solidFill>
                        </a:rPr>
                        <a:t>Conclusion</a:t>
                      </a: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altLang="en-GB" sz="1400" u="none" strike="noStrike" cap="none">
                          <a:solidFill>
                            <a:schemeClr val="dk1"/>
                          </a:solidFill>
                        </a:rPr>
                        <a:t>27</a:t>
                      </a:r>
                    </a:p>
                  </a:txBody>
                  <a:tcPr marL="91450" marR="91450" marT="45725" marB="45725"/>
                </a:tc>
                <a:extLst>
                  <a:ext uri="{0D108BD9-81ED-4DB2-BD59-A6C34878D82A}">
                    <a16:rowId xmlns:a16="http://schemas.microsoft.com/office/drawing/2014/main" val="10008"/>
                  </a:ext>
                </a:extLst>
              </a:tr>
              <a:tr h="41910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altLang="en-GB" sz="1400" u="none" strike="noStrike" cap="none">
                          <a:solidFill>
                            <a:schemeClr val="dk1"/>
                          </a:solidFill>
                        </a:rPr>
                        <a:t>Future Work</a:t>
                      </a: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altLang="en-GB" sz="1400" u="none" strike="noStrike" cap="none">
                          <a:solidFill>
                            <a:schemeClr val="dk1"/>
                          </a:solidFill>
                        </a:rPr>
                        <a:t>28</a:t>
                      </a:r>
                    </a:p>
                  </a:txBody>
                  <a:tcPr marL="91450" marR="91450" marT="45725" marB="45725"/>
                </a:tc>
                <a:extLst>
                  <a:ext uri="{0D108BD9-81ED-4DB2-BD59-A6C34878D82A}">
                    <a16:rowId xmlns:a16="http://schemas.microsoft.com/office/drawing/2014/main" val="10009"/>
                  </a:ext>
                </a:extLst>
              </a:tr>
            </a:tbl>
          </a:graphicData>
        </a:graphic>
      </p:graphicFrame>
      <p:pic>
        <p:nvPicPr>
          <p:cNvPr id="160" name="Google Shape;160;p27"/>
          <p:cNvPicPr preferRelativeResize="0"/>
          <p:nvPr/>
        </p:nvPicPr>
        <p:blipFill rotWithShape="1">
          <a:blip r:embed="rId3"/>
          <a:srcRect/>
          <a:stretch>
            <a:fillRect/>
          </a:stretch>
        </p:blipFill>
        <p:spPr>
          <a:xfrm>
            <a:off x="0" y="0"/>
            <a:ext cx="1819910" cy="6832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672175" y="566500"/>
            <a:ext cx="7299300" cy="6246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Abstract</a:t>
            </a:r>
            <a:r>
              <a:rPr lang="en-GB">
                <a:latin typeface="Times New Roman" panose="02020603050405020304"/>
                <a:ea typeface="Times New Roman" panose="02020603050405020304"/>
                <a:cs typeface="Times New Roman" panose="02020603050405020304"/>
                <a:sym typeface="Times New Roman" panose="02020603050405020304"/>
              </a:rPr>
              <a:t>  </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66" name="Google Shape;166;p28"/>
          <p:cNvSpPr txBox="1">
            <a:spLocks noGrp="1"/>
          </p:cNvSpPr>
          <p:nvPr>
            <p:ph type="body" idx="1"/>
          </p:nvPr>
        </p:nvSpPr>
        <p:spPr>
          <a:xfrm>
            <a:off x="629875" y="1543050"/>
            <a:ext cx="7299300" cy="3247800"/>
          </a:xfrm>
          <a:prstGeom prst="rect">
            <a:avLst/>
          </a:prstGeom>
        </p:spPr>
        <p:txBody>
          <a:bodyPr spcFirstLastPara="1" wrap="square" lIns="68575" tIns="34275" rIns="68575" bIns="34275" anchor="t" anchorCtr="0">
            <a:noAutofit/>
          </a:bodyPr>
          <a:lstStyle/>
          <a:p>
            <a:pPr marL="0" lvl="0" indent="0" algn="just" rtl="0">
              <a:lnSpc>
                <a:spcPct val="108000"/>
              </a:lnSpc>
              <a:spcBef>
                <a:spcPts val="1250"/>
              </a:spcBef>
              <a:spcAft>
                <a:spcPts val="0"/>
              </a:spcAft>
              <a:buNone/>
            </a:pPr>
            <a:r>
              <a:rPr lang="en-GB" sz="1400">
                <a:solidFill>
                  <a:srgbClr val="000000"/>
                </a:solidFill>
                <a:latin typeface="Times New Roman" panose="02020603050405020304"/>
                <a:ea typeface="Times New Roman" panose="02020603050405020304"/>
                <a:cs typeface="Times New Roman" panose="02020603050405020304"/>
                <a:sym typeface="Times New Roman" panose="02020603050405020304"/>
              </a:rPr>
              <a:t>1)With the booming civilization and ever-changing market requirements, it is essential to know the market drifts. Today prediction of house prices according to the trends is the principal essence of the study. It is imperative for an individual to understand the business trends so that an individual can prepare his budgetary needs according to his requirements. </a:t>
            </a:r>
            <a:endParaRPr sz="1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8000"/>
              </a:lnSpc>
              <a:spcBef>
                <a:spcPts val="1250"/>
              </a:spcBef>
              <a:spcAft>
                <a:spcPts val="0"/>
              </a:spcAft>
              <a:buNone/>
            </a:pPr>
            <a:r>
              <a:rPr lang="en-GB" sz="1400">
                <a:solidFill>
                  <a:srgbClr val="000000"/>
                </a:solidFill>
                <a:latin typeface="Times New Roman" panose="02020603050405020304"/>
                <a:ea typeface="Times New Roman" panose="02020603050405020304"/>
                <a:cs typeface="Times New Roman" panose="02020603050405020304"/>
                <a:sym typeface="Times New Roman" panose="02020603050405020304"/>
              </a:rPr>
              <a:t>2)The </a:t>
            </a:r>
            <a:r>
              <a:rPr lang="en-GB" sz="1400" b="1">
                <a:solidFill>
                  <a:srgbClr val="000000"/>
                </a:solidFill>
                <a:latin typeface="Times New Roman" panose="02020603050405020304"/>
                <a:ea typeface="Times New Roman" panose="02020603050405020304"/>
                <a:cs typeface="Times New Roman" panose="02020603050405020304"/>
                <a:sym typeface="Times New Roman" panose="02020603050405020304"/>
              </a:rPr>
              <a:t>foremost intention </a:t>
            </a:r>
            <a:r>
              <a:rPr lang="en-GB" sz="1400">
                <a:solidFill>
                  <a:srgbClr val="000000"/>
                </a:solidFill>
                <a:latin typeface="Times New Roman" panose="02020603050405020304"/>
                <a:ea typeface="Times New Roman" panose="02020603050405020304"/>
                <a:cs typeface="Times New Roman" panose="02020603050405020304"/>
                <a:sym typeface="Times New Roman" panose="02020603050405020304"/>
              </a:rPr>
              <a:t>of this design is to develop a comprehensive model that is advantageous for a business society as well as an individual, which is the main nub of this investigation. This design is intended to assist a client by diminishing his fieldwork moreover extricating his time and money. Models are enlightened in diverse machine learning algorithms such as </a:t>
            </a:r>
            <a:r>
              <a:rPr lang="en-GB" sz="1400" b="1">
                <a:solidFill>
                  <a:srgbClr val="000000"/>
                </a:solidFill>
                <a:latin typeface="Times New Roman" panose="02020603050405020304"/>
                <a:ea typeface="Times New Roman" panose="02020603050405020304"/>
                <a:cs typeface="Times New Roman" panose="02020603050405020304"/>
                <a:sym typeface="Times New Roman" panose="02020603050405020304"/>
              </a:rPr>
              <a:t>Linear Regression,Random Forest ,Xgboost algorithm.</a:t>
            </a:r>
            <a:endParaRPr sz="1400"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80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167" name="Google Shape;167;p28"/>
          <p:cNvPicPr preferRelativeResize="0"/>
          <p:nvPr/>
        </p:nvPicPr>
        <p:blipFill rotWithShape="1">
          <a:blip r:embed="rId3"/>
          <a:srcRect/>
          <a:stretch>
            <a:fillRect/>
          </a:stretch>
        </p:blipFill>
        <p:spPr>
          <a:xfrm>
            <a:off x="0" y="0"/>
            <a:ext cx="1819910" cy="6832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629875" y="771450"/>
            <a:ext cx="8085300" cy="683400"/>
          </a:xfrm>
          <a:prstGeom prst="rect">
            <a:avLst/>
          </a:prstGeom>
        </p:spPr>
        <p:txBody>
          <a:bodyPr spcFirstLastPara="1" wrap="square" lIns="68575" tIns="34275" rIns="68575" bIns="34275" anchor="b" anchorCtr="0">
            <a:noAutofit/>
          </a:bodyPr>
          <a:lstStyle/>
          <a:p>
            <a:pPr marL="0" lvl="0" indent="0" algn="l" rtl="0">
              <a:lnSpc>
                <a:spcPct val="100000"/>
              </a:lnSpc>
              <a:spcBef>
                <a:spcPts val="0"/>
              </a:spcBef>
              <a:spcAft>
                <a:spcPts val="0"/>
              </a:spcAft>
              <a:buNone/>
            </a:pPr>
            <a:endParaRPr>
              <a:solidFill>
                <a:schemeClr val="dk1"/>
              </a:solidFill>
            </a:endParaRPr>
          </a:p>
          <a:p>
            <a:pPr marL="0" lvl="0" indent="0" algn="l" rtl="0">
              <a:lnSpc>
                <a:spcPct val="100000"/>
              </a:lnSpc>
              <a:spcBef>
                <a:spcPts val="0"/>
              </a:spcBef>
              <a:spcAft>
                <a:spcPts val="0"/>
              </a:spcAft>
              <a:buClr>
                <a:srgbClr val="000000"/>
              </a:buClr>
              <a:buFont typeface="Arial" panose="020B0604020202020204"/>
              <a:buNone/>
            </a:pPr>
            <a:r>
              <a:rPr 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Problem Statement</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b="1"/>
          </a:p>
        </p:txBody>
      </p:sp>
      <p:sp>
        <p:nvSpPr>
          <p:cNvPr id="173" name="Google Shape;173;p29"/>
          <p:cNvSpPr txBox="1">
            <a:spLocks noGrp="1"/>
          </p:cNvSpPr>
          <p:nvPr>
            <p:ph type="body" idx="1"/>
          </p:nvPr>
        </p:nvSpPr>
        <p:spPr>
          <a:xfrm>
            <a:off x="629866" y="1543050"/>
            <a:ext cx="8085300" cy="2858700"/>
          </a:xfrm>
          <a:prstGeom prst="rect">
            <a:avLst/>
          </a:prstGeom>
          <a:solidFill>
            <a:schemeClr val="lt1"/>
          </a:solidFill>
          <a:ln>
            <a:noFill/>
          </a:ln>
        </p:spPr>
        <p:txBody>
          <a:bodyPr spcFirstLastPara="1" wrap="square" lIns="68575" tIns="34275" rIns="68575" bIns="34275" anchor="t" anchorCtr="0">
            <a:normAutofit lnSpcReduction="10000"/>
          </a:bodyPr>
          <a:lstStyle/>
          <a:p>
            <a:pPr marL="0" lvl="0" indent="0" algn="just" rtl="0">
              <a:lnSpc>
                <a:spcPct val="100000"/>
              </a:lnSpc>
              <a:spcBef>
                <a:spcPts val="630"/>
              </a:spcBef>
              <a:spcAft>
                <a:spcPts val="0"/>
              </a:spcAft>
              <a:buNone/>
            </a:pPr>
            <a:r>
              <a:rPr lang="en-GB" sz="1400">
                <a:solidFill>
                  <a:schemeClr val="dk1"/>
                </a:solidFill>
                <a:latin typeface="Times New Roman" panose="02020603050405020304"/>
                <a:ea typeface="Times New Roman" panose="02020603050405020304"/>
                <a:cs typeface="Times New Roman" panose="02020603050405020304"/>
                <a:sym typeface="Times New Roman" panose="02020603050405020304"/>
              </a:rPr>
              <a:t>With 79 explanatory variables describing (almost) every aspect of residential homes ,this problem statement from the client,challenges the company to predict the final price of each house.</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630"/>
              </a:spcBef>
              <a:spcAft>
                <a:spcPts val="0"/>
              </a:spcAft>
              <a:buNone/>
            </a:pPr>
            <a:r>
              <a:rPr lang="en-GB" sz="1400">
                <a:solidFill>
                  <a:schemeClr val="dk1"/>
                </a:solidFill>
                <a:latin typeface="Times New Roman" panose="02020603050405020304"/>
                <a:ea typeface="Times New Roman" panose="02020603050405020304"/>
                <a:cs typeface="Times New Roman" panose="02020603050405020304"/>
                <a:sym typeface="Times New Roman" panose="02020603050405020304"/>
              </a:rPr>
              <a:t>Execution of the following tasks :</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8000"/>
              </a:lnSpc>
              <a:spcBef>
                <a:spcPts val="630"/>
              </a:spcBef>
              <a:spcAft>
                <a:spcPts val="0"/>
              </a:spcAft>
              <a:buNone/>
            </a:pPr>
            <a:r>
              <a:rPr lang="en-GB" sz="1400">
                <a:solidFill>
                  <a:schemeClr val="dk1"/>
                </a:solidFill>
                <a:latin typeface="Times New Roman" panose="02020603050405020304"/>
                <a:ea typeface="Times New Roman" panose="02020603050405020304"/>
                <a:cs typeface="Times New Roman" panose="02020603050405020304"/>
                <a:sym typeface="Times New Roman" panose="02020603050405020304"/>
              </a:rPr>
              <a:t>1)Research and document the requirements of the customer.</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8000"/>
              </a:lnSpc>
              <a:spcBef>
                <a:spcPts val="800"/>
              </a:spcBef>
              <a:spcAft>
                <a:spcPts val="0"/>
              </a:spcAft>
              <a:buNone/>
            </a:pPr>
            <a:r>
              <a:rPr lang="en-GB" sz="1400">
                <a:solidFill>
                  <a:schemeClr val="dk1"/>
                </a:solidFill>
                <a:latin typeface="Times New Roman" panose="02020603050405020304"/>
                <a:ea typeface="Times New Roman" panose="02020603050405020304"/>
                <a:cs typeface="Times New Roman" panose="02020603050405020304"/>
                <a:sym typeface="Times New Roman" panose="02020603050405020304"/>
              </a:rPr>
              <a:t>2)Research and document the necessary metrics to be tracked to solve the problem space.</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8000"/>
              </a:lnSpc>
              <a:spcBef>
                <a:spcPts val="800"/>
              </a:spcBef>
              <a:spcAft>
                <a:spcPts val="0"/>
              </a:spcAft>
              <a:buNone/>
            </a:pPr>
            <a:r>
              <a:rPr lang="en-GB" sz="1400">
                <a:solidFill>
                  <a:schemeClr val="dk1"/>
                </a:solidFill>
                <a:latin typeface="Times New Roman" panose="02020603050405020304"/>
                <a:ea typeface="Times New Roman" panose="02020603050405020304"/>
                <a:cs typeface="Times New Roman" panose="02020603050405020304"/>
                <a:sym typeface="Times New Roman" panose="02020603050405020304"/>
              </a:rPr>
              <a:t>3)Exploratory Data Analysis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8000"/>
              </a:lnSpc>
              <a:spcBef>
                <a:spcPts val="800"/>
              </a:spcBef>
              <a:spcAft>
                <a:spcPts val="0"/>
              </a:spcAft>
              <a:buNone/>
            </a:pPr>
            <a:r>
              <a:rPr lang="en-GB" sz="1400">
                <a:solidFill>
                  <a:schemeClr val="dk1"/>
                </a:solidFill>
                <a:latin typeface="Times New Roman" panose="02020603050405020304"/>
                <a:ea typeface="Times New Roman" panose="02020603050405020304"/>
                <a:cs typeface="Times New Roman" panose="02020603050405020304"/>
                <a:sym typeface="Times New Roman" panose="02020603050405020304"/>
              </a:rPr>
              <a:t>4)Creative feature engineering</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8000"/>
              </a:lnSpc>
              <a:spcBef>
                <a:spcPts val="800"/>
              </a:spcBef>
              <a:spcAft>
                <a:spcPts val="0"/>
              </a:spcAft>
              <a:buNone/>
            </a:pPr>
            <a:r>
              <a:rPr lang="en-GB" sz="1400">
                <a:solidFill>
                  <a:schemeClr val="dk1"/>
                </a:solidFill>
                <a:latin typeface="Times New Roman" panose="02020603050405020304"/>
                <a:ea typeface="Times New Roman" panose="02020603050405020304"/>
                <a:cs typeface="Times New Roman" panose="02020603050405020304"/>
                <a:sym typeface="Times New Roman" panose="02020603050405020304"/>
              </a:rPr>
              <a:t>5)Feature Selection</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8000"/>
              </a:lnSpc>
              <a:spcBef>
                <a:spcPts val="800"/>
              </a:spcBef>
              <a:spcAft>
                <a:spcPts val="0"/>
              </a:spcAft>
              <a:buNone/>
            </a:pPr>
            <a:r>
              <a:rPr lang="en-GB" sz="1400">
                <a:solidFill>
                  <a:schemeClr val="dk1"/>
                </a:solidFill>
                <a:latin typeface="Times New Roman" panose="02020603050405020304"/>
                <a:ea typeface="Times New Roman" panose="02020603050405020304"/>
                <a:cs typeface="Times New Roman" panose="02020603050405020304"/>
                <a:sym typeface="Times New Roman" panose="02020603050405020304"/>
              </a:rPr>
              <a:t>6)Advanced regression techniques like random forest</a:t>
            </a:r>
            <a:r>
              <a:rPr lang="en-IN" altLang="en-GB"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,lasso regression</a:t>
            </a:r>
            <a:r>
              <a:rPr lang="en-GB"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altLang="en-GB"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and </a:t>
            </a:r>
            <a:r>
              <a:rPr lang="en-GB" sz="1400">
                <a:solidFill>
                  <a:schemeClr val="dk1"/>
                </a:solidFill>
                <a:latin typeface="Times New Roman" panose="02020603050405020304"/>
                <a:ea typeface="Times New Roman" panose="02020603050405020304"/>
                <a:cs typeface="Times New Roman" panose="02020603050405020304"/>
                <a:sym typeface="Times New Roman" panose="02020603050405020304"/>
              </a:rPr>
              <a:t>gradient boosting  </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800"/>
              </a:spcBef>
              <a:spcAft>
                <a:spcPts val="0"/>
              </a:spcAft>
              <a:buNone/>
            </a:pP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74" name="Google Shape;174;p29"/>
          <p:cNvPicPr preferRelativeResize="0"/>
          <p:nvPr/>
        </p:nvPicPr>
        <p:blipFill rotWithShape="1">
          <a:blip r:embed="rId3"/>
          <a:srcRect/>
          <a:stretch>
            <a:fillRect/>
          </a:stretch>
        </p:blipFill>
        <p:spPr>
          <a:xfrm>
            <a:off x="0" y="0"/>
            <a:ext cx="1819910" cy="6832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0"/>
          <p:cNvSpPr txBox="1">
            <a:spLocks noGrp="1"/>
          </p:cNvSpPr>
          <p:nvPr>
            <p:ph type="title"/>
          </p:nvPr>
        </p:nvSpPr>
        <p:spPr>
          <a:xfrm>
            <a:off x="629875" y="342900"/>
            <a:ext cx="8134500" cy="834000"/>
          </a:xfrm>
          <a:prstGeom prst="rect">
            <a:avLst/>
          </a:prstGeom>
        </p:spPr>
        <p:txBody>
          <a:bodyPr spcFirstLastPara="1" wrap="square" lIns="68575" tIns="34275" rIns="68575" bIns="34275" anchor="b" anchorCtr="0">
            <a:normAutofit/>
          </a:bodyPr>
          <a:lstStyle/>
          <a:p>
            <a:pPr marL="0" lvl="0" indent="76200" algn="l" rtl="0">
              <a:lnSpc>
                <a:spcPct val="100000"/>
              </a:lnSpc>
              <a:spcBef>
                <a:spcPts val="630"/>
              </a:spcBef>
              <a:spcAft>
                <a:spcPts val="630"/>
              </a:spcAft>
              <a:buNone/>
            </a:pPr>
            <a:r>
              <a:rPr lang="en-GB" b="1">
                <a:solidFill>
                  <a:srgbClr val="222222"/>
                </a:solidFill>
                <a:latin typeface="Times New Roman" panose="02020603050405020304"/>
                <a:ea typeface="Times New Roman" panose="02020603050405020304"/>
                <a:cs typeface="Times New Roman" panose="02020603050405020304"/>
                <a:sym typeface="Times New Roman" panose="02020603050405020304"/>
              </a:rPr>
              <a:t>Tool /Platform</a:t>
            </a:r>
            <a:r>
              <a:rPr lang="en-GB" b="1">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a:t>
            </a:r>
          </a:p>
        </p:txBody>
      </p:sp>
      <p:sp>
        <p:nvSpPr>
          <p:cNvPr id="180" name="Google Shape;180;p30"/>
          <p:cNvSpPr txBox="1">
            <a:spLocks noGrp="1"/>
          </p:cNvSpPr>
          <p:nvPr>
            <p:ph type="body" idx="1"/>
          </p:nvPr>
        </p:nvSpPr>
        <p:spPr>
          <a:xfrm>
            <a:off x="629866" y="1543050"/>
            <a:ext cx="8134500" cy="2858700"/>
          </a:xfrm>
          <a:prstGeom prst="rect">
            <a:avLst/>
          </a:prstGeom>
        </p:spPr>
        <p:txBody>
          <a:bodyPr spcFirstLastPara="1" wrap="square" lIns="68575" tIns="34275" rIns="68575" bIns="34275" anchor="t" anchorCtr="0">
            <a:normAutofit/>
          </a:bodyPr>
          <a:lstStyle/>
          <a:p>
            <a:pPr marL="0" lvl="0" indent="76200" algn="l" rtl="0">
              <a:lnSpc>
                <a:spcPct val="100000"/>
              </a:lnSpc>
              <a:spcBef>
                <a:spcPts val="630"/>
              </a:spcBef>
              <a:spcAft>
                <a:spcPts val="630"/>
              </a:spcAft>
              <a:buNone/>
            </a:pPr>
            <a:r>
              <a:rPr lang="en-GB" sz="1400">
                <a:solidFill>
                  <a:srgbClr val="222222"/>
                </a:solidFill>
                <a:latin typeface="Times New Roman" panose="02020603050405020304"/>
                <a:ea typeface="Times New Roman" panose="02020603050405020304"/>
                <a:cs typeface="Times New Roman" panose="02020603050405020304"/>
                <a:sym typeface="Times New Roman" panose="02020603050405020304"/>
              </a:rPr>
              <a:t>Anaconda ,Jupyter Notebook,Pyspark,Microsoft Excel</a:t>
            </a:r>
            <a:endParaRPr sz="1700"/>
          </a:p>
        </p:txBody>
      </p:sp>
      <p:pic>
        <p:nvPicPr>
          <p:cNvPr id="181" name="Google Shape;181;p30" descr="5848152fcef1014c0b5e4967"/>
          <p:cNvPicPr preferRelativeResize="0"/>
          <p:nvPr/>
        </p:nvPicPr>
        <p:blipFill rotWithShape="1">
          <a:blip r:embed="rId3"/>
          <a:srcRect/>
          <a:stretch>
            <a:fillRect/>
          </a:stretch>
        </p:blipFill>
        <p:spPr>
          <a:xfrm>
            <a:off x="7085370" y="2494960"/>
            <a:ext cx="1336040" cy="1331596"/>
          </a:xfrm>
          <a:prstGeom prst="rect">
            <a:avLst/>
          </a:prstGeom>
          <a:noFill/>
          <a:ln>
            <a:noFill/>
          </a:ln>
        </p:spPr>
      </p:pic>
      <p:pic>
        <p:nvPicPr>
          <p:cNvPr id="182" name="Google Shape;182;p30"/>
          <p:cNvPicPr preferRelativeResize="0"/>
          <p:nvPr/>
        </p:nvPicPr>
        <p:blipFill>
          <a:blip r:embed="rId4"/>
          <a:stretch>
            <a:fillRect/>
          </a:stretch>
        </p:blipFill>
        <p:spPr>
          <a:xfrm>
            <a:off x="822750" y="2141550"/>
            <a:ext cx="1600200" cy="1866900"/>
          </a:xfrm>
          <a:prstGeom prst="rect">
            <a:avLst/>
          </a:prstGeom>
          <a:noFill/>
          <a:ln>
            <a:noFill/>
          </a:ln>
        </p:spPr>
      </p:pic>
      <p:pic>
        <p:nvPicPr>
          <p:cNvPr id="183" name="Google Shape;183;p30"/>
          <p:cNvPicPr preferRelativeResize="0"/>
          <p:nvPr/>
        </p:nvPicPr>
        <p:blipFill rotWithShape="1">
          <a:blip r:embed="rId5"/>
          <a:srcRect/>
          <a:stretch>
            <a:fillRect/>
          </a:stretch>
        </p:blipFill>
        <p:spPr>
          <a:xfrm>
            <a:off x="0" y="0"/>
            <a:ext cx="1819910" cy="6832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735100" y="737200"/>
            <a:ext cx="3281400" cy="617400"/>
          </a:xfrm>
          <a:prstGeom prst="rect">
            <a:avLst/>
          </a:prstGeom>
        </p:spPr>
        <p:txBody>
          <a:bodyPr spcFirstLastPara="1" wrap="square" lIns="68575" tIns="34275" rIns="68575" bIns="34275" anchor="b" anchorCtr="0">
            <a:normAutofit/>
          </a:bodyPr>
          <a:lstStyle/>
          <a:p>
            <a:pPr marL="0" lvl="0" indent="0" algn="l" rtl="0">
              <a:spcBef>
                <a:spcPts val="800"/>
              </a:spcBef>
              <a:spcAft>
                <a:spcPts val="0"/>
              </a:spcAft>
              <a:buClr>
                <a:srgbClr val="000000"/>
              </a:buClr>
              <a:buSzPts val="2700"/>
              <a:buFont typeface="Arial" panose="020B0604020202020204"/>
              <a:buNone/>
            </a:pPr>
            <a:r>
              <a:rPr lang="en-GB" b="1">
                <a:solidFill>
                  <a:schemeClr val="dk1"/>
                </a:solidFill>
                <a:latin typeface="Times New Roman" panose="02020603050405020304" charset="0"/>
                <a:cs typeface="Times New Roman" panose="02020603050405020304" charset="0"/>
              </a:rPr>
              <a:t>Methodology</a:t>
            </a:r>
          </a:p>
        </p:txBody>
      </p:sp>
      <p:sp>
        <p:nvSpPr>
          <p:cNvPr id="189" name="Google Shape;189;p31"/>
          <p:cNvSpPr txBox="1">
            <a:spLocks noGrp="1"/>
          </p:cNvSpPr>
          <p:nvPr>
            <p:ph type="body" idx="1"/>
          </p:nvPr>
        </p:nvSpPr>
        <p:spPr>
          <a:xfrm>
            <a:off x="735330" y="1962785"/>
            <a:ext cx="7917180" cy="2818130"/>
          </a:xfrm>
          <a:prstGeom prst="rect">
            <a:avLst/>
          </a:prstGeom>
        </p:spPr>
        <p:txBody>
          <a:bodyPr spcFirstLastPara="1" wrap="square" lIns="68575" tIns="34275" rIns="68575" bIns="34275" anchor="t" anchorCtr="0">
            <a:normAutofit lnSpcReduction="20000"/>
          </a:bodyPr>
          <a:lstStyle/>
          <a:p>
            <a:pPr marL="0" lvl="0" indent="0" algn="just" rtl="0">
              <a:lnSpc>
                <a:spcPct val="108000"/>
              </a:lnSpc>
              <a:spcBef>
                <a:spcPts val="0"/>
              </a:spcBef>
              <a:spcAft>
                <a:spcPts val="0"/>
              </a:spcAft>
              <a:buNone/>
            </a:pPr>
            <a:r>
              <a:rPr lang="en-GB" sz="1400">
                <a:solidFill>
                  <a:srgbClr val="000000"/>
                </a:solidFill>
                <a:latin typeface="Times New Roman" panose="02020603050405020304"/>
                <a:ea typeface="Times New Roman" panose="02020603050405020304"/>
                <a:cs typeface="Times New Roman" panose="02020603050405020304"/>
                <a:sym typeface="Times New Roman" panose="02020603050405020304"/>
              </a:rPr>
              <a:t>We have undertaken different data mining and machine learning concepts. The following steps represents step-wise tasks that need to be completed: </a:t>
            </a:r>
            <a:endParaRPr sz="1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8000"/>
              </a:lnSpc>
              <a:spcBef>
                <a:spcPts val="800"/>
              </a:spcBef>
              <a:spcAft>
                <a:spcPts val="0"/>
              </a:spcAft>
              <a:buNone/>
            </a:pPr>
            <a:r>
              <a:rPr lang="en-GB" sz="1400">
                <a:solidFill>
                  <a:srgbClr val="000000"/>
                </a:solidFill>
                <a:latin typeface="Times New Roman" panose="02020603050405020304"/>
                <a:ea typeface="Times New Roman" panose="02020603050405020304"/>
                <a:cs typeface="Times New Roman" panose="02020603050405020304"/>
                <a:sym typeface="Times New Roman" panose="02020603050405020304"/>
              </a:rPr>
              <a:t>1)</a:t>
            </a:r>
            <a:r>
              <a:rPr lang="en-GB" sz="1400">
                <a:solidFill>
                  <a:srgbClr val="000000"/>
                </a:solidFill>
                <a:highlight>
                  <a:srgbClr val="FFFF00"/>
                </a:highlight>
                <a:latin typeface="Times New Roman" panose="02020603050405020304"/>
                <a:ea typeface="Times New Roman" panose="02020603050405020304"/>
                <a:cs typeface="Times New Roman" panose="02020603050405020304"/>
                <a:sym typeface="Times New Roman" panose="02020603050405020304"/>
              </a:rPr>
              <a:t>Data collection</a:t>
            </a:r>
            <a:r>
              <a:rPr lang="en-GB" sz="140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sz="1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8000"/>
              </a:lnSpc>
              <a:spcBef>
                <a:spcPts val="800"/>
              </a:spcBef>
              <a:spcAft>
                <a:spcPts val="0"/>
              </a:spcAft>
              <a:buNone/>
            </a:pPr>
            <a:r>
              <a:rPr lang="en-GB" sz="1400">
                <a:solidFill>
                  <a:srgbClr val="000000"/>
                </a:solidFill>
                <a:latin typeface="Times New Roman" panose="02020603050405020304"/>
                <a:ea typeface="Times New Roman" panose="02020603050405020304"/>
                <a:cs typeface="Times New Roman" panose="02020603050405020304"/>
                <a:sym typeface="Times New Roman" panose="02020603050405020304"/>
              </a:rPr>
              <a:t>2)</a:t>
            </a:r>
            <a:r>
              <a:rPr lang="en-GB" sz="1400">
                <a:solidFill>
                  <a:srgbClr val="000000"/>
                </a:solidFill>
                <a:highlight>
                  <a:srgbClr val="FFFF00"/>
                </a:highlight>
                <a:latin typeface="Times New Roman" panose="02020603050405020304"/>
                <a:ea typeface="Times New Roman" panose="02020603050405020304"/>
                <a:cs typeface="Times New Roman" panose="02020603050405020304"/>
                <a:sym typeface="Times New Roman" panose="02020603050405020304"/>
              </a:rPr>
              <a:t>Data </a:t>
            </a:r>
            <a:r>
              <a:rPr lang="en-GB" sz="1400">
                <a:solidFill>
                  <a:srgbClr val="202124"/>
                </a:solidFill>
                <a:highlight>
                  <a:srgbClr val="FFFF00"/>
                </a:highlight>
                <a:latin typeface="Times New Roman" panose="02020603050405020304"/>
                <a:ea typeface="Times New Roman" panose="02020603050405020304"/>
                <a:cs typeface="Times New Roman" panose="02020603050405020304"/>
                <a:sym typeface="Times New Roman" panose="02020603050405020304"/>
              </a:rPr>
              <a:t>preprocessing</a:t>
            </a:r>
            <a:endParaRPr sz="1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8000"/>
              </a:lnSpc>
              <a:spcBef>
                <a:spcPts val="800"/>
              </a:spcBef>
              <a:spcAft>
                <a:spcPts val="0"/>
              </a:spcAft>
              <a:buNone/>
            </a:pPr>
            <a:r>
              <a:rPr lang="en-GB" sz="1400">
                <a:solidFill>
                  <a:srgbClr val="000000"/>
                </a:solidFill>
                <a:latin typeface="Times New Roman" panose="02020603050405020304"/>
                <a:ea typeface="Times New Roman" panose="02020603050405020304"/>
                <a:cs typeface="Times New Roman" panose="02020603050405020304"/>
                <a:sym typeface="Times New Roman" panose="02020603050405020304"/>
              </a:rPr>
              <a:t>3)</a:t>
            </a:r>
            <a:r>
              <a:rPr lang="en-GB" sz="1400">
                <a:solidFill>
                  <a:srgbClr val="000000"/>
                </a:solidFill>
                <a:highlight>
                  <a:srgbClr val="FFFF00"/>
                </a:highlight>
                <a:latin typeface="Times New Roman" panose="02020603050405020304"/>
                <a:ea typeface="Times New Roman" panose="02020603050405020304"/>
                <a:cs typeface="Times New Roman" panose="02020603050405020304"/>
                <a:sym typeface="Times New Roman" panose="02020603050405020304"/>
              </a:rPr>
              <a:t>Handling missing values </a:t>
            </a:r>
            <a:endParaRPr sz="1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8000"/>
              </a:lnSpc>
              <a:spcBef>
                <a:spcPts val="800"/>
              </a:spcBef>
              <a:spcAft>
                <a:spcPts val="0"/>
              </a:spcAft>
              <a:buNone/>
            </a:pPr>
            <a:r>
              <a:rPr lang="en-GB" sz="1400">
                <a:solidFill>
                  <a:srgbClr val="000000"/>
                </a:solidFill>
                <a:latin typeface="Times New Roman" panose="02020603050405020304"/>
                <a:ea typeface="Times New Roman" panose="02020603050405020304"/>
                <a:cs typeface="Times New Roman" panose="02020603050405020304"/>
                <a:sym typeface="Times New Roman" panose="02020603050405020304"/>
              </a:rPr>
              <a:t>4)Handling Outliers </a:t>
            </a:r>
            <a:endParaRPr sz="1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8000"/>
              </a:lnSpc>
              <a:spcBef>
                <a:spcPts val="800"/>
              </a:spcBef>
              <a:spcAft>
                <a:spcPts val="0"/>
              </a:spcAft>
              <a:buNone/>
            </a:pPr>
            <a:r>
              <a:rPr lang="en-GB" sz="1400">
                <a:solidFill>
                  <a:srgbClr val="000000"/>
                </a:solidFill>
                <a:latin typeface="Times New Roman" panose="02020603050405020304"/>
                <a:ea typeface="Times New Roman" panose="02020603050405020304"/>
                <a:cs typeface="Times New Roman" panose="02020603050405020304"/>
                <a:sym typeface="Times New Roman" panose="02020603050405020304"/>
              </a:rPr>
              <a:t>5)Getting dummy categorical features </a:t>
            </a:r>
            <a:endParaRPr sz="1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8000"/>
              </a:lnSpc>
              <a:spcBef>
                <a:spcPts val="800"/>
              </a:spcBef>
              <a:spcAft>
                <a:spcPts val="0"/>
              </a:spcAft>
              <a:buNone/>
            </a:pPr>
            <a:r>
              <a:rPr lang="en-GB" sz="1400">
                <a:solidFill>
                  <a:srgbClr val="000000"/>
                </a:solidFill>
                <a:latin typeface="Times New Roman" panose="02020603050405020304"/>
                <a:ea typeface="Times New Roman" panose="02020603050405020304"/>
                <a:cs typeface="Times New Roman" panose="02020603050405020304"/>
                <a:sym typeface="Times New Roman" panose="02020603050405020304"/>
              </a:rPr>
              <a:t>6)Application of Algorithms </a:t>
            </a:r>
            <a:endParaRPr sz="1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800"/>
              </a:spcBef>
              <a:spcAft>
                <a:spcPts val="0"/>
              </a:spcAft>
              <a:buNone/>
            </a:pPr>
            <a:endParaRPr sz="1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800"/>
              </a:spcBef>
              <a:spcAft>
                <a:spcPts val="0"/>
              </a:spcAft>
              <a:buNone/>
            </a:pPr>
            <a:endParaRPr lang="en-IN">
              <a:solidFill>
                <a:schemeClr val="tx1"/>
              </a:solidFill>
            </a:endParaRPr>
          </a:p>
        </p:txBody>
      </p:sp>
      <p:pic>
        <p:nvPicPr>
          <p:cNvPr id="190" name="Google Shape;190;p31"/>
          <p:cNvPicPr preferRelativeResize="0"/>
          <p:nvPr/>
        </p:nvPicPr>
        <p:blipFill rotWithShape="1">
          <a:blip r:embed="rId3"/>
          <a:srcRect/>
          <a:stretch>
            <a:fillRect/>
          </a:stretch>
        </p:blipFill>
        <p:spPr>
          <a:xfrm>
            <a:off x="0" y="0"/>
            <a:ext cx="1819910" cy="6832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32"/>
          <p:cNvPicPr preferRelativeResize="0"/>
          <p:nvPr/>
        </p:nvPicPr>
        <p:blipFill>
          <a:blip r:embed="rId3"/>
          <a:stretch>
            <a:fillRect/>
          </a:stretch>
        </p:blipFill>
        <p:spPr>
          <a:xfrm>
            <a:off x="2834900" y="383050"/>
            <a:ext cx="4020750" cy="4272049"/>
          </a:xfrm>
          <a:prstGeom prst="rect">
            <a:avLst/>
          </a:prstGeom>
          <a:noFill/>
          <a:ln>
            <a:noFill/>
          </a:ln>
        </p:spPr>
      </p:pic>
      <p:pic>
        <p:nvPicPr>
          <p:cNvPr id="196" name="Google Shape;196;p32"/>
          <p:cNvPicPr preferRelativeResize="0"/>
          <p:nvPr/>
        </p:nvPicPr>
        <p:blipFill rotWithShape="1">
          <a:blip r:embed="rId4"/>
          <a:srcRect/>
          <a:stretch>
            <a:fillRect/>
          </a:stretch>
        </p:blipFill>
        <p:spPr>
          <a:xfrm>
            <a:off x="0" y="0"/>
            <a:ext cx="1819910" cy="6832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920" y="342900"/>
            <a:ext cx="8122285" cy="1200150"/>
          </a:xfrm>
        </p:spPr>
        <p:txBody>
          <a:bodyPr/>
          <a:lstStyle/>
          <a:p>
            <a:r>
              <a:rPr lang="en-IN" altLang="en-US" b="1">
                <a:solidFill>
                  <a:schemeClr val="tx1"/>
                </a:solidFill>
                <a:latin typeface="Times New Roman" panose="02020603050405020304" charset="0"/>
                <a:cs typeface="Times New Roman" panose="02020603050405020304" charset="0"/>
                <a:sym typeface="+mn-ea"/>
              </a:rPr>
              <a:t>EXPLORATORY DATA ANALYSIS</a:t>
            </a:r>
            <a:br>
              <a:rPr lang="en-IN" altLang="en-US" b="1">
                <a:solidFill>
                  <a:schemeClr val="tx1"/>
                </a:solidFill>
                <a:latin typeface="Times New Roman" panose="02020603050405020304" charset="0"/>
                <a:cs typeface="Times New Roman" panose="02020603050405020304" charset="0"/>
              </a:rPr>
            </a:br>
            <a:endParaRPr lang="en-US"/>
          </a:p>
        </p:txBody>
      </p:sp>
      <p:pic>
        <p:nvPicPr>
          <p:cNvPr id="6" name="Google Shape;222;p36"/>
          <p:cNvPicPr preferRelativeResize="0"/>
          <p:nvPr/>
        </p:nvPicPr>
        <p:blipFill rotWithShape="1">
          <a:blip r:embed="rId2"/>
          <a:srcRect/>
          <a:stretch>
            <a:fillRect/>
          </a:stretch>
        </p:blipFill>
        <p:spPr>
          <a:xfrm>
            <a:off x="0" y="0"/>
            <a:ext cx="1819910" cy="683260"/>
          </a:xfrm>
          <a:prstGeom prst="rect">
            <a:avLst/>
          </a:prstGeom>
          <a:noFill/>
          <a:ln>
            <a:noFill/>
          </a:ln>
        </p:spPr>
      </p:pic>
      <p:sp>
        <p:nvSpPr>
          <p:cNvPr id="4" name="Text Box 3"/>
          <p:cNvSpPr txBox="1"/>
          <p:nvPr/>
        </p:nvSpPr>
        <p:spPr>
          <a:xfrm>
            <a:off x="661035" y="1292860"/>
            <a:ext cx="8345170" cy="2030095"/>
          </a:xfrm>
          <a:prstGeom prst="rect">
            <a:avLst/>
          </a:prstGeom>
          <a:noFill/>
        </p:spPr>
        <p:txBody>
          <a:bodyPr wrap="square" rtlCol="0">
            <a:spAutoFit/>
          </a:bodyPr>
          <a:lstStyle/>
          <a:p>
            <a:r>
              <a:rPr lang="en-US">
                <a:solidFill>
                  <a:schemeClr val="tx1"/>
                </a:solidFill>
                <a:latin typeface="Times New Roman" panose="02020603050405020304" charset="0"/>
                <a:cs typeface="Times New Roman" panose="02020603050405020304" charset="0"/>
                <a:sym typeface="+mn-ea"/>
              </a:rPr>
              <a:t>In statistics, exploratory data analysis is an approach of analyzing data sets to summarize their main characteristics, often using statistical graphics and other data visualization methods.</a:t>
            </a:r>
          </a:p>
          <a:p>
            <a:endParaRPr lang="en-US">
              <a:solidFill>
                <a:schemeClr val="tx1"/>
              </a:solidFill>
              <a:latin typeface="Times New Roman" panose="02020603050405020304" charset="0"/>
              <a:cs typeface="Times New Roman" panose="02020603050405020304" charset="0"/>
            </a:endParaRPr>
          </a:p>
          <a:p>
            <a:r>
              <a:rPr lang="en-IN" altLang="en-US">
                <a:solidFill>
                  <a:schemeClr val="tx1"/>
                </a:solidFill>
                <a:latin typeface="Times New Roman" panose="02020603050405020304" charset="0"/>
                <a:cs typeface="Times New Roman" panose="02020603050405020304" charset="0"/>
                <a:sym typeface="+mn-ea"/>
              </a:rPr>
              <a:t>EDA is for seeing what the data can tell us beyond the formal modeling.</a:t>
            </a:r>
          </a:p>
          <a:p>
            <a:endParaRPr lang="en-IN" altLang="en-US">
              <a:solidFill>
                <a:schemeClr val="tx1"/>
              </a:solidFill>
              <a:latin typeface="Times New Roman" panose="02020603050405020304" charset="0"/>
              <a:cs typeface="Times New Roman" panose="02020603050405020304" charset="0"/>
            </a:endParaRPr>
          </a:p>
          <a:p>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Following things are part of EDA :</a:t>
            </a:r>
          </a:p>
          <a:p>
            <a:endParaRPr lang="en-IN" altLang="en-US">
              <a:latin typeface="Times New Roman" panose="02020603050405020304" charset="0"/>
              <a:cs typeface="Times New Roman" panose="02020603050405020304" charset="0"/>
            </a:endParaRPr>
          </a:p>
          <a:p>
            <a:endParaRPr lang="en-IN" altLang="en-US">
              <a:latin typeface="Times New Roman" panose="02020603050405020304" charset="0"/>
              <a:cs typeface="Times New Roman" panose="02020603050405020304" charset="0"/>
            </a:endParaRPr>
          </a:p>
        </p:txBody>
      </p:sp>
      <p:sp>
        <p:nvSpPr>
          <p:cNvPr id="7" name="Rectangles 6"/>
          <p:cNvSpPr/>
          <p:nvPr/>
        </p:nvSpPr>
        <p:spPr>
          <a:xfrm>
            <a:off x="714375" y="3164205"/>
            <a:ext cx="1522730" cy="13665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7"/>
          <p:cNvSpPr txBox="1"/>
          <p:nvPr/>
        </p:nvSpPr>
        <p:spPr>
          <a:xfrm>
            <a:off x="805815" y="3270885"/>
            <a:ext cx="1681480" cy="953135"/>
          </a:xfrm>
          <a:prstGeom prst="rect">
            <a:avLst/>
          </a:prstGeom>
          <a:noFill/>
        </p:spPr>
        <p:txBody>
          <a:bodyPr wrap="square" rtlCol="0">
            <a:spAutoFit/>
          </a:bodyPr>
          <a:lstStyle/>
          <a:p>
            <a:r>
              <a:rPr lang="en-IN" altLang="en-US">
                <a:solidFill>
                  <a:schemeClr val="tx1"/>
                </a:solidFill>
                <a:latin typeface="Times New Roman" panose="02020603050405020304" charset="0"/>
                <a:cs typeface="Times New Roman" panose="02020603050405020304" charset="0"/>
                <a:sym typeface="+mn-ea"/>
              </a:rPr>
              <a:t>Percentage of missing values in each and every feature.</a:t>
            </a:r>
            <a:endParaRPr lang="en-US"/>
          </a:p>
        </p:txBody>
      </p:sp>
      <p:sp>
        <p:nvSpPr>
          <p:cNvPr id="9" name="Rectangles 8"/>
          <p:cNvSpPr/>
          <p:nvPr/>
        </p:nvSpPr>
        <p:spPr>
          <a:xfrm>
            <a:off x="2973705" y="3217545"/>
            <a:ext cx="1530985" cy="131318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s 9"/>
          <p:cNvSpPr/>
          <p:nvPr/>
        </p:nvSpPr>
        <p:spPr>
          <a:xfrm>
            <a:off x="5379720" y="3164205"/>
            <a:ext cx="1496695" cy="13665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s 10"/>
          <p:cNvSpPr/>
          <p:nvPr/>
        </p:nvSpPr>
        <p:spPr>
          <a:xfrm>
            <a:off x="7548245" y="3164205"/>
            <a:ext cx="1384935" cy="136715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Box 11"/>
          <p:cNvSpPr txBox="1"/>
          <p:nvPr/>
        </p:nvSpPr>
        <p:spPr>
          <a:xfrm>
            <a:off x="3319145" y="3415030"/>
            <a:ext cx="1285875" cy="521970"/>
          </a:xfrm>
          <a:prstGeom prst="rect">
            <a:avLst/>
          </a:prstGeom>
          <a:noFill/>
        </p:spPr>
        <p:txBody>
          <a:bodyPr wrap="square" rtlCol="0">
            <a:spAutoFit/>
          </a:bodyPr>
          <a:lstStyle/>
          <a:p>
            <a:r>
              <a:rPr lang="en-IN" altLang="en-US">
                <a:solidFill>
                  <a:schemeClr val="tx1"/>
                </a:solidFill>
                <a:latin typeface="Times New Roman" panose="02020603050405020304" charset="0"/>
                <a:cs typeface="Times New Roman" panose="02020603050405020304" charset="0"/>
                <a:sym typeface="+mn-ea"/>
              </a:rPr>
              <a:t>Skewness </a:t>
            </a:r>
            <a:endParaRPr lang="en-IN" altLang="en-US">
              <a:solidFill>
                <a:schemeClr val="tx1"/>
              </a:solidFill>
              <a:latin typeface="Times New Roman" panose="02020603050405020304" charset="0"/>
              <a:cs typeface="Times New Roman" panose="02020603050405020304" charset="0"/>
            </a:endParaRPr>
          </a:p>
          <a:p>
            <a:endParaRPr lang="en-US"/>
          </a:p>
        </p:txBody>
      </p:sp>
      <p:sp>
        <p:nvSpPr>
          <p:cNvPr id="13" name="Text Box 12"/>
          <p:cNvSpPr txBox="1"/>
          <p:nvPr/>
        </p:nvSpPr>
        <p:spPr>
          <a:xfrm>
            <a:off x="5378450" y="3415030"/>
            <a:ext cx="1432560" cy="953135"/>
          </a:xfrm>
          <a:prstGeom prst="rect">
            <a:avLst/>
          </a:prstGeom>
          <a:noFill/>
        </p:spPr>
        <p:txBody>
          <a:bodyPr wrap="square" rtlCol="0">
            <a:spAutoFit/>
          </a:bodyPr>
          <a:lstStyle/>
          <a:p>
            <a:r>
              <a:rPr lang="en-IN" altLang="en-US">
                <a:solidFill>
                  <a:schemeClr val="tx1"/>
                </a:solidFill>
                <a:latin typeface="Times New Roman" panose="02020603050405020304" charset="0"/>
                <a:cs typeface="Times New Roman" panose="02020603050405020304" charset="0"/>
                <a:sym typeface="+mn-ea"/>
              </a:rPr>
              <a:t>Log Transformation</a:t>
            </a:r>
            <a:endParaRPr lang="en-IN" altLang="en-US">
              <a:solidFill>
                <a:schemeClr val="tx1"/>
              </a:solidFill>
              <a:latin typeface="Times New Roman" panose="02020603050405020304" charset="0"/>
              <a:cs typeface="Times New Roman" panose="02020603050405020304" charset="0"/>
            </a:endParaRPr>
          </a:p>
          <a:p>
            <a:endParaRPr lang="en-IN" altLang="en-US">
              <a:latin typeface="Times New Roman" panose="02020603050405020304" charset="0"/>
              <a:cs typeface="Times New Roman" panose="02020603050405020304" charset="0"/>
            </a:endParaRPr>
          </a:p>
          <a:p>
            <a:endParaRPr lang="en-US"/>
          </a:p>
        </p:txBody>
      </p:sp>
      <p:sp>
        <p:nvSpPr>
          <p:cNvPr id="14" name="Text Box 13"/>
          <p:cNvSpPr txBox="1"/>
          <p:nvPr/>
        </p:nvSpPr>
        <p:spPr>
          <a:xfrm>
            <a:off x="7752080" y="3415030"/>
            <a:ext cx="927735" cy="953135"/>
          </a:xfrm>
          <a:prstGeom prst="rect">
            <a:avLst/>
          </a:prstGeom>
          <a:noFill/>
        </p:spPr>
        <p:txBody>
          <a:bodyPr wrap="square" rtlCol="0">
            <a:spAutoFit/>
          </a:bodyPr>
          <a:lstStyle/>
          <a:p>
            <a:r>
              <a:rPr lang="en-US">
                <a:solidFill>
                  <a:schemeClr val="tx1"/>
                </a:solidFill>
                <a:latin typeface="Times New Roman" panose="02020603050405020304" charset="0"/>
                <a:cs typeface="Times New Roman" panose="02020603050405020304" charset="0"/>
                <a:sym typeface="+mn-ea"/>
              </a:rPr>
              <a:t>Handling Outliers </a:t>
            </a:r>
            <a:endParaRPr lang="en-IN" altLang="en-US">
              <a:solidFill>
                <a:schemeClr val="tx1"/>
              </a:solidFill>
              <a:latin typeface="Times New Roman" panose="02020603050405020304" charset="0"/>
              <a:cs typeface="Times New Roman" panose="02020603050405020304" charset="0"/>
              <a:sym typeface="+mn-ea"/>
            </a:endParaRPr>
          </a:p>
          <a:p>
            <a:endParaRPr lang="en-IN" altLang="en-US">
              <a:latin typeface="Times New Roman" panose="02020603050405020304" charset="0"/>
              <a:cs typeface="Times New Roman" panose="02020603050405020304" charset="0"/>
            </a:endParaRPr>
          </a:p>
          <a:p>
            <a:endParaRPr lang="en-US"/>
          </a:p>
        </p:txBody>
      </p:sp>
      <p:cxnSp>
        <p:nvCxnSpPr>
          <p:cNvPr id="15" name="Straight Arrow Connector 14"/>
          <p:cNvCxnSpPr/>
          <p:nvPr/>
        </p:nvCxnSpPr>
        <p:spPr>
          <a:xfrm flipV="1">
            <a:off x="2411095" y="3752850"/>
            <a:ext cx="486410"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774565" y="3747770"/>
            <a:ext cx="486410"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7011035" y="3805555"/>
            <a:ext cx="486410"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A000120140530A99PPBG">
  <a:themeElements>
    <a:clrScheme name="160564">
      <a:dk1>
        <a:srgbClr val="2F2F2F"/>
      </a:dk1>
      <a:lt1>
        <a:srgbClr val="F7F7F7"/>
      </a:lt1>
      <a:dk2>
        <a:srgbClr val="FFFFFF"/>
      </a:dk2>
      <a:lt2>
        <a:srgbClr val="5F5F5F"/>
      </a:lt2>
      <a:accent1>
        <a:srgbClr val="00BE9C"/>
      </a:accent1>
      <a:accent2>
        <a:srgbClr val="EC9126"/>
      </a:accent2>
      <a:accent3>
        <a:srgbClr val="CFBA21"/>
      </a:accent3>
      <a:accent4>
        <a:srgbClr val="00B0F0"/>
      </a:accent4>
      <a:accent5>
        <a:srgbClr val="009A79"/>
      </a:accent5>
      <a:accent6>
        <a:srgbClr val="AFB2B4"/>
      </a:accent6>
      <a:hlink>
        <a:srgbClr val="00B0F0"/>
      </a:hlink>
      <a:folHlink>
        <a:srgbClr val="AFB2B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1352</Words>
  <Application>Microsoft Office PowerPoint</Application>
  <PresentationFormat>On-screen Show (16:9)</PresentationFormat>
  <Paragraphs>170</Paragraphs>
  <Slides>29</Slides>
  <Notes>10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29</vt:i4>
      </vt:variant>
    </vt:vector>
  </HeadingPairs>
  <TitlesOfParts>
    <vt:vector size="34" baseType="lpstr">
      <vt:lpstr>Arial</vt:lpstr>
      <vt:lpstr>Noto Sans Symbols</vt:lpstr>
      <vt:lpstr>Times New Roman</vt:lpstr>
      <vt:lpstr>A000120140530A99PPBG</vt:lpstr>
      <vt:lpstr>Simple Light</vt:lpstr>
      <vt:lpstr>PowerPoint Presentation</vt:lpstr>
      <vt:lpstr>  Advanced Regression Based Housing Price Prediction Model </vt:lpstr>
      <vt:lpstr>                           Flow of Presentation:  </vt:lpstr>
      <vt:lpstr>Abstract  </vt:lpstr>
      <vt:lpstr> Problem Statement </vt:lpstr>
      <vt:lpstr>Tool /Platform  </vt:lpstr>
      <vt:lpstr>Methodology</vt:lpstr>
      <vt:lpstr>PowerPoint Presentation</vt:lpstr>
      <vt:lpstr>EXPLORATORY DATA ANALYSIS </vt:lpstr>
      <vt:lpstr>PowerPoint Presentation</vt:lpstr>
      <vt:lpstr>PowerPoint Presentation</vt:lpstr>
      <vt:lpstr>PowerPoint Presentation</vt:lpstr>
      <vt:lpstr>3. Log Transformation</vt:lpstr>
      <vt:lpstr>PowerPoint Presentation</vt:lpstr>
      <vt:lpstr>Feature Engineering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ABHIJEET SENAPATI</dc:creator>
  <cp:lastModifiedBy>ABHIJEET SENAPATI</cp:lastModifiedBy>
  <cp:revision>1</cp:revision>
  <dcterms:modified xsi:type="dcterms:W3CDTF">2022-05-12T04:34:54Z</dcterms:modified>
</cp:coreProperties>
</file>