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60" r:id="rId6"/>
    <p:sldId id="282" r:id="rId7"/>
    <p:sldId id="262" r:id="rId8"/>
    <p:sldId id="263" r:id="rId9"/>
    <p:sldId id="264" r:id="rId10"/>
    <p:sldId id="266" r:id="rId11"/>
    <p:sldId id="267" r:id="rId12"/>
    <p:sldId id="284" r:id="rId13"/>
    <p:sldId id="268" r:id="rId14"/>
    <p:sldId id="272" r:id="rId15"/>
    <p:sldId id="280" r:id="rId16"/>
    <p:sldId id="283" r:id="rId17"/>
    <p:sldId id="274" r:id="rId18"/>
    <p:sldId id="279" r:id="rId19"/>
    <p:sldId id="275" r:id="rId20"/>
    <p:sldId id="281" r:id="rId21"/>
    <p:sldId id="276" r:id="rId22"/>
    <p:sldId id="278" r:id="rId23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4680" autoAdjust="0"/>
  </p:normalViewPr>
  <p:slideViewPr>
    <p:cSldViewPr snapToGrid="0">
      <p:cViewPr varScale="1">
        <p:scale>
          <a:sx n="111" d="100"/>
          <a:sy n="111" d="100"/>
        </p:scale>
        <p:origin x="-667" y="-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12640" y="1893240"/>
            <a:ext cx="8118000" cy="7056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12640" y="1893240"/>
            <a:ext cx="8118000" cy="7056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0"/>
            <a:ext cx="9143280" cy="17110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2"/>
          <p:cNvSpPr/>
          <p:nvPr/>
        </p:nvSpPr>
        <p:spPr>
          <a:xfrm>
            <a:off x="641880" y="3597480"/>
            <a:ext cx="389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5045760"/>
            <a:ext cx="9143280" cy="9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59;p13"/>
          <p:cNvPicPr/>
          <p:nvPr/>
        </p:nvPicPr>
        <p:blipFill>
          <a:blip r:embed="rId2"/>
          <a:stretch/>
        </p:blipFill>
        <p:spPr>
          <a:xfrm>
            <a:off x="3315185" y="170640"/>
            <a:ext cx="2512909" cy="1895485"/>
          </a:xfrm>
          <a:prstGeom prst="rect">
            <a:avLst/>
          </a:prstGeom>
          <a:ln>
            <a:noFill/>
          </a:ln>
        </p:spPr>
      </p:pic>
      <p:sp>
        <p:nvSpPr>
          <p:cNvPr id="80" name="CustomShape 1"/>
          <p:cNvSpPr/>
          <p:nvPr/>
        </p:nvSpPr>
        <p:spPr>
          <a:xfrm>
            <a:off x="512640" y="2586188"/>
            <a:ext cx="8118000" cy="234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IN" sz="3000" b="1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Department of Information Technology</a:t>
            </a:r>
            <a:endParaRPr lang="en-IN" sz="3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3000" b="1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NBA Accredited</a:t>
            </a:r>
            <a:r>
              <a:rPr dirty="0"/>
              <a:t/>
            </a:r>
            <a:br>
              <a:rPr dirty="0"/>
            </a:br>
            <a:r>
              <a:rPr lang="en-IN" sz="20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A.P. Shah Institute of Technology</a:t>
            </a:r>
            <a:r>
              <a:rPr sz="1600" dirty="0"/>
              <a:t/>
            </a:r>
            <a:br>
              <a:rPr sz="1600" dirty="0"/>
            </a:br>
            <a:r>
              <a:rPr lang="en-IN" sz="2000" b="0" strike="noStrike" spc="-1" dirty="0" err="1">
                <a:solidFill>
                  <a:srgbClr val="FFFBF0"/>
                </a:solidFill>
                <a:latin typeface="Times New Roman"/>
                <a:ea typeface="Times New Roman"/>
              </a:rPr>
              <a:t>G.B.Road</a:t>
            </a:r>
            <a:r>
              <a:rPr lang="en-IN" sz="2000" b="0" strike="noStrike" spc="-1" dirty="0" smtClean="0">
                <a:solidFill>
                  <a:srgbClr val="FFFBF0"/>
                </a:solidFill>
                <a:latin typeface="Times New Roman"/>
                <a:ea typeface="Times New Roman"/>
              </a:rPr>
              <a:t>, </a:t>
            </a:r>
            <a:r>
              <a:rPr lang="en-IN" sz="2000" b="0" strike="noStrike" spc="-1" dirty="0" err="1" smtClean="0">
                <a:solidFill>
                  <a:srgbClr val="FFFBF0"/>
                </a:solidFill>
                <a:latin typeface="Times New Roman"/>
                <a:ea typeface="Times New Roman"/>
              </a:rPr>
              <a:t>Kasarvadavli</a:t>
            </a:r>
            <a:r>
              <a:rPr lang="en-IN" sz="20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, Thane(W), </a:t>
            </a:r>
            <a:r>
              <a:rPr lang="en-IN" sz="2000" b="0" strike="noStrike" spc="-1" dirty="0" smtClean="0">
                <a:solidFill>
                  <a:srgbClr val="FFFBF0"/>
                </a:solidFill>
                <a:latin typeface="Times New Roman"/>
                <a:ea typeface="Times New Roman"/>
              </a:rPr>
              <a:t>Mumbai-400615</a:t>
            </a:r>
          </a:p>
          <a:p>
            <a:pPr algn="ctr">
              <a:lnSpc>
                <a:spcPct val="100000"/>
              </a:lnSpc>
            </a:pPr>
            <a:r>
              <a:rPr dirty="0"/>
              <a:t/>
            </a:r>
            <a:br>
              <a:rPr dirty="0"/>
            </a:br>
            <a:r>
              <a:rPr lang="en-IN" sz="24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UNIVERSITY OF MUMBAI</a:t>
            </a:r>
            <a:r>
              <a:rPr dirty="0"/>
              <a:t/>
            </a:r>
            <a:br>
              <a:rPr dirty="0"/>
            </a:br>
            <a:r>
              <a:rPr lang="en-IN" sz="20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Academic Year </a:t>
            </a:r>
            <a:r>
              <a:rPr lang="en-IN" sz="2000" b="0" strike="noStrike" spc="-1" dirty="0" smtClean="0">
                <a:solidFill>
                  <a:srgbClr val="FFFBF0"/>
                </a:solidFill>
                <a:latin typeface="Times New Roman"/>
                <a:ea typeface="Times New Roman"/>
              </a:rPr>
              <a:t>2021-2022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12640" y="3476116"/>
            <a:ext cx="632105" cy="2233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2.1 Proposed System</a:t>
            </a:r>
            <a:endParaRPr lang="en-IN" sz="30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311760" y="13238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00590" indent="-285750">
              <a:lnSpc>
                <a:spcPct val="115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 Quality Index Prediction is designed to secure the aerial life of humanity. The 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 quality index is an index for reporting air quality on daily basis.</a:t>
            </a:r>
            <a:r>
              <a:rPr lang="en-I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altLang="en-US" sz="1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590" indent="-285750">
              <a:lnSpc>
                <a:spcPct val="115000"/>
              </a:lnSpc>
              <a:buClr>
                <a:srgbClr val="000000"/>
              </a:buClr>
              <a:buFont typeface="Arial" pitchFamily="34" charset="0"/>
              <a:buChar char="•"/>
            </a:pPr>
            <a:endParaRPr lang="en-IN" sz="16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590" indent="-285750">
              <a:lnSpc>
                <a:spcPct val="115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IN" sz="1600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 learning algorithms make it easy to predict the PM 2.5 value and  with simple steps, AQI of any desired city can be obtained. </a:t>
            </a:r>
          </a:p>
          <a:p>
            <a:pPr marL="400590" indent="-285750">
              <a:lnSpc>
                <a:spcPct val="115000"/>
              </a:lnSpc>
              <a:buClr>
                <a:srgbClr val="000000"/>
              </a:buClr>
              <a:buFont typeface="Arial" pitchFamily="34" charset="0"/>
              <a:buChar char="•"/>
            </a:pPr>
            <a:endParaRPr lang="en-IN" sz="16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590" lvl="0" indent="-285750">
              <a:lnSpc>
                <a:spcPct val="115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aim is to investigate machine learning based technique for air quality forecasting using AQI index by predicting results in best accuracy. </a:t>
            </a:r>
          </a:p>
          <a:p>
            <a:pPr marL="400590" indent="-285750">
              <a:lnSpc>
                <a:spcPct val="115000"/>
              </a:lnSpc>
              <a:buClr>
                <a:srgbClr val="000000"/>
              </a:buClr>
              <a:buFont typeface="Arial" pitchFamily="34" charset="0"/>
              <a:buChar char="•"/>
            </a:pPr>
            <a:endParaRPr lang="en-IN" sz="16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590" indent="-285750">
              <a:lnSpc>
                <a:spcPct val="115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IN" sz="1600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system proves beneficial for cities as well as environment departments to take early actions.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ug\Documents\ch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840" y="562132"/>
            <a:ext cx="5052948" cy="37150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26352" y="4335224"/>
            <a:ext cx="1287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Fig. Workflow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515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2.2 </a:t>
            </a:r>
            <a:r>
              <a:rPr lang="en-IN" sz="3000" b="1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Design</a:t>
            </a:r>
            <a:endParaRPr lang="en-IN" sz="3000" b="0" strike="noStrike" spc="-1" dirty="0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144120" y="145338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109537">
              <a:lnSpc>
                <a:spcPct val="93000"/>
              </a:lnSpc>
              <a:spcAft>
                <a:spcPts val="1413"/>
              </a:spcAft>
              <a:defRPr/>
            </a:pPr>
            <a:r>
              <a:rPr lang="en-I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I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</a:t>
            </a:r>
            <a:r>
              <a:rPr lang="en-I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09537">
              <a:lnSpc>
                <a:spcPct val="93000"/>
              </a:lnSpc>
              <a:spcAft>
                <a:spcPts val="1413"/>
              </a:spcAft>
              <a:defRPr/>
            </a:pPr>
            <a:r>
              <a:rPr lang="en-I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Using the weather API, climatic factors data of a particular city is collected.</a:t>
            </a:r>
          </a:p>
          <a:p>
            <a:pPr marL="109537">
              <a:lnSpc>
                <a:spcPct val="93000"/>
              </a:lnSpc>
              <a:spcAft>
                <a:spcPts val="1413"/>
              </a:spcAft>
              <a:defRPr/>
            </a:pPr>
            <a:r>
              <a:rPr lang="en-I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I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r>
              <a:rPr lang="en-I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93724" lvl="2">
              <a:lnSpc>
                <a:spcPct val="93000"/>
              </a:lnSpc>
              <a:spcAft>
                <a:spcPts val="1413"/>
              </a:spcAft>
              <a:defRPr/>
            </a:pP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includes predicting the quality of air. Based on the given city input of </a:t>
            </a:r>
            <a:r>
              <a:rPr lang="en-I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user</a:t>
            </a: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model predicts the Air Quality Index for that </a:t>
            </a:r>
            <a:r>
              <a:rPr lang="en-I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city.</a:t>
            </a:r>
          </a:p>
          <a:p>
            <a:pPr marL="593724" lvl="2">
              <a:lnSpc>
                <a:spcPct val="93000"/>
              </a:lnSpc>
              <a:spcAft>
                <a:spcPts val="1413"/>
              </a:spcAft>
              <a:defRPr/>
            </a:pPr>
            <a:r>
              <a:rPr lang="en-I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593724" lvl="2">
              <a:lnSpc>
                <a:spcPct val="93000"/>
              </a:lnSpc>
              <a:spcAft>
                <a:spcPts val="1413"/>
              </a:spcAft>
              <a:defRPr/>
            </a:pP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PM 2.5 value, Air Quality Index range can be figured out as unhealthy or healthy.</a:t>
            </a:r>
          </a:p>
          <a:p>
            <a:pPr marL="593724" lvl="2">
              <a:lnSpc>
                <a:spcPct val="93000"/>
              </a:lnSpc>
              <a:spcAft>
                <a:spcPts val="1413"/>
              </a:spcAft>
              <a:defRPr/>
            </a:pPr>
            <a:endParaRPr lang="en-I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3724" lvl="2">
              <a:lnSpc>
                <a:spcPct val="93000"/>
              </a:lnSpc>
              <a:spcAft>
                <a:spcPts val="1413"/>
              </a:spcAft>
              <a:defRPr/>
            </a:pPr>
            <a:endParaRPr lang="en-IN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3724" lvl="2">
              <a:lnSpc>
                <a:spcPct val="93000"/>
              </a:lnSpc>
              <a:spcAft>
                <a:spcPts val="1413"/>
              </a:spcAft>
              <a:defRPr/>
            </a:pPr>
            <a:endParaRPr lang="en-IN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3724" lvl="2">
              <a:lnSpc>
                <a:spcPct val="93000"/>
              </a:lnSpc>
              <a:spcAft>
                <a:spcPts val="1413"/>
              </a:spcAft>
              <a:defRPr/>
            </a:pPr>
            <a:r>
              <a:rPr lang="en-IN" sz="1200" b="0" strike="noStrike" spc="-1" dirty="0" smtClean="0">
                <a:solidFill>
                  <a:srgbClr val="000000"/>
                </a:solidFill>
                <a:latin typeface="Old Standard TT"/>
                <a:ea typeface="Old Standard TT"/>
              </a:rPr>
              <a:t>        </a:t>
            </a:r>
            <a:endParaRPr lang="en-IN" sz="1200" b="0" strike="noStrike" spc="-1" dirty="0" smtClean="0">
              <a:latin typeface="Arial"/>
            </a:endParaRPr>
          </a:p>
          <a:p>
            <a:pPr marL="457200" indent="-227880">
              <a:lnSpc>
                <a:spcPct val="115000"/>
              </a:lnSpc>
            </a:pPr>
            <a:endParaRPr lang="en-IN" sz="11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369360" y="2762640"/>
            <a:ext cx="5534640" cy="62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IN" sz="4200" b="1" strike="noStrike" spc="-1">
                <a:solidFill>
                  <a:srgbClr val="FFFBF0"/>
                </a:solidFill>
                <a:latin typeface="Old Standard TT"/>
              </a:rPr>
              <a:t>3. Implementation</a:t>
            </a:r>
            <a:endParaRPr lang="en-IN" sz="4200" b="1" strike="noStrike" spc="-1">
              <a:solidFill>
                <a:srgbClr val="FFFBF0"/>
              </a:solidFill>
              <a:latin typeface="Old Standard TT"/>
              <a:ea typeface="Old Standard TT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12640" y="3840480"/>
            <a:ext cx="8118000" cy="78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ug\Pictures\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45" y="333693"/>
            <a:ext cx="7712075" cy="39685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26522" y="4519414"/>
            <a:ext cx="20532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Fig 1 : User Interface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49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Yug\Pictures\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28" y="356553"/>
            <a:ext cx="7733552" cy="39011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26522" y="4519414"/>
            <a:ext cx="21332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Fig 2 : AQI Prediction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IN" sz="4200" b="1" spc="-1" dirty="0">
                <a:solidFill>
                  <a:srgbClr val="FFFBF0"/>
                </a:solidFill>
                <a:latin typeface="Old Standard TT"/>
                <a:ea typeface="Old Standard TT"/>
              </a:rPr>
              <a:t>4</a:t>
            </a:r>
            <a:r>
              <a:rPr lang="en-IN" sz="4200" b="1" strike="noStrike" spc="-1" dirty="0" smtClean="0">
                <a:solidFill>
                  <a:srgbClr val="FFFBF0"/>
                </a:solidFill>
                <a:latin typeface="Old Standard TT"/>
                <a:ea typeface="Old Standard TT"/>
              </a:rPr>
              <a:t>. </a:t>
            </a:r>
            <a:r>
              <a:rPr lang="en-IN" sz="4200" b="1" strike="noStrike" spc="-1" dirty="0">
                <a:solidFill>
                  <a:srgbClr val="FFFBF0"/>
                </a:solidFill>
                <a:latin typeface="Old Standard TT"/>
                <a:ea typeface="Old Standard TT"/>
              </a:rPr>
              <a:t>Result</a:t>
            </a:r>
            <a:endParaRPr lang="en-IN" sz="4200" b="0" strike="noStrike" spc="-1" dirty="0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12640" y="3840480"/>
            <a:ext cx="8118000" cy="78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822890"/>
            <a:ext cx="7665720" cy="3344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2437" indent="-342900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 Quality Index Prediction is capable of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predicting the upcoming AQI of any particular region.</a:t>
            </a:r>
          </a:p>
          <a:p>
            <a:pPr marL="109537">
              <a:lnSpc>
                <a:spcPct val="93000"/>
              </a:lnSpc>
              <a:spcAft>
                <a:spcPts val="1413"/>
              </a:spcAft>
              <a:defRPr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437" indent="-342900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will help in minimizing the amounts of pollutants in air.</a:t>
            </a:r>
          </a:p>
          <a:p>
            <a:pPr marL="452437" indent="-342900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437" indent="-342900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higher the AQI value, the greater the level of air pollution and the greater the health concerns.</a:t>
            </a:r>
          </a:p>
          <a:p>
            <a:pPr marL="452437" indent="-342900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437" indent="-342900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AQI can be obtained anytime and anywhere as it is a system application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122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IN" sz="4200" b="1" spc="-1" dirty="0">
                <a:solidFill>
                  <a:srgbClr val="FFFBF0"/>
                </a:solidFill>
                <a:latin typeface="Old Standard TT"/>
                <a:ea typeface="Old Standard TT"/>
              </a:rPr>
              <a:t>5</a:t>
            </a:r>
            <a:r>
              <a:rPr lang="en-IN" sz="4200" b="1" strike="noStrike" spc="-1" dirty="0" smtClean="0">
                <a:solidFill>
                  <a:srgbClr val="FFFBF0"/>
                </a:solidFill>
                <a:latin typeface="Old Standard TT"/>
                <a:ea typeface="Old Standard TT"/>
              </a:rPr>
              <a:t>. </a:t>
            </a:r>
            <a:r>
              <a:rPr lang="en-IN" sz="4200" b="1" strike="noStrike" spc="-1" dirty="0">
                <a:solidFill>
                  <a:srgbClr val="FFFBF0"/>
                </a:solidFill>
                <a:latin typeface="Old Standard TT"/>
                <a:ea typeface="Old Standard TT"/>
              </a:rPr>
              <a:t>Conclusion and Future Scope</a:t>
            </a:r>
            <a:endParaRPr lang="en-IN" sz="4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825700"/>
            <a:ext cx="764286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According </a:t>
            </a: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AQI, various environmental effects can be studied including social </a:t>
            </a:r>
            <a:r>
              <a:rPr lang="en-I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health.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 to predict air quality enables the government and other concerned organizations to take necessary steps to shield the most vulnerable, from being exposed to the air with hazardous quality. </a:t>
            </a:r>
            <a:endParaRPr lang="en-US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This system concentrates on the prediction of pollutants present in the air. By predicting the air quality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priorly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we can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necessary steps to prevent future consequences. 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and feature engineering methods implemented for the prediction models revealed interesting correlations between weather and pollution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data. </a:t>
            </a:r>
            <a:r>
              <a:rPr lang="en-I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is completely user friendly and can be accessed anywhere and anytime.</a:t>
            </a:r>
            <a:r>
              <a:rPr lang="en-IN" sz="1200" spc="-1" dirty="0">
                <a:solidFill>
                  <a:srgbClr val="000000"/>
                </a:solidFill>
                <a:latin typeface="Old Standard TT"/>
                <a:ea typeface="Old Standard TT"/>
              </a:rPr>
              <a:t>    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792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12640" y="220399"/>
            <a:ext cx="8118000" cy="476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 dirty="0" smtClean="0">
                <a:latin typeface="Times New Roman"/>
                <a:ea typeface="Times New Roman"/>
              </a:rPr>
              <a:t>A </a:t>
            </a:r>
            <a:r>
              <a:rPr lang="en-IN" sz="1800" b="0" strike="noStrike" spc="-1" dirty="0">
                <a:latin typeface="Times New Roman"/>
                <a:ea typeface="Times New Roman"/>
              </a:rPr>
              <a:t>Project </a:t>
            </a:r>
            <a:r>
              <a:rPr lang="en-IN" sz="1800" b="0" strike="noStrike" spc="-1" dirty="0" smtClean="0">
                <a:latin typeface="Times New Roman"/>
                <a:ea typeface="Times New Roman"/>
              </a:rPr>
              <a:t>Presentation on</a:t>
            </a:r>
          </a:p>
          <a:p>
            <a:pPr algn="ctr">
              <a:lnSpc>
                <a:spcPct val="100000"/>
              </a:lnSpc>
            </a:pPr>
            <a:r>
              <a:rPr dirty="0"/>
              <a:t/>
            </a:r>
            <a:br>
              <a:rPr dirty="0"/>
            </a:br>
            <a:r>
              <a:rPr lang="en-IN" sz="2800" b="1" strike="noStrike" spc="-1" dirty="0" smtClean="0">
                <a:latin typeface="Times New Roman"/>
                <a:ea typeface="Times New Roman"/>
              </a:rPr>
              <a:t>Air Quality Index Prediction</a:t>
            </a:r>
          </a:p>
          <a:p>
            <a:pPr algn="ctr">
              <a:lnSpc>
                <a:spcPct val="100000"/>
              </a:lnSpc>
            </a:pPr>
            <a:endParaRPr lang="en-IN" sz="2400" b="1" spc="-1" dirty="0">
              <a:latin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/>
              <a:t/>
            </a:r>
            <a:br>
              <a:rPr dirty="0"/>
            </a:br>
            <a:r>
              <a:rPr lang="en-IN" sz="15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Submitted in partial </a:t>
            </a:r>
            <a:r>
              <a:rPr lang="en-IN" sz="1500" b="0" strike="noStrike" spc="-1" dirty="0" smtClean="0">
                <a:solidFill>
                  <a:srgbClr val="FFFBF0"/>
                </a:solidFill>
                <a:latin typeface="Times New Roman"/>
                <a:ea typeface="Times New Roman"/>
              </a:rPr>
              <a:t>fulfilment </a:t>
            </a:r>
            <a:r>
              <a:rPr lang="en-IN" sz="15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of the degree of</a:t>
            </a:r>
            <a:r>
              <a:rPr sz="1500" dirty="0"/>
              <a:t/>
            </a:r>
            <a:br>
              <a:rPr sz="1500" dirty="0"/>
            </a:br>
            <a:r>
              <a:rPr lang="en-IN" sz="15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Bachelor of </a:t>
            </a:r>
            <a:r>
              <a:rPr lang="en-IN" sz="1500" b="0" strike="noStrike" spc="-1" dirty="0" smtClean="0">
                <a:solidFill>
                  <a:srgbClr val="FFFBF0"/>
                </a:solidFill>
                <a:latin typeface="Times New Roman"/>
                <a:ea typeface="Times New Roman"/>
              </a:rPr>
              <a:t>Engineering (Sem-6)</a:t>
            </a:r>
            <a:r>
              <a:rPr dirty="0"/>
              <a:t/>
            </a:r>
            <a:br>
              <a:rPr dirty="0"/>
            </a:br>
            <a:r>
              <a:rPr lang="en-IN" sz="1600" b="1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in</a:t>
            </a:r>
            <a:r>
              <a:rPr dirty="0"/>
              <a:t/>
            </a:r>
            <a:br>
              <a:rPr dirty="0"/>
            </a:br>
            <a:r>
              <a:rPr lang="en-IN" sz="1800" b="1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INFORMATION TECHNOLOGY</a:t>
            </a:r>
            <a:r>
              <a:rPr dirty="0"/>
              <a:t/>
            </a:r>
            <a:br>
              <a:rPr dirty="0"/>
            </a:br>
            <a:r>
              <a:rPr lang="en-IN" sz="1400" b="1" spc="-1" dirty="0" smtClean="0">
                <a:solidFill>
                  <a:srgbClr val="FFFBF0"/>
                </a:solidFill>
                <a:latin typeface="Times New Roman"/>
              </a:rPr>
              <a:t>b</a:t>
            </a:r>
            <a:r>
              <a:rPr lang="en-IN" sz="1400" b="1" strike="noStrike" spc="-1" dirty="0" smtClean="0">
                <a:solidFill>
                  <a:srgbClr val="FFFBF0"/>
                </a:solidFill>
                <a:latin typeface="Times New Roman"/>
                <a:ea typeface="Times New Roman"/>
              </a:rPr>
              <a:t>y</a:t>
            </a:r>
          </a:p>
          <a:p>
            <a:pPr algn="ctr">
              <a:lnSpc>
                <a:spcPct val="100000"/>
              </a:lnSpc>
            </a:pPr>
            <a:r>
              <a:rPr dirty="0"/>
              <a:t/>
            </a:r>
            <a:br>
              <a:rPr dirty="0"/>
            </a:br>
            <a:r>
              <a:rPr lang="en-IN" sz="1600" spc="-1" dirty="0" err="1">
                <a:solidFill>
                  <a:srgbClr val="FFFBF0"/>
                </a:solidFill>
                <a:latin typeface="Times New Roman"/>
                <a:ea typeface="Times New Roman"/>
              </a:rPr>
              <a:t>Yugandhar</a:t>
            </a:r>
            <a:r>
              <a:rPr lang="en-IN" sz="1600" spc="-1" dirty="0">
                <a:solidFill>
                  <a:srgbClr val="FFFBF0"/>
                </a:solidFill>
                <a:latin typeface="Times New Roman"/>
                <a:ea typeface="Times New Roman"/>
              </a:rPr>
              <a:t> </a:t>
            </a:r>
            <a:r>
              <a:rPr lang="en-IN" sz="1600" spc="-1" dirty="0" err="1" smtClean="0">
                <a:solidFill>
                  <a:srgbClr val="FFFBF0"/>
                </a:solidFill>
                <a:latin typeface="Times New Roman"/>
                <a:ea typeface="Times New Roman"/>
              </a:rPr>
              <a:t>Ghatge</a:t>
            </a:r>
            <a:r>
              <a:rPr lang="en-IN" sz="1600" spc="-1" dirty="0" smtClean="0">
                <a:solidFill>
                  <a:srgbClr val="FFFBF0"/>
                </a:solidFill>
                <a:latin typeface="Times New Roman"/>
                <a:ea typeface="Times New Roman"/>
              </a:rPr>
              <a:t> (19104046</a:t>
            </a:r>
            <a:r>
              <a:rPr lang="en-IN" sz="1600" b="0" strike="noStrike" spc="-1" dirty="0" smtClean="0">
                <a:solidFill>
                  <a:srgbClr val="FFFBF0"/>
                </a:solidFill>
                <a:latin typeface="Times New Roman"/>
                <a:ea typeface="Times New Roman"/>
              </a:rPr>
              <a:t>)</a:t>
            </a:r>
            <a:r>
              <a:rPr sz="1600" dirty="0"/>
              <a:t/>
            </a:r>
            <a:br>
              <a:rPr sz="1600" dirty="0"/>
            </a:br>
            <a:r>
              <a:rPr lang="en-IN" sz="1600" spc="-1" dirty="0" err="1">
                <a:solidFill>
                  <a:srgbClr val="FFFBF0"/>
                </a:solidFill>
                <a:latin typeface="Times New Roman"/>
                <a:ea typeface="Times New Roman"/>
              </a:rPr>
              <a:t>Mayuri</a:t>
            </a:r>
            <a:r>
              <a:rPr lang="en-IN" sz="1600" spc="-1" dirty="0">
                <a:solidFill>
                  <a:srgbClr val="FFFBF0"/>
                </a:solidFill>
                <a:latin typeface="Times New Roman"/>
                <a:ea typeface="Times New Roman"/>
              </a:rPr>
              <a:t> </a:t>
            </a:r>
            <a:r>
              <a:rPr lang="en-IN" sz="1600" spc="-1" dirty="0" err="1" smtClean="0">
                <a:solidFill>
                  <a:srgbClr val="FFFBF0"/>
                </a:solidFill>
                <a:latin typeface="Times New Roman"/>
                <a:ea typeface="Times New Roman"/>
              </a:rPr>
              <a:t>Patil</a:t>
            </a:r>
            <a:r>
              <a:rPr lang="en-IN" sz="1600" spc="-1" dirty="0" smtClean="0">
                <a:solidFill>
                  <a:srgbClr val="FFFBF0"/>
                </a:solidFill>
                <a:latin typeface="Times New Roman"/>
                <a:ea typeface="Times New Roman"/>
              </a:rPr>
              <a:t>           (19104012</a:t>
            </a:r>
            <a:r>
              <a:rPr lang="en-IN" sz="1600" b="0" strike="noStrike" spc="-1" dirty="0" smtClean="0">
                <a:solidFill>
                  <a:srgbClr val="FFFBF0"/>
                </a:solidFill>
                <a:latin typeface="Times New Roman"/>
                <a:ea typeface="Times New Roman"/>
              </a:rPr>
              <a:t>)</a:t>
            </a:r>
            <a:endParaRPr lang="en-IN" sz="1600" dirty="0" smtClean="0"/>
          </a:p>
          <a:p>
            <a:pPr algn="ctr">
              <a:lnSpc>
                <a:spcPct val="100000"/>
              </a:lnSpc>
            </a:pPr>
            <a:r>
              <a:rPr lang="en-IN" sz="1600" spc="-1" dirty="0" err="1" smtClean="0">
                <a:solidFill>
                  <a:srgbClr val="FFFBF0"/>
                </a:solidFill>
                <a:latin typeface="Times New Roman"/>
                <a:ea typeface="Times New Roman"/>
              </a:rPr>
              <a:t>Abhijeet</a:t>
            </a:r>
            <a:r>
              <a:rPr lang="en-IN" sz="1600" spc="-1" dirty="0" smtClean="0">
                <a:solidFill>
                  <a:srgbClr val="FFFBF0"/>
                </a:solidFill>
                <a:latin typeface="Times New Roman"/>
                <a:ea typeface="Times New Roman"/>
              </a:rPr>
              <a:t> Mishra     (</a:t>
            </a:r>
            <a:r>
              <a:rPr lang="en-IN" sz="1600" b="0" strike="noStrike" spc="-1" dirty="0" smtClean="0">
                <a:solidFill>
                  <a:srgbClr val="FFFBF0"/>
                </a:solidFill>
                <a:latin typeface="Times New Roman"/>
                <a:ea typeface="Times New Roman"/>
              </a:rPr>
              <a:t>19104019)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lang="en-IN" sz="18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Under the Guidance of</a:t>
            </a:r>
            <a:r>
              <a:rPr dirty="0"/>
              <a:t/>
            </a:r>
            <a:br>
              <a:rPr dirty="0"/>
            </a:br>
            <a:r>
              <a:rPr lang="en-IN" sz="1600" spc="-1" dirty="0">
                <a:solidFill>
                  <a:srgbClr val="FFFBF0"/>
                </a:solidFill>
                <a:latin typeface="Times New Roman"/>
                <a:ea typeface="Times New Roman"/>
              </a:rPr>
              <a:t>Prof. </a:t>
            </a:r>
            <a:r>
              <a:rPr lang="en-IN" sz="1600" spc="-1" dirty="0" err="1">
                <a:solidFill>
                  <a:srgbClr val="FFFBF0"/>
                </a:solidFill>
                <a:latin typeface="Times New Roman"/>
                <a:ea typeface="Times New Roman"/>
              </a:rPr>
              <a:t>Neha</a:t>
            </a:r>
            <a:r>
              <a:rPr lang="en-IN" sz="1600" spc="-1" dirty="0">
                <a:solidFill>
                  <a:srgbClr val="FFFBF0"/>
                </a:solidFill>
                <a:latin typeface="Times New Roman"/>
                <a:ea typeface="Times New Roman"/>
              </a:rPr>
              <a:t> </a:t>
            </a:r>
            <a:r>
              <a:rPr lang="en-IN" sz="1600" spc="-1" dirty="0" err="1">
                <a:solidFill>
                  <a:srgbClr val="FFFBF0"/>
                </a:solidFill>
                <a:latin typeface="Times New Roman"/>
                <a:ea typeface="Times New Roman"/>
              </a:rPr>
              <a:t>Deshmukh</a:t>
            </a:r>
            <a:endParaRPr lang="en-IN" sz="1600" spc="-1" dirty="0">
              <a:solidFill>
                <a:srgbClr val="FFFBF0"/>
              </a:solidFill>
              <a:latin typeface="Times New Roman"/>
              <a:ea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endParaRPr lang="en-IN" sz="1800" b="0" strike="noStrike" spc="-1" dirty="0">
              <a:latin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2640" y="3476116"/>
            <a:ext cx="632105" cy="2233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References</a:t>
            </a:r>
            <a:endParaRPr lang="en-IN" sz="3000" b="0" strike="noStrike" spc="-1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311760" y="13751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00590" indent="-285750">
              <a:lnSpc>
                <a:spcPct val="115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IN" sz="1600" spc="-1" dirty="0">
                <a:latin typeface="Times New Roman" pitchFamily="18" charset="0"/>
                <a:ea typeface="Old Standard TT"/>
                <a:cs typeface="Times New Roman" pitchFamily="18" charset="0"/>
              </a:rPr>
              <a:t>https://</a:t>
            </a:r>
            <a:r>
              <a:rPr lang="en-IN" sz="1600" spc="-1" dirty="0" smtClean="0">
                <a:latin typeface="Times New Roman" pitchFamily="18" charset="0"/>
                <a:ea typeface="Old Standard TT"/>
                <a:cs typeface="Times New Roman" pitchFamily="18" charset="0"/>
              </a:rPr>
              <a:t>openweathermap.org/api</a:t>
            </a:r>
          </a:p>
          <a:p>
            <a:pPr marL="400590" indent="-285750">
              <a:lnSpc>
                <a:spcPct val="115000"/>
              </a:lnSpc>
              <a:buClr>
                <a:srgbClr val="000000"/>
              </a:buClr>
              <a:buFont typeface="Arial" pitchFamily="34" charset="0"/>
              <a:buChar char="•"/>
            </a:pPr>
            <a:endParaRPr lang="en-IN" sz="1600" spc="-1" dirty="0" smtClean="0">
              <a:solidFill>
                <a:srgbClr val="000000"/>
              </a:solidFill>
              <a:latin typeface="Times New Roman" pitchFamily="18" charset="0"/>
              <a:ea typeface="Old Standard TT"/>
              <a:cs typeface="Times New Roman" pitchFamily="18" charset="0"/>
            </a:endParaRPr>
          </a:p>
          <a:p>
            <a:pPr marL="400590" indent="-285750">
              <a:lnSpc>
                <a:spcPct val="115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IN" sz="1600" spc="-1" dirty="0">
                <a:solidFill>
                  <a:srgbClr val="000000"/>
                </a:solidFill>
                <a:latin typeface="Times New Roman" pitchFamily="18" charset="0"/>
                <a:ea typeface="Old Standard TT"/>
                <a:cs typeface="Times New Roman" pitchFamily="18" charset="0"/>
              </a:rPr>
              <a:t>https://www.bootstrapcdn.com</a:t>
            </a:r>
            <a:r>
              <a:rPr lang="en-IN" sz="1600" spc="-1" dirty="0" smtClean="0">
                <a:solidFill>
                  <a:srgbClr val="000000"/>
                </a:solidFill>
                <a:latin typeface="Times New Roman" pitchFamily="18" charset="0"/>
                <a:ea typeface="Old Standard TT"/>
                <a:cs typeface="Times New Roman" pitchFamily="18" charset="0"/>
              </a:rPr>
              <a:t>/</a:t>
            </a:r>
          </a:p>
          <a:p>
            <a:pPr marL="400590" indent="-285750">
              <a:lnSpc>
                <a:spcPct val="115000"/>
              </a:lnSpc>
              <a:buClr>
                <a:srgbClr val="000000"/>
              </a:buClr>
              <a:buFont typeface="Arial" pitchFamily="34" charset="0"/>
              <a:buChar char="•"/>
            </a:pPr>
            <a:endParaRPr lang="en-IN" sz="1600" spc="-1" dirty="0" smtClean="0">
              <a:solidFill>
                <a:srgbClr val="000000"/>
              </a:solidFill>
              <a:latin typeface="Times New Roman" pitchFamily="18" charset="0"/>
              <a:ea typeface="Old Standard TT"/>
              <a:cs typeface="Times New Roman" pitchFamily="18" charset="0"/>
            </a:endParaRPr>
          </a:p>
          <a:p>
            <a:pPr marL="400590" indent="-285750">
              <a:lnSpc>
                <a:spcPct val="115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Machine Learning With Random Forests And Decision Trees: A Visual Guide For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Beginners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Scott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Hartshorn</a:t>
            </a:r>
          </a:p>
          <a:p>
            <a:pPr marL="400590" indent="-285750">
              <a:lnSpc>
                <a:spcPct val="115000"/>
              </a:lnSpc>
              <a:buClr>
                <a:srgbClr val="000000"/>
              </a:buClr>
              <a:buFont typeface="Arial" pitchFamily="34" charset="0"/>
              <a:buChar char="•"/>
            </a:pPr>
            <a:endParaRPr lang="en-IN" sz="1600" spc="-1" dirty="0" smtClean="0">
              <a:solidFill>
                <a:srgbClr val="000000"/>
              </a:solidFill>
              <a:latin typeface="Times New Roman" pitchFamily="18" charset="0"/>
              <a:ea typeface="Old Standard TT"/>
              <a:cs typeface="Times New Roman" pitchFamily="18" charset="0"/>
            </a:endParaRPr>
          </a:p>
          <a:p>
            <a:pPr marL="400590" indent="-285750">
              <a:lnSpc>
                <a:spcPct val="115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IN" sz="1600" spc="-1" dirty="0">
                <a:solidFill>
                  <a:srgbClr val="000000"/>
                </a:solidFill>
                <a:latin typeface="Times New Roman" pitchFamily="18" charset="0"/>
                <a:ea typeface="Old Standard TT"/>
                <a:cs typeface="Times New Roman" pitchFamily="18" charset="0"/>
              </a:rPr>
              <a:t>https://cpcb.nic.in/                    </a:t>
            </a:r>
            <a:endParaRPr lang="en-IN" sz="1600" b="0" strike="noStrike" spc="-1" dirty="0">
              <a:latin typeface="Times New Roman" pitchFamily="18" charset="0"/>
              <a:cs typeface="Times New Roman" pitchFamily="18" charset="0"/>
            </a:endParaRPr>
          </a:p>
          <a:p>
            <a:pPr marL="457200" indent="-227880">
              <a:lnSpc>
                <a:spcPct val="115000"/>
              </a:lnSpc>
            </a:pP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IN" sz="4200" b="1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Thank You</a:t>
            </a:r>
            <a:endParaRPr lang="en-IN" sz="4200" b="0" strike="noStrike" spc="-1" dirty="0">
              <a:latin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2640" y="3476116"/>
            <a:ext cx="632105" cy="2233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IN" sz="4000" b="1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1.Project Conception and Initiation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12640" y="3840480"/>
            <a:ext cx="8118000" cy="78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1.1 Objectives</a:t>
            </a:r>
            <a:endParaRPr lang="en-IN" sz="3000" b="0" strike="noStrike" spc="-1" dirty="0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11760" y="14132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566737" indent="-457200">
              <a:lnSpc>
                <a:spcPct val="93000"/>
              </a:lnSpc>
              <a:spcAft>
                <a:spcPts val="1413"/>
              </a:spcAft>
              <a:buFont typeface="Arial" pitchFamily="34" charset="0"/>
              <a:buChar char="•"/>
              <a:defRPr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predict the air quality index and study about the climate conditions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9537">
              <a:lnSpc>
                <a:spcPct val="93000"/>
              </a:lnSpc>
              <a:spcAft>
                <a:spcPts val="1413"/>
              </a:spcAft>
              <a:defRPr/>
            </a:pPr>
            <a:endParaRPr lang="en-US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737" indent="-457200">
              <a:lnSpc>
                <a:spcPct val="93000"/>
              </a:lnSpc>
              <a:spcAft>
                <a:spcPts val="1413"/>
              </a:spcAft>
              <a:buFont typeface="Arial" pitchFamily="34" charset="0"/>
              <a:buChar char="•"/>
              <a:defRPr/>
            </a:pPr>
            <a:r>
              <a:rPr lang="en-I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backtrack and research about the major pollutants that affects the AQI &amp; minimize air pollution</a:t>
            </a:r>
            <a:r>
              <a:rPr lang="en-I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66737" indent="-457200">
              <a:lnSpc>
                <a:spcPct val="93000"/>
              </a:lnSpc>
              <a:spcAft>
                <a:spcPts val="1413"/>
              </a:spcAft>
              <a:buFont typeface="Arial" pitchFamily="34" charset="0"/>
              <a:buChar char="•"/>
              <a:defRPr/>
            </a:pPr>
            <a:endParaRPr lang="en-I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737" indent="-457200">
              <a:lnSpc>
                <a:spcPct val="93000"/>
              </a:lnSpc>
              <a:spcAft>
                <a:spcPts val="1413"/>
              </a:spcAft>
              <a:buFont typeface="Arial" pitchFamily="34" charset="0"/>
              <a:buChar char="•"/>
              <a:defRPr/>
            </a:pPr>
            <a:r>
              <a:rPr lang="en-I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 the reasons behind the AQI for that respective locality</a:t>
            </a:r>
            <a:r>
              <a:rPr lang="en-I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66737" indent="-457200">
              <a:lnSpc>
                <a:spcPct val="93000"/>
              </a:lnSpc>
              <a:spcAft>
                <a:spcPts val="1413"/>
              </a:spcAft>
              <a:buFont typeface="Arial" pitchFamily="34" charset="0"/>
              <a:buChar char="•"/>
              <a:defRPr/>
            </a:pPr>
            <a:endParaRPr lang="en-I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737" indent="-457200">
              <a:lnSpc>
                <a:spcPct val="93000"/>
              </a:lnSpc>
              <a:spcAft>
                <a:spcPts val="1413"/>
              </a:spcAft>
              <a:buFont typeface="Arial" pitchFamily="34" charset="0"/>
              <a:buChar char="•"/>
              <a:defRPr/>
            </a:pPr>
            <a:r>
              <a:rPr lang="en-I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the efforts &amp; resources in manual calculation of Air Quality Index(AQI).</a:t>
            </a:r>
          </a:p>
          <a:p>
            <a:pPr marL="114840">
              <a:lnSpc>
                <a:spcPct val="115000"/>
              </a:lnSpc>
              <a:buClr>
                <a:srgbClr val="000000"/>
              </a:buClr>
            </a:pPr>
            <a:r>
              <a:rPr lang="en-IN" sz="1800" b="0" strike="noStrike" spc="-1" dirty="0" smtClean="0">
                <a:solidFill>
                  <a:srgbClr val="000000"/>
                </a:solidFill>
                <a:latin typeface="Old Standard TT"/>
                <a:ea typeface="Old Standard TT"/>
              </a:rPr>
              <a:t>                    </a:t>
            </a:r>
            <a:endParaRPr lang="en-IN" sz="1800" b="0" strike="noStrike" spc="-1" dirty="0">
              <a:latin typeface="Arial"/>
            </a:endParaRPr>
          </a:p>
          <a:p>
            <a:pPr marL="457200" indent="-227880">
              <a:lnSpc>
                <a:spcPct val="115000"/>
              </a:lnSpc>
            </a:pP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trike="noStrike" spc="-1" dirty="0">
                <a:solidFill>
                  <a:srgbClr val="434343"/>
                </a:solidFill>
                <a:latin typeface="Times New Roman"/>
                <a:ea typeface="Times New Roman"/>
              </a:rPr>
              <a:t>1.2 Literature Review</a:t>
            </a:r>
            <a:endParaRPr lang="en-IN" sz="3000" b="0" strike="noStrike" spc="-1" dirty="0">
              <a:latin typeface="Arial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612967"/>
              </p:ext>
            </p:extLst>
          </p:nvPr>
        </p:nvGraphicFramePr>
        <p:xfrm>
          <a:off x="921276" y="1326911"/>
          <a:ext cx="7342701" cy="33069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9466"/>
                <a:gridCol w="2020984"/>
                <a:gridCol w="2506505"/>
                <a:gridCol w="2255746"/>
              </a:tblGrid>
              <a:tr h="49426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No.</a:t>
                      </a:r>
                      <a:endParaRPr lang="en-US" sz="1600" b="1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l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Author</a:t>
                      </a:r>
                      <a:endParaRPr lang="en-US" sz="1600" b="1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l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Paper title</a:t>
                      </a:r>
                      <a:endParaRPr lang="en-US" sz="1600" b="1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l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ln>
                            <a:solidFill>
                              <a:schemeClr val="bg1"/>
                            </a:solidFill>
                          </a:ln>
                          <a:latin typeface="Times New Roman" pitchFamily="18" charset="0"/>
                          <a:cs typeface="Times New Roman" pitchFamily="18" charset="0"/>
                        </a:rPr>
                        <a:t>Key Findings</a:t>
                      </a:r>
                      <a:endParaRPr lang="en-US" sz="1600" b="1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l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83862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ln>
                            <a:solidFill>
                              <a:schemeClr val="bg1"/>
                            </a:solidFill>
                          </a:ln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endParaRPr lang="en-US" sz="1300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Anikender</a:t>
                      </a:r>
                      <a:r>
                        <a:rPr lang="en-US" sz="1300" dirty="0" smtClean="0">
                          <a:latin typeface="Times New Roman" pitchFamily="18" charset="0"/>
                          <a:cs typeface="Times New Roman" pitchFamily="18" charset="0"/>
                        </a:rPr>
                        <a:t> Kumar, </a:t>
                      </a:r>
                    </a:p>
                    <a:p>
                      <a:pPr algn="ctr"/>
                      <a:r>
                        <a:rPr lang="en-US" sz="13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PramilaGoyal</a:t>
                      </a:r>
                      <a:r>
                        <a:rPr lang="en-US" sz="13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1300" dirty="0">
                        <a:ln>
                          <a:solidFill>
                            <a:schemeClr val="bg1"/>
                          </a:solidFill>
                        </a:ln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Forecasting of daily air quality index in Delhi</a:t>
                      </a:r>
                    </a:p>
                    <a:p>
                      <a:pPr algn="ctr"/>
                      <a:endParaRPr lang="en-US" sz="13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Forecasting using previous records with PCR and multiple regression techniques.</a:t>
                      </a:r>
                      <a:endParaRPr lang="en-US" sz="13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87040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ln>
                            <a:solidFill>
                              <a:schemeClr val="bg1"/>
                            </a:solidFill>
                          </a:ln>
                          <a:latin typeface="Times New Roman" pitchFamily="18" charset="0"/>
                          <a:cs typeface="Times New Roman" pitchFamily="18" charset="0"/>
                        </a:rPr>
                        <a:t>2.</a:t>
                      </a:r>
                      <a:endParaRPr lang="en-US" sz="1300" b="1" dirty="0">
                        <a:ln>
                          <a:solidFill>
                            <a:schemeClr val="bg1"/>
                          </a:solidFill>
                        </a:ln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300" dirty="0" smtClean="0">
                          <a:latin typeface="Times New Roman" pitchFamily="18" charset="0"/>
                          <a:cs typeface="Times New Roman" pitchFamily="18" charset="0"/>
                        </a:rPr>
                        <a:t>Huixiang Liu</a:t>
                      </a:r>
                      <a:endParaRPr lang="en-US" sz="1300" dirty="0">
                        <a:ln>
                          <a:solidFill>
                            <a:schemeClr val="bg1"/>
                          </a:solidFill>
                        </a:ln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AQI and Air Pollutant Concentration Prediction Based on ML Algorithms</a:t>
                      </a:r>
                    </a:p>
                    <a:p>
                      <a:pPr algn="ctr"/>
                      <a:endParaRPr lang="en-US" sz="13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Predicting concentration of </a:t>
                      </a:r>
                      <a:r>
                        <a:rPr lang="en-US" sz="1300" kern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Noxin</a:t>
                      </a:r>
                      <a:r>
                        <a:rPr lang="en-US" sz="13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 using datasets</a:t>
                      </a:r>
                      <a:endParaRPr lang="en-US" sz="13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87040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ln>
                            <a:solidFill>
                              <a:schemeClr val="bg1"/>
                            </a:solidFill>
                          </a:ln>
                          <a:latin typeface="Times New Roman" pitchFamily="18" charset="0"/>
                          <a:cs typeface="Times New Roman" pitchFamily="18" charset="0"/>
                        </a:rPr>
                        <a:t>3.</a:t>
                      </a:r>
                      <a:endParaRPr lang="en-US" sz="1300" b="1" dirty="0">
                        <a:ln>
                          <a:solidFill>
                            <a:schemeClr val="bg1"/>
                          </a:solidFill>
                        </a:ln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Aditya</a:t>
                      </a:r>
                      <a:r>
                        <a:rPr lang="en-US" sz="1300" dirty="0" smtClean="0">
                          <a:latin typeface="Times New Roman" pitchFamily="18" charset="0"/>
                          <a:cs typeface="Times New Roman" pitchFamily="18" charset="0"/>
                        </a:rPr>
                        <a:t> C R</a:t>
                      </a:r>
                      <a:endParaRPr lang="en-US" sz="1300" dirty="0">
                        <a:ln>
                          <a:solidFill>
                            <a:schemeClr val="bg1"/>
                          </a:solidFill>
                        </a:ln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Detection and Prediction of Air Pollution using ML Models</a:t>
                      </a:r>
                    </a:p>
                    <a:p>
                      <a:pPr algn="ctr"/>
                      <a:endParaRPr lang="en-US" sz="13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ML algorithms to predict PM 2.5 values</a:t>
                      </a:r>
                      <a:endParaRPr lang="en-US" sz="13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576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1.3 Problem Definition</a:t>
            </a:r>
            <a:endParaRPr lang="en-IN" sz="3000" b="0" strike="noStrike" spc="-1" dirty="0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11760" y="139496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00590" lvl="2" indent="-285750">
              <a:lnSpc>
                <a:spcPct val="115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I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increasing industrialization and urbanization, air quality is drastically </a:t>
            </a:r>
            <a:r>
              <a:rPr lang="en-I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changed which leads to adverse </a:t>
            </a:r>
            <a:r>
              <a:rPr lang="en-I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effects on human life and nature. </a:t>
            </a:r>
            <a:endParaRPr lang="en-IN" altLang="en-US" sz="1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590" lvl="2" indent="-285750">
              <a:lnSpc>
                <a:spcPct val="115000"/>
              </a:lnSpc>
              <a:buClr>
                <a:srgbClr val="000000"/>
              </a:buClr>
              <a:buFont typeface="Arial" pitchFamily="34" charset="0"/>
              <a:buChar char="•"/>
            </a:pPr>
            <a:endParaRPr lang="en-IN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590" lvl="2" indent="-285750">
              <a:lnSpc>
                <a:spcPct val="115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issues 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faced by the urban settlements are the diseases </a:t>
            </a:r>
            <a:r>
              <a:rPr lang="en-US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cause due 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the rising pollution level. </a:t>
            </a:r>
            <a:r>
              <a:rPr lang="en-I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 pollution  is the major problem and ignoring it is more severe. </a:t>
            </a:r>
            <a:endParaRPr lang="en-IN" altLang="en-US" sz="1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590" lvl="2" indent="-285750">
              <a:lnSpc>
                <a:spcPct val="115000"/>
              </a:lnSpc>
              <a:buClr>
                <a:srgbClr val="000000"/>
              </a:buClr>
              <a:buFont typeface="Arial" pitchFamily="34" charset="0"/>
              <a:buChar char="•"/>
            </a:pPr>
            <a:endParaRPr lang="en-IN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590" lvl="2" indent="-285750">
              <a:lnSpc>
                <a:spcPct val="115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I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Photographic method is not sufficient to calculate PM 2.5 taking only limited pollutants in consideration.</a:t>
            </a:r>
          </a:p>
          <a:p>
            <a:pPr marL="114840" lvl="2">
              <a:lnSpc>
                <a:spcPct val="115000"/>
              </a:lnSpc>
              <a:buClr>
                <a:srgbClr val="000000"/>
              </a:buClr>
            </a:pPr>
            <a:r>
              <a:rPr lang="en-I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840">
              <a:lnSpc>
                <a:spcPct val="115000"/>
              </a:lnSpc>
              <a:buClr>
                <a:srgbClr val="000000"/>
              </a:buClr>
            </a:pPr>
            <a:r>
              <a:rPr lang="en-IN" sz="1800" b="0" strike="noStrike" spc="-1" dirty="0" smtClean="0">
                <a:solidFill>
                  <a:srgbClr val="000000"/>
                </a:solidFill>
                <a:latin typeface="Old Standard TT"/>
                <a:ea typeface="Old Standard TT"/>
              </a:rPr>
              <a:t>                               </a:t>
            </a:r>
            <a:endParaRPr lang="en-IN" sz="1800" b="0" strike="noStrike" spc="-1" dirty="0">
              <a:latin typeface="Arial"/>
            </a:endParaRPr>
          </a:p>
          <a:p>
            <a:pPr marL="457200" indent="-227880">
              <a:lnSpc>
                <a:spcPct val="115000"/>
              </a:lnSpc>
            </a:pP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1.4 Scope</a:t>
            </a:r>
            <a:endParaRPr lang="en-IN" sz="3000" b="0" strike="noStrike" spc="-1" dirty="0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311760" y="139242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285750" indent="-285750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I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 </a:t>
            </a:r>
            <a:r>
              <a:rPr lang="en-I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 Index Prediction is specially designed for </a:t>
            </a:r>
            <a:r>
              <a:rPr lang="en-I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calculate AQI for environmental organizations as well as civilians.</a:t>
            </a:r>
            <a:endParaRPr lang="en-IN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endParaRPr lang="en-IN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I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I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entry of basic climatic records, AQI of that region can be generated.</a:t>
            </a:r>
          </a:p>
          <a:p>
            <a:pPr marL="285750" indent="-285750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endParaRPr lang="en-IN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helps in identifying faulty standards and inadequate monitoring programs.</a:t>
            </a:r>
            <a:endParaRPr lang="en-IN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endParaRPr lang="en-IN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I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helps in understanding the air quality thereby alerting us and taking respective measures.</a:t>
            </a:r>
            <a:r>
              <a:rPr lang="en-IN" sz="1600" b="0" strike="noStrike" spc="-1" dirty="0" smtClean="0">
                <a:solidFill>
                  <a:srgbClr val="000000"/>
                </a:solidFill>
                <a:latin typeface="Old Standard TT"/>
                <a:ea typeface="Old Standard TT"/>
              </a:rPr>
              <a:t>                   </a:t>
            </a:r>
            <a:endParaRPr lang="en-IN" sz="1600" b="0" strike="noStrike" spc="-1" dirty="0">
              <a:latin typeface="Arial"/>
            </a:endParaRPr>
          </a:p>
          <a:p>
            <a:pPr marL="457200" indent="-227880">
              <a:lnSpc>
                <a:spcPct val="115000"/>
              </a:lnSpc>
            </a:pP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1.5 Technology stack</a:t>
            </a:r>
            <a:endParaRPr lang="en-IN" sz="3000" b="0" strike="noStrike" spc="-1" dirty="0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114840">
              <a:lnSpc>
                <a:spcPct val="115000"/>
              </a:lnSpc>
              <a:buClr>
                <a:srgbClr val="000000"/>
              </a:buClr>
            </a:pPr>
            <a:r>
              <a:rPr lang="en-IN" sz="1800" b="0" strike="noStrike" spc="-1" dirty="0" smtClean="0">
                <a:solidFill>
                  <a:srgbClr val="000000"/>
                </a:solidFill>
                <a:latin typeface="Old Standard TT"/>
                <a:ea typeface="Old Standard TT"/>
              </a:rPr>
              <a:t>                        </a:t>
            </a:r>
            <a:endParaRPr lang="en-IN" sz="1800" b="0" strike="noStrike" spc="-1" dirty="0">
              <a:latin typeface="Arial"/>
            </a:endParaRPr>
          </a:p>
          <a:p>
            <a:pPr marL="457200" indent="-227880">
              <a:lnSpc>
                <a:spcPct val="115000"/>
              </a:lnSpc>
            </a:pPr>
            <a:endParaRPr lang="en-IN" sz="1800" b="0" strike="noStrike" spc="-1" dirty="0">
              <a:latin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00959" y="1618035"/>
            <a:ext cx="6163605" cy="2772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3000"/>
              </a:lnSpc>
              <a:spcAft>
                <a:spcPts val="1413"/>
              </a:spcAft>
            </a:pPr>
            <a:r>
              <a:rPr lang="en-IN" altLang="en-US" sz="16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lang="en-I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:-  </a:t>
            </a:r>
            <a:r>
              <a:rPr lang="en-I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</a:t>
            </a:r>
            <a:r>
              <a:rPr lang="en-I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I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</a:p>
          <a:p>
            <a:pPr>
              <a:lnSpc>
                <a:spcPct val="93000"/>
              </a:lnSpc>
              <a:spcAft>
                <a:spcPts val="1413"/>
              </a:spcAft>
            </a:pPr>
            <a:endParaRPr lang="en-IN" altLang="en-US" sz="1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3000"/>
              </a:lnSpc>
              <a:spcAft>
                <a:spcPts val="1413"/>
              </a:spcAft>
            </a:pPr>
            <a:r>
              <a:rPr lang="en-IN" altLang="en-US" sz="1600" u="sng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 algorithm</a:t>
            </a:r>
            <a:r>
              <a:rPr lang="en-I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:- </a:t>
            </a:r>
            <a:r>
              <a:rPr lang="en-IN" altLang="en-US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RandomForestRegressor</a:t>
            </a:r>
            <a:endParaRPr lang="en-IN" altLang="en-US" sz="1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3000"/>
              </a:lnSpc>
              <a:spcAft>
                <a:spcPts val="1413"/>
              </a:spcAft>
            </a:pPr>
            <a:endParaRPr lang="en-IN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3000"/>
              </a:lnSpc>
              <a:spcAft>
                <a:spcPts val="1413"/>
              </a:spcAft>
            </a:pPr>
            <a:r>
              <a:rPr lang="en-IN" altLang="en-US" sz="16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I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:- Weather API </a:t>
            </a:r>
            <a:r>
              <a:rPr lang="en-I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(openweathermap.org)</a:t>
            </a:r>
            <a:endParaRPr lang="en-IN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3000"/>
              </a:lnSpc>
              <a:spcAft>
                <a:spcPts val="1413"/>
              </a:spcAft>
            </a:pPr>
            <a:endParaRPr lang="en-IN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3000"/>
              </a:lnSpc>
              <a:spcAft>
                <a:spcPts val="1413"/>
              </a:spcAft>
            </a:pPr>
            <a:r>
              <a:rPr lang="en-IN" altLang="en-US" sz="16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technologies</a:t>
            </a:r>
            <a:r>
              <a:rPr lang="en-I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-  </a:t>
            </a:r>
            <a:r>
              <a:rPr lang="en-IN" alt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en-I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alt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I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Notebook, etc.</a:t>
            </a:r>
          </a:p>
        </p:txBody>
      </p:sp>
      <p:pic>
        <p:nvPicPr>
          <p:cNvPr id="5" name="Picture 2" descr="Icon&#10;&#10;Description automatically generated">
            <a:extLst>
              <a:ext uri="{FF2B5EF4-FFF2-40B4-BE49-F238E27FC236}">
                <a16:creationId xmlns="" xmlns:a16="http://schemas.microsoft.com/office/drawing/2014/main" id="{57D32A93-2F8A-41F7-8285-B8FCE7A76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656" y="1691890"/>
            <a:ext cx="586125" cy="585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Chart&#10;&#10;Description automatically generated">
            <a:extLst>
              <a:ext uri="{FF2B5EF4-FFF2-40B4-BE49-F238E27FC236}">
                <a16:creationId xmlns="" xmlns:a16="http://schemas.microsoft.com/office/drawing/2014/main" id="{EC6F08F0-51FF-4882-8C97-AEC72F19A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698" y="2926080"/>
            <a:ext cx="1832877" cy="1832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12640" y="1893240"/>
            <a:ext cx="4167360" cy="152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IN" sz="4200" b="1" strike="noStrike" spc="-1">
                <a:solidFill>
                  <a:srgbClr val="FFFBF0"/>
                </a:solidFill>
                <a:latin typeface="Times New Roman"/>
                <a:ea typeface="Times New Roman"/>
              </a:rPr>
              <a:t>2. Project Design</a:t>
            </a:r>
            <a:endParaRPr lang="en-IN" sz="4200" b="0" strike="noStrike" spc="-1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12640" y="3840480"/>
            <a:ext cx="8118000" cy="78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1573</TotalTime>
  <Words>740</Words>
  <Application>Microsoft Office PowerPoint</Application>
  <PresentationFormat>On-screen Show (16:9)</PresentationFormat>
  <Paragraphs>109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lenovo</dc:creator>
  <dc:description/>
  <cp:lastModifiedBy>ismail - [2010]</cp:lastModifiedBy>
  <cp:revision>38</cp:revision>
  <dcterms:modified xsi:type="dcterms:W3CDTF">2022-04-11T07:47:35Z</dcterms:modified>
  <dc:language>en-IN</dc:language>
</cp:coreProperties>
</file>